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66" r:id="rId5"/>
    <p:sldId id="298" r:id="rId6"/>
    <p:sldId id="299" r:id="rId7"/>
    <p:sldId id="325" r:id="rId8"/>
    <p:sldId id="300" r:id="rId9"/>
    <p:sldId id="321" r:id="rId10"/>
    <p:sldId id="326" r:id="rId11"/>
    <p:sldId id="303" r:id="rId12"/>
    <p:sldId id="302" r:id="rId13"/>
    <p:sldId id="322" r:id="rId14"/>
    <p:sldId id="323" r:id="rId15"/>
    <p:sldId id="307" r:id="rId16"/>
    <p:sldId id="304" r:id="rId17"/>
    <p:sldId id="305" r:id="rId18"/>
    <p:sldId id="306" r:id="rId19"/>
    <p:sldId id="324" r:id="rId20"/>
    <p:sldId id="328" r:id="rId21"/>
    <p:sldId id="315" r:id="rId22"/>
    <p:sldId id="314" r:id="rId23"/>
    <p:sldId id="327" r:id="rId24"/>
    <p:sldId id="316" r:id="rId25"/>
    <p:sldId id="317"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Meneghetti" initials="KM" lastIdx="1" clrIdx="0">
    <p:extLst>
      <p:ext uri="{19B8F6BF-5375-455C-9EA6-DF929625EA0E}">
        <p15:presenceInfo xmlns:p15="http://schemas.microsoft.com/office/powerpoint/2012/main" userId="S-1-5-21-680522301-724118576-877090496-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7" autoAdjust="0"/>
    <p:restoredTop sz="94660"/>
  </p:normalViewPr>
  <p:slideViewPr>
    <p:cSldViewPr snapToGrid="0">
      <p:cViewPr varScale="1">
        <p:scale>
          <a:sx n="116" d="100"/>
          <a:sy n="116"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A12B5-EBB2-40C3-A6AE-336720757E1F}" type="datetimeFigureOut">
              <a:rPr lang="fr-FR" smtClean="0"/>
              <a:t>08/12/2020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AECA3-E177-450E-A264-0949D4F833A3}" type="slidenum">
              <a:rPr lang="fr-FR" smtClean="0"/>
              <a:t>‹N°›</a:t>
            </a:fld>
            <a:endParaRPr lang="fr-FR"/>
          </a:p>
        </p:txBody>
      </p:sp>
    </p:spTree>
    <p:extLst>
      <p:ext uri="{BB962C8B-B14F-4D97-AF65-F5344CB8AC3E}">
        <p14:creationId xmlns:p14="http://schemas.microsoft.com/office/powerpoint/2010/main" val="382205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50B6E89-D789-4F68-9994-DB61DB5AB989}" type="datetime1">
              <a:rPr lang="en-US" smtClean="0"/>
              <a:t>12/8/2020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477879-0B84-4273-95D3-61BD31242FF7}"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F6967D-BC3A-4133-AC80-B18929A38278}"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B719B8-7B04-43A4-8380-33B0FA882F8A}"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74EA50D-63F9-4163-9574-D13B03B0E15C}" type="datetime1">
              <a:rPr lang="en-US" smtClean="0"/>
              <a:t>12/8/2020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C392E3-5839-4000-8085-A24933B8948F}"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0882E35-1F51-4F9B-A97F-22FC5F9B97C8}" type="datetime1">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4DFA6F-7AA1-4E8C-B2F0-F54962DEBD96}"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F6BF1-C17D-4257-BD7E-5CB517A72AFC}" type="datetime1">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02BE242-C6A2-4149-A260-16860C0B31B5}" type="datetime1">
              <a:rPr lang="en-US" smtClean="0"/>
              <a:t>12/8/2020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CF30724-15C4-422B-8580-7996B7281C41}" type="datetime1">
              <a:rPr lang="en-US" smtClean="0"/>
              <a:t>12/8/2020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CC1D582-5935-48E3-9955-A6CCD5B1EBE6}" type="datetime1">
              <a:rPr lang="en-US" smtClean="0"/>
              <a:t>12/8/2020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CA6B1F9-D85A-46AF-85B1-75CB225CB027}"/>
              </a:ext>
            </a:extLst>
          </p:cNvPr>
          <p:cNvPicPr>
            <a:picLocks noChangeAspect="1"/>
          </p:cNvPicPr>
          <p:nvPr/>
        </p:nvPicPr>
        <p:blipFill>
          <a:blip r:embed="rId2"/>
          <a:stretch>
            <a:fillRect/>
          </a:stretch>
        </p:blipFill>
        <p:spPr>
          <a:xfrm>
            <a:off x="9735099" y="271910"/>
            <a:ext cx="2456901" cy="670618"/>
          </a:xfrm>
          <a:prstGeom prst="rect">
            <a:avLst/>
          </a:prstGeom>
        </p:spPr>
      </p:pic>
      <p:sp>
        <p:nvSpPr>
          <p:cNvPr id="2" name="Titre 1">
            <a:extLst>
              <a:ext uri="{FF2B5EF4-FFF2-40B4-BE49-F238E27FC236}">
                <a16:creationId xmlns:a16="http://schemas.microsoft.com/office/drawing/2014/main" id="{5DE5CB80-BF9A-4562-B11A-B9C46760ED98}"/>
              </a:ext>
            </a:extLst>
          </p:cNvPr>
          <p:cNvSpPr>
            <a:spLocks noGrp="1"/>
          </p:cNvSpPr>
          <p:nvPr>
            <p:ph type="ctrTitle"/>
          </p:nvPr>
        </p:nvSpPr>
        <p:spPr>
          <a:xfrm>
            <a:off x="1921189" y="1071943"/>
            <a:ext cx="8361229" cy="2098226"/>
          </a:xfrm>
        </p:spPr>
        <p:txBody>
          <a:bodyPr/>
          <a:lstStyle/>
          <a:p>
            <a:r>
              <a:rPr lang="fr-FR" sz="3600" dirty="0"/>
              <a:t>COMMISSION OUVERTE DROIT DES ASSURANCES ET RESPONSABILITÉ CIVILE DU 8 DÉCEMBRE 2020 </a:t>
            </a:r>
          </a:p>
        </p:txBody>
      </p:sp>
      <p:sp>
        <p:nvSpPr>
          <p:cNvPr id="3" name="Sous-titre 2">
            <a:extLst>
              <a:ext uri="{FF2B5EF4-FFF2-40B4-BE49-F238E27FC236}">
                <a16:creationId xmlns:a16="http://schemas.microsoft.com/office/drawing/2014/main" id="{1F716C6B-4273-4F9F-8948-BA0394B174C3}"/>
              </a:ext>
            </a:extLst>
          </p:cNvPr>
          <p:cNvSpPr>
            <a:spLocks noGrp="1"/>
          </p:cNvSpPr>
          <p:nvPr>
            <p:ph type="subTitle" idx="1"/>
          </p:nvPr>
        </p:nvSpPr>
        <p:spPr>
          <a:xfrm>
            <a:off x="2567936" y="3429000"/>
            <a:ext cx="6831673" cy="855678"/>
          </a:xfrm>
          <a:ln>
            <a:solidFill>
              <a:schemeClr val="tx1"/>
            </a:solidFill>
          </a:ln>
        </p:spPr>
        <p:txBody>
          <a:bodyPr/>
          <a:lstStyle/>
          <a:p>
            <a:r>
              <a:rPr lang="fr-FR" b="1" dirty="0"/>
              <a:t>ACTUALITÉS LÉGISLATIVES, RÉGLEMENTAIRES ET JURISPRUDENTIELLES</a:t>
            </a:r>
            <a:endParaRPr lang="fr-FR" dirty="0"/>
          </a:p>
        </p:txBody>
      </p:sp>
      <p:sp>
        <p:nvSpPr>
          <p:cNvPr id="4" name="ZoneTexte 3">
            <a:extLst>
              <a:ext uri="{FF2B5EF4-FFF2-40B4-BE49-F238E27FC236}">
                <a16:creationId xmlns:a16="http://schemas.microsoft.com/office/drawing/2014/main" id="{DB5AC850-2973-4740-A859-9B3DF65321A9}"/>
              </a:ext>
            </a:extLst>
          </p:cNvPr>
          <p:cNvSpPr txBox="1"/>
          <p:nvPr/>
        </p:nvSpPr>
        <p:spPr>
          <a:xfrm>
            <a:off x="4079019" y="4543510"/>
            <a:ext cx="5751665" cy="923330"/>
          </a:xfrm>
          <a:prstGeom prst="rect">
            <a:avLst/>
          </a:prstGeom>
          <a:noFill/>
        </p:spPr>
        <p:txBody>
          <a:bodyPr wrap="square" rtlCol="0">
            <a:spAutoFit/>
          </a:bodyPr>
          <a:lstStyle/>
          <a:p>
            <a:r>
              <a:rPr lang="fr-FR" dirty="0">
                <a:cs typeface="Leelawadee" panose="020B0502040204020203" pitchFamily="34" charset="-34"/>
              </a:rPr>
              <a:t>Maître Ludovic GAYRAL (VATIER)</a:t>
            </a:r>
          </a:p>
          <a:p>
            <a:r>
              <a:rPr lang="fr-FR" dirty="0">
                <a:cs typeface="Leelawadee" panose="020B0502040204020203" pitchFamily="34" charset="-34"/>
              </a:rPr>
              <a:t>Maître Patrick MENEGHETTI (MENEGHETTI AVOCATS)</a:t>
            </a:r>
          </a:p>
          <a:p>
            <a:r>
              <a:rPr lang="fr-FR" dirty="0"/>
              <a:t>Maître Laëtitia HOUDART (CLYDE &amp; CO)</a:t>
            </a:r>
          </a:p>
        </p:txBody>
      </p:sp>
      <p:pic>
        <p:nvPicPr>
          <p:cNvPr id="5" name="Image 4">
            <a:extLst>
              <a:ext uri="{FF2B5EF4-FFF2-40B4-BE49-F238E27FC236}">
                <a16:creationId xmlns:a16="http://schemas.microsoft.com/office/drawing/2014/main" id="{CA6C4812-0EA1-4CE4-9CD8-E6B3B88D1DDB}"/>
              </a:ext>
            </a:extLst>
          </p:cNvPr>
          <p:cNvPicPr/>
          <p:nvPr/>
        </p:nvPicPr>
        <p:blipFill>
          <a:blip r:embed="rId3">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sp>
        <p:nvSpPr>
          <p:cNvPr id="8" name="Espace réservé du numéro de diapositive 7">
            <a:extLst>
              <a:ext uri="{FF2B5EF4-FFF2-40B4-BE49-F238E27FC236}">
                <a16:creationId xmlns:a16="http://schemas.microsoft.com/office/drawing/2014/main" id="{5433A07A-66E0-49D1-B8C1-CA1E7FE7FF2F}"/>
              </a:ext>
            </a:extLst>
          </p:cNvPr>
          <p:cNvSpPr>
            <a:spLocks noGrp="1"/>
          </p:cNvSpPr>
          <p:nvPr>
            <p:ph type="sldNum" sz="quarter" idx="12"/>
          </p:nvPr>
        </p:nvSpPr>
        <p:spPr/>
        <p:txBody>
          <a:bodyPr/>
          <a:lstStyle/>
          <a:p>
            <a:fld id="{69E57DC2-970A-4B3E-BB1C-7A09969E49DF}" type="slidenum">
              <a:rPr lang="en-US" smtClean="0"/>
              <a:pPr/>
              <a:t>1</a:t>
            </a:fld>
            <a:endParaRPr lang="en-US" dirty="0"/>
          </a:p>
        </p:txBody>
      </p:sp>
      <p:pic>
        <p:nvPicPr>
          <p:cNvPr id="9" name="Image 8">
            <a:extLst>
              <a:ext uri="{FF2B5EF4-FFF2-40B4-BE49-F238E27FC236}">
                <a16:creationId xmlns:a16="http://schemas.microsoft.com/office/drawing/2014/main" id="{1D6A16D2-C0CF-435A-9921-A897DDFCFE29}"/>
              </a:ext>
            </a:extLst>
          </p:cNvPr>
          <p:cNvPicPr/>
          <p:nvPr/>
        </p:nvPicPr>
        <p:blipFill>
          <a:blip r:embed="rId4">
            <a:extLst>
              <a:ext uri="{28A0092B-C50C-407E-A947-70E740481C1C}">
                <a14:useLocalDpi xmlns:a14="http://schemas.microsoft.com/office/drawing/2010/main" val="0"/>
              </a:ext>
            </a:extLst>
          </a:blip>
          <a:stretch>
            <a:fillRect/>
          </a:stretch>
        </p:blipFill>
        <p:spPr>
          <a:xfrm>
            <a:off x="11057024" y="510746"/>
            <a:ext cx="968375" cy="182833"/>
          </a:xfrm>
          <a:prstGeom prst="rect">
            <a:avLst/>
          </a:prstGeom>
        </p:spPr>
      </p:pic>
    </p:spTree>
    <p:extLst>
      <p:ext uri="{BB962C8B-B14F-4D97-AF65-F5344CB8AC3E}">
        <p14:creationId xmlns:p14="http://schemas.microsoft.com/office/powerpoint/2010/main" val="200814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022231"/>
            <a:ext cx="0" cy="3525986"/>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10</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a:p>
            <a:r>
              <a:rPr lang="fr-FR" sz="2800" b="1" u="sng" dirty="0">
                <a:cs typeface="Leelawadee" panose="020B0502040204020203" pitchFamily="34" charset="-34"/>
              </a:rPr>
              <a:t>1.11. Jurisprudence européenne</a:t>
            </a:r>
          </a:p>
          <a:p>
            <a:pPr marL="514350" indent="-514350">
              <a:buAutoNum type="arabicPeriod"/>
            </a:pPr>
            <a:endParaRPr lang="fr-FR" sz="2800" b="1" u="sng" dirty="0"/>
          </a:p>
        </p:txBody>
      </p:sp>
      <p:sp>
        <p:nvSpPr>
          <p:cNvPr id="10" name="Espace réservé du contenu 2">
            <a:extLst>
              <a:ext uri="{FF2B5EF4-FFF2-40B4-BE49-F238E27FC236}">
                <a16:creationId xmlns:a16="http://schemas.microsoft.com/office/drawing/2014/main" id="{50E67731-BA4A-C145-AEF8-17BAE2819583}"/>
              </a:ext>
            </a:extLst>
          </p:cNvPr>
          <p:cNvSpPr txBox="1">
            <a:spLocks/>
          </p:cNvSpPr>
          <p:nvPr/>
        </p:nvSpPr>
        <p:spPr>
          <a:xfrm>
            <a:off x="1062490" y="2213192"/>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fr-FR" sz="200" dirty="0">
              <a:cs typeface="Leelawadee" panose="020B0502040204020203" pitchFamily="34" charset="-34"/>
            </a:endParaRPr>
          </a:p>
          <a:p>
            <a:pPr algn="just"/>
            <a:r>
              <a:rPr lang="fr-FR" sz="1400" b="1" i="1" dirty="0">
                <a:solidFill>
                  <a:srgbClr val="0070C0"/>
                </a:solidFill>
              </a:rPr>
              <a:t>CJUE, 12 novembre 2020, </a:t>
            </a:r>
            <a:r>
              <a:rPr lang="fr-FR" sz="1400" b="1" i="1" dirty="0" err="1">
                <a:solidFill>
                  <a:srgbClr val="0070C0"/>
                </a:solidFill>
              </a:rPr>
              <a:t>aff.</a:t>
            </a:r>
            <a:r>
              <a:rPr lang="fr-FR" sz="1400" b="1" i="1" dirty="0">
                <a:solidFill>
                  <a:srgbClr val="0070C0"/>
                </a:solidFill>
              </a:rPr>
              <a:t> C-427/19, </a:t>
            </a:r>
            <a:r>
              <a:rPr lang="fr-FR" sz="1400" b="1" i="1" dirty="0" err="1">
                <a:solidFill>
                  <a:srgbClr val="0070C0"/>
                </a:solidFill>
              </a:rPr>
              <a:t>Bulstrad</a:t>
            </a:r>
            <a:r>
              <a:rPr lang="fr-FR" sz="1400" b="1" i="1" dirty="0">
                <a:solidFill>
                  <a:srgbClr val="0070C0"/>
                </a:solidFill>
              </a:rPr>
              <a:t> Vienna </a:t>
            </a:r>
            <a:r>
              <a:rPr lang="fr-FR" sz="1400" b="1" i="1" dirty="0" err="1">
                <a:solidFill>
                  <a:srgbClr val="0070C0"/>
                </a:solidFill>
              </a:rPr>
              <a:t>Insurance</a:t>
            </a:r>
            <a:r>
              <a:rPr lang="fr-FR" sz="1400" b="1" i="1" dirty="0">
                <a:solidFill>
                  <a:srgbClr val="0070C0"/>
                </a:solidFill>
              </a:rPr>
              <a:t> Group </a:t>
            </a:r>
            <a:endParaRPr lang="fr-FR" sz="1050" i="1" dirty="0">
              <a:solidFill>
                <a:schemeClr val="tx1"/>
              </a:solidFill>
            </a:endParaRPr>
          </a:p>
          <a:p>
            <a:pPr marL="0" indent="0" algn="just">
              <a:buNone/>
            </a:pPr>
            <a:endParaRPr lang="fr-FR" sz="1400" dirty="0"/>
          </a:p>
          <a:p>
            <a:pPr marL="0" indent="0" algn="just">
              <a:buNone/>
            </a:pPr>
            <a:r>
              <a:rPr lang="fr-FR" sz="1400" dirty="0"/>
              <a:t>En l’absence d’harmonisation des procédures de liquidation des entreprises d’assurance, les décisions qui ouvrent de telles procédures jouissent de la reconnaissance mutuelle. La Cour de justice de l’Union Européenne est venue définir ce type de décisions et en préciser les effets. Ainsi : </a:t>
            </a:r>
          </a:p>
        </p:txBody>
      </p:sp>
      <p:sp>
        <p:nvSpPr>
          <p:cNvPr id="12" name="Espace réservé du contenu 2">
            <a:extLst>
              <a:ext uri="{FF2B5EF4-FFF2-40B4-BE49-F238E27FC236}">
                <a16:creationId xmlns:a16="http://schemas.microsoft.com/office/drawing/2014/main" id="{1C7F47C0-4EDF-4FA0-BBF5-9F996CBCB18C}"/>
              </a:ext>
            </a:extLst>
          </p:cNvPr>
          <p:cNvSpPr txBox="1">
            <a:spLocks/>
          </p:cNvSpPr>
          <p:nvPr/>
        </p:nvSpPr>
        <p:spPr>
          <a:xfrm>
            <a:off x="6676708" y="2213192"/>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fr-FR" sz="200" dirty="0">
              <a:cs typeface="Leelawadee" panose="020B0502040204020203" pitchFamily="34" charset="-34"/>
            </a:endParaRPr>
          </a:p>
          <a:p>
            <a:pPr algn="just"/>
            <a:r>
              <a:rPr lang="fr-FR" sz="1400" b="1" i="1" dirty="0">
                <a:solidFill>
                  <a:srgbClr val="0070C0"/>
                </a:solidFill>
              </a:rPr>
              <a:t>CJUE, 11 novembre 2020, </a:t>
            </a:r>
            <a:r>
              <a:rPr lang="fr-FR" sz="1400" b="1" i="1" dirty="0" err="1">
                <a:solidFill>
                  <a:srgbClr val="0070C0"/>
                </a:solidFill>
              </a:rPr>
              <a:t>aff.</a:t>
            </a:r>
            <a:r>
              <a:rPr lang="fr-FR" sz="1400" b="1" i="1" dirty="0">
                <a:solidFill>
                  <a:srgbClr val="0070C0"/>
                </a:solidFill>
              </a:rPr>
              <a:t> C-61/19, Orange Romania SA</a:t>
            </a:r>
          </a:p>
          <a:p>
            <a:pPr algn="just"/>
            <a:endParaRPr lang="fr-FR" sz="1050" i="1" dirty="0">
              <a:solidFill>
                <a:schemeClr val="tx1"/>
              </a:solidFill>
            </a:endParaRPr>
          </a:p>
          <a:p>
            <a:pPr marL="0" indent="0" algn="just">
              <a:buNone/>
            </a:pPr>
            <a:r>
              <a:rPr lang="fr-FR" sz="1400" dirty="0"/>
              <a:t>Le responsable du traitement doit être en mesure de démontrer le consentement de la personne concernée à la collecte et à la conservation de ses données à caractère personnel. La seule présence d’une clause contractuelle, cochée à l’avance par les agents de vente, précisant que le client a consenti, ne permet pas de prouver l’existence d’un consentement valable.</a:t>
            </a:r>
          </a:p>
        </p:txBody>
      </p:sp>
      <p:pic>
        <p:nvPicPr>
          <p:cNvPr id="9" name="Image 8">
            <a:extLst>
              <a:ext uri="{FF2B5EF4-FFF2-40B4-BE49-F238E27FC236}">
                <a16:creationId xmlns:a16="http://schemas.microsoft.com/office/drawing/2014/main" id="{462FF3DE-AFE7-4152-A5A7-B1E6B0325680}"/>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319993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90153-F350-4163-BBAE-64009B596109}"/>
              </a:ext>
            </a:extLst>
          </p:cNvPr>
          <p:cNvSpPr>
            <a:spLocks noGrp="1"/>
          </p:cNvSpPr>
          <p:nvPr>
            <p:ph type="title"/>
          </p:nvPr>
        </p:nvSpPr>
        <p:spPr>
          <a:xfrm>
            <a:off x="1631659" y="2686050"/>
            <a:ext cx="9601200" cy="1485900"/>
          </a:xfrm>
        </p:spPr>
        <p:txBody>
          <a:bodyPr>
            <a:normAutofit/>
          </a:bodyPr>
          <a:lstStyle/>
          <a:p>
            <a:pPr algn="ctr"/>
            <a:r>
              <a:rPr lang="fr-FR" dirty="0"/>
              <a:t>I. ACTUALITÉS JURISPRUDENTIELLES</a:t>
            </a:r>
            <a:br>
              <a:rPr lang="fr-FR" dirty="0"/>
            </a:br>
            <a:r>
              <a:rPr lang="fr-FR" sz="3600" dirty="0"/>
              <a:t>2. EN DROIT DE L’ASSURANCE CONSTRUCTION</a:t>
            </a:r>
            <a:endParaRPr lang="fr-FR" dirty="0"/>
          </a:p>
        </p:txBody>
      </p:sp>
      <p:pic>
        <p:nvPicPr>
          <p:cNvPr id="6" name="Image 5">
            <a:extLst>
              <a:ext uri="{FF2B5EF4-FFF2-40B4-BE49-F238E27FC236}">
                <a16:creationId xmlns:a16="http://schemas.microsoft.com/office/drawing/2014/main" id="{4BEF605E-6941-4032-86F8-78F0DAFC41B5}"/>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DB46C25-70CB-4BA6-A249-74A6A730FBAC}"/>
              </a:ext>
            </a:extLst>
          </p:cNvPr>
          <p:cNvPicPr>
            <a:picLocks noChangeAspect="1"/>
          </p:cNvPicPr>
          <p:nvPr/>
        </p:nvPicPr>
        <p:blipFill>
          <a:blip r:embed="rId3"/>
          <a:stretch>
            <a:fillRect/>
          </a:stretch>
        </p:blipFill>
        <p:spPr>
          <a:xfrm>
            <a:off x="9735099" y="271910"/>
            <a:ext cx="2456901" cy="670618"/>
          </a:xfrm>
          <a:prstGeom prst="rect">
            <a:avLst/>
          </a:prstGeom>
        </p:spPr>
      </p:pic>
      <p:sp>
        <p:nvSpPr>
          <p:cNvPr id="8" name="Espace réservé du numéro de diapositive 7">
            <a:extLst>
              <a:ext uri="{FF2B5EF4-FFF2-40B4-BE49-F238E27FC236}">
                <a16:creationId xmlns:a16="http://schemas.microsoft.com/office/drawing/2014/main" id="{EDE3798B-5488-4E76-AC40-DE26A63ADC41}"/>
              </a:ext>
            </a:extLst>
          </p:cNvPr>
          <p:cNvSpPr>
            <a:spLocks noGrp="1"/>
          </p:cNvSpPr>
          <p:nvPr>
            <p:ph type="sldNum" sz="quarter" idx="12"/>
          </p:nvPr>
        </p:nvSpPr>
        <p:spPr/>
        <p:txBody>
          <a:bodyPr/>
          <a:lstStyle/>
          <a:p>
            <a:fld id="{69E57DC2-970A-4B3E-BB1C-7A09969E49DF}" type="slidenum">
              <a:rPr lang="en-US" smtClean="0"/>
              <a:t>11</a:t>
            </a:fld>
            <a:endParaRPr lang="en-US" dirty="0"/>
          </a:p>
        </p:txBody>
      </p:sp>
      <p:pic>
        <p:nvPicPr>
          <p:cNvPr id="9" name="Image 8">
            <a:extLst>
              <a:ext uri="{FF2B5EF4-FFF2-40B4-BE49-F238E27FC236}">
                <a16:creationId xmlns:a16="http://schemas.microsoft.com/office/drawing/2014/main" id="{A3F5B365-DB5F-43DC-BBBC-4A936AC47557}"/>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363291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7D921-324C-4C22-8CA4-34E3ED3F2914}"/>
              </a:ext>
            </a:extLst>
          </p:cNvPr>
          <p:cNvSpPr>
            <a:spLocks noGrp="1"/>
          </p:cNvSpPr>
          <p:nvPr>
            <p:ph type="title"/>
          </p:nvPr>
        </p:nvSpPr>
        <p:spPr>
          <a:xfrm>
            <a:off x="1180678" y="940183"/>
            <a:ext cx="10992060" cy="670618"/>
          </a:xfrm>
        </p:spPr>
        <p:txBody>
          <a:bodyPr>
            <a:noAutofit/>
          </a:bodyPr>
          <a:lstStyle/>
          <a:p>
            <a:r>
              <a:rPr lang="fr-FR" sz="2800" b="1" u="sng" dirty="0"/>
              <a:t>2. Jurisprudence en droit de l’assurance construction</a:t>
            </a:r>
            <a:br>
              <a:rPr lang="fr-FR" sz="2800" b="1" u="sng" dirty="0"/>
            </a:br>
            <a:br>
              <a:rPr lang="fr-FR" sz="2800" b="1" u="sng" dirty="0"/>
            </a:br>
            <a:r>
              <a:rPr lang="fr-FR" sz="2800" b="1" u="sng" dirty="0"/>
              <a:t> </a:t>
            </a:r>
            <a:endParaRPr lang="fr-FR" sz="2400" b="1" u="sng" dirty="0"/>
          </a:p>
        </p:txBody>
      </p:sp>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80679" y="1767841"/>
            <a:ext cx="5000665" cy="4964046"/>
          </a:xfrm>
        </p:spPr>
        <p:txBody>
          <a:bodyPr>
            <a:noAutofit/>
          </a:bodyPr>
          <a:lstStyle/>
          <a:p>
            <a:pPr marL="0" indent="0" algn="just">
              <a:buNone/>
            </a:pPr>
            <a:r>
              <a:rPr lang="fr-FR" sz="1800" b="1" u="sng" dirty="0"/>
              <a:t>2.1. Assurance de Responsabilité décennale, défaut de performance, et absorption de société</a:t>
            </a:r>
          </a:p>
          <a:p>
            <a:pPr marL="0" indent="0" algn="just">
              <a:buNone/>
            </a:pPr>
            <a:endParaRPr lang="fr-FR" sz="1800" dirty="0">
              <a:cs typeface="Leelawadee" panose="020B0502040204020203" pitchFamily="34" charset="-34"/>
            </a:endParaRPr>
          </a:p>
          <a:p>
            <a:pPr algn="just"/>
            <a:r>
              <a:rPr lang="fr-FR" sz="1600" b="1" i="1" dirty="0">
                <a:solidFill>
                  <a:srgbClr val="0070C0"/>
                </a:solidFill>
              </a:rPr>
              <a:t>Cass. civ. 3</a:t>
            </a:r>
            <a:r>
              <a:rPr lang="fr-FR" sz="1600" b="1" i="1" baseline="30000" dirty="0">
                <a:solidFill>
                  <a:srgbClr val="0070C0"/>
                </a:solidFill>
              </a:rPr>
              <a:t>ème</a:t>
            </a:r>
            <a:r>
              <a:rPr lang="fr-FR" sz="1600" b="1" i="1" dirty="0">
                <a:solidFill>
                  <a:srgbClr val="0070C0"/>
                </a:solidFill>
              </a:rPr>
              <a:t>, 26 novembre 2020, n°19-17.824</a:t>
            </a:r>
            <a:r>
              <a:rPr lang="fr-FR" sz="1600" i="1" dirty="0">
                <a:solidFill>
                  <a:srgbClr val="0070C0"/>
                </a:solidFill>
              </a:rPr>
              <a:t> </a:t>
            </a:r>
            <a:r>
              <a:rPr lang="fr-FR" sz="1600" i="1" dirty="0"/>
              <a:t>– Publié</a:t>
            </a:r>
          </a:p>
          <a:p>
            <a:pPr marL="0" indent="0" algn="just">
              <a:buNone/>
            </a:pPr>
            <a:r>
              <a:rPr lang="fr-FR" sz="1600" dirty="0"/>
              <a:t>Le défaut de performance d’une pompe à chaleur constitue une impropriété à destination de l’ouvrage. </a:t>
            </a:r>
            <a:endParaRPr lang="fr-FR" sz="1600" i="1" dirty="0"/>
          </a:p>
          <a:p>
            <a:pPr marL="0" indent="0" algn="just">
              <a:buNone/>
            </a:pPr>
            <a:r>
              <a:rPr lang="fr-FR" sz="1600" dirty="0"/>
              <a:t>L’assurance de responsabilité de la société absorbante, souscrite avant la fusion, n’a cependant pas vocation à garantir le paiement de la dette de responsabilité de la société absorbée, dès lors que le contrat d’assurance couvre, sauf stipulation contraire, la responsabilité de la seule société assurée, unique bénéficiaire, à l’exclusion de toute autre, même absorbée ensuite par l’assurée, de la garantie accordée par l’assureur en fonction de son appréciation du risque.</a:t>
            </a:r>
          </a:p>
          <a:p>
            <a:pPr marL="0" indent="0" algn="just">
              <a:buNone/>
            </a:pPr>
            <a:endParaRPr lang="fr-FR" sz="1600" dirty="0"/>
          </a:p>
          <a:p>
            <a:pPr marL="0" indent="0" algn="just">
              <a:buNone/>
            </a:pPr>
            <a:endParaRPr lang="fr-FR" sz="1800" dirty="0">
              <a:cs typeface="Leelawadee" panose="020B0502040204020203" pitchFamily="34" charset="-34"/>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0" name="Espace réservé du numéro de diapositive 9">
            <a:extLst>
              <a:ext uri="{FF2B5EF4-FFF2-40B4-BE49-F238E27FC236}">
                <a16:creationId xmlns:a16="http://schemas.microsoft.com/office/drawing/2014/main" id="{4EF0963F-0E0B-488B-9B6D-93019C98A2E7}"/>
              </a:ext>
            </a:extLst>
          </p:cNvPr>
          <p:cNvSpPr>
            <a:spLocks noGrp="1"/>
          </p:cNvSpPr>
          <p:nvPr>
            <p:ph type="sldNum" sz="quarter" idx="12"/>
          </p:nvPr>
        </p:nvSpPr>
        <p:spPr/>
        <p:txBody>
          <a:bodyPr/>
          <a:lstStyle/>
          <a:p>
            <a:fld id="{69E57DC2-970A-4B3E-BB1C-7A09969E49DF}" type="slidenum">
              <a:rPr lang="en-US" smtClean="0"/>
              <a:t>12</a:t>
            </a:fld>
            <a:endParaRPr lang="en-US" dirty="0"/>
          </a:p>
        </p:txBody>
      </p:sp>
      <p:cxnSp>
        <p:nvCxnSpPr>
          <p:cNvPr id="8" name="Connecteur droit 7">
            <a:extLst>
              <a:ext uri="{FF2B5EF4-FFF2-40B4-BE49-F238E27FC236}">
                <a16:creationId xmlns:a16="http://schemas.microsoft.com/office/drawing/2014/main" id="{B6CBCDB3-B136-CA46-8B06-DEFFF56446A8}"/>
              </a:ext>
            </a:extLst>
          </p:cNvPr>
          <p:cNvCxnSpPr>
            <a:cxnSpLocks/>
          </p:cNvCxnSpPr>
          <p:nvPr/>
        </p:nvCxnSpPr>
        <p:spPr>
          <a:xfrm>
            <a:off x="6510454" y="1914144"/>
            <a:ext cx="0" cy="4539242"/>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contenu 2">
            <a:extLst>
              <a:ext uri="{FF2B5EF4-FFF2-40B4-BE49-F238E27FC236}">
                <a16:creationId xmlns:a16="http://schemas.microsoft.com/office/drawing/2014/main" id="{EC3693C8-03C8-6C48-BF3C-3ADA676A7C9F}"/>
              </a:ext>
            </a:extLst>
          </p:cNvPr>
          <p:cNvSpPr txBox="1">
            <a:spLocks/>
          </p:cNvSpPr>
          <p:nvPr/>
        </p:nvSpPr>
        <p:spPr>
          <a:xfrm>
            <a:off x="6827373" y="1767841"/>
            <a:ext cx="5000665" cy="496404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fr-FR" sz="1800" b="1" u="sng" dirty="0"/>
              <a:t>2.2. Responsabilité décennale et immixtion fautive du maître d’ouvrage</a:t>
            </a:r>
          </a:p>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600" b="1" i="1" dirty="0" err="1">
                <a:solidFill>
                  <a:srgbClr val="0070C0"/>
                </a:solidFill>
              </a:rPr>
              <a:t>Cass</a:t>
            </a:r>
            <a:r>
              <a:rPr lang="fr-FR" sz="1600" b="1" i="1" dirty="0">
                <a:solidFill>
                  <a:srgbClr val="0070C0"/>
                </a:solidFill>
              </a:rPr>
              <a:t>. civ. 3</a:t>
            </a:r>
            <a:r>
              <a:rPr lang="fr-FR" sz="1600" b="1" i="1" baseline="30000" dirty="0">
                <a:solidFill>
                  <a:srgbClr val="0070C0"/>
                </a:solidFill>
              </a:rPr>
              <a:t>ème</a:t>
            </a:r>
            <a:r>
              <a:rPr lang="fr-FR" sz="1600" b="1" i="1" dirty="0">
                <a:solidFill>
                  <a:srgbClr val="0070C0"/>
                </a:solidFill>
              </a:rPr>
              <a:t>, 23 septembre 2020, n°19-13.890 </a:t>
            </a:r>
            <a:r>
              <a:rPr lang="fr-FR" sz="1600" i="1" dirty="0">
                <a:solidFill>
                  <a:schemeClr val="tx1"/>
                </a:solidFill>
              </a:rPr>
              <a:t>– Non publié </a:t>
            </a:r>
          </a:p>
          <a:p>
            <a:pPr marL="0" indent="0" algn="just">
              <a:buNone/>
            </a:pPr>
            <a:r>
              <a:rPr lang="fr-FR" sz="1600" dirty="0"/>
              <a:t>Le comportement du maître de l’ouvrage doit être la cause directe des dommages de nature décennale pour exonérer les constructeurs de leur responsabilité.</a:t>
            </a:r>
          </a:p>
          <a:p>
            <a:pPr marL="0" indent="0" algn="just">
              <a:buFont typeface="Franklin Gothic Book" panose="020B0503020102020204" pitchFamily="34" charset="0"/>
              <a:buNone/>
            </a:pPr>
            <a:endParaRPr lang="fr-FR" sz="1600" dirty="0"/>
          </a:p>
          <a:p>
            <a:pPr marL="0" indent="0" algn="just">
              <a:buFont typeface="Franklin Gothic Book" panose="020B0503020102020204" pitchFamily="34" charset="0"/>
              <a:buNone/>
            </a:pPr>
            <a:endParaRPr lang="fr-FR" sz="1800" dirty="0">
              <a:cs typeface="Leelawadee" panose="020B0502040204020203" pitchFamily="34" charset="-34"/>
            </a:endParaRPr>
          </a:p>
        </p:txBody>
      </p:sp>
      <p:pic>
        <p:nvPicPr>
          <p:cNvPr id="9" name="Image 8">
            <a:extLst>
              <a:ext uri="{FF2B5EF4-FFF2-40B4-BE49-F238E27FC236}">
                <a16:creationId xmlns:a16="http://schemas.microsoft.com/office/drawing/2014/main" id="{F88C4D10-D0B5-4F9D-AE7F-BF31B0A1199F}"/>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152027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7D921-324C-4C22-8CA4-34E3ED3F2914}"/>
              </a:ext>
            </a:extLst>
          </p:cNvPr>
          <p:cNvSpPr>
            <a:spLocks noGrp="1"/>
          </p:cNvSpPr>
          <p:nvPr>
            <p:ph type="title"/>
          </p:nvPr>
        </p:nvSpPr>
        <p:spPr>
          <a:xfrm>
            <a:off x="1180678" y="940183"/>
            <a:ext cx="10992060" cy="670618"/>
          </a:xfrm>
        </p:spPr>
        <p:txBody>
          <a:bodyPr>
            <a:noAutofit/>
          </a:bodyPr>
          <a:lstStyle/>
          <a:p>
            <a:r>
              <a:rPr lang="fr-FR" sz="2800" b="1" u="sng" dirty="0"/>
              <a:t>2. Jurisprudence en droit de l’assurance construction</a:t>
            </a:r>
            <a:br>
              <a:rPr lang="fr-FR" sz="2800" b="1" u="sng" dirty="0"/>
            </a:br>
            <a:br>
              <a:rPr lang="fr-FR" sz="2800" b="1" u="sng" dirty="0"/>
            </a:br>
            <a:r>
              <a:rPr lang="fr-FR" sz="2800" b="1" u="sng" dirty="0"/>
              <a:t> </a:t>
            </a:r>
            <a:endParaRPr lang="fr-FR" sz="2400" b="1" u="sng" dirty="0"/>
          </a:p>
        </p:txBody>
      </p:sp>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22972" y="2279074"/>
            <a:ext cx="5000665" cy="4208143"/>
          </a:xfrm>
        </p:spPr>
        <p:txBody>
          <a:bodyPr>
            <a:noAutofit/>
          </a:bodyPr>
          <a:lstStyle/>
          <a:p>
            <a:pPr marL="0" indent="0" algn="just">
              <a:buNone/>
            </a:pPr>
            <a:r>
              <a:rPr lang="fr-FR" sz="1800" b="1" u="sng" dirty="0"/>
              <a:t>2.3. Vendeur d’immeuble à construire et dommage intermédiaire </a:t>
            </a:r>
          </a:p>
          <a:p>
            <a:pPr marL="0" indent="0" algn="just">
              <a:buNone/>
            </a:pPr>
            <a:endParaRPr lang="fr-FR" sz="1800" dirty="0">
              <a:cs typeface="Leelawadee" panose="020B0502040204020203" pitchFamily="34" charset="-34"/>
            </a:endParaRPr>
          </a:p>
          <a:p>
            <a:pPr algn="just"/>
            <a:r>
              <a:rPr lang="fr-FR" sz="1600" b="1" i="1" dirty="0" err="1">
                <a:solidFill>
                  <a:srgbClr val="0070C0"/>
                </a:solidFill>
              </a:rPr>
              <a:t>Cass</a:t>
            </a:r>
            <a:r>
              <a:rPr lang="fr-FR" sz="1600" b="1" i="1" dirty="0">
                <a:solidFill>
                  <a:srgbClr val="0070C0"/>
                </a:solidFill>
              </a:rPr>
              <a:t>. civ. 3</a:t>
            </a:r>
            <a:r>
              <a:rPr lang="fr-FR" sz="1600" b="1" i="1" baseline="30000" dirty="0">
                <a:solidFill>
                  <a:srgbClr val="0070C0"/>
                </a:solidFill>
              </a:rPr>
              <a:t>ème</a:t>
            </a:r>
            <a:r>
              <a:rPr lang="fr-FR" sz="1600" b="1" i="1" dirty="0">
                <a:solidFill>
                  <a:srgbClr val="0070C0"/>
                </a:solidFill>
              </a:rPr>
              <a:t>, 14 mai 2020, n°19-10.434</a:t>
            </a:r>
            <a:r>
              <a:rPr lang="fr-FR" sz="1600" i="1" dirty="0">
                <a:solidFill>
                  <a:srgbClr val="0070C0"/>
                </a:solidFill>
              </a:rPr>
              <a:t> </a:t>
            </a:r>
            <a:r>
              <a:rPr lang="fr-FR" sz="1600" i="1" dirty="0"/>
              <a:t>– Non publié</a:t>
            </a:r>
          </a:p>
          <a:p>
            <a:pPr marL="0" indent="0" algn="just">
              <a:buNone/>
            </a:pPr>
            <a:endParaRPr lang="fr-FR" sz="1600" dirty="0"/>
          </a:p>
          <a:p>
            <a:pPr marL="0" indent="0" algn="just">
              <a:buNone/>
            </a:pPr>
            <a:r>
              <a:rPr lang="fr-FR" sz="1600" dirty="0"/>
              <a:t>Le vendeur d’immeuble à construire est, comme les constructeurs, tenu envers l’acquéreur d’une responsabilité pour faute prouvée en cas de dommages intermédiaires.</a:t>
            </a:r>
          </a:p>
          <a:p>
            <a:pPr marL="0" indent="0" algn="just">
              <a:buNone/>
            </a:pPr>
            <a:endParaRPr lang="fr-FR" sz="1600" dirty="0"/>
          </a:p>
          <a:p>
            <a:pPr marL="0" indent="0" algn="just">
              <a:buNone/>
            </a:pPr>
            <a:endParaRPr lang="fr-FR" sz="1800" dirty="0">
              <a:cs typeface="Leelawadee" panose="020B0502040204020203" pitchFamily="34" charset="-34"/>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0" name="Espace réservé du numéro de diapositive 9">
            <a:extLst>
              <a:ext uri="{FF2B5EF4-FFF2-40B4-BE49-F238E27FC236}">
                <a16:creationId xmlns:a16="http://schemas.microsoft.com/office/drawing/2014/main" id="{4EF0963F-0E0B-488B-9B6D-93019C98A2E7}"/>
              </a:ext>
            </a:extLst>
          </p:cNvPr>
          <p:cNvSpPr>
            <a:spLocks noGrp="1"/>
          </p:cNvSpPr>
          <p:nvPr>
            <p:ph type="sldNum" sz="quarter" idx="12"/>
          </p:nvPr>
        </p:nvSpPr>
        <p:spPr/>
        <p:txBody>
          <a:bodyPr/>
          <a:lstStyle/>
          <a:p>
            <a:fld id="{69E57DC2-970A-4B3E-BB1C-7A09969E49DF}" type="slidenum">
              <a:rPr lang="en-US" smtClean="0"/>
              <a:t>13</a:t>
            </a:fld>
            <a:endParaRPr lang="en-US" dirty="0"/>
          </a:p>
        </p:txBody>
      </p:sp>
      <p:cxnSp>
        <p:nvCxnSpPr>
          <p:cNvPr id="8" name="Connecteur droit 7">
            <a:extLst>
              <a:ext uri="{FF2B5EF4-FFF2-40B4-BE49-F238E27FC236}">
                <a16:creationId xmlns:a16="http://schemas.microsoft.com/office/drawing/2014/main" id="{B6CBCDB3-B136-CA46-8B06-DEFFF56446A8}"/>
              </a:ext>
            </a:extLst>
          </p:cNvPr>
          <p:cNvCxnSpPr>
            <a:cxnSpLocks/>
          </p:cNvCxnSpPr>
          <p:nvPr/>
        </p:nvCxnSpPr>
        <p:spPr>
          <a:xfrm>
            <a:off x="6473878" y="2084002"/>
            <a:ext cx="0" cy="3673610"/>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contenu 2">
            <a:extLst>
              <a:ext uri="{FF2B5EF4-FFF2-40B4-BE49-F238E27FC236}">
                <a16:creationId xmlns:a16="http://schemas.microsoft.com/office/drawing/2014/main" id="{EC3693C8-03C8-6C48-BF3C-3ADA676A7C9F}"/>
              </a:ext>
            </a:extLst>
          </p:cNvPr>
          <p:cNvSpPr txBox="1">
            <a:spLocks/>
          </p:cNvSpPr>
          <p:nvPr/>
        </p:nvSpPr>
        <p:spPr>
          <a:xfrm>
            <a:off x="6897272" y="2229637"/>
            <a:ext cx="5000665" cy="430701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fr-FR" sz="1800" b="1" u="sng" dirty="0"/>
              <a:t>2.4. Déclaration du risque et nullité du contrat d’assurance </a:t>
            </a:r>
          </a:p>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600" b="1" i="1" dirty="0" err="1">
                <a:solidFill>
                  <a:srgbClr val="0070C0"/>
                </a:solidFill>
              </a:rPr>
              <a:t>Cass</a:t>
            </a:r>
            <a:r>
              <a:rPr lang="fr-FR" sz="1600" b="1" i="1" dirty="0">
                <a:solidFill>
                  <a:srgbClr val="0070C0"/>
                </a:solidFill>
              </a:rPr>
              <a:t>. civ. 3</a:t>
            </a:r>
            <a:r>
              <a:rPr lang="fr-FR" sz="1600" b="1" i="1" baseline="30000" dirty="0">
                <a:solidFill>
                  <a:srgbClr val="0070C0"/>
                </a:solidFill>
              </a:rPr>
              <a:t>ème</a:t>
            </a:r>
            <a:r>
              <a:rPr lang="fr-FR" sz="1600" b="1" i="1" dirty="0">
                <a:solidFill>
                  <a:srgbClr val="0070C0"/>
                </a:solidFill>
              </a:rPr>
              <a:t>, 25 juin 2020, n°18-24.920 </a:t>
            </a:r>
            <a:r>
              <a:rPr lang="fr-FR" sz="1600" i="1" dirty="0">
                <a:solidFill>
                  <a:schemeClr val="tx1"/>
                </a:solidFill>
              </a:rPr>
              <a:t>– Non publié </a:t>
            </a:r>
          </a:p>
          <a:p>
            <a:pPr marL="0" indent="0" algn="just">
              <a:buNone/>
            </a:pPr>
            <a:endParaRPr lang="fr-FR" sz="1600" dirty="0"/>
          </a:p>
          <a:p>
            <a:pPr marL="0" indent="0" algn="just">
              <a:buNone/>
            </a:pPr>
            <a:r>
              <a:rPr lang="fr-FR" sz="1600" dirty="0"/>
              <a:t>Aucune déclaration de risque ne peut être retenue sans preuve d’une question posée par l’assureur, quelle que soit la clarté de la stipulation acceptée par l’assuré.</a:t>
            </a:r>
          </a:p>
          <a:p>
            <a:pPr marL="0" indent="0" algn="just">
              <a:buFont typeface="Franklin Gothic Book" panose="020B0503020102020204" pitchFamily="34" charset="0"/>
              <a:buNone/>
            </a:pPr>
            <a:endParaRPr lang="fr-FR" sz="1600" dirty="0"/>
          </a:p>
          <a:p>
            <a:pPr marL="0" indent="0" algn="just">
              <a:buFont typeface="Franklin Gothic Book" panose="020B0503020102020204" pitchFamily="34" charset="0"/>
              <a:buNone/>
            </a:pPr>
            <a:endParaRPr lang="fr-FR" sz="1800" dirty="0">
              <a:cs typeface="Leelawadee" panose="020B0502040204020203" pitchFamily="34" charset="-34"/>
            </a:endParaRPr>
          </a:p>
        </p:txBody>
      </p:sp>
      <p:pic>
        <p:nvPicPr>
          <p:cNvPr id="9" name="Image 8">
            <a:extLst>
              <a:ext uri="{FF2B5EF4-FFF2-40B4-BE49-F238E27FC236}">
                <a16:creationId xmlns:a16="http://schemas.microsoft.com/office/drawing/2014/main" id="{43E6615A-9328-440B-BDC9-2593472BB4A9}"/>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20859"/>
            <a:ext cx="968375" cy="172720"/>
          </a:xfrm>
          <a:prstGeom prst="rect">
            <a:avLst/>
          </a:prstGeom>
        </p:spPr>
      </p:pic>
    </p:spTree>
    <p:extLst>
      <p:ext uri="{BB962C8B-B14F-4D97-AF65-F5344CB8AC3E}">
        <p14:creationId xmlns:p14="http://schemas.microsoft.com/office/powerpoint/2010/main" val="218002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7D921-324C-4C22-8CA4-34E3ED3F2914}"/>
              </a:ext>
            </a:extLst>
          </p:cNvPr>
          <p:cNvSpPr>
            <a:spLocks noGrp="1"/>
          </p:cNvSpPr>
          <p:nvPr>
            <p:ph type="title"/>
          </p:nvPr>
        </p:nvSpPr>
        <p:spPr>
          <a:xfrm>
            <a:off x="1180678" y="940183"/>
            <a:ext cx="10992060" cy="670618"/>
          </a:xfrm>
        </p:spPr>
        <p:txBody>
          <a:bodyPr>
            <a:noAutofit/>
          </a:bodyPr>
          <a:lstStyle/>
          <a:p>
            <a:r>
              <a:rPr lang="fr-FR" sz="2800" b="1" u="sng" dirty="0"/>
              <a:t>2. Jurisprudence en droit de l’assurance construction</a:t>
            </a:r>
            <a:br>
              <a:rPr lang="fr-FR" sz="2800" b="1" u="sng" dirty="0"/>
            </a:br>
            <a:br>
              <a:rPr lang="fr-FR" sz="2800" b="1" u="sng" dirty="0"/>
            </a:br>
            <a:r>
              <a:rPr lang="fr-FR" sz="2800" b="1" u="sng" dirty="0"/>
              <a:t> </a:t>
            </a:r>
            <a:endParaRPr lang="fr-FR" sz="2400" b="1" u="sng" dirty="0"/>
          </a:p>
        </p:txBody>
      </p:sp>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22972" y="2279074"/>
            <a:ext cx="5000665" cy="4208143"/>
          </a:xfrm>
        </p:spPr>
        <p:txBody>
          <a:bodyPr>
            <a:noAutofit/>
          </a:bodyPr>
          <a:lstStyle/>
          <a:p>
            <a:pPr marL="0" indent="0" algn="just">
              <a:buNone/>
            </a:pPr>
            <a:r>
              <a:rPr lang="fr-FR" sz="1800" b="1" u="sng" dirty="0"/>
              <a:t>2.5. Assurance décennale et vente d’immeuble </a:t>
            </a:r>
          </a:p>
          <a:p>
            <a:pPr marL="0" indent="0" algn="just">
              <a:buNone/>
            </a:pPr>
            <a:endParaRPr lang="fr-FR" sz="3400" dirty="0">
              <a:cs typeface="Leelawadee" panose="020B0502040204020203" pitchFamily="34" charset="-34"/>
            </a:endParaRPr>
          </a:p>
          <a:p>
            <a:pPr algn="just"/>
            <a:r>
              <a:rPr lang="fr-FR" sz="1600" b="1" i="1" dirty="0" err="1">
                <a:solidFill>
                  <a:srgbClr val="0070C0"/>
                </a:solidFill>
              </a:rPr>
              <a:t>Cass</a:t>
            </a:r>
            <a:r>
              <a:rPr lang="fr-FR" sz="1600" b="1" i="1" dirty="0">
                <a:solidFill>
                  <a:srgbClr val="0070C0"/>
                </a:solidFill>
              </a:rPr>
              <a:t>. civ. 3</a:t>
            </a:r>
            <a:r>
              <a:rPr lang="fr-FR" sz="1600" b="1" i="1" baseline="30000" dirty="0">
                <a:solidFill>
                  <a:srgbClr val="0070C0"/>
                </a:solidFill>
              </a:rPr>
              <a:t>ème</a:t>
            </a:r>
            <a:r>
              <a:rPr lang="fr-FR" sz="1600" b="1" i="1" dirty="0">
                <a:solidFill>
                  <a:srgbClr val="0070C0"/>
                </a:solidFill>
              </a:rPr>
              <a:t>, 12 novembre 2020, n° 19-22.376</a:t>
            </a:r>
            <a:r>
              <a:rPr lang="fr-FR" sz="1600" i="1" dirty="0">
                <a:solidFill>
                  <a:srgbClr val="0070C0"/>
                </a:solidFill>
              </a:rPr>
              <a:t> </a:t>
            </a:r>
            <a:r>
              <a:rPr lang="fr-FR" sz="1600" i="1" dirty="0"/>
              <a:t>– Publié</a:t>
            </a:r>
          </a:p>
          <a:p>
            <a:pPr marL="0" indent="0" algn="just">
              <a:buNone/>
            </a:pPr>
            <a:endParaRPr lang="fr-FR" sz="1600" dirty="0"/>
          </a:p>
          <a:p>
            <a:pPr marL="0" indent="0" algn="just">
              <a:buNone/>
            </a:pPr>
            <a:r>
              <a:rPr lang="fr-FR" sz="1600" dirty="0"/>
              <a:t>Les vendeurs d’un immeuble peuvent, en dépit de la vente, conserver l’action fondée sur la responsabilité décennale contre l’assureur de l’entreprise, dès lors qu’ils y avaient un intérêt direct et certain.</a:t>
            </a:r>
          </a:p>
          <a:p>
            <a:pPr marL="0" indent="0" algn="just">
              <a:buNone/>
            </a:pPr>
            <a:endParaRPr lang="fr-FR" sz="1600" dirty="0"/>
          </a:p>
          <a:p>
            <a:pPr marL="0" indent="0" algn="just">
              <a:buNone/>
            </a:pPr>
            <a:endParaRPr lang="fr-FR" sz="1800" dirty="0">
              <a:cs typeface="Leelawadee" panose="020B0502040204020203" pitchFamily="34" charset="-34"/>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0" name="Espace réservé du numéro de diapositive 9">
            <a:extLst>
              <a:ext uri="{FF2B5EF4-FFF2-40B4-BE49-F238E27FC236}">
                <a16:creationId xmlns:a16="http://schemas.microsoft.com/office/drawing/2014/main" id="{4EF0963F-0E0B-488B-9B6D-93019C98A2E7}"/>
              </a:ext>
            </a:extLst>
          </p:cNvPr>
          <p:cNvSpPr>
            <a:spLocks noGrp="1"/>
          </p:cNvSpPr>
          <p:nvPr>
            <p:ph type="sldNum" sz="quarter" idx="12"/>
          </p:nvPr>
        </p:nvSpPr>
        <p:spPr/>
        <p:txBody>
          <a:bodyPr/>
          <a:lstStyle/>
          <a:p>
            <a:fld id="{69E57DC2-970A-4B3E-BB1C-7A09969E49DF}" type="slidenum">
              <a:rPr lang="en-US" smtClean="0"/>
              <a:t>14</a:t>
            </a:fld>
            <a:endParaRPr lang="en-US" dirty="0"/>
          </a:p>
        </p:txBody>
      </p:sp>
      <p:cxnSp>
        <p:nvCxnSpPr>
          <p:cNvPr id="8" name="Connecteur droit 7">
            <a:extLst>
              <a:ext uri="{FF2B5EF4-FFF2-40B4-BE49-F238E27FC236}">
                <a16:creationId xmlns:a16="http://schemas.microsoft.com/office/drawing/2014/main" id="{B6CBCDB3-B136-CA46-8B06-DEFFF56446A8}"/>
              </a:ext>
            </a:extLst>
          </p:cNvPr>
          <p:cNvCxnSpPr>
            <a:cxnSpLocks/>
          </p:cNvCxnSpPr>
          <p:nvPr/>
        </p:nvCxnSpPr>
        <p:spPr>
          <a:xfrm>
            <a:off x="6473878" y="2084002"/>
            <a:ext cx="0" cy="3673610"/>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contenu 2">
            <a:extLst>
              <a:ext uri="{FF2B5EF4-FFF2-40B4-BE49-F238E27FC236}">
                <a16:creationId xmlns:a16="http://schemas.microsoft.com/office/drawing/2014/main" id="{EC3693C8-03C8-6C48-BF3C-3ADA676A7C9F}"/>
              </a:ext>
            </a:extLst>
          </p:cNvPr>
          <p:cNvSpPr txBox="1">
            <a:spLocks/>
          </p:cNvSpPr>
          <p:nvPr/>
        </p:nvSpPr>
        <p:spPr>
          <a:xfrm>
            <a:off x="6897272" y="2229637"/>
            <a:ext cx="5000665" cy="430701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fr-FR" sz="1800" b="1" u="sng" dirty="0"/>
              <a:t>2.6. Responsabilité contractuelle des constructeurs</a:t>
            </a:r>
          </a:p>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600" b="1" i="1" dirty="0" err="1">
                <a:solidFill>
                  <a:srgbClr val="0070C0"/>
                </a:solidFill>
              </a:rPr>
              <a:t>Cass</a:t>
            </a:r>
            <a:r>
              <a:rPr lang="fr-FR" sz="1600" b="1" i="1" dirty="0">
                <a:solidFill>
                  <a:srgbClr val="0070C0"/>
                </a:solidFill>
              </a:rPr>
              <a:t>. civ. 3ème, 5 novembre 2020, n°19-14.804 </a:t>
            </a:r>
            <a:r>
              <a:rPr lang="fr-FR" sz="1600" i="1" dirty="0">
                <a:solidFill>
                  <a:schemeClr val="tx1"/>
                </a:solidFill>
              </a:rPr>
              <a:t>– Non publié </a:t>
            </a:r>
          </a:p>
          <a:p>
            <a:pPr marL="0" indent="0" algn="just">
              <a:buNone/>
            </a:pPr>
            <a:endParaRPr lang="fr-FR" sz="1600" dirty="0"/>
          </a:p>
          <a:p>
            <a:pPr marL="0" indent="0" algn="just">
              <a:buNone/>
            </a:pPr>
            <a:r>
              <a:rPr lang="fr-FR" sz="1600" dirty="0"/>
              <a:t>Le débiteur n’est tenu à réparation que des préjudices en lien de causalité avec sa faute contractuelle.</a:t>
            </a:r>
          </a:p>
          <a:p>
            <a:pPr marL="0" indent="0" algn="just">
              <a:buFont typeface="Franklin Gothic Book" panose="020B0503020102020204" pitchFamily="34" charset="0"/>
              <a:buNone/>
            </a:pPr>
            <a:endParaRPr lang="fr-FR" sz="1600" dirty="0"/>
          </a:p>
          <a:p>
            <a:pPr marL="0" indent="0" algn="just">
              <a:buFont typeface="Franklin Gothic Book" panose="020B0503020102020204" pitchFamily="34" charset="0"/>
              <a:buNone/>
            </a:pPr>
            <a:endParaRPr lang="fr-FR" sz="1800" dirty="0">
              <a:cs typeface="Leelawadee" panose="020B0502040204020203" pitchFamily="34" charset="-34"/>
            </a:endParaRPr>
          </a:p>
        </p:txBody>
      </p:sp>
      <p:pic>
        <p:nvPicPr>
          <p:cNvPr id="9" name="Image 8">
            <a:extLst>
              <a:ext uri="{FF2B5EF4-FFF2-40B4-BE49-F238E27FC236}">
                <a16:creationId xmlns:a16="http://schemas.microsoft.com/office/drawing/2014/main" id="{FB147C26-1256-455A-9E13-4BA294E8E054}"/>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20859"/>
            <a:ext cx="968375" cy="172720"/>
          </a:xfrm>
          <a:prstGeom prst="rect">
            <a:avLst/>
          </a:prstGeom>
        </p:spPr>
      </p:pic>
    </p:spTree>
    <p:extLst>
      <p:ext uri="{BB962C8B-B14F-4D97-AF65-F5344CB8AC3E}">
        <p14:creationId xmlns:p14="http://schemas.microsoft.com/office/powerpoint/2010/main" val="84573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22971" y="2286000"/>
            <a:ext cx="10570797" cy="3892171"/>
          </a:xfrm>
        </p:spPr>
        <p:txBody>
          <a:bodyPr>
            <a:noAutofit/>
          </a:bodyPr>
          <a:lstStyle/>
          <a:p>
            <a:pPr marL="0" indent="0" algn="just">
              <a:buNone/>
            </a:pPr>
            <a:endParaRPr lang="fr-FR" sz="36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5 novembre 2020, n°19-10.857 </a:t>
            </a:r>
            <a:r>
              <a:rPr lang="fr-FR" sz="1400" i="1" dirty="0">
                <a:solidFill>
                  <a:schemeClr val="tx1"/>
                </a:solidFill>
              </a:rPr>
              <a:t>– Publié</a:t>
            </a:r>
          </a:p>
          <a:p>
            <a:pPr marL="0" indent="0" algn="just">
              <a:buNone/>
            </a:pPr>
            <a:r>
              <a:rPr lang="fr-FR" sz="1400" dirty="0"/>
              <a:t>Le contrat de maintenance d’une porte automatique d’accès à un parking confère à la société contractante une obligation de sécurité de résultat.</a:t>
            </a: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15</a:t>
            </a:fld>
            <a:endParaRPr lang="en-US" dirty="0"/>
          </a:p>
        </p:txBody>
      </p:sp>
      <p:sp>
        <p:nvSpPr>
          <p:cNvPr id="9" name="Titre 1">
            <a:extLst>
              <a:ext uri="{FF2B5EF4-FFF2-40B4-BE49-F238E27FC236}">
                <a16:creationId xmlns:a16="http://schemas.microsoft.com/office/drawing/2014/main" id="{0254CA94-2AF7-5241-A11B-BBB3FC80800B}"/>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800" b="1" u="sng" dirty="0"/>
              <a:t>2. Jurisprudence en droit de l’assurance construction</a:t>
            </a:r>
          </a:p>
          <a:p>
            <a:r>
              <a:rPr lang="fr-FR" sz="2800" b="1" u="sng" dirty="0">
                <a:cs typeface="Leelawadee" panose="020B0502040204020203" pitchFamily="34" charset="-34"/>
              </a:rPr>
              <a:t>2.7. Obligation de sécurité de résultat de la société de maintenance</a:t>
            </a:r>
            <a:endParaRPr lang="fr-FR" sz="2800" b="1" u="sng" dirty="0"/>
          </a:p>
        </p:txBody>
      </p:sp>
      <p:pic>
        <p:nvPicPr>
          <p:cNvPr id="8" name="Image 7">
            <a:extLst>
              <a:ext uri="{FF2B5EF4-FFF2-40B4-BE49-F238E27FC236}">
                <a16:creationId xmlns:a16="http://schemas.microsoft.com/office/drawing/2014/main" id="{80D4242B-9CAC-4707-939B-ACC65933DD57}"/>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415379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90153-F350-4163-BBAE-64009B596109}"/>
              </a:ext>
            </a:extLst>
          </p:cNvPr>
          <p:cNvSpPr>
            <a:spLocks noGrp="1"/>
          </p:cNvSpPr>
          <p:nvPr>
            <p:ph type="title"/>
          </p:nvPr>
        </p:nvSpPr>
        <p:spPr>
          <a:xfrm>
            <a:off x="1631659" y="2686050"/>
            <a:ext cx="9601200" cy="1485900"/>
          </a:xfrm>
        </p:spPr>
        <p:txBody>
          <a:bodyPr>
            <a:normAutofit/>
          </a:bodyPr>
          <a:lstStyle/>
          <a:p>
            <a:pPr algn="ctr"/>
            <a:r>
              <a:rPr lang="fr-FR" dirty="0"/>
              <a:t>I. ACTUALITÉS JURISPRUDENTIELLES</a:t>
            </a:r>
            <a:br>
              <a:rPr lang="fr-FR" dirty="0"/>
            </a:br>
            <a:r>
              <a:rPr lang="fr-FR" sz="3600" dirty="0"/>
              <a:t>3. EN DROIT DE L’ASSURANCE VIE</a:t>
            </a:r>
            <a:endParaRPr lang="fr-FR" dirty="0"/>
          </a:p>
        </p:txBody>
      </p:sp>
      <p:pic>
        <p:nvPicPr>
          <p:cNvPr id="6" name="Image 5">
            <a:extLst>
              <a:ext uri="{FF2B5EF4-FFF2-40B4-BE49-F238E27FC236}">
                <a16:creationId xmlns:a16="http://schemas.microsoft.com/office/drawing/2014/main" id="{4BEF605E-6941-4032-86F8-78F0DAFC41B5}"/>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DB46C25-70CB-4BA6-A249-74A6A730FBAC}"/>
              </a:ext>
            </a:extLst>
          </p:cNvPr>
          <p:cNvPicPr>
            <a:picLocks noChangeAspect="1"/>
          </p:cNvPicPr>
          <p:nvPr/>
        </p:nvPicPr>
        <p:blipFill>
          <a:blip r:embed="rId3"/>
          <a:stretch>
            <a:fillRect/>
          </a:stretch>
        </p:blipFill>
        <p:spPr>
          <a:xfrm>
            <a:off x="9735099" y="271910"/>
            <a:ext cx="2456901" cy="670618"/>
          </a:xfrm>
          <a:prstGeom prst="rect">
            <a:avLst/>
          </a:prstGeom>
        </p:spPr>
      </p:pic>
      <p:sp>
        <p:nvSpPr>
          <p:cNvPr id="8" name="Espace réservé du numéro de diapositive 7">
            <a:extLst>
              <a:ext uri="{FF2B5EF4-FFF2-40B4-BE49-F238E27FC236}">
                <a16:creationId xmlns:a16="http://schemas.microsoft.com/office/drawing/2014/main" id="{EDE3798B-5488-4E76-AC40-DE26A63ADC41}"/>
              </a:ext>
            </a:extLst>
          </p:cNvPr>
          <p:cNvSpPr>
            <a:spLocks noGrp="1"/>
          </p:cNvSpPr>
          <p:nvPr>
            <p:ph type="sldNum" sz="quarter" idx="12"/>
          </p:nvPr>
        </p:nvSpPr>
        <p:spPr/>
        <p:txBody>
          <a:bodyPr/>
          <a:lstStyle/>
          <a:p>
            <a:fld id="{69E57DC2-970A-4B3E-BB1C-7A09969E49DF}" type="slidenum">
              <a:rPr lang="en-US" smtClean="0"/>
              <a:t>16</a:t>
            </a:fld>
            <a:endParaRPr lang="en-US" dirty="0"/>
          </a:p>
        </p:txBody>
      </p:sp>
      <p:pic>
        <p:nvPicPr>
          <p:cNvPr id="9" name="Image 8">
            <a:extLst>
              <a:ext uri="{FF2B5EF4-FFF2-40B4-BE49-F238E27FC236}">
                <a16:creationId xmlns:a16="http://schemas.microsoft.com/office/drawing/2014/main" id="{78D576A9-49AA-454E-97C0-F04CC0F2C82F}"/>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20859"/>
            <a:ext cx="968375" cy="172720"/>
          </a:xfrm>
          <a:prstGeom prst="rect">
            <a:avLst/>
          </a:prstGeom>
        </p:spPr>
      </p:pic>
    </p:spTree>
    <p:extLst>
      <p:ext uri="{BB962C8B-B14F-4D97-AF65-F5344CB8AC3E}">
        <p14:creationId xmlns:p14="http://schemas.microsoft.com/office/powerpoint/2010/main" val="412280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80678" y="2989385"/>
            <a:ext cx="5033510" cy="3666308"/>
          </a:xfrm>
        </p:spPr>
        <p:txBody>
          <a:bodyPr>
            <a:noAutofit/>
          </a:bodyPr>
          <a:lstStyle/>
          <a:p>
            <a:pPr marL="0" indent="0" algn="just">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25 juin 2020, n°18-23.514 </a:t>
            </a:r>
            <a:r>
              <a:rPr lang="fr-FR" sz="1400" i="1" dirty="0">
                <a:solidFill>
                  <a:schemeClr val="tx1"/>
                </a:solidFill>
              </a:rPr>
              <a:t>- Non publié</a:t>
            </a:r>
            <a:endParaRPr lang="fr-FR" sz="1400" dirty="0"/>
          </a:p>
          <a:p>
            <a:pPr marL="0" indent="0" algn="just">
              <a:buNone/>
            </a:pPr>
            <a:r>
              <a:rPr lang="fr-FR" sz="1400" dirty="0"/>
              <a:t>Au regard des manquements substantiels de l’assureur à des éléments essentiels au contrat, il ne saurait être dit que M. P. a été suffisamment informé et que le fait que M. P. ait opté pour une gestion dynamique ne saurait contredire ce constat, étant précisé que l’assureur n’établit pas que par sa profession ou ses compétences, M. P. possède des connaissances financières précises dans le domaine de l’assurance sur la vie.</a:t>
            </a:r>
          </a:p>
          <a:p>
            <a:pPr marL="0" indent="0" algn="just">
              <a:buNone/>
            </a:pPr>
            <a:r>
              <a:rPr lang="fr-FR" sz="1400" dirty="0"/>
              <a:t>De plus, le fait que M. P. ait été assisté d’un courtier est indifférent et ni le nombre d’années écoulées entre la souscription et l’exercice de la faculté de renoncer ni le seul constat de ce que la renonciation est exercée après la perte d’une partie du capital ne sauraient à eux seuls établir la mauvaise foi du souscripteur, dont la preuve appartient à l’assureur.</a:t>
            </a:r>
          </a:p>
          <a:p>
            <a:pPr marL="0" indent="0" algn="just">
              <a:buNone/>
            </a:pPr>
            <a:r>
              <a:rPr lang="fr-FR" sz="1400" dirty="0"/>
              <a:t> </a:t>
            </a: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2050" y="3429000"/>
            <a:ext cx="0" cy="3226693"/>
          </a:xfrm>
          <a:prstGeom prst="line">
            <a:avLst/>
          </a:prstGeom>
          <a:ln w="9525"/>
        </p:spPr>
        <p:style>
          <a:lnRef idx="1">
            <a:schemeClr val="dk1"/>
          </a:lnRef>
          <a:fillRef idx="0">
            <a:schemeClr val="dk1"/>
          </a:fillRef>
          <a:effectRef idx="0">
            <a:schemeClr val="dk1"/>
          </a:effectRef>
          <a:fontRef idx="minor">
            <a:schemeClr val="tx1"/>
          </a:fontRef>
        </p:style>
      </p:cxnSp>
      <p:sp>
        <p:nvSpPr>
          <p:cNvPr id="9" name="Espace réservé du contenu 2">
            <a:extLst>
              <a:ext uri="{FF2B5EF4-FFF2-40B4-BE49-F238E27FC236}">
                <a16:creationId xmlns:a16="http://schemas.microsoft.com/office/drawing/2014/main" id="{B03D8F59-32EC-4824-98A8-290FB2C6B83A}"/>
              </a:ext>
            </a:extLst>
          </p:cNvPr>
          <p:cNvSpPr txBox="1">
            <a:spLocks/>
          </p:cNvSpPr>
          <p:nvPr/>
        </p:nvSpPr>
        <p:spPr>
          <a:xfrm>
            <a:off x="6955981" y="2989385"/>
            <a:ext cx="5033510" cy="358669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25 juin 2020, n°19-14.047 </a:t>
            </a:r>
            <a:r>
              <a:rPr lang="fr-FR" sz="1400" i="1" dirty="0">
                <a:solidFill>
                  <a:schemeClr val="tx1"/>
                </a:solidFill>
              </a:rPr>
              <a:t>– Non publié </a:t>
            </a:r>
          </a:p>
          <a:p>
            <a:pPr marL="0" indent="0" algn="just">
              <a:buNone/>
            </a:pPr>
            <a:endParaRPr lang="fr-FR" sz="1400" dirty="0"/>
          </a:p>
          <a:p>
            <a:pPr marL="0" indent="0" algn="just">
              <a:buNone/>
            </a:pPr>
            <a:r>
              <a:rPr lang="fr-FR" sz="1400" dirty="0"/>
              <a:t>La Cour d’appel, qui a souverainement apprécié, au regard de la situation concrète des époux F. et de leur qualité d’assurés avertis, les informations dont ils disposaient réellement à la date d’exercice de leur faculté de renonciation, a pu décider, sans inverser la charge de la preuve ni méconnaître les termes du litige et dénaturer les conclusions des époux F., que ces derniers n’avaient exercé la faculté de renonciation prévue par l’article L. 132-5-1 du Code des assurances que pour échapper à l’évolution défavorable de leur investissement et que l’abus de droit qui leur était reproché était caractérisé.</a:t>
            </a:r>
          </a:p>
          <a:p>
            <a:pPr marL="0" indent="0" algn="just">
              <a:buFont typeface="Franklin Gothic Book" panose="020B0503020102020204" pitchFamily="34" charset="0"/>
              <a:buNone/>
            </a:pPr>
            <a:endParaRPr lang="fr-FR" sz="1800" dirty="0">
              <a:cs typeface="Leelawadee" panose="020B0502040204020203" pitchFamily="34" charset="-34"/>
            </a:endParaRPr>
          </a:p>
        </p:txBody>
      </p: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17</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800" b="1" u="sng" dirty="0"/>
              <a:t>3. Jurisprudence en droit de l’assurance vie</a:t>
            </a:r>
          </a:p>
          <a:p>
            <a:r>
              <a:rPr lang="fr-FR" sz="2800" b="1" u="sng" dirty="0"/>
              <a:t>3.1. Faculté de renonciation au contrat d’assurance vie</a:t>
            </a:r>
            <a:endParaRPr lang="fr-FR" sz="2400" b="1" u="sng" dirty="0"/>
          </a:p>
        </p:txBody>
      </p:sp>
      <p:sp>
        <p:nvSpPr>
          <p:cNvPr id="4" name="Rectangle 3">
            <a:extLst>
              <a:ext uri="{FF2B5EF4-FFF2-40B4-BE49-F238E27FC236}">
                <a16:creationId xmlns:a16="http://schemas.microsoft.com/office/drawing/2014/main" id="{96DB9AEA-AF9B-8549-BAD3-510542008F43}"/>
              </a:ext>
            </a:extLst>
          </p:cNvPr>
          <p:cNvSpPr/>
          <p:nvPr/>
        </p:nvSpPr>
        <p:spPr>
          <a:xfrm>
            <a:off x="1180678" y="2158388"/>
            <a:ext cx="10542517" cy="830997"/>
          </a:xfrm>
          <a:prstGeom prst="rect">
            <a:avLst/>
          </a:prstGeom>
        </p:spPr>
        <p:txBody>
          <a:bodyPr wrap="square">
            <a:spAutoFit/>
          </a:bodyPr>
          <a:lstStyle/>
          <a:p>
            <a:pPr algn="just"/>
            <a:r>
              <a:rPr lang="fr-FR" sz="1600" dirty="0"/>
              <a:t>Deux arrêts du 25 juin 2020 sont venus rappeler le principe selon lequel l’abus de droit, qui conduit à priver d’efficacité une renonciation déjà effectuée, est établi lorsque l’exercice de cette prérogative a été détourné de sa finalité par un souscripteur qui, suffisamment informé, a été en mesure d’apprécier la portée de son engagement.</a:t>
            </a:r>
          </a:p>
        </p:txBody>
      </p:sp>
      <p:pic>
        <p:nvPicPr>
          <p:cNvPr id="10" name="Image 9">
            <a:extLst>
              <a:ext uri="{FF2B5EF4-FFF2-40B4-BE49-F238E27FC236}">
                <a16:creationId xmlns:a16="http://schemas.microsoft.com/office/drawing/2014/main" id="{BA6B3F65-E2E0-4CBC-B582-230932027177}"/>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10746"/>
            <a:ext cx="968375" cy="195122"/>
          </a:xfrm>
          <a:prstGeom prst="rect">
            <a:avLst/>
          </a:prstGeom>
        </p:spPr>
      </p:pic>
    </p:spTree>
    <p:extLst>
      <p:ext uri="{BB962C8B-B14F-4D97-AF65-F5344CB8AC3E}">
        <p14:creationId xmlns:p14="http://schemas.microsoft.com/office/powerpoint/2010/main" val="323738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22972" y="2286000"/>
            <a:ext cx="5033510" cy="3892171"/>
          </a:xfrm>
        </p:spPr>
        <p:txBody>
          <a:bodyPr>
            <a:noAutofit/>
          </a:bodyPr>
          <a:lstStyle/>
          <a:p>
            <a:pPr marL="0" indent="0" algn="just">
              <a:buNone/>
            </a:pPr>
            <a:r>
              <a:rPr lang="fr-FR" sz="1800" b="1" u="sng" dirty="0">
                <a:cs typeface="Leelawadee" panose="020B0502040204020203" pitchFamily="34" charset="-34"/>
              </a:rPr>
              <a:t>3.2. Identification du bénéficiaire</a:t>
            </a:r>
          </a:p>
          <a:p>
            <a:pPr marL="0" indent="0" algn="just">
              <a:buNone/>
            </a:pPr>
            <a:endParaRPr lang="fr-FR" sz="36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1</a:t>
            </a:r>
            <a:r>
              <a:rPr lang="fr-FR" sz="1400" b="1" i="1" baseline="30000" dirty="0">
                <a:solidFill>
                  <a:srgbClr val="0070C0"/>
                </a:solidFill>
              </a:rPr>
              <a:t>ère</a:t>
            </a:r>
            <a:r>
              <a:rPr lang="fr-FR" sz="1400" b="1" i="1" dirty="0">
                <a:solidFill>
                  <a:srgbClr val="0070C0"/>
                </a:solidFill>
              </a:rPr>
              <a:t>. 30 septembre 2020, n°19-11.187 </a:t>
            </a:r>
            <a:r>
              <a:rPr lang="fr-FR" sz="1400" i="1" dirty="0">
                <a:solidFill>
                  <a:schemeClr val="tx1"/>
                </a:solidFill>
              </a:rPr>
              <a:t>– Publié</a:t>
            </a:r>
          </a:p>
          <a:p>
            <a:pPr marL="0" indent="0" algn="just">
              <a:buNone/>
            </a:pPr>
            <a:r>
              <a:rPr lang="fr-FR" sz="1400" dirty="0"/>
              <a:t>L’article L. 132-8 du Code des assurances s’interprète en ce sens que pour identifier le bénéficiaire désigné sous le terme d’« </a:t>
            </a:r>
            <a:r>
              <a:rPr lang="fr-FR" sz="1400" i="1" dirty="0"/>
              <a:t>héritier</a:t>
            </a:r>
            <a:r>
              <a:rPr lang="fr-FR" sz="1400" dirty="0"/>
              <a:t> », qui peut s’entendre d’un légataire à titre universel, il appartient aux juges du fond d’interpréter souverainement la volonté du souscripteur, en prenant en considération, le cas échéant, son testament.</a:t>
            </a: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022231"/>
            <a:ext cx="0" cy="3525986"/>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18</a:t>
            </a:fld>
            <a:endParaRPr lang="en-US" dirty="0"/>
          </a:p>
        </p:txBody>
      </p:sp>
      <p:sp>
        <p:nvSpPr>
          <p:cNvPr id="9" name="Titre 1">
            <a:extLst>
              <a:ext uri="{FF2B5EF4-FFF2-40B4-BE49-F238E27FC236}">
                <a16:creationId xmlns:a16="http://schemas.microsoft.com/office/drawing/2014/main" id="{0254CA94-2AF7-5241-A11B-BBB3FC80800B}"/>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800" b="1" u="sng" dirty="0"/>
              <a:t>3. Jurisprudence en droit de l’assurance vie</a:t>
            </a:r>
          </a:p>
        </p:txBody>
      </p:sp>
      <p:sp>
        <p:nvSpPr>
          <p:cNvPr id="12" name="Espace réservé du contenu 2">
            <a:extLst>
              <a:ext uri="{FF2B5EF4-FFF2-40B4-BE49-F238E27FC236}">
                <a16:creationId xmlns:a16="http://schemas.microsoft.com/office/drawing/2014/main" id="{761DA5BD-75AC-4691-B6D8-C0ED6B68F490}"/>
              </a:ext>
            </a:extLst>
          </p:cNvPr>
          <p:cNvSpPr txBox="1">
            <a:spLocks/>
          </p:cNvSpPr>
          <p:nvPr/>
        </p:nvSpPr>
        <p:spPr>
          <a:xfrm>
            <a:off x="6754392" y="2285999"/>
            <a:ext cx="5033510" cy="3892171"/>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fr-FR" sz="1800" b="1" u="sng" dirty="0">
                <a:cs typeface="Leelawadee" panose="020B0502040204020203" pitchFamily="34" charset="-34"/>
              </a:rPr>
              <a:t>3.3. Prescription biennale de l’action en remboursement des intérêts dus sur l’avance</a:t>
            </a:r>
          </a:p>
          <a:p>
            <a:pPr marL="0" indent="0" algn="just">
              <a:buNone/>
            </a:pPr>
            <a:endParaRPr lang="fr-FR" sz="1200" dirty="0">
              <a:cs typeface="Leelawadee" panose="020B0502040204020203" pitchFamily="34" charset="-34"/>
            </a:endParaRPr>
          </a:p>
          <a:p>
            <a:pPr algn="just"/>
            <a:r>
              <a:rPr lang="fr-FR" sz="1400" b="1" i="1" dirty="0">
                <a:solidFill>
                  <a:srgbClr val="0070C0"/>
                </a:solidFill>
              </a:rPr>
              <a:t>Cass. civ. 2</a:t>
            </a:r>
            <a:r>
              <a:rPr lang="fr-FR" sz="1400" b="1" i="1" baseline="30000" dirty="0">
                <a:solidFill>
                  <a:srgbClr val="0070C0"/>
                </a:solidFill>
              </a:rPr>
              <a:t>ème,</a:t>
            </a:r>
            <a:r>
              <a:rPr lang="fr-FR" sz="1400" b="1" i="1" dirty="0">
                <a:solidFill>
                  <a:srgbClr val="0070C0"/>
                </a:solidFill>
              </a:rPr>
              <a:t> 5 mars 2020, n°18-26.178 </a:t>
            </a:r>
            <a:r>
              <a:rPr lang="fr-FR" sz="1400" i="1" dirty="0">
                <a:solidFill>
                  <a:schemeClr val="tx1"/>
                </a:solidFill>
              </a:rPr>
              <a:t>– Non publié</a:t>
            </a:r>
          </a:p>
          <a:p>
            <a:pPr marL="0" indent="0" algn="just">
              <a:buFont typeface="Franklin Gothic Book" panose="020B0503020102020204" pitchFamily="34" charset="0"/>
              <a:buNone/>
            </a:pPr>
            <a:r>
              <a:rPr lang="fr-FR" sz="1400" dirty="0"/>
              <a:t>Si l’assuré ne rembourse pas l’avance dans le délai prescrit et si l’assureur n’entreprend aucune démarche pour qu’il régularise sa situation, les intérêts ne courent plus deux ans après. </a:t>
            </a:r>
          </a:p>
        </p:txBody>
      </p:sp>
      <p:pic>
        <p:nvPicPr>
          <p:cNvPr id="13" name="Image 12">
            <a:extLst>
              <a:ext uri="{FF2B5EF4-FFF2-40B4-BE49-F238E27FC236}">
                <a16:creationId xmlns:a16="http://schemas.microsoft.com/office/drawing/2014/main" id="{5AE4F9D9-DC88-401D-B86A-0C47486BBB07}"/>
              </a:ext>
            </a:extLst>
          </p:cNvPr>
          <p:cNvPicPr/>
          <p:nvPr/>
        </p:nvPicPr>
        <p:blipFill>
          <a:blip r:embed="rId4">
            <a:extLst>
              <a:ext uri="{28A0092B-C50C-407E-A947-70E740481C1C}">
                <a14:useLocalDpi xmlns:a14="http://schemas.microsoft.com/office/drawing/2010/main" val="0"/>
              </a:ext>
            </a:extLst>
          </a:blip>
          <a:stretch>
            <a:fillRect/>
          </a:stretch>
        </p:blipFill>
        <p:spPr>
          <a:xfrm>
            <a:off x="10963549" y="520859"/>
            <a:ext cx="968375" cy="172720"/>
          </a:xfrm>
          <a:prstGeom prst="rect">
            <a:avLst/>
          </a:prstGeom>
        </p:spPr>
      </p:pic>
    </p:spTree>
    <p:extLst>
      <p:ext uri="{BB962C8B-B14F-4D97-AF65-F5344CB8AC3E}">
        <p14:creationId xmlns:p14="http://schemas.microsoft.com/office/powerpoint/2010/main" val="233000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002201" y="2093564"/>
            <a:ext cx="10570797" cy="4186466"/>
          </a:xfrm>
        </p:spPr>
        <p:txBody>
          <a:bodyPr>
            <a:noAutofit/>
          </a:bodyPr>
          <a:lstStyle/>
          <a:p>
            <a:pPr algn="just"/>
            <a:r>
              <a:rPr lang="fr-FR" sz="1400" b="1" i="1" dirty="0">
                <a:solidFill>
                  <a:srgbClr val="0070C0"/>
                </a:solidFill>
              </a:rPr>
              <a:t>CA Aix-en-Provence, 3 décembre 2020, n°</a:t>
            </a:r>
            <a:endParaRPr lang="fr-FR" sz="1400" i="1" dirty="0">
              <a:solidFill>
                <a:schemeClr val="tx1"/>
              </a:solidFill>
            </a:endParaRPr>
          </a:p>
          <a:p>
            <a:pPr marL="0" indent="0" algn="just">
              <a:buNone/>
            </a:pPr>
            <a:r>
              <a:rPr lang="fr-FR" sz="1400" dirty="0">
                <a:solidFill>
                  <a:schemeClr val="tx1"/>
                </a:solidFill>
              </a:rPr>
              <a:t>La Cour d’appel d’Aix-en-Provence a infirmé l’ordonnance du juge des référés du Tribunal de commerce de Marseille en date du 23 juillet 2020 (n°2020R00131) et tranché en faveur d’Axa.</a:t>
            </a:r>
          </a:p>
          <a:p>
            <a:pPr algn="just">
              <a:buFont typeface="Symbol" pitchFamily="2" charset="2"/>
              <a:buChar char="Þ"/>
            </a:pPr>
            <a:r>
              <a:rPr lang="fr-FR" sz="1400" dirty="0">
                <a:solidFill>
                  <a:schemeClr val="tx1"/>
                </a:solidFill>
              </a:rPr>
              <a:t>La Cour d’appel a d’abord retenu </a:t>
            </a:r>
            <a:r>
              <a:rPr lang="fr-FR" sz="1400" b="1" dirty="0">
                <a:solidFill>
                  <a:schemeClr val="tx1"/>
                </a:solidFill>
              </a:rPr>
              <a:t>l’absence d’ambiguïté de la clause de l’exclusion </a:t>
            </a:r>
            <a:r>
              <a:rPr lang="fr-FR" sz="1400" dirty="0">
                <a:solidFill>
                  <a:schemeClr val="tx1"/>
                </a:solidFill>
              </a:rPr>
              <a:t>: « </a:t>
            </a:r>
            <a:r>
              <a:rPr lang="fr-FR" sz="1400" i="1" dirty="0">
                <a:solidFill>
                  <a:schemeClr val="tx1"/>
                </a:solidFill>
              </a:rPr>
              <a:t>La clause d’exclusion ne contient aucun terme pouvant prêter à contre sens, ni aucune obscurité rédactionnelle ; elle s’entend de manière non équivoque comme excluant la garantie dans les cas où un autre établissement, quelle que soit son activité, fait l’objet dans le même département d’une mesure administrative de fermeture pour la même cause que celle à l’origine de la fermeture de l’établissement assuré </a:t>
            </a:r>
            <a:r>
              <a:rPr lang="fr-FR" sz="1400" dirty="0">
                <a:solidFill>
                  <a:schemeClr val="tx1"/>
                </a:solidFill>
              </a:rPr>
              <a:t>» ;</a:t>
            </a:r>
          </a:p>
          <a:p>
            <a:pPr algn="just">
              <a:buFont typeface="Symbol" pitchFamily="2" charset="2"/>
              <a:buChar char="Þ"/>
            </a:pPr>
            <a:r>
              <a:rPr lang="fr-FR" sz="1400" dirty="0">
                <a:solidFill>
                  <a:schemeClr val="tx1"/>
                </a:solidFill>
              </a:rPr>
              <a:t>En outre, la Cour d’appel a considéré que </a:t>
            </a:r>
            <a:r>
              <a:rPr lang="fr-FR" sz="1400" b="1" dirty="0">
                <a:solidFill>
                  <a:schemeClr val="tx1"/>
                </a:solidFill>
              </a:rPr>
              <a:t>les demandes formulées par l’assuré excédaient les pouvoirs du juge des référés </a:t>
            </a:r>
            <a:r>
              <a:rPr lang="fr-FR" sz="1400" dirty="0">
                <a:solidFill>
                  <a:schemeClr val="tx1"/>
                </a:solidFill>
              </a:rPr>
              <a:t>: « </a:t>
            </a:r>
            <a:r>
              <a:rPr lang="fr-FR" sz="1400" i="1" dirty="0">
                <a:solidFill>
                  <a:schemeClr val="tx1"/>
                </a:solidFill>
              </a:rPr>
              <a:t>la question de savoir si une épidémie peut ou non, de par sa définition même, entraîner la fermeture administrative d’un seul établissement dans un département ou si elle a pour conséquence nécessaire d’en entrainer la fermeture de plusieurs, ne relève pas de l’évidence et donc des pouvoirs du juge des référés</a:t>
            </a:r>
            <a:r>
              <a:rPr lang="fr-FR" sz="1400" dirty="0">
                <a:solidFill>
                  <a:schemeClr val="tx1"/>
                </a:solidFill>
              </a:rPr>
              <a:t> ». La Cour d’appel a également relevé que constitue une contestation sérieuse « </a:t>
            </a:r>
            <a:r>
              <a:rPr lang="fr-FR" sz="1400" i="1" dirty="0">
                <a:solidFill>
                  <a:schemeClr val="tx1"/>
                </a:solidFill>
              </a:rPr>
              <a:t>l’existence d’une clause d’exclusion stipulée dans les conditions particulières du contrat d’assurance, clause n’apparaissant pas manifestement inopposable </a:t>
            </a:r>
            <a:r>
              <a:rPr lang="fr-FR" sz="1400" dirty="0">
                <a:solidFill>
                  <a:schemeClr val="tx1"/>
                </a:solidFill>
              </a:rPr>
              <a:t>».</a:t>
            </a:r>
          </a:p>
          <a:p>
            <a:pPr marL="0" indent="0" algn="just">
              <a:buNone/>
            </a:pPr>
            <a:endParaRPr lang="fr-FR" sz="1400" dirty="0">
              <a:solidFill>
                <a:schemeClr val="tx1"/>
              </a:solidFill>
            </a:endParaRPr>
          </a:p>
          <a:p>
            <a:pPr algn="just">
              <a:buFont typeface="Symbol" pitchFamily="2" charset="2"/>
              <a:buChar char="Þ"/>
            </a:pPr>
            <a:endParaRPr lang="fr-FR" sz="1400" dirty="0">
              <a:solidFill>
                <a:schemeClr val="tx1"/>
              </a:solidFill>
            </a:endParaRPr>
          </a:p>
          <a:p>
            <a:pPr algn="just">
              <a:buFont typeface="Symbol" pitchFamily="2" charset="2"/>
              <a:buChar char="Þ"/>
            </a:pPr>
            <a:endParaRPr lang="fr-FR" sz="1400" dirty="0">
              <a:solidFill>
                <a:schemeClr val="tx1"/>
              </a:solidFill>
            </a:endParaRPr>
          </a:p>
          <a:p>
            <a:pPr marL="0" indent="0" algn="just">
              <a:buNone/>
            </a:pPr>
            <a:r>
              <a:rPr lang="fr-FR" sz="1400" dirty="0">
                <a:solidFill>
                  <a:schemeClr val="tx1"/>
                </a:solidFill>
              </a:rPr>
              <a:t> </a:t>
            </a:r>
          </a:p>
          <a:p>
            <a:pPr algn="just"/>
            <a:endParaRPr lang="fr-FR" sz="1400" i="1" dirty="0">
              <a:solidFill>
                <a:schemeClr val="tx1"/>
              </a:solidFill>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19</a:t>
            </a:fld>
            <a:endParaRPr lang="en-US" dirty="0"/>
          </a:p>
        </p:txBody>
      </p:sp>
      <p:sp>
        <p:nvSpPr>
          <p:cNvPr id="9" name="Titre 1">
            <a:extLst>
              <a:ext uri="{FF2B5EF4-FFF2-40B4-BE49-F238E27FC236}">
                <a16:creationId xmlns:a16="http://schemas.microsoft.com/office/drawing/2014/main" id="{0254CA94-2AF7-5241-A11B-BBB3FC80800B}"/>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800" b="1" u="sng" dirty="0"/>
              <a:t>4. Point sur la garantie des pertes d’exploitation liées à l’épidémie de Covid-19 </a:t>
            </a:r>
          </a:p>
          <a:p>
            <a:endParaRPr lang="fr-FR" sz="2800" b="1" u="sng" dirty="0"/>
          </a:p>
        </p:txBody>
      </p:sp>
      <p:pic>
        <p:nvPicPr>
          <p:cNvPr id="8" name="Image 7">
            <a:extLst>
              <a:ext uri="{FF2B5EF4-FFF2-40B4-BE49-F238E27FC236}">
                <a16:creationId xmlns:a16="http://schemas.microsoft.com/office/drawing/2014/main" id="{90250EC0-110D-4F40-AB1C-070387DD30C2}"/>
              </a:ext>
            </a:extLst>
          </p:cNvPr>
          <p:cNvPicPr/>
          <p:nvPr/>
        </p:nvPicPr>
        <p:blipFill>
          <a:blip r:embed="rId4">
            <a:extLst>
              <a:ext uri="{28A0092B-C50C-407E-A947-70E740481C1C}">
                <a14:useLocalDpi xmlns:a14="http://schemas.microsoft.com/office/drawing/2010/main" val="0"/>
              </a:ext>
            </a:extLst>
          </a:blip>
          <a:stretch>
            <a:fillRect/>
          </a:stretch>
        </p:blipFill>
        <p:spPr>
          <a:xfrm>
            <a:off x="10963549" y="520859"/>
            <a:ext cx="968375" cy="172720"/>
          </a:xfrm>
          <a:prstGeom prst="rect">
            <a:avLst/>
          </a:prstGeom>
        </p:spPr>
      </p:pic>
    </p:spTree>
    <p:extLst>
      <p:ext uri="{BB962C8B-B14F-4D97-AF65-F5344CB8AC3E}">
        <p14:creationId xmlns:p14="http://schemas.microsoft.com/office/powerpoint/2010/main" val="313020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7D921-324C-4C22-8CA4-34E3ED3F2914}"/>
              </a:ext>
            </a:extLst>
          </p:cNvPr>
          <p:cNvSpPr>
            <a:spLocks noGrp="1"/>
          </p:cNvSpPr>
          <p:nvPr>
            <p:ph type="title"/>
          </p:nvPr>
        </p:nvSpPr>
        <p:spPr>
          <a:xfrm>
            <a:off x="1044430" y="1416341"/>
            <a:ext cx="9601200" cy="689994"/>
          </a:xfrm>
        </p:spPr>
        <p:txBody>
          <a:bodyPr/>
          <a:lstStyle/>
          <a:p>
            <a:r>
              <a:rPr lang="fr-FR" dirty="0"/>
              <a:t>PLAN</a:t>
            </a:r>
          </a:p>
        </p:txBody>
      </p:sp>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044430" y="2596392"/>
            <a:ext cx="9601200" cy="3581400"/>
          </a:xfrm>
        </p:spPr>
        <p:txBody>
          <a:bodyPr>
            <a:normAutofit/>
          </a:bodyPr>
          <a:lstStyle/>
          <a:p>
            <a:r>
              <a:rPr lang="fr-FR" b="1" dirty="0"/>
              <a:t>I. Actualités jurisprudentielles</a:t>
            </a:r>
          </a:p>
          <a:p>
            <a:pPr lvl="1">
              <a:buFont typeface="Wingdings" pitchFamily="2" charset="2"/>
              <a:buChar char="q"/>
            </a:pPr>
            <a:r>
              <a:rPr lang="fr-FR" dirty="0"/>
              <a:t>1. Actualités en droit des assurances et RC (en général)</a:t>
            </a:r>
          </a:p>
          <a:p>
            <a:pPr lvl="1">
              <a:buFont typeface="Wingdings" pitchFamily="2" charset="2"/>
              <a:buChar char="q"/>
            </a:pPr>
            <a:r>
              <a:rPr lang="fr-FR" dirty="0"/>
              <a:t>2. Actualités en droit de l’assurance construction</a:t>
            </a:r>
          </a:p>
          <a:p>
            <a:pPr lvl="1">
              <a:buFont typeface="Wingdings" pitchFamily="2" charset="2"/>
              <a:buChar char="q"/>
            </a:pPr>
            <a:r>
              <a:rPr lang="fr-FR" dirty="0"/>
              <a:t>3. Actualités en droit de l’assurance vie</a:t>
            </a:r>
          </a:p>
          <a:p>
            <a:pPr lvl="1">
              <a:buFont typeface="Wingdings" pitchFamily="2" charset="2"/>
              <a:buChar char="q"/>
            </a:pPr>
            <a:r>
              <a:rPr lang="fr-FR" dirty="0"/>
              <a:t>4. Point sur la garantie des pertes d’exploitation liées à l’épidémie de Covid-19 </a:t>
            </a:r>
          </a:p>
          <a:p>
            <a:pPr marL="530352" lvl="1" indent="0">
              <a:buNone/>
            </a:pPr>
            <a:endParaRPr lang="fr-FR" dirty="0"/>
          </a:p>
          <a:p>
            <a:r>
              <a:rPr lang="fr-FR" b="1" dirty="0"/>
              <a:t>II. Actualités législatives et réglementaires</a:t>
            </a:r>
          </a:p>
          <a:p>
            <a:pPr lvl="1">
              <a:buFont typeface="Wingdings" panose="05000000000000000000" pitchFamily="2" charset="2"/>
              <a:buChar char="q"/>
            </a:pPr>
            <a:r>
              <a:rPr lang="fr-FR" dirty="0"/>
              <a:t>1. Garantie des pertes d’exploitation liées à l’épidémie de Covid-19</a:t>
            </a:r>
          </a:p>
          <a:p>
            <a:pPr lvl="1">
              <a:buFont typeface="Wingdings" panose="05000000000000000000" pitchFamily="2" charset="2"/>
              <a:buChar char="q"/>
            </a:pPr>
            <a:r>
              <a:rPr lang="fr-FR" dirty="0"/>
              <a:t>2. Actualités en droit des assurances (en général)</a:t>
            </a:r>
          </a:p>
          <a:p>
            <a:endParaRPr lang="fr-FR" dirty="0"/>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8" name="Espace réservé du numéro de diapositive 7">
            <a:extLst>
              <a:ext uri="{FF2B5EF4-FFF2-40B4-BE49-F238E27FC236}">
                <a16:creationId xmlns:a16="http://schemas.microsoft.com/office/drawing/2014/main" id="{5A3336D5-98B5-4594-AC84-B1A60F29E7F2}"/>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9" name="Image 8">
            <a:extLst>
              <a:ext uri="{FF2B5EF4-FFF2-40B4-BE49-F238E27FC236}">
                <a16:creationId xmlns:a16="http://schemas.microsoft.com/office/drawing/2014/main" id="{0C036DCD-02EC-49F3-9634-743817858EA5}"/>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32350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90153-F350-4163-BBAE-64009B596109}"/>
              </a:ext>
            </a:extLst>
          </p:cNvPr>
          <p:cNvSpPr>
            <a:spLocks noGrp="1"/>
          </p:cNvSpPr>
          <p:nvPr>
            <p:ph type="title"/>
          </p:nvPr>
        </p:nvSpPr>
        <p:spPr>
          <a:xfrm>
            <a:off x="1631659" y="2686050"/>
            <a:ext cx="9601200" cy="1485900"/>
          </a:xfrm>
        </p:spPr>
        <p:txBody>
          <a:bodyPr>
            <a:normAutofit fontScale="90000"/>
          </a:bodyPr>
          <a:lstStyle/>
          <a:p>
            <a:pPr algn="ctr"/>
            <a:r>
              <a:rPr lang="fr-FR" dirty="0"/>
              <a:t>II. ACTUALITÉS LÉGISLATIVES ET RÉGLEMENTAIRES</a:t>
            </a:r>
            <a:br>
              <a:rPr lang="fr-FR" dirty="0"/>
            </a:br>
            <a:r>
              <a:rPr lang="fr-FR" sz="3600" dirty="0"/>
              <a:t>1. GARANTIE DES PERTES D’EXPLOITATION LIÉES À L’ÉPIDÉMIE DE COVID-19</a:t>
            </a:r>
            <a:endParaRPr lang="fr-FR" dirty="0"/>
          </a:p>
        </p:txBody>
      </p:sp>
      <p:pic>
        <p:nvPicPr>
          <p:cNvPr id="6" name="Image 5">
            <a:extLst>
              <a:ext uri="{FF2B5EF4-FFF2-40B4-BE49-F238E27FC236}">
                <a16:creationId xmlns:a16="http://schemas.microsoft.com/office/drawing/2014/main" id="{4BEF605E-6941-4032-86F8-78F0DAFC41B5}"/>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DB46C25-70CB-4BA6-A249-74A6A730FBAC}"/>
              </a:ext>
            </a:extLst>
          </p:cNvPr>
          <p:cNvPicPr>
            <a:picLocks noChangeAspect="1"/>
          </p:cNvPicPr>
          <p:nvPr/>
        </p:nvPicPr>
        <p:blipFill>
          <a:blip r:embed="rId3"/>
          <a:stretch>
            <a:fillRect/>
          </a:stretch>
        </p:blipFill>
        <p:spPr>
          <a:xfrm>
            <a:off x="9735099" y="271910"/>
            <a:ext cx="2456901" cy="670618"/>
          </a:xfrm>
          <a:prstGeom prst="rect">
            <a:avLst/>
          </a:prstGeom>
        </p:spPr>
      </p:pic>
      <p:sp>
        <p:nvSpPr>
          <p:cNvPr id="8" name="Espace réservé du numéro de diapositive 7">
            <a:extLst>
              <a:ext uri="{FF2B5EF4-FFF2-40B4-BE49-F238E27FC236}">
                <a16:creationId xmlns:a16="http://schemas.microsoft.com/office/drawing/2014/main" id="{EDE3798B-5488-4E76-AC40-DE26A63ADC41}"/>
              </a:ext>
            </a:extLst>
          </p:cNvPr>
          <p:cNvSpPr>
            <a:spLocks noGrp="1"/>
          </p:cNvSpPr>
          <p:nvPr>
            <p:ph type="sldNum" sz="quarter" idx="12"/>
          </p:nvPr>
        </p:nvSpPr>
        <p:spPr/>
        <p:txBody>
          <a:bodyPr/>
          <a:lstStyle/>
          <a:p>
            <a:fld id="{69E57DC2-970A-4B3E-BB1C-7A09969E49DF}" type="slidenum">
              <a:rPr lang="en-US" smtClean="0"/>
              <a:t>20</a:t>
            </a:fld>
            <a:endParaRPr lang="en-US" dirty="0"/>
          </a:p>
        </p:txBody>
      </p:sp>
      <p:pic>
        <p:nvPicPr>
          <p:cNvPr id="9" name="Image 8">
            <a:extLst>
              <a:ext uri="{FF2B5EF4-FFF2-40B4-BE49-F238E27FC236}">
                <a16:creationId xmlns:a16="http://schemas.microsoft.com/office/drawing/2014/main" id="{A5870245-3DF2-4DD1-B292-C3E4F77B3246}"/>
              </a:ext>
            </a:extLst>
          </p:cNvPr>
          <p:cNvPicPr/>
          <p:nvPr/>
        </p:nvPicPr>
        <p:blipFill>
          <a:blip r:embed="rId4">
            <a:extLst>
              <a:ext uri="{28A0092B-C50C-407E-A947-70E740481C1C}">
                <a14:useLocalDpi xmlns:a14="http://schemas.microsoft.com/office/drawing/2010/main" val="0"/>
              </a:ext>
            </a:extLst>
          </a:blip>
          <a:stretch>
            <a:fillRect/>
          </a:stretch>
        </p:blipFill>
        <p:spPr>
          <a:xfrm>
            <a:off x="11131165" y="520859"/>
            <a:ext cx="968375" cy="172720"/>
          </a:xfrm>
          <a:prstGeom prst="rect">
            <a:avLst/>
          </a:prstGeom>
        </p:spPr>
      </p:pic>
    </p:spTree>
    <p:extLst>
      <p:ext uri="{BB962C8B-B14F-4D97-AF65-F5344CB8AC3E}">
        <p14:creationId xmlns:p14="http://schemas.microsoft.com/office/powerpoint/2010/main" val="88749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002201" y="2053087"/>
            <a:ext cx="10570797" cy="4678800"/>
          </a:xfrm>
        </p:spPr>
        <p:txBody>
          <a:bodyPr>
            <a:noAutofit/>
          </a:bodyPr>
          <a:lstStyle/>
          <a:p>
            <a:pPr algn="just"/>
            <a:r>
              <a:rPr lang="fr-FR" sz="1600" b="1" i="1" dirty="0">
                <a:solidFill>
                  <a:srgbClr val="0070C0"/>
                </a:solidFill>
              </a:rPr>
              <a:t>•	Précision par la FFA du futur dispositif CATEX </a:t>
            </a:r>
          </a:p>
          <a:p>
            <a:pPr marL="0" indent="0" algn="just">
              <a:buNone/>
            </a:pPr>
            <a:endParaRPr lang="fr-FR" sz="1600" dirty="0"/>
          </a:p>
          <a:p>
            <a:pPr algn="just">
              <a:buFont typeface="Symbol" panose="05050102010706020507" pitchFamily="18" charset="2"/>
              <a:buChar char="Þ"/>
            </a:pPr>
            <a:r>
              <a:rPr lang="fr-FR" sz="1400" dirty="0"/>
              <a:t>Le futur régime permettrait d’assurer toutes les entreprises couvertes par un contrat d’assurance multirisque commerce ou multirisque entreprise. </a:t>
            </a:r>
          </a:p>
          <a:p>
            <a:pPr algn="just">
              <a:buFont typeface="Symbol" panose="05050102010706020507" pitchFamily="18" charset="2"/>
              <a:buChar char="Þ"/>
            </a:pPr>
            <a:r>
              <a:rPr lang="fr-FR" sz="1400" dirty="0"/>
              <a:t>Le déclencheur du dispositif serait un état de pandémie déclaré sur une partie ou la totalité du territoire français par un organisme spécialement désigné, imposant une fermeture administrative totale ou partielle émanant des pouvoirs publics.</a:t>
            </a:r>
          </a:p>
          <a:p>
            <a:pPr algn="just">
              <a:buFont typeface="Symbol" panose="05050102010706020507" pitchFamily="18" charset="2"/>
              <a:buChar char="Þ"/>
            </a:pPr>
            <a:r>
              <a:rPr lang="fr-FR" sz="1400" dirty="0"/>
              <a:t>La prime versée serait la même – quel que soit l’assureur engagé – et serait basée sur deux critères : le chiffre d’affaires déclaré et le secteur d’activité suivant la nomenclature INSEE.</a:t>
            </a:r>
          </a:p>
          <a:p>
            <a:pPr algn="just">
              <a:buFont typeface="Symbol" panose="05050102010706020507" pitchFamily="18" charset="2"/>
              <a:buChar char="Þ"/>
            </a:pPr>
            <a:r>
              <a:rPr lang="fr-FR" sz="1400" dirty="0"/>
              <a:t>L’indemnisation devrait couvrir 50 % de la marge brute perdue hors masse salariale et hors bénéfices intervenant dans les 20 à 30 jours qui suivent la déclaration par l’assuré à son assureur : il s’agit de ce que la FFA appelle le « capital résilience » qui contournerait l’expertise traditionnelle longue. Pourraient bénéficier dudit « capital résilience » les entreprises dont le chiffre d’affaires a baissé de plus de 50% durant la période de fermeture et de plus de 8% sur l’année civile correspondante pour des raisons directement ou indirectement liées aux fermetures.</a:t>
            </a:r>
          </a:p>
          <a:p>
            <a:pPr algn="just">
              <a:buFont typeface="Symbol" panose="05050102010706020507" pitchFamily="18" charset="2"/>
              <a:buChar char="Þ"/>
            </a:pPr>
            <a:r>
              <a:rPr lang="fr-FR" sz="1400" dirty="0"/>
              <a:t>Durée maximale d’indemnisation : trois mois avec une franchise équivalente à 15 jours de fermeture. Le plafond de 500.000 € par entreprise et par pandémie serait appliqué.</a:t>
            </a:r>
          </a:p>
          <a:p>
            <a:pPr marL="760413" lvl="2" indent="-285750" algn="just">
              <a:buFont typeface="Wingdings" pitchFamily="2" charset="2"/>
              <a:buChar char="Ø"/>
            </a:pPr>
            <a:endParaRPr lang="fr-FR" sz="1200" i="0" dirty="0"/>
          </a:p>
          <a:p>
            <a:pPr marL="17463" lvl="1" indent="0" algn="just">
              <a:buNone/>
            </a:pPr>
            <a:endParaRPr lang="fr-FR" sz="1600" dirty="0"/>
          </a:p>
          <a:p>
            <a:pPr marL="0" indent="0" algn="just">
              <a:buNone/>
            </a:pPr>
            <a:endParaRPr lang="fr-FR" sz="1600" dirty="0"/>
          </a:p>
          <a:p>
            <a:pPr marL="0" indent="0" algn="just">
              <a:buNone/>
            </a:pPr>
            <a:r>
              <a:rPr lang="fr-FR" sz="1400" dirty="0">
                <a:solidFill>
                  <a:schemeClr val="tx1"/>
                </a:solidFill>
              </a:rPr>
              <a:t> </a:t>
            </a:r>
          </a:p>
          <a:p>
            <a:pPr marL="0" indent="0" algn="just">
              <a:buNone/>
            </a:pPr>
            <a:endParaRPr lang="fr-FR" sz="1400" dirty="0">
              <a:solidFill>
                <a:schemeClr val="tx1"/>
              </a:solidFill>
            </a:endParaRPr>
          </a:p>
          <a:p>
            <a:pPr marL="0" indent="0" algn="just">
              <a:buNone/>
            </a:pPr>
            <a:endParaRPr lang="fr-FR" sz="1400" dirty="0">
              <a:solidFill>
                <a:schemeClr val="tx1"/>
              </a:solidFill>
            </a:endParaRPr>
          </a:p>
          <a:p>
            <a:pPr algn="just"/>
            <a:endParaRPr lang="fr-FR" sz="1400" i="1" dirty="0">
              <a:solidFill>
                <a:schemeClr val="tx1"/>
              </a:solidFill>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9" name="Titre 1">
            <a:extLst>
              <a:ext uri="{FF2B5EF4-FFF2-40B4-BE49-F238E27FC236}">
                <a16:creationId xmlns:a16="http://schemas.microsoft.com/office/drawing/2014/main" id="{0254CA94-2AF7-5241-A11B-BBB3FC80800B}"/>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u="sng" dirty="0"/>
              <a:t>1. Garantie des pertes d’exploitation liées à l’épidémie de Covid-19</a:t>
            </a:r>
          </a:p>
          <a:p>
            <a:endParaRPr lang="fr-FR" sz="2800" b="1" u="sng" dirty="0"/>
          </a:p>
        </p:txBody>
      </p:sp>
      <p:pic>
        <p:nvPicPr>
          <p:cNvPr id="10" name="Image 9">
            <a:extLst>
              <a:ext uri="{FF2B5EF4-FFF2-40B4-BE49-F238E27FC236}">
                <a16:creationId xmlns:a16="http://schemas.microsoft.com/office/drawing/2014/main" id="{811A5C8D-11C9-4B76-AFEB-5598AF325D79}"/>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20859"/>
            <a:ext cx="968375" cy="172720"/>
          </a:xfrm>
          <a:prstGeom prst="rect">
            <a:avLst/>
          </a:prstGeom>
        </p:spPr>
      </p:pic>
    </p:spTree>
    <p:extLst>
      <p:ext uri="{BB962C8B-B14F-4D97-AF65-F5344CB8AC3E}">
        <p14:creationId xmlns:p14="http://schemas.microsoft.com/office/powerpoint/2010/main" val="275038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90153-F350-4163-BBAE-64009B596109}"/>
              </a:ext>
            </a:extLst>
          </p:cNvPr>
          <p:cNvSpPr>
            <a:spLocks noGrp="1"/>
          </p:cNvSpPr>
          <p:nvPr>
            <p:ph type="title"/>
          </p:nvPr>
        </p:nvSpPr>
        <p:spPr>
          <a:xfrm>
            <a:off x="1631659" y="2686050"/>
            <a:ext cx="9601200" cy="1485900"/>
          </a:xfrm>
        </p:spPr>
        <p:txBody>
          <a:bodyPr>
            <a:normAutofit fontScale="90000"/>
          </a:bodyPr>
          <a:lstStyle/>
          <a:p>
            <a:pPr algn="ctr"/>
            <a:r>
              <a:rPr lang="fr-FR" dirty="0"/>
              <a:t>II. ACTUALITÉS LÉGISLATIVES ET RÉGLEMENTAIRES</a:t>
            </a:r>
            <a:br>
              <a:rPr lang="fr-FR" dirty="0"/>
            </a:br>
            <a:r>
              <a:rPr lang="fr-FR" sz="3600" dirty="0"/>
              <a:t>2. EN DROIT DES ASSURANCES (EN GÉNÉRAL)</a:t>
            </a:r>
            <a:endParaRPr lang="fr-FR" dirty="0"/>
          </a:p>
        </p:txBody>
      </p:sp>
      <p:pic>
        <p:nvPicPr>
          <p:cNvPr id="6" name="Image 5">
            <a:extLst>
              <a:ext uri="{FF2B5EF4-FFF2-40B4-BE49-F238E27FC236}">
                <a16:creationId xmlns:a16="http://schemas.microsoft.com/office/drawing/2014/main" id="{4BEF605E-6941-4032-86F8-78F0DAFC41B5}"/>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DB46C25-70CB-4BA6-A249-74A6A730FBAC}"/>
              </a:ext>
            </a:extLst>
          </p:cNvPr>
          <p:cNvPicPr>
            <a:picLocks noChangeAspect="1"/>
          </p:cNvPicPr>
          <p:nvPr/>
        </p:nvPicPr>
        <p:blipFill>
          <a:blip r:embed="rId3"/>
          <a:stretch>
            <a:fillRect/>
          </a:stretch>
        </p:blipFill>
        <p:spPr>
          <a:xfrm>
            <a:off x="9735099" y="271910"/>
            <a:ext cx="2456901" cy="670618"/>
          </a:xfrm>
          <a:prstGeom prst="rect">
            <a:avLst/>
          </a:prstGeom>
        </p:spPr>
      </p:pic>
      <p:sp>
        <p:nvSpPr>
          <p:cNvPr id="8" name="Espace réservé du numéro de diapositive 7">
            <a:extLst>
              <a:ext uri="{FF2B5EF4-FFF2-40B4-BE49-F238E27FC236}">
                <a16:creationId xmlns:a16="http://schemas.microsoft.com/office/drawing/2014/main" id="{EDE3798B-5488-4E76-AC40-DE26A63ADC41}"/>
              </a:ext>
            </a:extLst>
          </p:cNvPr>
          <p:cNvSpPr>
            <a:spLocks noGrp="1"/>
          </p:cNvSpPr>
          <p:nvPr>
            <p:ph type="sldNum" sz="quarter" idx="12"/>
          </p:nvPr>
        </p:nvSpPr>
        <p:spPr/>
        <p:txBody>
          <a:bodyPr/>
          <a:lstStyle/>
          <a:p>
            <a:fld id="{69E57DC2-970A-4B3E-BB1C-7A09969E49DF}" type="slidenum">
              <a:rPr lang="en-US" smtClean="0"/>
              <a:t>22</a:t>
            </a:fld>
            <a:endParaRPr lang="en-US" dirty="0"/>
          </a:p>
        </p:txBody>
      </p:sp>
      <p:pic>
        <p:nvPicPr>
          <p:cNvPr id="9" name="Image 8">
            <a:extLst>
              <a:ext uri="{FF2B5EF4-FFF2-40B4-BE49-F238E27FC236}">
                <a16:creationId xmlns:a16="http://schemas.microsoft.com/office/drawing/2014/main" id="{9A4EA9EB-7928-438C-97F5-46055A9F7178}"/>
              </a:ext>
            </a:extLst>
          </p:cNvPr>
          <p:cNvPicPr/>
          <p:nvPr/>
        </p:nvPicPr>
        <p:blipFill>
          <a:blip r:embed="rId4">
            <a:extLst>
              <a:ext uri="{28A0092B-C50C-407E-A947-70E740481C1C}">
                <a14:useLocalDpi xmlns:a14="http://schemas.microsoft.com/office/drawing/2010/main" val="0"/>
              </a:ext>
            </a:extLst>
          </a:blip>
          <a:stretch>
            <a:fillRect/>
          </a:stretch>
        </p:blipFill>
        <p:spPr>
          <a:xfrm>
            <a:off x="10963549" y="533148"/>
            <a:ext cx="968375" cy="172720"/>
          </a:xfrm>
          <a:prstGeom prst="rect">
            <a:avLst/>
          </a:prstGeom>
        </p:spPr>
      </p:pic>
    </p:spTree>
    <p:extLst>
      <p:ext uri="{BB962C8B-B14F-4D97-AF65-F5344CB8AC3E}">
        <p14:creationId xmlns:p14="http://schemas.microsoft.com/office/powerpoint/2010/main" val="156095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002201" y="2053087"/>
            <a:ext cx="10570797" cy="4678800"/>
          </a:xfrm>
        </p:spPr>
        <p:txBody>
          <a:bodyPr>
            <a:noAutofit/>
          </a:bodyPr>
          <a:lstStyle/>
          <a:p>
            <a:pPr algn="just"/>
            <a:r>
              <a:rPr lang="fr-FR" sz="1200" b="1" i="1" dirty="0">
                <a:solidFill>
                  <a:srgbClr val="0070C0"/>
                </a:solidFill>
              </a:rPr>
              <a:t>Loi AN n°3466 du 21 octobre 2020 – loi d’accélération et de simplification de l’action publique</a:t>
            </a:r>
          </a:p>
          <a:p>
            <a:pPr algn="just"/>
            <a:r>
              <a:rPr lang="fr-FR" sz="1200" b="1" i="1" dirty="0">
                <a:solidFill>
                  <a:srgbClr val="0070C0"/>
                </a:solidFill>
              </a:rPr>
              <a:t>Décision n°2020-807 du Conseil constitutionnel du 3 décembre 2020</a:t>
            </a:r>
          </a:p>
          <a:p>
            <a:pPr marL="0" indent="0" algn="just">
              <a:buNone/>
            </a:pPr>
            <a:r>
              <a:rPr lang="fr-FR" sz="1200" dirty="0"/>
              <a:t>Le Conseil constitutionnel a censuré l’article concernant le changement d’assurance emprunteur, considéré comme cavalier législatif et ne présentant pas de lien, même indirect, avec les dispositions de l’article 45 du projet de loi initial, relatives aux modalités de fixation des honoraires d’avocats intervenant dans le cadre de l’exécution d’un contrat d’assurance de protection juridique.</a:t>
            </a:r>
          </a:p>
          <a:p>
            <a:pPr marL="0" indent="0" algn="just">
              <a:buNone/>
            </a:pPr>
            <a:r>
              <a:rPr lang="fr-FR" sz="1200" dirty="0"/>
              <a:t>A l’occasion de la discussion de la loi « ASAP », la Commission mixte paritaire avait rejeté la possibilité de résiliation à tout moment de l’assurance emprunteur des prêts immobiliers souscrite auprès des établissements bancaires. Il s’agit de la cinquième tentative en dix ans en vue de libéraliser le marché de l’assurance emprunteur :</a:t>
            </a:r>
          </a:p>
          <a:p>
            <a:pPr marL="0" indent="0" algn="just">
              <a:buNone/>
            </a:pPr>
            <a:endParaRPr lang="fr-FR" sz="1200" dirty="0"/>
          </a:p>
          <a:p>
            <a:pPr algn="just">
              <a:buFont typeface="Symbol" pitchFamily="2" charset="2"/>
              <a:buChar char="Þ"/>
            </a:pPr>
            <a:r>
              <a:rPr lang="fr-FR" sz="1200" b="1" dirty="0"/>
              <a:t>Loi n°2010-737 du 1</a:t>
            </a:r>
            <a:r>
              <a:rPr lang="fr-FR" sz="1200" b="1" baseline="30000" dirty="0"/>
              <a:t>er</a:t>
            </a:r>
            <a:r>
              <a:rPr lang="fr-FR" sz="1200" b="1" dirty="0"/>
              <a:t> juillet 2010 portant réforme du crédit à la consommation (loi Lagarde) : </a:t>
            </a:r>
            <a:r>
              <a:rPr lang="fr-FR" sz="1200" dirty="0"/>
              <a:t>a permis aux emprunteurs de recourir à un tiers assureur. </a:t>
            </a:r>
          </a:p>
          <a:p>
            <a:pPr lvl="1" algn="just">
              <a:buFont typeface="Wingdings" pitchFamily="2" charset="2"/>
              <a:buChar char="Ø"/>
            </a:pPr>
            <a:r>
              <a:rPr lang="fr-FR" sz="1200" dirty="0"/>
              <a:t>Limite : lorsque l’emprunteur communique à la banque le choix de son assureur, la banque peut toujours refuser son prêt car c’est elle qui détermine les garanties minima (garanties supérieures ou équivalentes) de l’assurance pour octroyer le prêt. Cela peut ainsi dissuader les emprunteurs de recourir à un assureur tiers.</a:t>
            </a:r>
          </a:p>
          <a:p>
            <a:pPr lvl="1" algn="just">
              <a:buFont typeface="Wingdings" pitchFamily="2" charset="2"/>
              <a:buChar char="Ø"/>
            </a:pPr>
            <a:endParaRPr lang="fr-FR" sz="1200" dirty="0"/>
          </a:p>
          <a:p>
            <a:pPr marL="303213" lvl="1" indent="-285750" algn="just">
              <a:buFont typeface="Symbol" pitchFamily="2" charset="2"/>
              <a:buChar char="Þ"/>
            </a:pPr>
            <a:r>
              <a:rPr lang="fr-FR" sz="1200" b="1" i="0" dirty="0"/>
              <a:t>Loi n°2014-344 du 17 mars 2014 relative à la consommation (loi Hamon) :</a:t>
            </a:r>
            <a:r>
              <a:rPr lang="fr-FR" sz="1200" i="0" dirty="0"/>
              <a:t> a permis à l’emprunteur de résilier son assurance de prêt dans l’année suivant la signature du contrat initial. </a:t>
            </a:r>
          </a:p>
          <a:p>
            <a:pPr marL="760413" lvl="2" indent="-285750" algn="just">
              <a:buFont typeface="Wingdings" pitchFamily="2" charset="2"/>
              <a:buChar char="Ø"/>
            </a:pPr>
            <a:r>
              <a:rPr lang="fr-FR" sz="1200" i="1" dirty="0"/>
              <a:t>Limite : cette loi n’a pas donné aux emprunteurs la faculté de résiliation annuelle, ce qu’est le cas pour certains autres types d’assurance en vertu de l’article L. 113-12 du Code des assurances. </a:t>
            </a:r>
          </a:p>
          <a:p>
            <a:pPr marL="760413" lvl="2" indent="-285750" algn="just">
              <a:buFont typeface="Wingdings" pitchFamily="2" charset="2"/>
              <a:buChar char="Ø"/>
            </a:pPr>
            <a:endParaRPr lang="fr-FR" sz="1200" i="0" dirty="0"/>
          </a:p>
          <a:p>
            <a:pPr marL="17463" lvl="1" indent="0" algn="just">
              <a:buNone/>
            </a:pPr>
            <a:endParaRPr lang="fr-FR" sz="1600" dirty="0"/>
          </a:p>
          <a:p>
            <a:pPr marL="0" indent="0" algn="just">
              <a:buNone/>
            </a:pPr>
            <a:endParaRPr lang="fr-FR" sz="1600" dirty="0"/>
          </a:p>
          <a:p>
            <a:pPr marL="0" indent="0" algn="just">
              <a:buNone/>
            </a:pPr>
            <a:r>
              <a:rPr lang="fr-FR" sz="1400" dirty="0">
                <a:solidFill>
                  <a:schemeClr val="tx1"/>
                </a:solidFill>
              </a:rPr>
              <a:t> </a:t>
            </a:r>
          </a:p>
          <a:p>
            <a:pPr marL="0" indent="0" algn="just">
              <a:buNone/>
            </a:pPr>
            <a:endParaRPr lang="fr-FR" sz="1400" dirty="0">
              <a:solidFill>
                <a:schemeClr val="tx1"/>
              </a:solidFill>
            </a:endParaRPr>
          </a:p>
          <a:p>
            <a:pPr marL="0" indent="0" algn="just">
              <a:buNone/>
            </a:pPr>
            <a:endParaRPr lang="fr-FR" sz="1400" dirty="0">
              <a:solidFill>
                <a:schemeClr val="tx1"/>
              </a:solidFill>
            </a:endParaRPr>
          </a:p>
          <a:p>
            <a:pPr algn="just"/>
            <a:endParaRPr lang="fr-FR" sz="1400" i="1" dirty="0">
              <a:solidFill>
                <a:schemeClr val="tx1"/>
              </a:solidFill>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23</a:t>
            </a:fld>
            <a:endParaRPr lang="en-US" dirty="0"/>
          </a:p>
        </p:txBody>
      </p:sp>
      <p:sp>
        <p:nvSpPr>
          <p:cNvPr id="9" name="Titre 1">
            <a:extLst>
              <a:ext uri="{FF2B5EF4-FFF2-40B4-BE49-F238E27FC236}">
                <a16:creationId xmlns:a16="http://schemas.microsoft.com/office/drawing/2014/main" id="{0254CA94-2AF7-5241-A11B-BBB3FC80800B}"/>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u="sng" dirty="0"/>
              <a:t>2. Actualités législatives et réglementaires en droit des assurances (en général)</a:t>
            </a:r>
          </a:p>
          <a:p>
            <a:r>
              <a:rPr lang="fr-FR" sz="2400" b="1" u="sng" dirty="0"/>
              <a:t>2.1. Assurance emprunteur</a:t>
            </a:r>
          </a:p>
          <a:p>
            <a:endParaRPr lang="fr-FR" sz="2800" b="1" u="sng" dirty="0"/>
          </a:p>
        </p:txBody>
      </p:sp>
      <p:pic>
        <p:nvPicPr>
          <p:cNvPr id="8" name="Image 7">
            <a:extLst>
              <a:ext uri="{FF2B5EF4-FFF2-40B4-BE49-F238E27FC236}">
                <a16:creationId xmlns:a16="http://schemas.microsoft.com/office/drawing/2014/main" id="{38F67CB1-EE36-4F85-B9E6-471AC6F1847C}"/>
              </a:ext>
            </a:extLst>
          </p:cNvPr>
          <p:cNvPicPr/>
          <p:nvPr/>
        </p:nvPicPr>
        <p:blipFill>
          <a:blip r:embed="rId4">
            <a:extLst>
              <a:ext uri="{28A0092B-C50C-407E-A947-70E740481C1C}">
                <a14:useLocalDpi xmlns:a14="http://schemas.microsoft.com/office/drawing/2010/main" val="0"/>
              </a:ext>
            </a:extLst>
          </a:blip>
          <a:stretch>
            <a:fillRect/>
          </a:stretch>
        </p:blipFill>
        <p:spPr>
          <a:xfrm>
            <a:off x="10963549" y="520859"/>
            <a:ext cx="968375" cy="172720"/>
          </a:xfrm>
          <a:prstGeom prst="rect">
            <a:avLst/>
          </a:prstGeom>
        </p:spPr>
      </p:pic>
    </p:spTree>
    <p:extLst>
      <p:ext uri="{BB962C8B-B14F-4D97-AF65-F5344CB8AC3E}">
        <p14:creationId xmlns:p14="http://schemas.microsoft.com/office/powerpoint/2010/main" val="172562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002201" y="2053087"/>
            <a:ext cx="10570797" cy="4678800"/>
          </a:xfrm>
        </p:spPr>
        <p:txBody>
          <a:bodyPr>
            <a:noAutofit/>
          </a:bodyPr>
          <a:lstStyle/>
          <a:p>
            <a:pPr algn="just">
              <a:buFont typeface="Symbol" pitchFamily="2" charset="2"/>
              <a:buChar char="Þ"/>
            </a:pPr>
            <a:r>
              <a:rPr lang="fr-FR" sz="1600" b="1" i="0" dirty="0"/>
              <a:t>CA Bordeaux, 23 mars 2015, n°13/07023 : </a:t>
            </a:r>
            <a:r>
              <a:rPr lang="fr-FR" sz="1600" i="0" dirty="0"/>
              <a:t>cette décision a jugé que les contrats d’assurance emprunteur, portant en partie sur l’assurance de dommages, étaient soumis l’article L. 113-12 du Code des assurances qui prévoit la possibilité de résilier le contrat d’assurance à l’expiration d’un délai d’un an.</a:t>
            </a:r>
          </a:p>
          <a:p>
            <a:pPr lvl="1" algn="just">
              <a:buFont typeface="Wingdings" pitchFamily="2" charset="2"/>
              <a:buChar char="Ø"/>
            </a:pPr>
            <a:r>
              <a:rPr lang="fr-FR" sz="1600" dirty="0"/>
              <a:t>Limite : ce n’est pas parce que l’on peut qualifier l’assurance emprunteur d’assurance mixte que l’article L. 113-12 du Code des assurances serait applicable. En effet, décider ainsi serait méconnaître les dispositions de l’article L. 141-4, alinéa 5 du Code des assurances selon lequel « les assurances de groupe ayant pour objet la garantie du remboursement d’un emprunt (…) sont régies par des lois spéciales ».</a:t>
            </a:r>
          </a:p>
          <a:p>
            <a:pPr marL="947738" lvl="1" indent="0" algn="just">
              <a:buNone/>
            </a:pPr>
            <a:r>
              <a:rPr lang="fr-FR" sz="1600" dirty="0"/>
              <a:t>En outre, l’article L. 113-12 ne concerne que les contrats annuellement reconductibles. Or, le contrat d’assurance emprunteur a une durée ferme car calquée sur la durée du prêt, il y est accessoire. Enfin, la Cour de cassation a fait primer le principe ci-dessus rappelé selon lequel les lois spéciales dérogent aux lois générales (</a:t>
            </a:r>
            <a:r>
              <a:rPr lang="fr-FR" sz="1600" dirty="0" err="1"/>
              <a:t>Cass</a:t>
            </a:r>
            <a:r>
              <a:rPr lang="fr-FR" sz="1600" dirty="0"/>
              <a:t>. civ. 1</a:t>
            </a:r>
            <a:r>
              <a:rPr lang="fr-FR" sz="1600" baseline="30000" dirty="0"/>
              <a:t>ère</a:t>
            </a:r>
            <a:r>
              <a:rPr lang="fr-FR" sz="1600" dirty="0"/>
              <a:t>, 9 mars 2016, n°15-18.899 et 15-19.652).</a:t>
            </a:r>
          </a:p>
          <a:p>
            <a:pPr lvl="1" algn="just">
              <a:buFont typeface="Wingdings" pitchFamily="2" charset="2"/>
              <a:buChar char="Ø"/>
            </a:pPr>
            <a:endParaRPr lang="fr-FR" sz="1600" i="0" dirty="0"/>
          </a:p>
          <a:p>
            <a:pPr marL="303213" lvl="1" indent="-285750" algn="just">
              <a:buFont typeface="Symbol" pitchFamily="2" charset="2"/>
              <a:buChar char="Þ"/>
            </a:pPr>
            <a:r>
              <a:rPr lang="fr-FR" sz="1600" b="1" i="0" dirty="0"/>
              <a:t>Amendement Bourquin :</a:t>
            </a:r>
            <a:r>
              <a:rPr lang="fr-FR" sz="1600" i="0" dirty="0"/>
              <a:t> a instauré un droit de substitution annuelle du contrat d’assurance emprunteur. Ainsi, pour les contrats souscrits à partir du 1</a:t>
            </a:r>
            <a:r>
              <a:rPr lang="fr-FR" sz="1600" i="0" baseline="30000" dirty="0"/>
              <a:t>er</a:t>
            </a:r>
            <a:r>
              <a:rPr lang="fr-FR" sz="1600" i="0" dirty="0"/>
              <a:t> janvier 2018, les emprunteurs peuvent changer d’assurance de prêt immobilier chaque année, à la date d’anniversaire du contrat, dès lors que les garanties du nouveau contrat sont équivalentes.</a:t>
            </a:r>
          </a:p>
          <a:p>
            <a:pPr marL="760413" lvl="2" indent="-285750" algn="just">
              <a:buFont typeface="Wingdings" pitchFamily="2" charset="2"/>
              <a:buChar char="Ø"/>
            </a:pPr>
            <a:r>
              <a:rPr lang="fr-FR" sz="1600" i="1" dirty="0"/>
              <a:t>Limite : la date d’anniversaire n’est pas spontanément communiquée par les assureurs, de sorte qu’il est difficile pour l’emprunteur de résilier dans les temps son contrat. </a:t>
            </a:r>
          </a:p>
          <a:p>
            <a:pPr marL="760413" lvl="2" indent="-285750" algn="just">
              <a:buFont typeface="Wingdings" pitchFamily="2" charset="2"/>
              <a:buChar char="Ø"/>
            </a:pPr>
            <a:endParaRPr lang="fr-FR" sz="1400" i="0" dirty="0"/>
          </a:p>
          <a:p>
            <a:pPr marL="17463" lvl="1" indent="0" algn="just">
              <a:buNone/>
            </a:pPr>
            <a:r>
              <a:rPr lang="fr-FR" sz="1600" i="0" dirty="0"/>
              <a:t> </a:t>
            </a:r>
          </a:p>
          <a:p>
            <a:pPr marL="17463" lvl="1" indent="0" algn="just">
              <a:buNone/>
            </a:pPr>
            <a:endParaRPr lang="fr-FR" sz="1600" dirty="0"/>
          </a:p>
          <a:p>
            <a:pPr marL="17463" lvl="1" indent="0" algn="just">
              <a:buNone/>
            </a:pPr>
            <a:endParaRPr lang="fr-FR" sz="1600" dirty="0"/>
          </a:p>
          <a:p>
            <a:pPr marL="0" indent="0" algn="just">
              <a:buNone/>
            </a:pPr>
            <a:endParaRPr lang="fr-FR" sz="1600" dirty="0"/>
          </a:p>
          <a:p>
            <a:pPr marL="0" indent="0" algn="just">
              <a:buNone/>
            </a:pPr>
            <a:r>
              <a:rPr lang="fr-FR" sz="1400" dirty="0">
                <a:solidFill>
                  <a:schemeClr val="tx1"/>
                </a:solidFill>
              </a:rPr>
              <a:t> </a:t>
            </a:r>
          </a:p>
          <a:p>
            <a:pPr marL="0" indent="0" algn="just">
              <a:buNone/>
            </a:pPr>
            <a:endParaRPr lang="fr-FR" sz="1400" dirty="0">
              <a:solidFill>
                <a:schemeClr val="tx1"/>
              </a:solidFill>
            </a:endParaRPr>
          </a:p>
          <a:p>
            <a:pPr marL="0" indent="0" algn="just">
              <a:buNone/>
            </a:pPr>
            <a:endParaRPr lang="fr-FR" sz="1400" dirty="0">
              <a:solidFill>
                <a:schemeClr val="tx1"/>
              </a:solidFill>
            </a:endParaRPr>
          </a:p>
          <a:p>
            <a:pPr algn="just"/>
            <a:endParaRPr lang="fr-FR" sz="1400" i="1" dirty="0">
              <a:solidFill>
                <a:schemeClr val="tx1"/>
              </a:solidFill>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24</a:t>
            </a:fld>
            <a:endParaRPr lang="en-US" dirty="0"/>
          </a:p>
        </p:txBody>
      </p:sp>
      <p:sp>
        <p:nvSpPr>
          <p:cNvPr id="10" name="Titre 1">
            <a:extLst>
              <a:ext uri="{FF2B5EF4-FFF2-40B4-BE49-F238E27FC236}">
                <a16:creationId xmlns:a16="http://schemas.microsoft.com/office/drawing/2014/main" id="{7FC1F810-27C4-4A48-A51A-66C8635A65C8}"/>
              </a:ext>
            </a:extLst>
          </p:cNvPr>
          <p:cNvSpPr txBox="1">
            <a:spLocks/>
          </p:cNvSpPr>
          <p:nvPr/>
        </p:nvSpPr>
        <p:spPr>
          <a:xfrm>
            <a:off x="1366030" y="1160153"/>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u="sng" dirty="0"/>
              <a:t>2. Actualités législatives et réglementaires en droit des assurances (en général)</a:t>
            </a:r>
          </a:p>
          <a:p>
            <a:r>
              <a:rPr lang="fr-FR" sz="2400" b="1" u="sng" dirty="0"/>
              <a:t>2.1. Assurance emprunteur</a:t>
            </a:r>
          </a:p>
          <a:p>
            <a:endParaRPr lang="fr-FR" sz="2800" b="1" u="sng" dirty="0"/>
          </a:p>
        </p:txBody>
      </p:sp>
      <p:pic>
        <p:nvPicPr>
          <p:cNvPr id="12" name="Image 11">
            <a:extLst>
              <a:ext uri="{FF2B5EF4-FFF2-40B4-BE49-F238E27FC236}">
                <a16:creationId xmlns:a16="http://schemas.microsoft.com/office/drawing/2014/main" id="{AAD511CF-527F-45C9-B1B2-DA01836BA416}"/>
              </a:ext>
            </a:extLst>
          </p:cNvPr>
          <p:cNvPicPr/>
          <p:nvPr/>
        </p:nvPicPr>
        <p:blipFill>
          <a:blip r:embed="rId4">
            <a:extLst>
              <a:ext uri="{28A0092B-C50C-407E-A947-70E740481C1C}">
                <a14:useLocalDpi xmlns:a14="http://schemas.microsoft.com/office/drawing/2010/main" val="0"/>
              </a:ext>
            </a:extLst>
          </a:blip>
          <a:stretch>
            <a:fillRect/>
          </a:stretch>
        </p:blipFill>
        <p:spPr>
          <a:xfrm>
            <a:off x="10963549" y="533148"/>
            <a:ext cx="968375" cy="172720"/>
          </a:xfrm>
          <a:prstGeom prst="rect">
            <a:avLst/>
          </a:prstGeom>
        </p:spPr>
      </p:pic>
    </p:spTree>
    <p:extLst>
      <p:ext uri="{BB962C8B-B14F-4D97-AF65-F5344CB8AC3E}">
        <p14:creationId xmlns:p14="http://schemas.microsoft.com/office/powerpoint/2010/main" val="232198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002201" y="2053087"/>
            <a:ext cx="10570797" cy="4678800"/>
          </a:xfrm>
        </p:spPr>
        <p:txBody>
          <a:bodyPr>
            <a:noAutofit/>
          </a:bodyPr>
          <a:lstStyle/>
          <a:p>
            <a:pPr algn="just"/>
            <a:r>
              <a:rPr lang="fr-FR" sz="1400" b="1" i="1" dirty="0">
                <a:solidFill>
                  <a:srgbClr val="0070C0"/>
                </a:solidFill>
              </a:rPr>
              <a:t>Loi n°2019-733 du 14 juillet 2019 relative au droit de résiliation sans frais de contrats de complémentaire santé</a:t>
            </a:r>
          </a:p>
          <a:p>
            <a:pPr marL="0" indent="0" algn="just">
              <a:buNone/>
            </a:pPr>
            <a:r>
              <a:rPr lang="fr-FR" sz="1400" dirty="0"/>
              <a:t>Ce texte donne la possibilité aux assurés (particuliers pour les contrats individuels et entreprises pour les contrats collectifs) de résilier sans frais et à tout moment, après la première année de souscription, des contrats de complémentaire santé. </a:t>
            </a:r>
          </a:p>
          <a:p>
            <a:pPr marL="0" indent="0" algn="just">
              <a:buNone/>
            </a:pPr>
            <a:r>
              <a:rPr lang="fr-FR" sz="1400" dirty="0"/>
              <a:t>Ce texte contient également une nouvelle obligation d’information pour les organismes d’assurance maladie complémentaire, qui doivent désormais indiquer, dans leurs documents d’information, un taux de redistribution des cotisations collectées, par catégorie de contrats. </a:t>
            </a:r>
          </a:p>
          <a:p>
            <a:pPr algn="just">
              <a:buFont typeface="Symbol" pitchFamily="2" charset="2"/>
              <a:buChar char="Þ"/>
            </a:pPr>
            <a:r>
              <a:rPr lang="fr-FR" sz="1400" dirty="0"/>
              <a:t>Entrée en vigueur le 1</a:t>
            </a:r>
            <a:r>
              <a:rPr lang="fr-FR" sz="1400" baseline="30000" dirty="0"/>
              <a:t>er</a:t>
            </a:r>
            <a:r>
              <a:rPr lang="fr-FR" sz="1400" dirty="0"/>
              <a:t> décembre 2020.</a:t>
            </a:r>
          </a:p>
          <a:p>
            <a:pPr algn="just">
              <a:buFont typeface="Symbol" pitchFamily="2" charset="2"/>
              <a:buChar char="Þ"/>
            </a:pPr>
            <a:endParaRPr lang="fr-FR" sz="1400" dirty="0"/>
          </a:p>
          <a:p>
            <a:pPr algn="just"/>
            <a:r>
              <a:rPr lang="fr-FR" sz="1400" b="1" i="1" dirty="0">
                <a:solidFill>
                  <a:srgbClr val="0070C0"/>
                </a:solidFill>
              </a:rPr>
              <a:t>Décret n°2020-1438 du 24 novembre 2020 relatif au droit de résiliation sans frais de contrats de complémentaire santé </a:t>
            </a:r>
            <a:endParaRPr lang="fr-FR" sz="1600" dirty="0"/>
          </a:p>
          <a:p>
            <a:pPr marL="0" indent="0" algn="just">
              <a:buNone/>
            </a:pPr>
            <a:r>
              <a:rPr lang="fr-FR" sz="1400" dirty="0"/>
              <a:t>Ce décret précise les modalités relatives au droit de résiliation sans frais de contrats de complémentaire santé, notamment les contrats concernés, les informations que doit communiquer l’organisme assureur à l’assuré et au souscripteur qui lui a fait connaître sa volonté de résilier son contrat, ainsi que la procédure à suivre par le nouvel organisme assureur pour faire connaître à l’ancien la volonté de l’assuré ou du souscripteur de résilier le contrat. </a:t>
            </a:r>
          </a:p>
          <a:p>
            <a:pPr marL="0" indent="0" algn="just">
              <a:buNone/>
            </a:pPr>
            <a:r>
              <a:rPr lang="fr-FR" sz="1400" dirty="0"/>
              <a:t>Ainsi, la résiliation infra-annuelle est ouverte aux contrats « </a:t>
            </a:r>
            <a:r>
              <a:rPr lang="fr-FR" sz="1400" i="1" dirty="0"/>
              <a:t>comportant des garanties pour le remboursement et l’indemnisation des frais occasionnés par une maladie, une maternité ou un accident et ne comportant aucune autre garantie, à l’exception, le cas échéant, des garanties couvrant les risques décès, incapacité de travail ou invalidité, ainsi que des garanties d’assistance, de protection juridique, de responsabilité civile, de nuptialité ou d’indemnités en cas d’hospitalisation </a:t>
            </a:r>
            <a:r>
              <a:rPr lang="fr-FR" sz="1400" dirty="0"/>
              <a:t>». </a:t>
            </a:r>
          </a:p>
          <a:p>
            <a:pPr marL="0" indent="0" algn="just">
              <a:buNone/>
            </a:pPr>
            <a:endParaRPr lang="fr-FR" sz="1600" dirty="0"/>
          </a:p>
          <a:p>
            <a:pPr marL="17463" lvl="1" indent="0" algn="just">
              <a:buNone/>
            </a:pPr>
            <a:endParaRPr lang="fr-FR" sz="1600" dirty="0"/>
          </a:p>
          <a:p>
            <a:pPr marL="0" indent="0" algn="just">
              <a:buNone/>
            </a:pPr>
            <a:endParaRPr lang="fr-FR" sz="1600" dirty="0"/>
          </a:p>
          <a:p>
            <a:pPr marL="0" indent="0" algn="just">
              <a:buNone/>
            </a:pPr>
            <a:r>
              <a:rPr lang="fr-FR" sz="1400" dirty="0">
                <a:solidFill>
                  <a:schemeClr val="tx1"/>
                </a:solidFill>
              </a:rPr>
              <a:t> </a:t>
            </a:r>
          </a:p>
          <a:p>
            <a:pPr marL="0" indent="0" algn="just">
              <a:buNone/>
            </a:pPr>
            <a:endParaRPr lang="fr-FR" sz="1400" dirty="0">
              <a:solidFill>
                <a:schemeClr val="tx1"/>
              </a:solidFill>
            </a:endParaRPr>
          </a:p>
          <a:p>
            <a:pPr marL="0" indent="0" algn="just">
              <a:buNone/>
            </a:pPr>
            <a:endParaRPr lang="fr-FR" sz="1400" dirty="0">
              <a:solidFill>
                <a:schemeClr val="tx1"/>
              </a:solidFill>
            </a:endParaRPr>
          </a:p>
          <a:p>
            <a:pPr algn="just"/>
            <a:endParaRPr lang="fr-FR" sz="1400" i="1" dirty="0">
              <a:solidFill>
                <a:schemeClr val="tx1"/>
              </a:solidFill>
            </a:endParaRP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25</a:t>
            </a:fld>
            <a:endParaRPr lang="en-US" dirty="0"/>
          </a:p>
        </p:txBody>
      </p:sp>
      <p:sp>
        <p:nvSpPr>
          <p:cNvPr id="9" name="Titre 1">
            <a:extLst>
              <a:ext uri="{FF2B5EF4-FFF2-40B4-BE49-F238E27FC236}">
                <a16:creationId xmlns:a16="http://schemas.microsoft.com/office/drawing/2014/main" id="{0254CA94-2AF7-5241-A11B-BBB3FC80800B}"/>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u="sng" dirty="0"/>
              <a:t>2. Actualités législatives et réglementaires en droit des assurances (en général)</a:t>
            </a:r>
          </a:p>
          <a:p>
            <a:r>
              <a:rPr lang="fr-FR" sz="2400" b="1" u="sng" dirty="0"/>
              <a:t>2.2. Complémentaire santé : droit de résiliation infra-annuelle des assurés</a:t>
            </a:r>
            <a:endParaRPr lang="fr-FR" sz="2800" b="1" u="sng" dirty="0"/>
          </a:p>
        </p:txBody>
      </p:sp>
      <p:pic>
        <p:nvPicPr>
          <p:cNvPr id="8" name="Image 7">
            <a:extLst>
              <a:ext uri="{FF2B5EF4-FFF2-40B4-BE49-F238E27FC236}">
                <a16:creationId xmlns:a16="http://schemas.microsoft.com/office/drawing/2014/main" id="{38573680-B8DF-4C3E-9E94-9C5761687071}"/>
              </a:ext>
            </a:extLst>
          </p:cNvPr>
          <p:cNvPicPr/>
          <p:nvPr/>
        </p:nvPicPr>
        <p:blipFill>
          <a:blip r:embed="rId4">
            <a:extLst>
              <a:ext uri="{28A0092B-C50C-407E-A947-70E740481C1C}">
                <a14:useLocalDpi xmlns:a14="http://schemas.microsoft.com/office/drawing/2010/main" val="0"/>
              </a:ext>
            </a:extLst>
          </a:blip>
          <a:stretch>
            <a:fillRect/>
          </a:stretch>
        </p:blipFill>
        <p:spPr>
          <a:xfrm>
            <a:off x="11088810" y="533148"/>
            <a:ext cx="968375" cy="172720"/>
          </a:xfrm>
          <a:prstGeom prst="rect">
            <a:avLst/>
          </a:prstGeom>
        </p:spPr>
      </p:pic>
    </p:spTree>
    <p:extLst>
      <p:ext uri="{BB962C8B-B14F-4D97-AF65-F5344CB8AC3E}">
        <p14:creationId xmlns:p14="http://schemas.microsoft.com/office/powerpoint/2010/main" val="60086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1C06049-1C7E-40E4-AE76-B819EBD92C21}"/>
              </a:ext>
            </a:extLst>
          </p:cNvPr>
          <p:cNvSpPr>
            <a:spLocks noGrp="1"/>
          </p:cNvSpPr>
          <p:nvPr>
            <p:ph type="ctrTitle"/>
          </p:nvPr>
        </p:nvSpPr>
        <p:spPr/>
        <p:txBody>
          <a:bodyPr/>
          <a:lstStyle/>
          <a:p>
            <a:r>
              <a:rPr lang="fr-FR" dirty="0"/>
              <a:t>Merci.</a:t>
            </a:r>
          </a:p>
        </p:txBody>
      </p:sp>
      <p:sp>
        <p:nvSpPr>
          <p:cNvPr id="4" name="Espace réservé du numéro de diapositive 3">
            <a:extLst>
              <a:ext uri="{FF2B5EF4-FFF2-40B4-BE49-F238E27FC236}">
                <a16:creationId xmlns:a16="http://schemas.microsoft.com/office/drawing/2014/main" id="{D1742304-D3E9-45D9-911D-F5F78B048FCB}"/>
              </a:ext>
            </a:extLst>
          </p:cNvPr>
          <p:cNvSpPr>
            <a:spLocks noGrp="1"/>
          </p:cNvSpPr>
          <p:nvPr>
            <p:ph type="sldNum" sz="quarter" idx="12"/>
          </p:nvPr>
        </p:nvSpPr>
        <p:spPr/>
        <p:txBody>
          <a:bodyPr/>
          <a:lstStyle/>
          <a:p>
            <a:fld id="{69E57DC2-970A-4B3E-BB1C-7A09969E49DF}" type="slidenum">
              <a:rPr lang="en-US" smtClean="0"/>
              <a:t>26</a:t>
            </a:fld>
            <a:endParaRPr lang="en-US" dirty="0"/>
          </a:p>
        </p:txBody>
      </p:sp>
      <p:pic>
        <p:nvPicPr>
          <p:cNvPr id="7" name="Image 6">
            <a:extLst>
              <a:ext uri="{FF2B5EF4-FFF2-40B4-BE49-F238E27FC236}">
                <a16:creationId xmlns:a16="http://schemas.microsoft.com/office/drawing/2014/main" id="{537E6452-4978-44DF-8D0E-C03497976906}"/>
              </a:ext>
            </a:extLst>
          </p:cNvPr>
          <p:cNvPicPr/>
          <p:nvPr/>
        </p:nvPicPr>
        <p:blipFill>
          <a:blip r:embed="rId2">
            <a:extLst>
              <a:ext uri="{28A0092B-C50C-407E-A947-70E740481C1C}">
                <a14:useLocalDpi xmlns:a14="http://schemas.microsoft.com/office/drawing/2010/main" val="0"/>
              </a:ext>
            </a:extLst>
          </a:blip>
          <a:stretch>
            <a:fillRect/>
          </a:stretch>
        </p:blipFill>
        <p:spPr>
          <a:xfrm>
            <a:off x="2136006" y="4095959"/>
            <a:ext cx="990600" cy="814070"/>
          </a:xfrm>
          <a:prstGeom prst="rect">
            <a:avLst/>
          </a:prstGeom>
        </p:spPr>
      </p:pic>
      <p:pic>
        <p:nvPicPr>
          <p:cNvPr id="8" name="Image 7">
            <a:extLst>
              <a:ext uri="{FF2B5EF4-FFF2-40B4-BE49-F238E27FC236}">
                <a16:creationId xmlns:a16="http://schemas.microsoft.com/office/drawing/2014/main" id="{81DFFEA8-DA96-4010-A042-098A8DBD84DB}"/>
              </a:ext>
            </a:extLst>
          </p:cNvPr>
          <p:cNvPicPr>
            <a:picLocks noChangeAspect="1"/>
          </p:cNvPicPr>
          <p:nvPr/>
        </p:nvPicPr>
        <p:blipFill>
          <a:blip r:embed="rId3"/>
          <a:stretch>
            <a:fillRect/>
          </a:stretch>
        </p:blipFill>
        <p:spPr>
          <a:xfrm>
            <a:off x="8171928" y="4239411"/>
            <a:ext cx="2456901" cy="670618"/>
          </a:xfrm>
          <a:prstGeom prst="rect">
            <a:avLst/>
          </a:prstGeom>
        </p:spPr>
      </p:pic>
      <p:pic>
        <p:nvPicPr>
          <p:cNvPr id="6" name="Image 5">
            <a:extLst>
              <a:ext uri="{FF2B5EF4-FFF2-40B4-BE49-F238E27FC236}">
                <a16:creationId xmlns:a16="http://schemas.microsoft.com/office/drawing/2014/main" id="{283F820B-3605-4F2C-83E0-04648C82D10E}"/>
              </a:ext>
            </a:extLst>
          </p:cNvPr>
          <p:cNvPicPr/>
          <p:nvPr/>
        </p:nvPicPr>
        <p:blipFill>
          <a:blip r:embed="rId4">
            <a:extLst>
              <a:ext uri="{28A0092B-C50C-407E-A947-70E740481C1C}">
                <a14:useLocalDpi xmlns:a14="http://schemas.microsoft.com/office/drawing/2010/main" val="0"/>
              </a:ext>
            </a:extLst>
          </a:blip>
          <a:stretch>
            <a:fillRect/>
          </a:stretch>
        </p:blipFill>
        <p:spPr>
          <a:xfrm>
            <a:off x="5165079" y="4330274"/>
            <a:ext cx="968375" cy="172720"/>
          </a:xfrm>
          <a:prstGeom prst="rect">
            <a:avLst/>
          </a:prstGeom>
        </p:spPr>
      </p:pic>
    </p:spTree>
    <p:extLst>
      <p:ext uri="{BB962C8B-B14F-4D97-AF65-F5344CB8AC3E}">
        <p14:creationId xmlns:p14="http://schemas.microsoft.com/office/powerpoint/2010/main" val="404118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90153-F350-4163-BBAE-64009B596109}"/>
              </a:ext>
            </a:extLst>
          </p:cNvPr>
          <p:cNvSpPr>
            <a:spLocks noGrp="1"/>
          </p:cNvSpPr>
          <p:nvPr>
            <p:ph type="title"/>
          </p:nvPr>
        </p:nvSpPr>
        <p:spPr>
          <a:xfrm>
            <a:off x="1631659" y="2686050"/>
            <a:ext cx="9601200" cy="1485900"/>
          </a:xfrm>
        </p:spPr>
        <p:txBody>
          <a:bodyPr>
            <a:normAutofit fontScale="90000"/>
          </a:bodyPr>
          <a:lstStyle/>
          <a:p>
            <a:pPr algn="ctr"/>
            <a:r>
              <a:rPr lang="fr-FR" dirty="0"/>
              <a:t>I. ACTUALITÉS JURISPRUDENTIELLES</a:t>
            </a:r>
            <a:br>
              <a:rPr lang="fr-FR" dirty="0"/>
            </a:br>
            <a:r>
              <a:rPr lang="fr-FR" sz="3600" dirty="0"/>
              <a:t>1. EN DROIT DES ASSURANCES ET RC (EN GÉNÉRAL)</a:t>
            </a:r>
            <a:endParaRPr lang="fr-FR" dirty="0"/>
          </a:p>
        </p:txBody>
      </p:sp>
      <p:pic>
        <p:nvPicPr>
          <p:cNvPr id="6" name="Image 5">
            <a:extLst>
              <a:ext uri="{FF2B5EF4-FFF2-40B4-BE49-F238E27FC236}">
                <a16:creationId xmlns:a16="http://schemas.microsoft.com/office/drawing/2014/main" id="{4BEF605E-6941-4032-86F8-78F0DAFC41B5}"/>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DB46C25-70CB-4BA6-A249-74A6A730FBAC}"/>
              </a:ext>
            </a:extLst>
          </p:cNvPr>
          <p:cNvPicPr>
            <a:picLocks noChangeAspect="1"/>
          </p:cNvPicPr>
          <p:nvPr/>
        </p:nvPicPr>
        <p:blipFill>
          <a:blip r:embed="rId3"/>
          <a:stretch>
            <a:fillRect/>
          </a:stretch>
        </p:blipFill>
        <p:spPr>
          <a:xfrm>
            <a:off x="9735099" y="271910"/>
            <a:ext cx="2456901" cy="670618"/>
          </a:xfrm>
          <a:prstGeom prst="rect">
            <a:avLst/>
          </a:prstGeom>
        </p:spPr>
      </p:pic>
      <p:sp>
        <p:nvSpPr>
          <p:cNvPr id="8" name="Espace réservé du numéro de diapositive 7">
            <a:extLst>
              <a:ext uri="{FF2B5EF4-FFF2-40B4-BE49-F238E27FC236}">
                <a16:creationId xmlns:a16="http://schemas.microsoft.com/office/drawing/2014/main" id="{EDE3798B-5488-4E76-AC40-DE26A63ADC41}"/>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9" name="Image 8">
            <a:extLst>
              <a:ext uri="{FF2B5EF4-FFF2-40B4-BE49-F238E27FC236}">
                <a16:creationId xmlns:a16="http://schemas.microsoft.com/office/drawing/2014/main" id="{D92B0E2F-A645-4AB8-8F35-359BF66C9D25}"/>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69014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80678" y="1949392"/>
            <a:ext cx="10755949" cy="4307015"/>
          </a:xfrm>
        </p:spPr>
        <p:txBody>
          <a:bodyPr>
            <a:noAutofit/>
          </a:bodyPr>
          <a:lstStyle/>
          <a:p>
            <a:pPr marL="0" indent="0" algn="just">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16 juillet 2020, n°19-15.676 </a:t>
            </a:r>
            <a:r>
              <a:rPr lang="fr-FR" sz="1400" i="1" dirty="0">
                <a:solidFill>
                  <a:schemeClr val="tx1"/>
                </a:solidFill>
              </a:rPr>
              <a:t>- Non publié</a:t>
            </a:r>
            <a:endParaRPr lang="fr-FR" sz="1400" dirty="0"/>
          </a:p>
          <a:p>
            <a:pPr marL="0" indent="0" algn="just">
              <a:buNone/>
            </a:pPr>
            <a:r>
              <a:rPr lang="fr-FR" sz="1400" dirty="0"/>
              <a:t>Si elle doit être interprétée, la clause d’exclusion de garantie du contrat d’assurance automobile concernant l’usage de stupéfiants ne peut être opposée à l’assuré.</a:t>
            </a:r>
          </a:p>
          <a:p>
            <a:pPr marL="0" indent="0" algn="just">
              <a:buNone/>
            </a:pPr>
            <a:endParaRPr lang="fr-FR" sz="1400" dirty="0"/>
          </a:p>
          <a:p>
            <a:pPr algn="just"/>
            <a:r>
              <a:rPr lang="fr-FR" sz="1400" b="1" i="1" dirty="0">
                <a:solidFill>
                  <a:srgbClr val="0070C0"/>
                </a:solidFill>
              </a:rPr>
              <a:t>Cass. civ. 2</a:t>
            </a:r>
            <a:r>
              <a:rPr lang="fr-FR" sz="1400" b="1" i="1" baseline="30000" dirty="0">
                <a:solidFill>
                  <a:srgbClr val="0070C0"/>
                </a:solidFill>
              </a:rPr>
              <a:t>ème</a:t>
            </a:r>
            <a:r>
              <a:rPr lang="fr-FR" sz="1400" b="1" i="1" dirty="0">
                <a:solidFill>
                  <a:srgbClr val="0070C0"/>
                </a:solidFill>
              </a:rPr>
              <a:t>, 26 novembre 2020, n°19-16.435 </a:t>
            </a:r>
            <a:r>
              <a:rPr lang="fr-FR" sz="1400" i="1" dirty="0">
                <a:solidFill>
                  <a:schemeClr val="tx1"/>
                </a:solidFill>
              </a:rPr>
              <a:t>– Publié </a:t>
            </a:r>
            <a:endParaRPr lang="fr-FR" sz="1400" dirty="0"/>
          </a:p>
          <a:p>
            <a:pPr marL="0" indent="0" algn="just">
              <a:buNone/>
            </a:pPr>
            <a:r>
              <a:rPr lang="fr-FR" sz="1400" dirty="0"/>
              <a:t>Une clause d’exclusion de garantie, en ce qu’elle ne se réfère pas à des critères précis et à des hypothèses limitativement énumérées, n’est pas formelle et limitée et ne peut recevoir application en raison de son imprécision, rendant nécessaire son interprétation.</a:t>
            </a:r>
          </a:p>
          <a:p>
            <a:pPr marL="0" indent="0" algn="just">
              <a:buNone/>
            </a:pPr>
            <a:endParaRPr lang="fr-FR" sz="1400" dirty="0"/>
          </a:p>
          <a:p>
            <a:pPr algn="just"/>
            <a:r>
              <a:rPr lang="fr-FR" sz="1400" b="1" i="1" dirty="0">
                <a:solidFill>
                  <a:srgbClr val="0070C0"/>
                </a:solidFill>
              </a:rPr>
              <a:t>Cass. civ. 2ème, 8 octobre 2020, n°19-21.105 </a:t>
            </a:r>
            <a:r>
              <a:rPr lang="fr-FR" sz="1400" i="1" dirty="0"/>
              <a:t>– Non publié </a:t>
            </a:r>
          </a:p>
          <a:p>
            <a:pPr marL="0" indent="0" algn="just">
              <a:buNone/>
            </a:pPr>
            <a:r>
              <a:rPr lang="fr-FR" sz="1400" dirty="0"/>
              <a:t>Une clause sujette à interprétation n’est ni formelle ni limitée et ne peut être opposée à l’assuré. La clause de la police excluant la couverture des sinistres résultant de la pratique en amateur des « </a:t>
            </a:r>
            <a:r>
              <a:rPr lang="fr-FR" sz="1400" i="1" dirty="0"/>
              <a:t>sports impliquant l’usage d’un engin à moteur</a:t>
            </a:r>
            <a:r>
              <a:rPr lang="fr-FR" sz="1400" dirty="0"/>
              <a:t> » ne se référant pas à des critères précis, elle n’est pas formelle et limitée.</a:t>
            </a:r>
          </a:p>
          <a:p>
            <a:pPr marL="0" indent="0" algn="just">
              <a:buNone/>
            </a:pPr>
            <a:endParaRPr lang="fr-FR" sz="1400" dirty="0"/>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sp>
        <p:nvSpPr>
          <p:cNvPr id="9" name="Espace réservé du contenu 2">
            <a:extLst>
              <a:ext uri="{FF2B5EF4-FFF2-40B4-BE49-F238E27FC236}">
                <a16:creationId xmlns:a16="http://schemas.microsoft.com/office/drawing/2014/main" id="{B03D8F59-32EC-4824-98A8-290FB2C6B83A}"/>
              </a:ext>
            </a:extLst>
          </p:cNvPr>
          <p:cNvSpPr txBox="1">
            <a:spLocks/>
          </p:cNvSpPr>
          <p:nvPr/>
        </p:nvSpPr>
        <p:spPr>
          <a:xfrm>
            <a:off x="6766511" y="5654813"/>
            <a:ext cx="5033510" cy="430701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fr-FR" sz="1800" dirty="0">
              <a:cs typeface="Leelawadee" panose="020B0502040204020203" pitchFamily="34" charset="-34"/>
            </a:endParaRPr>
          </a:p>
          <a:p>
            <a:pPr marL="0" indent="0" algn="just">
              <a:buFont typeface="Franklin Gothic Book" panose="020B0503020102020204" pitchFamily="34" charset="0"/>
              <a:buNone/>
            </a:pPr>
            <a:endParaRPr lang="fr-FR" sz="1800" dirty="0">
              <a:cs typeface="Leelawadee" panose="020B0502040204020203" pitchFamily="34" charset="-34"/>
            </a:endParaRPr>
          </a:p>
        </p:txBody>
      </p: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4</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a:p>
            <a:r>
              <a:rPr lang="fr-FR" sz="2800" b="1" u="sng" dirty="0"/>
              <a:t>1.1. Clause d’exclusion de garantie</a:t>
            </a:r>
            <a:endParaRPr lang="fr-FR" sz="2400" b="1" u="sng" dirty="0"/>
          </a:p>
        </p:txBody>
      </p:sp>
      <p:pic>
        <p:nvPicPr>
          <p:cNvPr id="10" name="Image 9">
            <a:extLst>
              <a:ext uri="{FF2B5EF4-FFF2-40B4-BE49-F238E27FC236}">
                <a16:creationId xmlns:a16="http://schemas.microsoft.com/office/drawing/2014/main" id="{40B05720-21B5-4C24-811D-1A6D37920539}"/>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259322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22972" y="2550985"/>
            <a:ext cx="5033510" cy="4307015"/>
          </a:xfrm>
        </p:spPr>
        <p:txBody>
          <a:bodyPr>
            <a:noAutofit/>
          </a:bodyPr>
          <a:lstStyle/>
          <a:p>
            <a:pPr marL="0" indent="0" algn="just">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3</a:t>
            </a:r>
            <a:r>
              <a:rPr lang="fr-FR" sz="1400" b="1" i="1" baseline="30000" dirty="0">
                <a:solidFill>
                  <a:srgbClr val="0070C0"/>
                </a:solidFill>
              </a:rPr>
              <a:t>ème</a:t>
            </a:r>
            <a:r>
              <a:rPr lang="fr-FR" sz="1400" b="1" i="1" dirty="0">
                <a:solidFill>
                  <a:srgbClr val="0070C0"/>
                </a:solidFill>
              </a:rPr>
              <a:t>, 1</a:t>
            </a:r>
            <a:r>
              <a:rPr lang="fr-FR" sz="1400" b="1" i="1" baseline="30000" dirty="0">
                <a:solidFill>
                  <a:srgbClr val="0070C0"/>
                </a:solidFill>
              </a:rPr>
              <a:t>er</a:t>
            </a:r>
            <a:r>
              <a:rPr lang="fr-FR" sz="1400" b="1" i="1" dirty="0">
                <a:solidFill>
                  <a:srgbClr val="0070C0"/>
                </a:solidFill>
              </a:rPr>
              <a:t> octobre 2020, n°18-20.809 </a:t>
            </a:r>
            <a:r>
              <a:rPr lang="fr-FR" sz="1400" i="1" dirty="0">
                <a:solidFill>
                  <a:schemeClr val="tx1"/>
                </a:solidFill>
              </a:rPr>
              <a:t>– Publié</a:t>
            </a:r>
          </a:p>
          <a:p>
            <a:pPr marL="0" indent="0" algn="just">
              <a:buNone/>
            </a:pPr>
            <a:r>
              <a:rPr lang="fr-FR" sz="1400" dirty="0"/>
              <a:t>En écartant la clause précisant que l’absence de déclaration équivaut à une absence de garantie pour condamner la MAF à garantir les condamnations prononcées à l’encontre de M. Y., alors même qu’elle avait constaté que la déclaration de chaque mission constituait une condition de la garantie pour chacune d’elles, la Cour d’appel a violé les articles 1134 du Code civil, dans sa rédaction antérieure à celle issue de l’ordonnance du 10 février 2016, et les articles L. 112-6 et L. 124-3 du Code des assurances. </a:t>
            </a: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776442"/>
            <a:ext cx="0" cy="2771775"/>
          </a:xfrm>
          <a:prstGeom prst="line">
            <a:avLst/>
          </a:prstGeom>
          <a:ln w="9525"/>
        </p:spPr>
        <p:style>
          <a:lnRef idx="1">
            <a:schemeClr val="dk1"/>
          </a:lnRef>
          <a:fillRef idx="0">
            <a:schemeClr val="dk1"/>
          </a:fillRef>
          <a:effectRef idx="0">
            <a:schemeClr val="dk1"/>
          </a:effectRef>
          <a:fontRef idx="minor">
            <a:schemeClr val="tx1"/>
          </a:fontRef>
        </p:style>
      </p:cxnSp>
      <p:sp>
        <p:nvSpPr>
          <p:cNvPr id="9" name="Espace réservé du contenu 2">
            <a:extLst>
              <a:ext uri="{FF2B5EF4-FFF2-40B4-BE49-F238E27FC236}">
                <a16:creationId xmlns:a16="http://schemas.microsoft.com/office/drawing/2014/main" id="{B03D8F59-32EC-4824-98A8-290FB2C6B83A}"/>
              </a:ext>
            </a:extLst>
          </p:cNvPr>
          <p:cNvSpPr txBox="1">
            <a:spLocks/>
          </p:cNvSpPr>
          <p:nvPr/>
        </p:nvSpPr>
        <p:spPr>
          <a:xfrm>
            <a:off x="6864427" y="2550984"/>
            <a:ext cx="5033510" cy="4307015"/>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3</a:t>
            </a:r>
            <a:r>
              <a:rPr lang="fr-FR" sz="1400" b="1" i="1" baseline="30000" dirty="0">
                <a:solidFill>
                  <a:srgbClr val="0070C0"/>
                </a:solidFill>
              </a:rPr>
              <a:t>ème</a:t>
            </a:r>
            <a:r>
              <a:rPr lang="fr-FR" sz="1400" b="1" i="1" dirty="0">
                <a:solidFill>
                  <a:srgbClr val="0070C0"/>
                </a:solidFill>
              </a:rPr>
              <a:t>, 1</a:t>
            </a:r>
            <a:r>
              <a:rPr lang="fr-FR" sz="1400" b="1" i="1" baseline="30000" dirty="0">
                <a:solidFill>
                  <a:srgbClr val="0070C0"/>
                </a:solidFill>
              </a:rPr>
              <a:t>er</a:t>
            </a:r>
            <a:r>
              <a:rPr lang="fr-FR" sz="1400" b="1" i="1" dirty="0">
                <a:solidFill>
                  <a:srgbClr val="0070C0"/>
                </a:solidFill>
              </a:rPr>
              <a:t> octobre  2020, n°19-18.165 </a:t>
            </a:r>
            <a:r>
              <a:rPr lang="fr-FR" sz="1400" i="1" dirty="0">
                <a:solidFill>
                  <a:schemeClr val="tx1"/>
                </a:solidFill>
              </a:rPr>
              <a:t>– Publié </a:t>
            </a:r>
            <a:endParaRPr lang="fr-FR" sz="1400" dirty="0"/>
          </a:p>
          <a:p>
            <a:pPr marL="0" indent="0" algn="just">
              <a:buNone/>
            </a:pPr>
            <a:r>
              <a:rPr lang="fr-FR" sz="1400" dirty="0"/>
              <a:t>Lorsque, dans un contrat d’assurance de responsabilité professionnelle d’un architecte ne relevant pas de l’assurance obligatoire, une clause fait de la déclaration de chaque chantier une condition de la garantie, cette clause doit recevoir application, de sorte que l’absence de déclaration d’un chantier entraîne une non-assurance. La Cour indique également que cette clause est, en outre, opposable à la victime, le droit de celle-ci contre l’assureur puisant sa source et trouvant sa mesure dans le contrat d’assurance.</a:t>
            </a:r>
          </a:p>
          <a:p>
            <a:pPr marL="0" indent="0" algn="just">
              <a:buFont typeface="Franklin Gothic Book" panose="020B0503020102020204" pitchFamily="34" charset="0"/>
              <a:buNone/>
            </a:pPr>
            <a:endParaRPr lang="fr-FR" sz="1800" dirty="0">
              <a:cs typeface="Leelawadee" panose="020B0502040204020203" pitchFamily="34" charset="-34"/>
            </a:endParaRPr>
          </a:p>
        </p:txBody>
      </p: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5</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a:p>
            <a:r>
              <a:rPr lang="fr-FR" sz="2800" b="1" u="sng" dirty="0"/>
              <a:t>1.2. Absence de garantie</a:t>
            </a:r>
            <a:endParaRPr lang="fr-FR" sz="2400" b="1" u="sng" dirty="0"/>
          </a:p>
        </p:txBody>
      </p:sp>
      <p:pic>
        <p:nvPicPr>
          <p:cNvPr id="10" name="Image 9">
            <a:extLst>
              <a:ext uri="{FF2B5EF4-FFF2-40B4-BE49-F238E27FC236}">
                <a16:creationId xmlns:a16="http://schemas.microsoft.com/office/drawing/2014/main" id="{1F533889-649B-485C-ADF1-E1BA0A253D30}"/>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17307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95030-843E-46AA-9D95-E556D9CCBBED}"/>
              </a:ext>
            </a:extLst>
          </p:cNvPr>
          <p:cNvSpPr>
            <a:spLocks noGrp="1"/>
          </p:cNvSpPr>
          <p:nvPr>
            <p:ph idx="1"/>
          </p:nvPr>
        </p:nvSpPr>
        <p:spPr>
          <a:xfrm>
            <a:off x="1122972" y="2286000"/>
            <a:ext cx="5033510" cy="3892171"/>
          </a:xfrm>
        </p:spPr>
        <p:txBody>
          <a:bodyPr>
            <a:noAutofit/>
          </a:bodyPr>
          <a:lstStyle/>
          <a:p>
            <a:pPr marL="0" indent="0" algn="just">
              <a:buNone/>
            </a:pPr>
            <a:r>
              <a:rPr lang="fr-FR" sz="1800" b="1" u="sng" dirty="0">
                <a:cs typeface="Leelawadee" panose="020B0502040204020203" pitchFamily="34" charset="-34"/>
              </a:rPr>
              <a:t>1.3. Nullité du contrat d’assurance pour fausse déclaration</a:t>
            </a:r>
          </a:p>
          <a:p>
            <a:pPr marL="0" indent="0" algn="just">
              <a:buNone/>
            </a:pPr>
            <a:endParaRPr lang="fr-FR" sz="105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a:t>
            </a:r>
            <a:r>
              <a:rPr lang="fr-FR" sz="1400" b="1" i="1" dirty="0" err="1">
                <a:solidFill>
                  <a:srgbClr val="0070C0"/>
                </a:solidFill>
              </a:rPr>
              <a:t>crim</a:t>
            </a:r>
            <a:r>
              <a:rPr lang="fr-FR" sz="1400" b="1" i="1" dirty="0">
                <a:solidFill>
                  <a:srgbClr val="0070C0"/>
                </a:solidFill>
              </a:rPr>
              <a:t>. 8 septembre 2020, n°19-84.983 </a:t>
            </a:r>
            <a:r>
              <a:rPr lang="fr-FR" sz="1400" i="1" dirty="0">
                <a:solidFill>
                  <a:schemeClr val="tx1"/>
                </a:solidFill>
              </a:rPr>
              <a:t>– Publié</a:t>
            </a:r>
          </a:p>
          <a:p>
            <a:pPr marL="0" indent="0" algn="just">
              <a:buNone/>
            </a:pPr>
            <a:r>
              <a:rPr lang="fr-FR" sz="1400" dirty="0"/>
              <a:t>La Chambre criminelle énonce, à son tour, que la nullité d’un contrat d’assurance de responsabilité civile automobile qui résulte de la réticence ou de fausse déclaration intentionnelle du preneur d’assurance est inopposable aux victimes de la circulation ou à leurs ayants droit.</a:t>
            </a:r>
          </a:p>
        </p:txBody>
      </p:sp>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022231"/>
            <a:ext cx="0" cy="3525986"/>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6</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p:txBody>
      </p:sp>
      <p:sp>
        <p:nvSpPr>
          <p:cNvPr id="10" name="Espace réservé du contenu 2">
            <a:extLst>
              <a:ext uri="{FF2B5EF4-FFF2-40B4-BE49-F238E27FC236}">
                <a16:creationId xmlns:a16="http://schemas.microsoft.com/office/drawing/2014/main" id="{50E67731-BA4A-C145-AEF8-17BAE2819583}"/>
              </a:ext>
            </a:extLst>
          </p:cNvPr>
          <p:cNvSpPr txBox="1">
            <a:spLocks/>
          </p:cNvSpPr>
          <p:nvPr/>
        </p:nvSpPr>
        <p:spPr>
          <a:xfrm>
            <a:off x="6864427" y="2286000"/>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fr-FR" sz="1800" b="1" u="sng" dirty="0">
                <a:cs typeface="Leelawadee" panose="020B0502040204020203" pitchFamily="34" charset="-34"/>
              </a:rPr>
              <a:t>1.4. Inopposabilité de la prescription biennale en cas de défaut d’information contractuelle</a:t>
            </a:r>
          </a:p>
          <a:p>
            <a:pPr marL="0" indent="0" algn="just">
              <a:buFont typeface="Franklin Gothic Book" panose="020B0503020102020204" pitchFamily="34" charset="0"/>
              <a:buNone/>
            </a:pPr>
            <a:endParaRPr lang="fr-FR" sz="105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8 octobre 2020, n°19-18.181 </a:t>
            </a:r>
            <a:r>
              <a:rPr lang="fr-FR" sz="1400" i="1" dirty="0">
                <a:solidFill>
                  <a:schemeClr val="tx1"/>
                </a:solidFill>
              </a:rPr>
              <a:t>– Non publié</a:t>
            </a:r>
          </a:p>
          <a:p>
            <a:pPr marL="0" indent="0" algn="just">
              <a:buNone/>
            </a:pPr>
            <a:r>
              <a:rPr lang="fr-FR" sz="1400" dirty="0"/>
              <a:t>C'est à l’assureur de prouver qu’il a satisfait à son obligation d’information sur la prescription biennale et non à l’assuré d’établir une carence d’information sur ce point.</a:t>
            </a:r>
          </a:p>
        </p:txBody>
      </p:sp>
      <p:pic>
        <p:nvPicPr>
          <p:cNvPr id="9" name="Image 8">
            <a:extLst>
              <a:ext uri="{FF2B5EF4-FFF2-40B4-BE49-F238E27FC236}">
                <a16:creationId xmlns:a16="http://schemas.microsoft.com/office/drawing/2014/main" id="{6F4FE0A2-51EF-4FFA-8A9B-8FF7F1E7B31B}"/>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139151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022231"/>
            <a:ext cx="0" cy="3525986"/>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7</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p:txBody>
      </p:sp>
      <p:sp>
        <p:nvSpPr>
          <p:cNvPr id="10" name="Espace réservé du contenu 2">
            <a:extLst>
              <a:ext uri="{FF2B5EF4-FFF2-40B4-BE49-F238E27FC236}">
                <a16:creationId xmlns:a16="http://schemas.microsoft.com/office/drawing/2014/main" id="{50E67731-BA4A-C145-AEF8-17BAE2819583}"/>
              </a:ext>
            </a:extLst>
          </p:cNvPr>
          <p:cNvSpPr txBox="1">
            <a:spLocks/>
          </p:cNvSpPr>
          <p:nvPr/>
        </p:nvSpPr>
        <p:spPr>
          <a:xfrm>
            <a:off x="1246221" y="2335427"/>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fr-FR" sz="1800" b="1" u="sng" dirty="0">
                <a:cs typeface="Leelawadee" panose="020B0502040204020203" pitchFamily="34" charset="-34"/>
              </a:rPr>
              <a:t>1.5. Assurance emprunteur </a:t>
            </a:r>
          </a:p>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20 mai 2020, n°18-25.440 </a:t>
            </a:r>
            <a:r>
              <a:rPr lang="fr-FR" sz="1400" i="1" dirty="0">
                <a:solidFill>
                  <a:schemeClr val="tx1"/>
                </a:solidFill>
              </a:rPr>
              <a:t>– Publié</a:t>
            </a:r>
          </a:p>
          <a:p>
            <a:pPr marL="0" indent="0" algn="just">
              <a:buNone/>
            </a:pPr>
            <a:r>
              <a:rPr lang="fr-FR" sz="1400" dirty="0"/>
              <a:t>En cas de manquement à une obligation d’information ou de conseil d’une banque, toute perte de chance ouvre droit à réparation. Doit être cassé l’arrêt des juges d’appel ayant exigé du client de ladite banque qu’il rapporte la preuve qu’il aurait adhéré à un contrat plus adapté s’il avait été mieux informé.</a:t>
            </a:r>
          </a:p>
        </p:txBody>
      </p:sp>
      <p:sp>
        <p:nvSpPr>
          <p:cNvPr id="12" name="Espace réservé du contenu 2">
            <a:extLst>
              <a:ext uri="{FF2B5EF4-FFF2-40B4-BE49-F238E27FC236}">
                <a16:creationId xmlns:a16="http://schemas.microsoft.com/office/drawing/2014/main" id="{D122AB02-E8CA-4012-ADC1-7268ACF1EEDF}"/>
              </a:ext>
            </a:extLst>
          </p:cNvPr>
          <p:cNvSpPr>
            <a:spLocks noGrp="1"/>
          </p:cNvSpPr>
          <p:nvPr>
            <p:ph idx="1"/>
          </p:nvPr>
        </p:nvSpPr>
        <p:spPr>
          <a:xfrm>
            <a:off x="6741178" y="2335427"/>
            <a:ext cx="5033510" cy="3892171"/>
          </a:xfrm>
        </p:spPr>
        <p:txBody>
          <a:bodyPr>
            <a:noAutofit/>
          </a:bodyPr>
          <a:lstStyle/>
          <a:p>
            <a:pPr marL="0" indent="0" algn="just">
              <a:buNone/>
            </a:pPr>
            <a:r>
              <a:rPr lang="fr-FR" sz="1800" b="1" u="sng" dirty="0">
                <a:cs typeface="Leelawadee" panose="020B0502040204020203" pitchFamily="34" charset="-34"/>
              </a:rPr>
              <a:t>1.6. Assurance pour compte</a:t>
            </a:r>
          </a:p>
          <a:p>
            <a:pPr marL="0" indent="0" algn="just">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25 juin 2020, n°18-26.685 et 19-19.157 </a:t>
            </a:r>
            <a:r>
              <a:rPr lang="fr-FR" sz="1400" i="1" dirty="0">
                <a:solidFill>
                  <a:schemeClr val="tx1"/>
                </a:solidFill>
              </a:rPr>
              <a:t>– Publié</a:t>
            </a:r>
            <a:endParaRPr lang="fr-FR" sz="1400" dirty="0"/>
          </a:p>
          <a:p>
            <a:pPr marL="0" indent="0" algn="just">
              <a:buNone/>
            </a:pPr>
            <a:endParaRPr lang="fr-FR" sz="100" dirty="0"/>
          </a:p>
          <a:p>
            <a:pPr marL="0" indent="0" algn="just">
              <a:buNone/>
            </a:pPr>
            <a:r>
              <a:rPr lang="fr-FR" sz="1400" dirty="0"/>
              <a:t>Si l’assurance pour compte ne se présume pas, elle peut être implicite et résulter de la volonté non équivoque des parties.</a:t>
            </a:r>
          </a:p>
        </p:txBody>
      </p:sp>
      <p:pic>
        <p:nvPicPr>
          <p:cNvPr id="14" name="Image 13">
            <a:extLst>
              <a:ext uri="{FF2B5EF4-FFF2-40B4-BE49-F238E27FC236}">
                <a16:creationId xmlns:a16="http://schemas.microsoft.com/office/drawing/2014/main" id="{D84DB0BB-29D0-4F3C-AFEC-3F8D13D5127D}"/>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3148"/>
            <a:ext cx="968375" cy="172720"/>
          </a:xfrm>
          <a:prstGeom prst="rect">
            <a:avLst/>
          </a:prstGeom>
        </p:spPr>
      </p:pic>
    </p:spTree>
    <p:extLst>
      <p:ext uri="{BB962C8B-B14F-4D97-AF65-F5344CB8AC3E}">
        <p14:creationId xmlns:p14="http://schemas.microsoft.com/office/powerpoint/2010/main" val="254880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022231"/>
            <a:ext cx="0" cy="3525986"/>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8</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p:txBody>
      </p:sp>
      <p:sp>
        <p:nvSpPr>
          <p:cNvPr id="10" name="Espace réservé du contenu 2">
            <a:extLst>
              <a:ext uri="{FF2B5EF4-FFF2-40B4-BE49-F238E27FC236}">
                <a16:creationId xmlns:a16="http://schemas.microsoft.com/office/drawing/2014/main" id="{50E67731-BA4A-C145-AEF8-17BAE2819583}"/>
              </a:ext>
            </a:extLst>
          </p:cNvPr>
          <p:cNvSpPr txBox="1">
            <a:spLocks/>
          </p:cNvSpPr>
          <p:nvPr/>
        </p:nvSpPr>
        <p:spPr>
          <a:xfrm>
            <a:off x="1180678" y="2237907"/>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fr-FR" sz="1800" b="1" u="sng" dirty="0">
                <a:cs typeface="Leelawadee" panose="020B0502040204020203" pitchFamily="34" charset="-34"/>
              </a:rPr>
              <a:t>1.7. Fautes contractuelles et fautes délictuelles</a:t>
            </a:r>
          </a:p>
          <a:p>
            <a:pPr marL="0" indent="0" algn="just">
              <a:buFont typeface="Franklin Gothic Book" panose="020B0503020102020204" pitchFamily="34" charset="0"/>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com. 12 novembre 2020, n°18-23.479 </a:t>
            </a:r>
            <a:r>
              <a:rPr lang="fr-FR" sz="1400" i="1" dirty="0">
                <a:solidFill>
                  <a:schemeClr val="tx1"/>
                </a:solidFill>
              </a:rPr>
              <a:t>– Publié</a:t>
            </a:r>
          </a:p>
          <a:p>
            <a:pPr algn="just"/>
            <a:endParaRPr lang="fr-FR" sz="1600" i="1" dirty="0">
              <a:solidFill>
                <a:schemeClr val="tx1"/>
              </a:solidFill>
            </a:endParaRPr>
          </a:p>
          <a:p>
            <a:pPr marL="0" indent="0" algn="just">
              <a:buNone/>
            </a:pPr>
            <a:r>
              <a:rPr lang="fr-FR" sz="1400" dirty="0"/>
              <a:t>Si le tiers à un contrat peut invoquer, sur le fondement de la responsabilité délictuelle, un manquement contractuel dès lors que ce manquement lui a causé un dommage, c’est à la condition que ce tiers précise la règle violée à laquelle il se réfère, ainsi que son contenu.</a:t>
            </a:r>
          </a:p>
        </p:txBody>
      </p:sp>
      <p:sp>
        <p:nvSpPr>
          <p:cNvPr id="12" name="Espace réservé du contenu 2">
            <a:extLst>
              <a:ext uri="{FF2B5EF4-FFF2-40B4-BE49-F238E27FC236}">
                <a16:creationId xmlns:a16="http://schemas.microsoft.com/office/drawing/2014/main" id="{8A08FD81-9323-4ED8-B98E-91C04A9AC2A1}"/>
              </a:ext>
            </a:extLst>
          </p:cNvPr>
          <p:cNvSpPr>
            <a:spLocks noGrp="1"/>
          </p:cNvSpPr>
          <p:nvPr>
            <p:ph idx="1"/>
          </p:nvPr>
        </p:nvSpPr>
        <p:spPr>
          <a:xfrm>
            <a:off x="6806721" y="2237907"/>
            <a:ext cx="5033510" cy="3892171"/>
          </a:xfrm>
        </p:spPr>
        <p:txBody>
          <a:bodyPr>
            <a:noAutofit/>
          </a:bodyPr>
          <a:lstStyle/>
          <a:p>
            <a:pPr marL="0" indent="0" algn="just">
              <a:buNone/>
            </a:pPr>
            <a:r>
              <a:rPr lang="fr-FR" sz="1800" b="1" u="sng" dirty="0">
                <a:cs typeface="Leelawadee" panose="020B0502040204020203" pitchFamily="34" charset="-34"/>
              </a:rPr>
              <a:t>1.8. Assurance automobile et incendie</a:t>
            </a:r>
          </a:p>
          <a:p>
            <a:pPr marL="0" indent="0" algn="just">
              <a:buNone/>
            </a:pPr>
            <a:endParaRPr lang="fr-FR" sz="18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civ. 2</a:t>
            </a:r>
            <a:r>
              <a:rPr lang="fr-FR" sz="1400" b="1" i="1" baseline="30000" dirty="0">
                <a:solidFill>
                  <a:srgbClr val="0070C0"/>
                </a:solidFill>
              </a:rPr>
              <a:t>ème</a:t>
            </a:r>
            <a:r>
              <a:rPr lang="fr-FR" sz="1400" b="1" i="1" dirty="0">
                <a:solidFill>
                  <a:srgbClr val="0070C0"/>
                </a:solidFill>
              </a:rPr>
              <a:t>. 24 septembre 2020, n°19-19.362 </a:t>
            </a:r>
            <a:r>
              <a:rPr lang="fr-FR" sz="1400" i="1" dirty="0">
                <a:solidFill>
                  <a:schemeClr val="tx1"/>
                </a:solidFill>
              </a:rPr>
              <a:t>– Non publié</a:t>
            </a:r>
            <a:endParaRPr lang="fr-FR" sz="1400" dirty="0"/>
          </a:p>
          <a:p>
            <a:pPr marL="0" indent="0" algn="just">
              <a:buNone/>
            </a:pPr>
            <a:endParaRPr lang="fr-FR" sz="100" dirty="0"/>
          </a:p>
          <a:p>
            <a:pPr marL="0" indent="0" algn="just">
              <a:buNone/>
            </a:pPr>
            <a:r>
              <a:rPr lang="fr-FR" sz="1400" dirty="0"/>
              <a:t>Sauf si son caractère volontaire est certain, l’incendie provoqué par un véhicule terrestre à moteur en stationnement est régi par les dispositions de la Loi Badinter, à condition cependant qu’il soit imputable à un organe de déplacement.</a:t>
            </a:r>
          </a:p>
        </p:txBody>
      </p:sp>
      <p:pic>
        <p:nvPicPr>
          <p:cNvPr id="14" name="Image 13">
            <a:extLst>
              <a:ext uri="{FF2B5EF4-FFF2-40B4-BE49-F238E27FC236}">
                <a16:creationId xmlns:a16="http://schemas.microsoft.com/office/drawing/2014/main" id="{B25F3ED5-6EC0-42BE-9235-D1712E4CAA4A}"/>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55202"/>
            <a:ext cx="968375" cy="172720"/>
          </a:xfrm>
          <a:prstGeom prst="rect">
            <a:avLst/>
          </a:prstGeom>
        </p:spPr>
      </p:pic>
    </p:spTree>
    <p:extLst>
      <p:ext uri="{BB962C8B-B14F-4D97-AF65-F5344CB8AC3E}">
        <p14:creationId xmlns:p14="http://schemas.microsoft.com/office/powerpoint/2010/main" val="340697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AE2E6EA-D738-4CF0-968D-5DA93C84AAB4}"/>
              </a:ext>
            </a:extLst>
          </p:cNvPr>
          <p:cNvPicPr/>
          <p:nvPr/>
        </p:nvPicPr>
        <p:blipFill>
          <a:blip r:embed="rId2">
            <a:extLst>
              <a:ext uri="{28A0092B-C50C-407E-A947-70E740481C1C}">
                <a14:useLocalDpi xmlns:a14="http://schemas.microsoft.com/office/drawing/2010/main" val="0"/>
              </a:ext>
            </a:extLst>
          </a:blip>
          <a:stretch>
            <a:fillRect/>
          </a:stretch>
        </p:blipFill>
        <p:spPr>
          <a:xfrm>
            <a:off x="8555856" y="126113"/>
            <a:ext cx="990600" cy="814070"/>
          </a:xfrm>
          <a:prstGeom prst="rect">
            <a:avLst/>
          </a:prstGeom>
        </p:spPr>
      </p:pic>
      <p:pic>
        <p:nvPicPr>
          <p:cNvPr id="7" name="Image 6">
            <a:extLst>
              <a:ext uri="{FF2B5EF4-FFF2-40B4-BE49-F238E27FC236}">
                <a16:creationId xmlns:a16="http://schemas.microsoft.com/office/drawing/2014/main" id="{8C85BB32-712C-4772-B4FF-C0152E0737B2}"/>
              </a:ext>
            </a:extLst>
          </p:cNvPr>
          <p:cNvPicPr>
            <a:picLocks noChangeAspect="1"/>
          </p:cNvPicPr>
          <p:nvPr/>
        </p:nvPicPr>
        <p:blipFill>
          <a:blip r:embed="rId3"/>
          <a:stretch>
            <a:fillRect/>
          </a:stretch>
        </p:blipFill>
        <p:spPr>
          <a:xfrm>
            <a:off x="9735099" y="271910"/>
            <a:ext cx="2456901" cy="670618"/>
          </a:xfrm>
          <a:prstGeom prst="rect">
            <a:avLst/>
          </a:prstGeom>
        </p:spPr>
      </p:pic>
      <p:cxnSp>
        <p:nvCxnSpPr>
          <p:cNvPr id="5" name="Connecteur droit 4">
            <a:extLst>
              <a:ext uri="{FF2B5EF4-FFF2-40B4-BE49-F238E27FC236}">
                <a16:creationId xmlns:a16="http://schemas.microsoft.com/office/drawing/2014/main" id="{FA3F2064-261F-4414-9C25-2E2C0AA7C647}"/>
              </a:ext>
            </a:extLst>
          </p:cNvPr>
          <p:cNvCxnSpPr>
            <a:cxnSpLocks/>
          </p:cNvCxnSpPr>
          <p:nvPr/>
        </p:nvCxnSpPr>
        <p:spPr>
          <a:xfrm>
            <a:off x="6510454" y="2022231"/>
            <a:ext cx="0" cy="3525986"/>
          </a:xfrm>
          <a:prstGeom prst="line">
            <a:avLst/>
          </a:prstGeom>
          <a:ln w="9525"/>
        </p:spPr>
        <p:style>
          <a:lnRef idx="1">
            <a:schemeClr val="dk1"/>
          </a:lnRef>
          <a:fillRef idx="0">
            <a:schemeClr val="dk1"/>
          </a:fillRef>
          <a:effectRef idx="0">
            <a:schemeClr val="dk1"/>
          </a:effectRef>
          <a:fontRef idx="minor">
            <a:schemeClr val="tx1"/>
          </a:fontRef>
        </p:style>
      </p:cxnSp>
      <p:sp>
        <p:nvSpPr>
          <p:cNvPr id="11" name="Espace réservé du numéro de diapositive 10">
            <a:extLst>
              <a:ext uri="{FF2B5EF4-FFF2-40B4-BE49-F238E27FC236}">
                <a16:creationId xmlns:a16="http://schemas.microsoft.com/office/drawing/2014/main" id="{4A6FAF7D-E5F3-4A10-8F83-ABC2F5260875}"/>
              </a:ext>
            </a:extLst>
          </p:cNvPr>
          <p:cNvSpPr>
            <a:spLocks noGrp="1"/>
          </p:cNvSpPr>
          <p:nvPr>
            <p:ph type="sldNum" sz="quarter" idx="12"/>
          </p:nvPr>
        </p:nvSpPr>
        <p:spPr/>
        <p:txBody>
          <a:bodyPr/>
          <a:lstStyle/>
          <a:p>
            <a:fld id="{69E57DC2-970A-4B3E-BB1C-7A09969E49DF}" type="slidenum">
              <a:rPr lang="en-US" smtClean="0"/>
              <a:t>9</a:t>
            </a:fld>
            <a:endParaRPr lang="en-US" dirty="0"/>
          </a:p>
        </p:txBody>
      </p:sp>
      <p:sp>
        <p:nvSpPr>
          <p:cNvPr id="13" name="Titre 1">
            <a:extLst>
              <a:ext uri="{FF2B5EF4-FFF2-40B4-BE49-F238E27FC236}">
                <a16:creationId xmlns:a16="http://schemas.microsoft.com/office/drawing/2014/main" id="{069CC6CB-72DB-4F42-80C2-E4B9D14B459D}"/>
              </a:ext>
            </a:extLst>
          </p:cNvPr>
          <p:cNvSpPr txBox="1">
            <a:spLocks/>
          </p:cNvSpPr>
          <p:nvPr/>
        </p:nvSpPr>
        <p:spPr>
          <a:xfrm>
            <a:off x="1180678" y="1053341"/>
            <a:ext cx="10992060" cy="67061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14350" indent="-514350">
              <a:buAutoNum type="arabicPeriod"/>
            </a:pPr>
            <a:r>
              <a:rPr lang="fr-FR" sz="2800" b="1" u="sng" dirty="0"/>
              <a:t>Jurisprudence en droit des assurances et RC (en général)</a:t>
            </a:r>
          </a:p>
        </p:txBody>
      </p:sp>
      <p:sp>
        <p:nvSpPr>
          <p:cNvPr id="10" name="Espace réservé du contenu 2">
            <a:extLst>
              <a:ext uri="{FF2B5EF4-FFF2-40B4-BE49-F238E27FC236}">
                <a16:creationId xmlns:a16="http://schemas.microsoft.com/office/drawing/2014/main" id="{50E67731-BA4A-C145-AEF8-17BAE2819583}"/>
              </a:ext>
            </a:extLst>
          </p:cNvPr>
          <p:cNvSpPr txBox="1">
            <a:spLocks/>
          </p:cNvSpPr>
          <p:nvPr/>
        </p:nvSpPr>
        <p:spPr>
          <a:xfrm>
            <a:off x="1062490" y="2213192"/>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fr-FR" sz="1800" b="1" u="sng" dirty="0">
                <a:cs typeface="Leelawadee" panose="020B0502040204020203" pitchFamily="34" charset="-34"/>
              </a:rPr>
              <a:t>1.9. Absorption de sociétés et responsabilité pénale</a:t>
            </a:r>
          </a:p>
          <a:p>
            <a:pPr marL="0" indent="0" algn="just">
              <a:buNone/>
            </a:pPr>
            <a:endParaRPr lang="fr-FR" sz="200" dirty="0">
              <a:cs typeface="Leelawadee" panose="020B0502040204020203" pitchFamily="34" charset="-34"/>
            </a:endParaRPr>
          </a:p>
          <a:p>
            <a:pPr algn="just"/>
            <a:r>
              <a:rPr lang="fr-FR" sz="1400" b="1" i="1" dirty="0" err="1">
                <a:solidFill>
                  <a:srgbClr val="0070C0"/>
                </a:solidFill>
              </a:rPr>
              <a:t>Cass</a:t>
            </a:r>
            <a:r>
              <a:rPr lang="fr-FR" sz="1400" b="1" i="1" dirty="0">
                <a:solidFill>
                  <a:srgbClr val="0070C0"/>
                </a:solidFill>
              </a:rPr>
              <a:t>. </a:t>
            </a:r>
            <a:r>
              <a:rPr lang="fr-FR" sz="1400" b="1" i="1" dirty="0" err="1">
                <a:solidFill>
                  <a:srgbClr val="0070C0"/>
                </a:solidFill>
              </a:rPr>
              <a:t>crim</a:t>
            </a:r>
            <a:r>
              <a:rPr lang="fr-FR" sz="1400" b="1" i="1" dirty="0">
                <a:solidFill>
                  <a:srgbClr val="0070C0"/>
                </a:solidFill>
              </a:rPr>
              <a:t>, 25 novembre 2020, n°18-86.955 </a:t>
            </a:r>
            <a:r>
              <a:rPr lang="fr-FR" sz="1400" i="1" dirty="0">
                <a:solidFill>
                  <a:schemeClr val="tx1"/>
                </a:solidFill>
              </a:rPr>
              <a:t>– Publié</a:t>
            </a:r>
          </a:p>
          <a:p>
            <a:pPr algn="just"/>
            <a:endParaRPr lang="fr-FR" sz="1050" i="1" dirty="0">
              <a:solidFill>
                <a:schemeClr val="tx1"/>
              </a:solidFill>
            </a:endParaRPr>
          </a:p>
          <a:p>
            <a:pPr marL="0" indent="0" algn="just">
              <a:buNone/>
            </a:pPr>
            <a:r>
              <a:rPr lang="fr-FR" sz="1400" dirty="0"/>
              <a:t>En cas de fusion absorption d’une société par une autre société entrant dans le champ de la directive 78/855/CEE du Conseil du 9 octobre 1978 relative à la fusion des sociétés anonymes, codifiée en dernier lieu par la directive (UE) 2017/1132 du Parlement européen et du Conseil du 14 juin 2017, la responsabilité pénale de la société absorbante peut être engagée pour des faits commis par la société absorbée avant l’opération.</a:t>
            </a:r>
          </a:p>
        </p:txBody>
      </p:sp>
      <p:sp>
        <p:nvSpPr>
          <p:cNvPr id="12" name="Espace réservé du contenu 2">
            <a:extLst>
              <a:ext uri="{FF2B5EF4-FFF2-40B4-BE49-F238E27FC236}">
                <a16:creationId xmlns:a16="http://schemas.microsoft.com/office/drawing/2014/main" id="{1C7F47C0-4EDF-4FA0-BBF5-9F996CBCB18C}"/>
              </a:ext>
            </a:extLst>
          </p:cNvPr>
          <p:cNvSpPr txBox="1">
            <a:spLocks/>
          </p:cNvSpPr>
          <p:nvPr/>
        </p:nvSpPr>
        <p:spPr>
          <a:xfrm>
            <a:off x="6676708" y="2213192"/>
            <a:ext cx="5033510" cy="389935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fr-FR" sz="1800" b="1" u="sng" dirty="0">
                <a:cs typeface="Leelawadee" panose="020B0502040204020203" pitchFamily="34" charset="-34"/>
              </a:rPr>
              <a:t>1.10. La subrogation légale de l’assureur dans les droits d’un tiers n’est pas automatique</a:t>
            </a:r>
          </a:p>
          <a:p>
            <a:pPr marL="0" indent="0" algn="just">
              <a:buNone/>
            </a:pPr>
            <a:endParaRPr lang="fr-FR" sz="200" dirty="0">
              <a:cs typeface="Leelawadee" panose="020B0502040204020203" pitchFamily="34" charset="-34"/>
            </a:endParaRPr>
          </a:p>
          <a:p>
            <a:pPr algn="just"/>
            <a:r>
              <a:rPr lang="fr-FR" sz="1400" b="1" i="1" dirty="0">
                <a:solidFill>
                  <a:srgbClr val="0070C0"/>
                </a:solidFill>
              </a:rPr>
              <a:t>CE, 5 novembre 2020, n°427658</a:t>
            </a:r>
            <a:endParaRPr lang="fr-FR" sz="1400" i="1" dirty="0">
              <a:solidFill>
                <a:schemeClr val="tx1"/>
              </a:solidFill>
            </a:endParaRPr>
          </a:p>
          <a:p>
            <a:pPr algn="just"/>
            <a:endParaRPr lang="fr-FR" sz="1050" i="1" dirty="0">
              <a:solidFill>
                <a:schemeClr val="tx1"/>
              </a:solidFill>
            </a:endParaRPr>
          </a:p>
          <a:p>
            <a:pPr marL="0" indent="0" algn="just">
              <a:buNone/>
            </a:pPr>
            <a:r>
              <a:rPr lang="fr-FR" sz="1400" dirty="0"/>
              <a:t>La société MMA s'étant bornée à soutenir devant la cour que la société Covéa était légalement subrogée, en application de l'article L. 121-12 du code des assurances, dans les droits de la société Pétillon Auto SA, elle ne peut utilement invoquer pour la première fois en cassation le moyen tiré de ce que la société </a:t>
            </a:r>
            <a:r>
              <a:rPr lang="fr-FR" sz="1400" dirty="0" err="1"/>
              <a:t>Covea</a:t>
            </a:r>
            <a:r>
              <a:rPr lang="fr-FR" sz="1400" dirty="0"/>
              <a:t> Risks était conventionnement subrogée dans les droits de la SCI Pétillon. </a:t>
            </a:r>
          </a:p>
        </p:txBody>
      </p:sp>
      <p:pic>
        <p:nvPicPr>
          <p:cNvPr id="14" name="Image 13">
            <a:extLst>
              <a:ext uri="{FF2B5EF4-FFF2-40B4-BE49-F238E27FC236}">
                <a16:creationId xmlns:a16="http://schemas.microsoft.com/office/drawing/2014/main" id="{23529197-23FC-443B-968D-9307FF5BE3EC}"/>
              </a:ext>
            </a:extLst>
          </p:cNvPr>
          <p:cNvPicPr/>
          <p:nvPr/>
        </p:nvPicPr>
        <p:blipFill>
          <a:blip r:embed="rId4">
            <a:extLst>
              <a:ext uri="{28A0092B-C50C-407E-A947-70E740481C1C}">
                <a14:useLocalDpi xmlns:a14="http://schemas.microsoft.com/office/drawing/2010/main" val="0"/>
              </a:ext>
            </a:extLst>
          </a:blip>
          <a:stretch>
            <a:fillRect/>
          </a:stretch>
        </p:blipFill>
        <p:spPr>
          <a:xfrm>
            <a:off x="11069028" y="539785"/>
            <a:ext cx="968375" cy="172720"/>
          </a:xfrm>
          <a:prstGeom prst="rect">
            <a:avLst/>
          </a:prstGeom>
        </p:spPr>
      </p:pic>
    </p:spTree>
    <p:extLst>
      <p:ext uri="{BB962C8B-B14F-4D97-AF65-F5344CB8AC3E}">
        <p14:creationId xmlns:p14="http://schemas.microsoft.com/office/powerpoint/2010/main" val="2872651758"/>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TM10001105[[fn=Cadrage]]</Template>
  <TotalTime>516</TotalTime>
  <Words>3813</Words>
  <Application>Microsoft Office PowerPoint</Application>
  <PresentationFormat>Grand écran</PresentationFormat>
  <Paragraphs>244</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Calibri</vt:lpstr>
      <vt:lpstr>Franklin Gothic Book</vt:lpstr>
      <vt:lpstr>Symbol</vt:lpstr>
      <vt:lpstr>Wingdings</vt:lpstr>
      <vt:lpstr>Cadrage</vt:lpstr>
      <vt:lpstr>COMMISSION OUVERTE DROIT DES ASSURANCES ET RESPONSABILITÉ CIVILE DU 8 DÉCEMBRE 2020 </vt:lpstr>
      <vt:lpstr>PLAN</vt:lpstr>
      <vt:lpstr>I. ACTUALITÉS JURISPRUDENTIELLES 1. EN DROIT DES ASSURANCES ET RC (EN GÉNÉRAL)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 ACTUALITÉS JURISPRUDENTIELLES 2. EN DROIT DE L’ASSURANCE CONSTRUCTION</vt:lpstr>
      <vt:lpstr>2. Jurisprudence en droit de l’assurance construction   </vt:lpstr>
      <vt:lpstr>2. Jurisprudence en droit de l’assurance construction   </vt:lpstr>
      <vt:lpstr>2. Jurisprudence en droit de l’assurance construction   </vt:lpstr>
      <vt:lpstr>Présentation PowerPoint</vt:lpstr>
      <vt:lpstr>I. ACTUALITÉS JURISPRUDENTIELLES 3. EN DROIT DE L’ASSURANCE VIE</vt:lpstr>
      <vt:lpstr>Présentation PowerPoint</vt:lpstr>
      <vt:lpstr>Présentation PowerPoint</vt:lpstr>
      <vt:lpstr>Présentation PowerPoint</vt:lpstr>
      <vt:lpstr>II. ACTUALITÉS LÉGISLATIVES ET RÉGLEMENTAIRES 1. GARANTIE DES PERTES D’EXPLOITATION LIÉES À L’ÉPIDÉMIE DE COVID-19</vt:lpstr>
      <vt:lpstr>Présentation PowerPoint</vt:lpstr>
      <vt:lpstr>II. ACTUALITÉS LÉGISLATIVES ET RÉGLEMENTAIRES 2. EN DROIT DES ASSURANCES (EN GÉNÉRAL)</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OUVERTE DROIT DES ASSURANCES ET RESPONSABILITÉ CIVILE DU 12 NOVEMBRE 2020 </dc:title>
  <dc:creator>Kim Meneghetti</dc:creator>
  <cp:lastModifiedBy>Kim Meneghetti</cp:lastModifiedBy>
  <cp:revision>114</cp:revision>
  <dcterms:created xsi:type="dcterms:W3CDTF">2020-11-12T09:21:26Z</dcterms:created>
  <dcterms:modified xsi:type="dcterms:W3CDTF">2020-12-08T14:07:36Z</dcterms:modified>
</cp:coreProperties>
</file>