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75" r:id="rId3"/>
    <p:sldId id="264" r:id="rId4"/>
    <p:sldId id="272" r:id="rId5"/>
    <p:sldId id="268" r:id="rId6"/>
    <p:sldId id="258" r:id="rId7"/>
    <p:sldId id="274" r:id="rId8"/>
    <p:sldId id="260" r:id="rId9"/>
    <p:sldId id="265" r:id="rId10"/>
    <p:sldId id="271" r:id="rId11"/>
    <p:sldId id="276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URAND Marion" initials="MM" lastIdx="1" clrIdx="0">
    <p:extLst>
      <p:ext uri="{19B8F6BF-5375-455C-9EA6-DF929625EA0E}">
        <p15:presenceInfo xmlns:p15="http://schemas.microsoft.com/office/powerpoint/2012/main" userId="S-1-5-21-3677545285-3457063484-1707797565-11107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3690" autoAdjust="0"/>
  </p:normalViewPr>
  <p:slideViewPr>
    <p:cSldViewPr snapToGrid="0">
      <p:cViewPr varScale="1">
        <p:scale>
          <a:sx n="111" d="100"/>
          <a:sy n="111" d="100"/>
        </p:scale>
        <p:origin x="4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3CAD01-355E-40A4-910B-B341A293A2F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8CECAEA-4961-4694-AE93-412C6E9EDAB3}">
      <dgm:prSet phldrT="[Texte]"/>
      <dgm:spPr/>
      <dgm:t>
        <a:bodyPr/>
        <a:lstStyle/>
        <a:p>
          <a:r>
            <a:rPr lang="fr-FR" dirty="0">
              <a:solidFill>
                <a:srgbClr val="FFFF00"/>
              </a:solidFill>
            </a:rPr>
            <a:t>Audiences d’orientation</a:t>
          </a:r>
        </a:p>
        <a:p>
          <a:r>
            <a:rPr lang="fr-FR" dirty="0">
              <a:solidFill>
                <a:schemeClr val="tx1"/>
              </a:solidFill>
            </a:rPr>
            <a:t>(art 21 CPC)</a:t>
          </a:r>
        </a:p>
      </dgm:t>
    </dgm:pt>
    <dgm:pt modelId="{8800BCDA-331B-416A-85C9-BEA2D182D2FF}" type="parTrans" cxnId="{894023AB-161D-498F-9E20-E6F13C4853C4}">
      <dgm:prSet/>
      <dgm:spPr/>
      <dgm:t>
        <a:bodyPr/>
        <a:lstStyle/>
        <a:p>
          <a:endParaRPr lang="fr-FR"/>
        </a:p>
      </dgm:t>
    </dgm:pt>
    <dgm:pt modelId="{C5AE89DD-9A9F-48C6-BCA4-CCF6B388F2D0}" type="sibTrans" cxnId="{894023AB-161D-498F-9E20-E6F13C4853C4}">
      <dgm:prSet/>
      <dgm:spPr/>
      <dgm:t>
        <a:bodyPr/>
        <a:lstStyle/>
        <a:p>
          <a:endParaRPr lang="fr-FR"/>
        </a:p>
      </dgm:t>
    </dgm:pt>
    <dgm:pt modelId="{ADA8EC2E-6D49-455A-8CD3-A8CF9ADB1959}">
      <dgm:prSet phldrT="[Texte]"/>
      <dgm:spPr/>
      <dgm:t>
        <a:bodyPr/>
        <a:lstStyle/>
        <a:p>
          <a:r>
            <a:rPr lang="fr-FR">
              <a:solidFill>
                <a:srgbClr val="FFFF00"/>
              </a:solidFill>
            </a:rPr>
            <a:t>Commissions pluridisciplinaires</a:t>
          </a:r>
          <a:endParaRPr lang="fr-FR" dirty="0">
            <a:solidFill>
              <a:srgbClr val="FFFF00"/>
            </a:solidFill>
          </a:endParaRPr>
        </a:p>
      </dgm:t>
    </dgm:pt>
    <dgm:pt modelId="{4F67E2F3-6A43-44EA-86CA-1D1FB725A3B9}" type="parTrans" cxnId="{300189F9-F768-4418-8825-4097FE0ADB49}">
      <dgm:prSet/>
      <dgm:spPr/>
      <dgm:t>
        <a:bodyPr/>
        <a:lstStyle/>
        <a:p>
          <a:endParaRPr lang="fr-FR"/>
        </a:p>
      </dgm:t>
    </dgm:pt>
    <dgm:pt modelId="{1389AC08-877C-4212-B7D2-7E62A7DF7D48}" type="sibTrans" cxnId="{300189F9-F768-4418-8825-4097FE0ADB49}">
      <dgm:prSet/>
      <dgm:spPr/>
      <dgm:t>
        <a:bodyPr/>
        <a:lstStyle/>
        <a:p>
          <a:endParaRPr lang="fr-FR"/>
        </a:p>
      </dgm:t>
    </dgm:pt>
    <dgm:pt modelId="{F146CED0-5A9B-4BEB-896A-1D984AC04E43}">
      <dgm:prSet phldrT="[Texte]" custT="1"/>
      <dgm:spPr/>
      <dgm:t>
        <a:bodyPr/>
        <a:lstStyle/>
        <a:p>
          <a:r>
            <a:rPr lang="fr-FR" sz="3200" dirty="0">
              <a:solidFill>
                <a:srgbClr val="FFFF00"/>
              </a:solidFill>
            </a:rPr>
            <a:t>Nouveaux outils</a:t>
          </a:r>
        </a:p>
      </dgm:t>
    </dgm:pt>
    <dgm:pt modelId="{1E562C09-8935-446B-A174-4450C5A90FC1}" type="parTrans" cxnId="{612F7887-2C6B-43B1-A760-71E99F34C206}">
      <dgm:prSet/>
      <dgm:spPr/>
      <dgm:t>
        <a:bodyPr/>
        <a:lstStyle/>
        <a:p>
          <a:endParaRPr lang="fr-FR"/>
        </a:p>
      </dgm:t>
    </dgm:pt>
    <dgm:pt modelId="{AC40563B-D22B-410C-8DA4-BDF9B0673764}" type="sibTrans" cxnId="{612F7887-2C6B-43B1-A760-71E99F34C206}">
      <dgm:prSet/>
      <dgm:spPr/>
      <dgm:t>
        <a:bodyPr/>
        <a:lstStyle/>
        <a:p>
          <a:endParaRPr lang="fr-FR"/>
        </a:p>
      </dgm:t>
    </dgm:pt>
    <dgm:pt modelId="{161B8095-7117-41BB-976D-FC5D6BA79B80}" type="pres">
      <dgm:prSet presAssocID="{213CAD01-355E-40A4-910B-B341A293A2FD}" presName="diagram" presStyleCnt="0">
        <dgm:presLayoutVars>
          <dgm:dir/>
          <dgm:resizeHandles val="exact"/>
        </dgm:presLayoutVars>
      </dgm:prSet>
      <dgm:spPr/>
    </dgm:pt>
    <dgm:pt modelId="{FFE54708-3DAC-4853-A45A-AFE0AF20D61A}" type="pres">
      <dgm:prSet presAssocID="{28CECAEA-4961-4694-AE93-412C6E9EDAB3}" presName="node" presStyleLbl="node1" presStyleIdx="0" presStyleCnt="3" custScaleX="75760" custScaleY="69610">
        <dgm:presLayoutVars>
          <dgm:bulletEnabled val="1"/>
        </dgm:presLayoutVars>
      </dgm:prSet>
      <dgm:spPr/>
    </dgm:pt>
    <dgm:pt modelId="{4ED76DD6-30B1-4E33-BC81-9452E097091C}" type="pres">
      <dgm:prSet presAssocID="{C5AE89DD-9A9F-48C6-BCA4-CCF6B388F2D0}" presName="sibTrans" presStyleCnt="0"/>
      <dgm:spPr/>
    </dgm:pt>
    <dgm:pt modelId="{E77B7D41-6242-4308-A6B7-2B50121A4623}" type="pres">
      <dgm:prSet presAssocID="{ADA8EC2E-6D49-455A-8CD3-A8CF9ADB1959}" presName="node" presStyleLbl="node1" presStyleIdx="1" presStyleCnt="3" custScaleX="78400" custScaleY="69488">
        <dgm:presLayoutVars>
          <dgm:bulletEnabled val="1"/>
        </dgm:presLayoutVars>
      </dgm:prSet>
      <dgm:spPr/>
    </dgm:pt>
    <dgm:pt modelId="{ADAD0858-3CB5-4D86-92C2-40B3EC3AA209}" type="pres">
      <dgm:prSet presAssocID="{1389AC08-877C-4212-B7D2-7E62A7DF7D48}" presName="sibTrans" presStyleCnt="0"/>
      <dgm:spPr/>
    </dgm:pt>
    <dgm:pt modelId="{9A882315-4B36-4F2E-9715-B1321DD242C7}" type="pres">
      <dgm:prSet presAssocID="{F146CED0-5A9B-4BEB-896A-1D984AC04E43}" presName="node" presStyleLbl="node1" presStyleIdx="2" presStyleCnt="3" custScaleX="56145" custScaleY="45097" custLinFactNeighborY="-8399">
        <dgm:presLayoutVars>
          <dgm:bulletEnabled val="1"/>
        </dgm:presLayoutVars>
      </dgm:prSet>
      <dgm:spPr/>
    </dgm:pt>
  </dgm:ptLst>
  <dgm:cxnLst>
    <dgm:cxn modelId="{BA26A676-5F48-4A23-9A3D-89A74D98C3FE}" type="presOf" srcId="{ADA8EC2E-6D49-455A-8CD3-A8CF9ADB1959}" destId="{E77B7D41-6242-4308-A6B7-2B50121A4623}" srcOrd="0" destOrd="0" presId="urn:microsoft.com/office/officeart/2005/8/layout/default"/>
    <dgm:cxn modelId="{F804307C-339E-494D-8C2A-C297153E7EDA}" type="presOf" srcId="{213CAD01-355E-40A4-910B-B341A293A2FD}" destId="{161B8095-7117-41BB-976D-FC5D6BA79B80}" srcOrd="0" destOrd="0" presId="urn:microsoft.com/office/officeart/2005/8/layout/default"/>
    <dgm:cxn modelId="{612F7887-2C6B-43B1-A760-71E99F34C206}" srcId="{213CAD01-355E-40A4-910B-B341A293A2FD}" destId="{F146CED0-5A9B-4BEB-896A-1D984AC04E43}" srcOrd="2" destOrd="0" parTransId="{1E562C09-8935-446B-A174-4450C5A90FC1}" sibTransId="{AC40563B-D22B-410C-8DA4-BDF9B0673764}"/>
    <dgm:cxn modelId="{894023AB-161D-498F-9E20-E6F13C4853C4}" srcId="{213CAD01-355E-40A4-910B-B341A293A2FD}" destId="{28CECAEA-4961-4694-AE93-412C6E9EDAB3}" srcOrd="0" destOrd="0" parTransId="{8800BCDA-331B-416A-85C9-BEA2D182D2FF}" sibTransId="{C5AE89DD-9A9F-48C6-BCA4-CCF6B388F2D0}"/>
    <dgm:cxn modelId="{7ACC61D7-8FA4-4C79-A930-C6BEC5772D43}" type="presOf" srcId="{F146CED0-5A9B-4BEB-896A-1D984AC04E43}" destId="{9A882315-4B36-4F2E-9715-B1321DD242C7}" srcOrd="0" destOrd="0" presId="urn:microsoft.com/office/officeart/2005/8/layout/default"/>
    <dgm:cxn modelId="{F52C68E7-A2DF-481E-8DC5-F0262372CEEB}" type="presOf" srcId="{28CECAEA-4961-4694-AE93-412C6E9EDAB3}" destId="{FFE54708-3DAC-4853-A45A-AFE0AF20D61A}" srcOrd="0" destOrd="0" presId="urn:microsoft.com/office/officeart/2005/8/layout/default"/>
    <dgm:cxn modelId="{300189F9-F768-4418-8825-4097FE0ADB49}" srcId="{213CAD01-355E-40A4-910B-B341A293A2FD}" destId="{ADA8EC2E-6D49-455A-8CD3-A8CF9ADB1959}" srcOrd="1" destOrd="0" parTransId="{4F67E2F3-6A43-44EA-86CA-1D1FB725A3B9}" sibTransId="{1389AC08-877C-4212-B7D2-7E62A7DF7D48}"/>
    <dgm:cxn modelId="{725ACE16-B599-4A43-B879-0ED37A8FE820}" type="presParOf" srcId="{161B8095-7117-41BB-976D-FC5D6BA79B80}" destId="{FFE54708-3DAC-4853-A45A-AFE0AF20D61A}" srcOrd="0" destOrd="0" presId="urn:microsoft.com/office/officeart/2005/8/layout/default"/>
    <dgm:cxn modelId="{59E62F6E-2D7A-4213-AFB9-E59FFAD78DF0}" type="presParOf" srcId="{161B8095-7117-41BB-976D-FC5D6BA79B80}" destId="{4ED76DD6-30B1-4E33-BC81-9452E097091C}" srcOrd="1" destOrd="0" presId="urn:microsoft.com/office/officeart/2005/8/layout/default"/>
    <dgm:cxn modelId="{3093D4F8-3C90-4CE6-AF79-7E766EC04059}" type="presParOf" srcId="{161B8095-7117-41BB-976D-FC5D6BA79B80}" destId="{E77B7D41-6242-4308-A6B7-2B50121A4623}" srcOrd="2" destOrd="0" presId="urn:microsoft.com/office/officeart/2005/8/layout/default"/>
    <dgm:cxn modelId="{701CC09B-84F0-4C1E-A9B3-05F7DB03002E}" type="presParOf" srcId="{161B8095-7117-41BB-976D-FC5D6BA79B80}" destId="{ADAD0858-3CB5-4D86-92C2-40B3EC3AA209}" srcOrd="3" destOrd="0" presId="urn:microsoft.com/office/officeart/2005/8/layout/default"/>
    <dgm:cxn modelId="{8C6D0905-DCB4-4B72-863F-2AE71D2C4F0B}" type="presParOf" srcId="{161B8095-7117-41BB-976D-FC5D6BA79B80}" destId="{9A882315-4B36-4F2E-9715-B1321DD242C7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E54708-3DAC-4853-A45A-AFE0AF20D61A}">
      <dsp:nvSpPr>
        <dsp:cNvPr id="0" name=""/>
        <dsp:cNvSpPr/>
      </dsp:nvSpPr>
      <dsp:spPr>
        <a:xfrm>
          <a:off x="731474" y="2277"/>
          <a:ext cx="4177806" cy="23031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100" kern="1200" dirty="0">
              <a:solidFill>
                <a:srgbClr val="FFFF00"/>
              </a:solidFill>
            </a:rPr>
            <a:t>Audiences d’orientation</a:t>
          </a:r>
        </a:p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100" kern="1200" dirty="0">
              <a:solidFill>
                <a:schemeClr val="tx1"/>
              </a:solidFill>
            </a:rPr>
            <a:t>(art 21 CPC)</a:t>
          </a:r>
        </a:p>
      </dsp:txBody>
      <dsp:txXfrm>
        <a:off x="731474" y="2277"/>
        <a:ext cx="4177806" cy="2303197"/>
      </dsp:txXfrm>
    </dsp:sp>
    <dsp:sp modelId="{E77B7D41-6242-4308-A6B7-2B50121A4623}">
      <dsp:nvSpPr>
        <dsp:cNvPr id="0" name=""/>
        <dsp:cNvSpPr/>
      </dsp:nvSpPr>
      <dsp:spPr>
        <a:xfrm>
          <a:off x="5460734" y="4295"/>
          <a:ext cx="4323390" cy="22991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100" kern="1200">
              <a:solidFill>
                <a:srgbClr val="FFFF00"/>
              </a:solidFill>
            </a:rPr>
            <a:t>Commissions pluridisciplinaires</a:t>
          </a:r>
          <a:endParaRPr lang="fr-FR" sz="4100" kern="1200" dirty="0">
            <a:solidFill>
              <a:srgbClr val="FFFF00"/>
            </a:solidFill>
          </a:endParaRPr>
        </a:p>
      </dsp:txBody>
      <dsp:txXfrm>
        <a:off x="5460734" y="4295"/>
        <a:ext cx="4323390" cy="2299161"/>
      </dsp:txXfrm>
    </dsp:sp>
    <dsp:sp modelId="{9A882315-4B36-4F2E-9715-B1321DD242C7}">
      <dsp:nvSpPr>
        <dsp:cNvPr id="0" name=""/>
        <dsp:cNvSpPr/>
      </dsp:nvSpPr>
      <dsp:spPr>
        <a:xfrm>
          <a:off x="3709733" y="2579029"/>
          <a:ext cx="3096132" cy="14921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kern="1200" dirty="0">
              <a:solidFill>
                <a:srgbClr val="FFFF00"/>
              </a:solidFill>
            </a:rPr>
            <a:t>Nouveaux outils</a:t>
          </a:r>
        </a:p>
      </dsp:txBody>
      <dsp:txXfrm>
        <a:off x="3709733" y="2579029"/>
        <a:ext cx="3096132" cy="14921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80969B-BCCC-43F7-A2F9-FC5AAC0534A9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B98BE6-669B-4800-858A-0BC276A902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73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B98BE6-669B-4800-858A-0BC276A902FC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1334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B98BE6-669B-4800-858A-0BC276A902F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351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B98BE6-669B-4800-858A-0BC276A902FC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08449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B98BE6-669B-4800-858A-0BC276A902FC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37852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B98BE6-669B-4800-858A-0BC276A902FC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6169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B98BE6-669B-4800-858A-0BC276A902FC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32581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B98BE6-669B-4800-858A-0BC276A902FC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5334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3A77F8-C893-4269-9360-CBA249A2FD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A52008D-5EAB-4DD9-8DF8-8C9545F9AF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87895F-C852-4D93-A21C-EDA2329B6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CAAF0-DE8C-42CE-A76D-ACCD5477FCB1}" type="datetime1">
              <a:rPr lang="fr-FR" smtClean="0"/>
              <a:t>21/10/2026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9AEEC28-DF64-4428-8068-73AB02F37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Tribunal judiciaire d'Arras - Mme la Présidente Julie Astorg Mme Marion De Wolf coordonnatrice du service des affaires familiales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BB7A5B-B4D3-40DA-9DF2-999C859FE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F014-0FF6-4179-9706-7B1EEADFD2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2923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59F5F2-C5E2-4B45-AF0A-A385A253B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C8FD106-C34B-4C5D-9D52-3152F29E9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2681A14-34D8-4F1B-ADF6-98B3CB372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C5FA1-A64D-447C-96E3-F5956E65B664}" type="datetime1">
              <a:rPr lang="fr-FR" smtClean="0"/>
              <a:t>21/10/2026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F0C911B-820D-479C-9859-B987341A5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Tribunal judiciaire d'Arras - Mme la Présidente Julie Astorg Mme Marion De Wolf coordonnatrice du service des affaires familiales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E9EE1F-2ABF-409E-8ACF-B615887DC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F014-0FF6-4179-9706-7B1EEADFD2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9108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A5D594-44B8-4A0B-A168-924B3A485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CD5819F-A86E-4FB1-A2D7-52277D728D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85B37D-53FF-4DAC-80C5-D207AE8B3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42FF8-F16A-4B95-B408-20E0061E45C4}" type="datetime1">
              <a:rPr lang="fr-FR" smtClean="0"/>
              <a:t>21/10/2026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0296292-CB2A-467B-9128-DC286BB55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Tribunal judiciaire d'Arras - Mme la Présidente Julie Astorg Mme Marion De Wolf coordonnatrice du service des affaires familiales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712B2A-8F27-420E-B008-3EBF20255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F014-0FF6-4179-9706-7B1EEADFD2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6556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485B0F-6D4C-4207-8FA1-B616D2CB9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42C154-58D0-420E-AD98-3177EA5E5A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EE39E55-F62D-4641-A68B-F638DCAF5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BA92DAD-74EF-46E7-908D-B9887A901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4F745-84DF-4AA1-A7B5-830B1DFA7A26}" type="datetime1">
              <a:rPr lang="fr-FR" smtClean="0"/>
              <a:t>21/10/2026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3D01AC-7DD8-4690-8707-00BD0EA47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Tribunal judiciaire d'Arras - Mme la Présidente Julie Astorg Mme Marion De Wolf coordonnatrice du service des affaires familiales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1512215-FD62-4D28-BE80-0934D751E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F014-0FF6-4179-9706-7B1EEADFD2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1587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D13F3-1905-4D41-ABA4-5439B71F0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9E21C8E-1ADF-4877-9A55-5F1BBCEF0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FAC9CAA-E621-43C9-9977-2302A8887F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76B40B8-40FA-4468-B0A6-212131D88B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A112A19-394C-4506-AAE6-F7012351F7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6ADA777-A780-48E9-8134-18F8B2EFE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CFB5F-0866-45E4-98DA-9B4C48A29249}" type="datetime1">
              <a:rPr lang="fr-FR" smtClean="0"/>
              <a:t>21/10/2026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55A0934-EB50-42A9-AC67-71F425277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Tribunal judiciaire d'Arras - Mme la Présidente Julie Astorg Mme Marion De Wolf coordonnatrice du service des affaires familiales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20B241E-35C6-4064-A87E-3B3E0DDCB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F014-0FF6-4179-9706-7B1EEADFD2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3138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06C5D5-F4D8-4627-89AD-FD51B7E65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9738032-BD6E-4372-B6A2-71C75456C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AFCF-005A-4A8C-B817-076ACF54640B}" type="datetime1">
              <a:rPr lang="fr-FR" smtClean="0"/>
              <a:t>21/10/2026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00501C8-0E91-4CC3-87C7-A41672EE8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Tribunal judiciaire d'Arras - Mme la Présidente Julie Astorg Mme Marion De Wolf coordonnatrice du service des affaires familiales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C901BFF-3619-4533-AF20-CF4BF607E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F014-0FF6-4179-9706-7B1EEADFD2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6246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00FE6CB-B412-430E-896C-BD9E84A10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F119B-03B6-4FF9-BB4E-EE77F56B226E}" type="datetime1">
              <a:rPr lang="fr-FR" smtClean="0"/>
              <a:t>21/10/2026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86F0AC1-B4D4-4A2E-A132-E8EB9258E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Tribunal judiciaire d'Arras - Mme la Présidente Julie Astorg Mme Marion De Wolf coordonnatrice du service des affaires familiales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3CCA160-BADC-4D42-8F85-7A4636AEC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F014-0FF6-4179-9706-7B1EEADFD2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762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A684B3-9640-4642-B895-284CDC79F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D7A4F8-701E-42DD-88A8-B6E8B02365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FAB97-7350-4837-9FAA-A36EA887F4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585CD94-B173-4B2D-BFF1-6A298BF62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0FF2E-6E14-48C6-A38F-70C3A4E9BF75}" type="datetime1">
              <a:rPr lang="fr-FR" smtClean="0"/>
              <a:t>21/10/2026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54C781-90B3-40AD-993D-A68CAE919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Tribunal judiciaire d'Arras - Mme la Présidente Julie Astorg Mme Marion De Wolf coordonnatrice du service des affaires familiales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27C00B-61E5-4CE7-9A0B-35478FEFE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F014-0FF6-4179-9706-7B1EEADFD2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5680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042D69-0B1E-46E5-90EF-55F497685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DB8938B-8A2D-42F1-8CD7-23D9BD0D43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4CF9D28-4752-4F4F-B984-1734DF5A26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60DC12-79FA-4A0C-8B81-59E00B191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9BA23-CD89-4E3A-9409-5DE1C12E4AF2}" type="datetime1">
              <a:rPr lang="fr-FR" smtClean="0"/>
              <a:t>21/10/2026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76808EC-3CBB-41A2-B30F-F0846D60C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Tribunal judiciaire d'Arras - Mme la Présidente Julie Astorg Mme Marion De Wolf coordonnatrice du service des affaires familiales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87B5BD4-60A3-45D0-BB3C-F3EAD0340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F014-0FF6-4179-9706-7B1EEADFD2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2959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39C259-F2C7-4546-99A2-B2B4722DF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B47B3E7-472B-42DE-9522-7E6C0A42A8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C3C8025-3870-41C5-896E-A30231056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FF80F-4F96-450C-BD1A-7B0EDAF1766D}" type="datetime1">
              <a:rPr lang="fr-FR" smtClean="0"/>
              <a:t>21/10/2026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5A5E422-DA9A-4304-B4DC-2390549FC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Tribunal judiciaire d'Arras - Mme la Présidente Julie Astorg Mme Marion De Wolf coordonnatrice du service des affaires familiales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91B157-219E-4F32-AD29-86CC57D87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F014-0FF6-4179-9706-7B1EEADFD2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3990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0FD74FB-0021-49E5-8077-A05490939A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2A916CB-8492-42D0-A123-A9951CD4DF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533839-EF59-49B3-A8C0-3F14220A2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C6404-FEBF-41B0-8EF7-F335571DC7C9}" type="datetime1">
              <a:rPr lang="fr-FR" smtClean="0"/>
              <a:t>21/10/2026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D86C80F-3419-4FDC-81C0-59A7EFADE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Tribunal judiciaire d'Arras - Mme la Présidente Julie Astorg Mme Marion De Wolf coordonnatrice du service des affaires familiales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9E78382-409C-4B59-BD8C-8B0594F80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F014-0FF6-4179-9706-7B1EEADFD2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396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A16502E-D350-432B-85A6-FC83ADD00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B6AD502-B8D8-4B95-8E6C-F7D7B888D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B11C94-D9F6-46F0-A735-13B56C8D83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082C9-77C2-4C23-BF75-89A46613C95C}" type="datetime1">
              <a:rPr lang="fr-FR" smtClean="0"/>
              <a:t>21/10/2026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F96DCC-3204-4261-BA20-B6E50E6B2E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Tribunal judiciaire d'Arras - Mme la Présidente Julie Astorg Mme Marion De Wolf coordonnatrice du service des affaires familiales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778FB7C-B3D9-40D0-80EA-53F17EA4E0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1F014-0FF6-4179-9706-7B1EEADFD2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7147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f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f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fi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f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f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f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B67205-0790-4D70-8705-C1E18213C4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4211" y="1255294"/>
            <a:ext cx="9144000" cy="1655762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chemeClr val="accent5">
                    <a:lumMod val="75000"/>
                  </a:schemeClr>
                </a:solidFill>
              </a:rPr>
              <a:t>LE CONSENSUS PARENTAL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5730B29-C4A0-4022-BC5A-559E5A34E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9144000" cy="1655762"/>
          </a:xfrm>
        </p:spPr>
        <p:txBody>
          <a:bodyPr>
            <a:normAutofit fontScale="92500" lnSpcReduction="20000"/>
          </a:bodyPr>
          <a:lstStyle/>
          <a:p>
            <a:r>
              <a:rPr lang="fr-FR" b="1" dirty="0"/>
              <a:t>PROJET DU SERVICE DES AFFAIRES FAMILIALES DU TRIBUNAL JUDICIAIRE DE PARIS</a:t>
            </a:r>
          </a:p>
          <a:p>
            <a:endParaRPr lang="fr-FR" dirty="0"/>
          </a:p>
          <a:p>
            <a:r>
              <a:rPr lang="fr-FR" sz="2000" b="1" dirty="0"/>
              <a:t>( inspiré du modèle mis en place au Tribunal judiciaire d’Arras</a:t>
            </a:r>
          </a:p>
          <a:p>
            <a:r>
              <a:rPr lang="fr-FR" sz="2000" b="1" dirty="0"/>
              <a:t> et au Tribunal judiciaire de Lille)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B7402D4-9A7E-4782-A695-C71E7CA09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9133" y="6146800"/>
            <a:ext cx="9639078" cy="365125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Tribunal judiciaire de Paris -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AE3E352-A414-4B1A-9EEC-AC79667EDA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" y="252959"/>
            <a:ext cx="1524000" cy="123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798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5329BD-F914-4175-B447-B172A62D8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45067"/>
            <a:ext cx="9144000" cy="704850"/>
          </a:xfrm>
        </p:spPr>
        <p:txBody>
          <a:bodyPr>
            <a:normAutofit fontScale="90000"/>
          </a:bodyPr>
          <a:lstStyle/>
          <a:p>
            <a:r>
              <a:rPr lang="fr-FR" dirty="0"/>
              <a:t>LA MISE EN PLACE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A76917E-9968-4FD3-8A38-ABAAD7BEA8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354667"/>
            <a:ext cx="9144000" cy="5113866"/>
          </a:xfrm>
        </p:spPr>
        <p:txBody>
          <a:bodyPr>
            <a:normAutofit/>
          </a:bodyPr>
          <a:lstStyle/>
          <a:p>
            <a:pPr algn="just"/>
            <a:r>
              <a:rPr lang="fr-FR" b="1" dirty="0"/>
              <a:t>1</a:t>
            </a:r>
            <a:r>
              <a:rPr lang="fr-FR" b="1" baseline="30000" dirty="0"/>
              <a:t>er</a:t>
            </a:r>
            <a:r>
              <a:rPr lang="fr-FR" b="1" dirty="0"/>
              <a:t> acte: </a:t>
            </a:r>
            <a:r>
              <a:rPr lang="fr-FR" dirty="0"/>
              <a:t>un constat partagé lors de la réunion annuelle JAF/greffe/avocats 2025: trop de conflictualité. Un projet validé: livret d’information aux parents qui se séparent.</a:t>
            </a:r>
          </a:p>
          <a:p>
            <a:pPr algn="just"/>
            <a:r>
              <a:rPr lang="fr-FR" b="1" dirty="0"/>
              <a:t>2</a:t>
            </a:r>
            <a:r>
              <a:rPr lang="fr-FR" b="1" baseline="30000" dirty="0"/>
              <a:t>nd</a:t>
            </a:r>
            <a:r>
              <a:rPr lang="fr-FR" b="1" dirty="0"/>
              <a:t> acte : </a:t>
            </a:r>
            <a:r>
              <a:rPr lang="fr-FR" dirty="0"/>
              <a:t>formation sur la procédure de consensus à la Cour d’appel de Paris le 10 octobre 2025.</a:t>
            </a:r>
          </a:p>
          <a:p>
            <a:pPr algn="just"/>
            <a:r>
              <a:rPr lang="fr-FR" b="1" dirty="0"/>
              <a:t>3eme acte: </a:t>
            </a:r>
            <a:r>
              <a:rPr lang="fr-FR" dirty="0"/>
              <a:t>la validation du projet d’expérimentation au TJ de Paris par le président du TJ de Paris janvier 2026</a:t>
            </a:r>
          </a:p>
          <a:p>
            <a:pPr algn="just"/>
            <a:r>
              <a:rPr lang="fr-FR" b="1" dirty="0"/>
              <a:t>4eme acte: </a:t>
            </a:r>
            <a:r>
              <a:rPr lang="fr-FR" dirty="0"/>
              <a:t>la constitution d’un groupe de travail restreint JAF/Avocats le 20 mars 2026 pour :</a:t>
            </a:r>
          </a:p>
          <a:p>
            <a:pPr algn="just"/>
            <a:r>
              <a:rPr lang="fr-FR" dirty="0"/>
              <a:t>-validation commune du projet</a:t>
            </a:r>
          </a:p>
          <a:p>
            <a:pPr algn="just"/>
            <a:r>
              <a:rPr lang="fr-FR" dirty="0"/>
              <a:t>-concevoir ensemble les étapes et les modalités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8F2B79D-2ADE-468D-B199-F481C6E95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Tribunal judiciaire de Paris</a:t>
            </a:r>
          </a:p>
        </p:txBody>
      </p:sp>
    </p:spTree>
    <p:extLst>
      <p:ext uri="{BB962C8B-B14F-4D97-AF65-F5344CB8AC3E}">
        <p14:creationId xmlns:p14="http://schemas.microsoft.com/office/powerpoint/2010/main" val="3350482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784C7D-7258-41BA-8B6F-B31BDDA8F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>
                <a:solidFill>
                  <a:schemeClr val="accent5">
                    <a:lumMod val="75000"/>
                  </a:schemeClr>
                </a:solidFill>
              </a:rPr>
              <a:t>LE CONSENSUS PARENTAL</a:t>
            </a:r>
            <a:br>
              <a:rPr lang="fr-FR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fr-FR" sz="4400" b="1" dirty="0"/>
              <a:t>Définition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ED21CD6-21DA-44DA-8BF9-25F10E537F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kern="150" dirty="0">
              <a:effectLst/>
              <a:ea typeface="SimSun" panose="02010600030101010101" pitchFamily="2" charset="-122"/>
              <a:cs typeface="Lucida Sans" panose="020B0602030504020204" pitchFamily="34" charset="0"/>
            </a:endParaRPr>
          </a:p>
          <a:p>
            <a:pPr marL="0" indent="0" algn="just">
              <a:buNone/>
            </a:pPr>
            <a:r>
              <a:rPr lang="fr-FR" sz="2400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Il s’agit</a:t>
            </a:r>
            <a:r>
              <a:rPr lang="fr-FR" sz="2400" kern="150" dirty="0">
                <a:solidFill>
                  <a:srgbClr val="38497F"/>
                </a:solidFill>
                <a:ea typeface="Calibri" panose="020F0502020204030204" pitchFamily="34" charset="0"/>
                <a:cs typeface="Lucida Sans" panose="020B0602030504020204" pitchFamily="34" charset="0"/>
              </a:rPr>
              <a:t> </a:t>
            </a:r>
            <a:r>
              <a:rPr lang="fr-FR" sz="2400" kern="150" dirty="0">
                <a:ea typeface="Calibri" panose="020F0502020204030204" pitchFamily="34" charset="0"/>
                <a:cs typeface="Lucida Sans" panose="020B0602030504020204" pitchFamily="34" charset="0"/>
              </a:rPr>
              <a:t>d’une </a:t>
            </a:r>
            <a:r>
              <a:rPr lang="fr-FR" sz="2400" dirty="0">
                <a:effectLst/>
                <a:ea typeface="Calibri" panose="020F0502020204030204" pitchFamily="34" charset="0"/>
              </a:rPr>
              <a:t>pratique judiciaire innovante pour une </a:t>
            </a:r>
            <a:r>
              <a:rPr lang="fr-FR" sz="2400" b="1" dirty="0">
                <a:effectLst/>
                <a:ea typeface="Calibri" panose="020F0502020204030204" pitchFamily="34" charset="0"/>
              </a:rPr>
              <a:t>meilleure réponse aux besoins des familles</a:t>
            </a:r>
            <a:r>
              <a:rPr lang="fr-FR" sz="2400" dirty="0">
                <a:effectLst/>
                <a:ea typeface="Calibri" panose="020F0502020204030204" pitchFamily="34" charset="0"/>
              </a:rPr>
              <a:t> qui traversent la crise d’une séparation et pour une </a:t>
            </a:r>
            <a:r>
              <a:rPr lang="fr-FR" sz="2400" b="1" dirty="0">
                <a:effectLst/>
                <a:ea typeface="Calibri" panose="020F0502020204030204" pitchFamily="34" charset="0"/>
              </a:rPr>
              <a:t>meilleure protection de l’intérêt de l’enfant </a:t>
            </a:r>
            <a:r>
              <a:rPr lang="fr-FR" sz="2400" dirty="0">
                <a:effectLst/>
                <a:ea typeface="Calibri" panose="020F0502020204030204" pitchFamily="34" charset="0"/>
              </a:rPr>
              <a:t>dans les procédures de séparation parentale, impliquant une </a:t>
            </a:r>
            <a:r>
              <a:rPr lang="fr-FR" sz="2400" b="1" dirty="0">
                <a:effectLst/>
                <a:ea typeface="Calibri" panose="020F0502020204030204" pitchFamily="34" charset="0"/>
              </a:rPr>
              <a:t>collaboration étroite entre magistrats et avocats</a:t>
            </a:r>
            <a:r>
              <a:rPr lang="fr-FR" sz="2400" dirty="0">
                <a:effectLst/>
                <a:ea typeface="Calibri" panose="020F050202020403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fr-FR" sz="2400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Elle vise à un renforcement du dialogue, un apaisement des procédures, la recherche de </a:t>
            </a:r>
            <a:r>
              <a:rPr lang="fr-FR" sz="2400" kern="150" dirty="0">
                <a:ea typeface="SimSun" panose="02010600030101010101" pitchFamily="2" charset="-122"/>
                <a:cs typeface="Lucida Sans" panose="020B0602030504020204" pitchFamily="34" charset="0"/>
              </a:rPr>
              <a:t>partenariats pour des outils innovants,</a:t>
            </a:r>
            <a:r>
              <a:rPr lang="fr-FR" sz="2400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 et un partage de réflexions dans l’interdisciplinarité</a:t>
            </a:r>
            <a:endParaRPr lang="fr-FR" sz="2400" dirty="0">
              <a:effectLst/>
              <a:ea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fr-FR" sz="2400" kern="150" dirty="0">
                <a:effectLst/>
                <a:ea typeface="SimSun" panose="02010600030101010101" pitchFamily="2" charset="-122"/>
                <a:cs typeface="Lucida Sans" panose="020B0602030504020204" pitchFamily="34" charset="0"/>
              </a:rPr>
              <a:t>Ce modèle permet de traiter plus rapidement les requêtes et de favoriser le consensus, l’apaisement et la coparentalité</a:t>
            </a:r>
            <a:r>
              <a:rPr lang="fr-FR" sz="2400" kern="150" dirty="0">
                <a:ea typeface="SimSun" panose="02010600030101010101" pitchFamily="2" charset="-122"/>
                <a:cs typeface="Lucida Sans" panose="020B0602030504020204" pitchFamily="34" charset="0"/>
              </a:rPr>
              <a:t>, dans l’intérêt de l’enfant, </a:t>
            </a:r>
            <a:r>
              <a:rPr lang="fr-FR" sz="2400" b="1" kern="150" dirty="0">
                <a:ea typeface="SimSun" panose="02010600030101010101" pitchFamily="2" charset="-122"/>
                <a:cs typeface="Lucida Sans" panose="020B0602030504020204" pitchFamily="34" charset="0"/>
              </a:rPr>
              <a:t>avec la participation active des avocats</a:t>
            </a:r>
            <a:r>
              <a:rPr lang="fr-FR" sz="2400" kern="150" dirty="0">
                <a:ea typeface="SimSun" panose="02010600030101010101" pitchFamily="2" charset="-122"/>
                <a:cs typeface="Lucida Sans" panose="020B0602030504020204" pitchFamily="34" charset="0"/>
              </a:rPr>
              <a:t>.</a:t>
            </a:r>
            <a:endParaRPr lang="fr-FR" sz="2400" kern="150" dirty="0">
              <a:effectLst/>
              <a:ea typeface="SimSun" panose="02010600030101010101" pitchFamily="2" charset="-122"/>
              <a:cs typeface="Lucida Sans" panose="020B060203050402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DF6AB53-3878-471C-877D-9EA1ABE61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176963"/>
            <a:ext cx="10515600" cy="454844"/>
          </a:xfrm>
        </p:spPr>
        <p:txBody>
          <a:bodyPr/>
          <a:lstStyle/>
          <a:p>
            <a:endParaRPr lang="fr-FR" dirty="0">
              <a:solidFill>
                <a:schemeClr val="tx1"/>
              </a:solidFill>
            </a:endParaRPr>
          </a:p>
          <a:p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5B0BAD7-E43B-4848-B530-7AABABE471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" y="252959"/>
            <a:ext cx="1524000" cy="123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469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888102-D27E-4D2C-8FB5-07F0AFABF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39207"/>
          </a:xfrm>
        </p:spPr>
        <p:txBody>
          <a:bodyPr>
            <a:normAutofit fontScale="90000"/>
          </a:bodyPr>
          <a:lstStyle/>
          <a:p>
            <a:r>
              <a:rPr lang="fr-FR" dirty="0"/>
              <a:t>3 AXES: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0D7801-432E-4DFB-92F5-D95C3C23E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22867"/>
            <a:ext cx="10515600" cy="525409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fr-FR" sz="2400" dirty="0"/>
          </a:p>
          <a:p>
            <a:pPr marL="0" indent="0" algn="just">
              <a:buNone/>
            </a:pPr>
            <a:r>
              <a:rPr lang="fr-FR" sz="2400" dirty="0"/>
              <a:t>-&gt; </a:t>
            </a:r>
            <a:r>
              <a:rPr lang="fr-FR" sz="2400" b="1" dirty="0"/>
              <a:t>Une </a:t>
            </a:r>
            <a:r>
              <a:rPr lang="fr-FR" sz="2400" b="1" dirty="0">
                <a:solidFill>
                  <a:schemeClr val="accent6"/>
                </a:solidFill>
              </a:rPr>
              <a:t>culture judiciaire </a:t>
            </a:r>
            <a:r>
              <a:rPr lang="fr-FR" sz="2400" b="1" dirty="0"/>
              <a:t>« du consensus », </a:t>
            </a:r>
            <a:r>
              <a:rPr lang="fr-FR" sz="2400" b="1" dirty="0">
                <a:effectLst/>
                <a:ea typeface="Calibri" panose="020F0502020204030204" pitchFamily="34" charset="0"/>
              </a:rPr>
              <a:t>entre tous les professionnels qui interviennent auprès de familles</a:t>
            </a:r>
            <a:r>
              <a:rPr lang="fr-FR" sz="2400" dirty="0">
                <a:effectLst/>
                <a:ea typeface="Calibri" panose="020F0502020204030204" pitchFamily="34" charset="0"/>
              </a:rPr>
              <a:t>, pour ensemble </a:t>
            </a:r>
            <a:r>
              <a:rPr lang="fr-FR" sz="2400" dirty="0">
                <a:ea typeface="Calibri" panose="020F0502020204030204" pitchFamily="34" charset="0"/>
              </a:rPr>
              <a:t>accompagner au mieux </a:t>
            </a:r>
            <a:r>
              <a:rPr lang="fr-FR" sz="2400" dirty="0">
                <a:effectLst/>
                <a:ea typeface="Calibri" panose="020F0502020204030204" pitchFamily="34" charset="0"/>
              </a:rPr>
              <a:t>les parents en sortant d’une logique gagnant/perdant.</a:t>
            </a:r>
          </a:p>
          <a:p>
            <a:pPr marL="0" indent="0" algn="just">
              <a:buNone/>
            </a:pPr>
            <a:r>
              <a:rPr lang="fr-FR" sz="2400" dirty="0">
                <a:solidFill>
                  <a:srgbClr val="FF0000"/>
                </a:solidFill>
                <a:ea typeface="Calibri" panose="020F0502020204030204" pitchFamily="34" charset="0"/>
              </a:rPr>
              <a:t>OUTIL:  Commission pluridisciplinaire.</a:t>
            </a:r>
          </a:p>
          <a:p>
            <a:pPr marL="0" indent="0" algn="just">
              <a:buNone/>
            </a:pPr>
            <a:endParaRPr lang="fr-FR" sz="2400" dirty="0">
              <a:solidFill>
                <a:srgbClr val="FF0000"/>
              </a:solidFill>
              <a:ea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fr-FR" sz="2400" dirty="0">
                <a:ea typeface="Calibri" panose="020F0502020204030204" pitchFamily="34" charset="0"/>
              </a:rPr>
              <a:t>-&gt; </a:t>
            </a:r>
            <a:r>
              <a:rPr lang="fr-FR" sz="2400" b="1" dirty="0">
                <a:ea typeface="Calibri" panose="020F0502020204030204" pitchFamily="34" charset="0"/>
              </a:rPr>
              <a:t>Une </a:t>
            </a:r>
            <a:r>
              <a:rPr lang="fr-FR" sz="2400" b="1" dirty="0">
                <a:solidFill>
                  <a:schemeClr val="accent6"/>
                </a:solidFill>
                <a:ea typeface="Calibri" panose="020F0502020204030204" pitchFamily="34" charset="0"/>
              </a:rPr>
              <a:t>procédure </a:t>
            </a:r>
            <a:r>
              <a:rPr lang="fr-FR" sz="2400" b="1" dirty="0">
                <a:ea typeface="Calibri" panose="020F0502020204030204" pitchFamily="34" charset="0"/>
              </a:rPr>
              <a:t>pour une justice familiale non traumatique:</a:t>
            </a:r>
          </a:p>
          <a:p>
            <a:pPr marL="0" indent="0" algn="just">
              <a:buNone/>
            </a:pPr>
            <a:r>
              <a:rPr lang="fr-FR" sz="2400" dirty="0">
                <a:solidFill>
                  <a:srgbClr val="FF0000"/>
                </a:solidFill>
                <a:ea typeface="Calibri" panose="020F0502020204030204" pitchFamily="34" charset="0"/>
              </a:rPr>
              <a:t>OUTIL: l’audience d’orientation, </a:t>
            </a:r>
            <a:r>
              <a:rPr lang="fr-FR" sz="2400" dirty="0">
                <a:ea typeface="Calibri" panose="020F0502020204030204" pitchFamily="34" charset="0"/>
              </a:rPr>
              <a:t>espace de dialogue entre les juge et les parents accompagnés de leurs avocats afin </a:t>
            </a:r>
            <a:r>
              <a:rPr lang="fr-FR" sz="2400" dirty="0">
                <a:ea typeface="Calibri" panose="020F0502020204030204" pitchFamily="34" charset="0"/>
                <a:cs typeface="Calibri" panose="020F0502020204030204" pitchFamily="34" charset="0"/>
              </a:rPr>
              <a:t>de « </a:t>
            </a:r>
            <a:r>
              <a:rPr lang="fr-FR" sz="2400" b="0" i="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déterminer avec elles le mode de résolution du litige le plus adapté à l'affaire »  (article 21 du code de procédure civile).</a:t>
            </a:r>
          </a:p>
          <a:p>
            <a:pPr marL="0" indent="0" algn="just">
              <a:buNone/>
            </a:pPr>
            <a:endParaRPr lang="fr-FR" sz="2400" dirty="0">
              <a:solidFill>
                <a:srgbClr val="FF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fr-FR" sz="2400" b="1" dirty="0">
                <a:ea typeface="Calibri" panose="020F0502020204030204" pitchFamily="34" charset="0"/>
                <a:cs typeface="Calibri" panose="020F0502020204030204" pitchFamily="34" charset="0"/>
              </a:rPr>
              <a:t>-&gt; Utiliser </a:t>
            </a:r>
            <a:r>
              <a:rPr lang="fr-FR" sz="2400" b="1" dirty="0">
                <a:solidFill>
                  <a:schemeClr val="accent6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le réseau des services aux familles</a:t>
            </a:r>
            <a:r>
              <a:rPr lang="fr-FR" sz="2400" b="1" dirty="0">
                <a:ea typeface="Calibri" panose="020F0502020204030204" pitchFamily="34" charset="0"/>
                <a:cs typeface="Calibri" panose="020F0502020204030204" pitchFamily="34" charset="0"/>
              </a:rPr>
              <a:t>, créer des partenariats.</a:t>
            </a:r>
          </a:p>
          <a:p>
            <a:pPr marL="0" indent="0" algn="just">
              <a:buNone/>
            </a:pPr>
            <a:endParaRPr lang="fr-FR" sz="2400" b="1" i="0" dirty="0"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fr-FR" sz="2400" i="0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OUTIL: </a:t>
            </a:r>
            <a:r>
              <a:rPr lang="fr-FR" sz="2400" i="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médiation familiale, coordination parentale, auditeurs d’enfants, groupe de paroles d’enfants, ateliers de parentalité, psychologues, notaires,…</a:t>
            </a:r>
          </a:p>
          <a:p>
            <a:pPr marL="0" indent="0" algn="just">
              <a:buNone/>
            </a:pPr>
            <a:endParaRPr lang="fr-FR" sz="2400" b="1" i="0" dirty="0">
              <a:effectLst/>
            </a:endParaRPr>
          </a:p>
          <a:p>
            <a:pPr marL="0" indent="0" algn="just">
              <a:buNone/>
            </a:pPr>
            <a:r>
              <a:rPr lang="fr-FR" sz="1600" dirty="0">
                <a:solidFill>
                  <a:srgbClr val="000000"/>
                </a:solidFill>
                <a:ea typeface="Calibri" panose="020F0502020204030204" pitchFamily="34" charset="0"/>
              </a:rPr>
              <a:t>	</a:t>
            </a:r>
            <a:endParaRPr lang="fr-FR" sz="2400" dirty="0">
              <a:solidFill>
                <a:srgbClr val="FF0000"/>
              </a:solidFill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fr-FR" sz="2400" dirty="0">
              <a:effectLst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fr-FR" sz="2400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1CDEB8-8296-4E8D-B0B4-470FBC9E5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43400" y="5994400"/>
            <a:ext cx="4114800" cy="365125"/>
          </a:xfrm>
        </p:spPr>
        <p:txBody>
          <a:bodyPr/>
          <a:lstStyle/>
          <a:p>
            <a:r>
              <a:rPr lang="fr-FR" dirty="0"/>
              <a:t>Tribunal judiciaire de Paris</a:t>
            </a:r>
          </a:p>
        </p:txBody>
      </p:sp>
    </p:spTree>
    <p:extLst>
      <p:ext uri="{BB962C8B-B14F-4D97-AF65-F5344CB8AC3E}">
        <p14:creationId xmlns:p14="http://schemas.microsoft.com/office/powerpoint/2010/main" val="3817497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775E5E-F5C8-4245-8B09-D48DEAF6F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>
                <a:solidFill>
                  <a:schemeClr val="accent5">
                    <a:lumMod val="75000"/>
                  </a:schemeClr>
                </a:solidFill>
              </a:rPr>
              <a:t>LE CONSENSUS PARENTAL</a:t>
            </a:r>
            <a:br>
              <a:rPr lang="fr-FR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fr-FR" b="1" dirty="0"/>
              <a:t>Structure du modèle</a:t>
            </a: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3A13AE26-4388-47D4-821F-5368722536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773399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AB8201-D6EB-4A88-BA62-0216EDB0F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70811" y="6356350"/>
            <a:ext cx="10130589" cy="365125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Tribunal judiciaire de Paris</a:t>
            </a:r>
          </a:p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4A076E5-0C6F-47A3-B244-C0B31AA23E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" y="252959"/>
            <a:ext cx="1524000" cy="123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463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1CED21-3000-4281-9C53-A7BE0D788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2475"/>
          </a:xfrm>
        </p:spPr>
        <p:txBody>
          <a:bodyPr/>
          <a:lstStyle/>
          <a:p>
            <a:pPr algn="ctr"/>
            <a:r>
              <a:rPr lang="fr-FR" sz="4400" b="1" dirty="0"/>
              <a:t>Les commissions pluridisciplinaires</a:t>
            </a:r>
            <a:endParaRPr lang="fr-FR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B42E8C0C-6B19-48E0-9D0A-5E902EBBD9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9766"/>
            <a:ext cx="10515600" cy="4947197"/>
          </a:xfrm>
        </p:spPr>
        <p:txBody>
          <a:bodyPr>
            <a:normAutofit fontScale="92500" lnSpcReduction="20000"/>
          </a:bodyPr>
          <a:lstStyle/>
          <a:p>
            <a:pPr algn="just"/>
            <a:endParaRPr lang="fr-FR" sz="1800" kern="15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Arial Unicode MS"/>
              <a:cs typeface="Arial Unicode MS"/>
            </a:endParaRPr>
          </a:p>
          <a:p>
            <a:pPr algn="just"/>
            <a:r>
              <a:rPr lang="fr-FR" sz="3000" b="1" kern="1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Objectif</a:t>
            </a:r>
            <a:r>
              <a:rPr lang="fr-FR" sz="3000" kern="15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 :</a:t>
            </a:r>
          </a:p>
          <a:p>
            <a:pPr marL="0" indent="0" algn="just">
              <a:buNone/>
            </a:pPr>
            <a:r>
              <a:rPr lang="fr-FR" sz="3000" kern="1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- </a:t>
            </a:r>
            <a:r>
              <a:rPr lang="fr-FR" sz="3000" kern="15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P</a:t>
            </a:r>
            <a:r>
              <a:rPr lang="fr-FR" sz="3000" kern="15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artage </a:t>
            </a:r>
            <a:r>
              <a:rPr lang="fr-FR" sz="3000" kern="15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des </a:t>
            </a:r>
            <a:r>
              <a:rPr lang="fr-FR" sz="3000" kern="1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réflexions</a:t>
            </a:r>
            <a:r>
              <a:rPr lang="fr-FR" sz="3000" kern="15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, des pratiques, des connaissances, amélioration des outils, interactions et réflexions collectives sur les </a:t>
            </a:r>
            <a:r>
              <a:rPr lang="fr-FR" sz="3000" kern="1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situations difficiles </a:t>
            </a:r>
            <a:r>
              <a:rPr lang="fr-FR" sz="3000" kern="15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(sans le nom des familles) </a:t>
            </a:r>
          </a:p>
          <a:p>
            <a:pPr marL="0" indent="0" algn="just">
              <a:buNone/>
            </a:pPr>
            <a:r>
              <a:rPr lang="fr-FR" sz="3000" kern="1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- Proposer des </a:t>
            </a:r>
            <a:r>
              <a:rPr lang="fr-FR" sz="3000" kern="15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formations communes </a:t>
            </a:r>
            <a:r>
              <a:rPr lang="fr-FR" sz="3000" kern="1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sur les thématiques du droit de la famille et des aspects psycho sociaux du traitement des conflits parentaux</a:t>
            </a:r>
            <a:endParaRPr lang="fr-FR" sz="3000" kern="15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/>
              <a:cs typeface="Calibri" panose="020F0502020204030204" pitchFamily="34" charset="0"/>
            </a:endParaRPr>
          </a:p>
          <a:p>
            <a:pPr algn="just"/>
            <a:r>
              <a:rPr lang="fr-FR" sz="3000" b="1" kern="15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Fréquence</a:t>
            </a:r>
            <a:r>
              <a:rPr lang="fr-FR" sz="3000" kern="15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 : à déterminer </a:t>
            </a:r>
            <a:endParaRPr lang="fr-FR" sz="3000" b="1" u="sng" kern="15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Arial Unicode MS"/>
              <a:cs typeface="Calibri" panose="020F0502020204030204" pitchFamily="34" charset="0"/>
            </a:endParaRPr>
          </a:p>
          <a:p>
            <a:pPr algn="just"/>
            <a:r>
              <a:rPr lang="fr-FR" sz="3000" b="1" kern="15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Composition</a:t>
            </a:r>
            <a:r>
              <a:rPr lang="fr-FR" sz="3000" kern="15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 : JAF, greffiers, JE, Parquet, avocats, experts psychologues, enquêteurs sociaux, médiateurs, espaces de rencontres, auditeurs d’enfants, coordinatrice parentale, CAF, Département</a:t>
            </a:r>
          </a:p>
          <a:p>
            <a:pPr marL="0" indent="0" algn="just">
              <a:buNone/>
            </a:pP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AE5A526-FC7E-440D-B172-83F6F4B20A4C}"/>
              </a:ext>
            </a:extLst>
          </p:cNvPr>
          <p:cNvSpPr txBox="1"/>
          <p:nvPr/>
        </p:nvSpPr>
        <p:spPr>
          <a:xfrm>
            <a:off x="952500" y="6215876"/>
            <a:ext cx="10287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Tribunal judiciaire de Paris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D78A6D3-7380-4653-9491-DD70845063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" y="252959"/>
            <a:ext cx="1524000" cy="123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039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B33DAF-AA8E-4796-9A08-333CC611E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02063"/>
            <a:ext cx="10515601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>
                <a:solidFill>
                  <a:schemeClr val="accent5">
                    <a:lumMod val="75000"/>
                  </a:schemeClr>
                </a:solidFill>
              </a:rPr>
              <a:t>LE CONSENSUS PARENTAL</a:t>
            </a:r>
            <a:br>
              <a:rPr lang="fr-FR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fr-FR" sz="4400" b="1" dirty="0"/>
              <a:t> Schéma de l’audience </a:t>
            </a:r>
            <a:r>
              <a:rPr lang="fr-FR" sz="4400" b="1" dirty="0" err="1"/>
              <a:t>experimentale</a:t>
            </a:r>
            <a:r>
              <a:rPr lang="fr-FR" sz="4400" b="1" dirty="0"/>
              <a:t> de consensus au TJ </a:t>
            </a:r>
            <a:r>
              <a:rPr lang="fr-FR" b="1" dirty="0"/>
              <a:t>de PARIS</a:t>
            </a: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F2E173-825B-43ED-A6DF-464D40A03AEC}"/>
              </a:ext>
            </a:extLst>
          </p:cNvPr>
          <p:cNvSpPr/>
          <p:nvPr/>
        </p:nvSpPr>
        <p:spPr>
          <a:xfrm>
            <a:off x="838200" y="1807152"/>
            <a:ext cx="3777915" cy="10685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  <a:highlight>
                  <a:srgbClr val="FFFF00"/>
                </a:highlight>
              </a:rPr>
              <a:t>9h30: audience collective de « </a:t>
            </a:r>
            <a:r>
              <a:rPr lang="fr-FR" b="1" dirty="0" err="1">
                <a:solidFill>
                  <a:schemeClr val="tx1"/>
                </a:solidFill>
                <a:highlight>
                  <a:srgbClr val="FFFF00"/>
                </a:highlight>
              </a:rPr>
              <a:t>pedagogie</a:t>
            </a:r>
            <a:r>
              <a:rPr lang="fr-FR" b="1" dirty="0">
                <a:solidFill>
                  <a:schemeClr val="tx1"/>
                </a:solidFill>
                <a:highlight>
                  <a:srgbClr val="FFFF00"/>
                </a:highlight>
              </a:rPr>
              <a:t> » (le juge parle!)</a:t>
            </a:r>
            <a:endParaRPr lang="fr-FR" b="1" dirty="0">
              <a:solidFill>
                <a:schemeClr val="tx1"/>
              </a:solidFill>
            </a:endParaRPr>
          </a:p>
          <a:p>
            <a:pPr algn="ctr"/>
            <a:r>
              <a:rPr lang="fr-FR" dirty="0">
                <a:solidFill>
                  <a:schemeClr val="tx1"/>
                </a:solidFill>
              </a:rPr>
              <a:t>16 dossiers</a:t>
            </a:r>
          </a:p>
          <a:p>
            <a:pPr algn="ctr"/>
            <a:r>
              <a:rPr lang="fr-FR" dirty="0">
                <a:solidFill>
                  <a:schemeClr val="tx1"/>
                </a:solidFill>
              </a:rPr>
              <a:t>(convoc à 1 mois)</a:t>
            </a:r>
            <a:endParaRPr lang="fr-FR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E48688C2-8FF6-4E33-9157-5B5092CC8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361699"/>
            <a:ext cx="3777915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indent="0" algn="ctr">
              <a:buNone/>
            </a:pPr>
            <a:r>
              <a:rPr lang="fr-FR" sz="1800" b="1" dirty="0">
                <a:solidFill>
                  <a:schemeClr val="tx1"/>
                </a:solidFill>
                <a:highlight>
                  <a:srgbClr val="FFFF00"/>
                </a:highlight>
              </a:rPr>
              <a:t>10H 00 :audience d’orientation</a:t>
            </a:r>
          </a:p>
          <a:p>
            <a:pPr marL="0" indent="0" algn="ctr">
              <a:buNone/>
            </a:pPr>
            <a:r>
              <a:rPr lang="fr-FR" sz="1800" dirty="0">
                <a:solidFill>
                  <a:schemeClr val="tx1"/>
                </a:solidFill>
              </a:rPr>
              <a:t>10 à 12 dossiers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CE0375-7E69-47AC-B711-D461285555BC}"/>
              </a:ext>
            </a:extLst>
          </p:cNvPr>
          <p:cNvSpPr/>
          <p:nvPr/>
        </p:nvSpPr>
        <p:spPr>
          <a:xfrm>
            <a:off x="8212667" y="5692187"/>
            <a:ext cx="3581400" cy="56590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AUDIENCE CLASSIQUE CONTENTIEUSE (à 4 mois)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6AA78A1-6800-4482-A400-A1629C3EC3C5}"/>
              </a:ext>
            </a:extLst>
          </p:cNvPr>
          <p:cNvSpPr/>
          <p:nvPr/>
        </p:nvSpPr>
        <p:spPr>
          <a:xfrm>
            <a:off x="543424" y="4580021"/>
            <a:ext cx="1437776" cy="112470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00B050"/>
                </a:solidFill>
              </a:rPr>
              <a:t>PV accord total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EB636DD5-0507-4C4A-B9F7-84215805890F}"/>
              </a:ext>
            </a:extLst>
          </p:cNvPr>
          <p:cNvSpPr/>
          <p:nvPr/>
        </p:nvSpPr>
        <p:spPr>
          <a:xfrm>
            <a:off x="2116550" y="4580021"/>
            <a:ext cx="1437775" cy="112470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FF9933"/>
                </a:solidFill>
              </a:rPr>
              <a:t>PV accord</a:t>
            </a:r>
          </a:p>
          <a:p>
            <a:pPr algn="ctr"/>
            <a:r>
              <a:rPr lang="fr-FR" b="1" dirty="0">
                <a:solidFill>
                  <a:srgbClr val="FF9933"/>
                </a:solidFill>
              </a:rPr>
              <a:t>partiel</a:t>
            </a:r>
            <a:r>
              <a:rPr lang="fr-FR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43E49688-94A5-42CA-AA69-07BC1C9AB835}"/>
              </a:ext>
            </a:extLst>
          </p:cNvPr>
          <p:cNvSpPr/>
          <p:nvPr/>
        </p:nvSpPr>
        <p:spPr>
          <a:xfrm>
            <a:off x="3701713" y="4580021"/>
            <a:ext cx="1471865" cy="112470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Pas d’accord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DD7615D5-49F7-4962-967D-CE1014197EB7}"/>
              </a:ext>
            </a:extLst>
          </p:cNvPr>
          <p:cNvCxnSpPr>
            <a:cxnSpLocks/>
          </p:cNvCxnSpPr>
          <p:nvPr/>
        </p:nvCxnSpPr>
        <p:spPr>
          <a:xfrm>
            <a:off x="4534518" y="2466090"/>
            <a:ext cx="3366605" cy="158827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E2D79F21-4CCD-49AD-88CC-B17BA08DDE8B}"/>
              </a:ext>
            </a:extLst>
          </p:cNvPr>
          <p:cNvCxnSpPr>
            <a:cxnSpLocks/>
          </p:cNvCxnSpPr>
          <p:nvPr/>
        </p:nvCxnSpPr>
        <p:spPr>
          <a:xfrm flipV="1">
            <a:off x="5537476" y="4762112"/>
            <a:ext cx="1628336" cy="9173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D14CBEB3-17C1-4CCE-9143-7A1AAB395238}"/>
              </a:ext>
            </a:extLst>
          </p:cNvPr>
          <p:cNvCxnSpPr>
            <a:endCxn id="7" idx="0"/>
          </p:cNvCxnSpPr>
          <p:nvPr/>
        </p:nvCxnSpPr>
        <p:spPr>
          <a:xfrm>
            <a:off x="1262312" y="4276099"/>
            <a:ext cx="0" cy="2477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159EB860-5D50-4F9A-A989-1DAC24F4ADD2}"/>
              </a:ext>
            </a:extLst>
          </p:cNvPr>
          <p:cNvCxnSpPr>
            <a:stCxn id="5" idx="2"/>
          </p:cNvCxnSpPr>
          <p:nvPr/>
        </p:nvCxnSpPr>
        <p:spPr>
          <a:xfrm>
            <a:off x="2727158" y="4276099"/>
            <a:ext cx="4007" cy="2477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A70B8972-7DFF-4CFA-9FE7-68E1F3DCA0EE}"/>
              </a:ext>
            </a:extLst>
          </p:cNvPr>
          <p:cNvCxnSpPr/>
          <p:nvPr/>
        </p:nvCxnSpPr>
        <p:spPr>
          <a:xfrm>
            <a:off x="4437645" y="4276099"/>
            <a:ext cx="0" cy="2477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EE4AE413-6159-454F-8387-002A97D01F60}"/>
              </a:ext>
            </a:extLst>
          </p:cNvPr>
          <p:cNvSpPr/>
          <p:nvPr/>
        </p:nvSpPr>
        <p:spPr>
          <a:xfrm>
            <a:off x="6217821" y="2612737"/>
            <a:ext cx="1857874" cy="6096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7030A0"/>
                </a:solidFill>
              </a:rPr>
              <a:t>Incitation à la mediation </a:t>
            </a:r>
          </a:p>
        </p:txBody>
      </p:sp>
      <p:cxnSp>
        <p:nvCxnSpPr>
          <p:cNvPr id="38" name="Connecteur : en angle 37">
            <a:extLst>
              <a:ext uri="{FF2B5EF4-FFF2-40B4-BE49-F238E27FC236}">
                <a16:creationId xmlns:a16="http://schemas.microsoft.com/office/drawing/2014/main" id="{3571AE45-A573-44DD-AF8B-20116B2DCDEE}"/>
              </a:ext>
            </a:extLst>
          </p:cNvPr>
          <p:cNvCxnSpPr>
            <a:cxnSpLocks/>
          </p:cNvCxnSpPr>
          <p:nvPr/>
        </p:nvCxnSpPr>
        <p:spPr>
          <a:xfrm>
            <a:off x="2919662" y="5698375"/>
            <a:ext cx="5222143" cy="529833"/>
          </a:xfrm>
          <a:prstGeom prst="bentConnector3">
            <a:avLst>
              <a:gd name="adj1" fmla="val 64754"/>
            </a:avLst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17CF0300-164D-4EB5-966B-AA55A7BBB27F}"/>
              </a:ext>
            </a:extLst>
          </p:cNvPr>
          <p:cNvSpPr/>
          <p:nvPr/>
        </p:nvSpPr>
        <p:spPr>
          <a:xfrm>
            <a:off x="4437645" y="5704724"/>
            <a:ext cx="1857874" cy="56590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7030A0"/>
                </a:solidFill>
              </a:rPr>
              <a:t>Incitation à la médiation</a:t>
            </a:r>
          </a:p>
        </p:txBody>
      </p:sp>
      <p:sp>
        <p:nvSpPr>
          <p:cNvPr id="40" name="Espace réservé du pied de page 39">
            <a:extLst>
              <a:ext uri="{FF2B5EF4-FFF2-40B4-BE49-F238E27FC236}">
                <a16:creationId xmlns:a16="http://schemas.microsoft.com/office/drawing/2014/main" id="{1182DF76-8A17-48E0-ABCC-7C4530D4E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199" y="6356350"/>
            <a:ext cx="10163175" cy="365125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Tribunal judiciaire de Paris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79C2362-C702-4E37-AA7E-4656BD925E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288"/>
            <a:ext cx="1041400" cy="914400"/>
          </a:xfrm>
          <a:prstGeom prst="rect">
            <a:avLst/>
          </a:prstGeom>
        </p:spPr>
      </p:pic>
      <p:cxnSp>
        <p:nvCxnSpPr>
          <p:cNvPr id="59" name="Connecteur droit avec flèche 58">
            <a:extLst>
              <a:ext uri="{FF2B5EF4-FFF2-40B4-BE49-F238E27FC236}">
                <a16:creationId xmlns:a16="http://schemas.microsoft.com/office/drawing/2014/main" id="{A24B7B0F-D5C2-4209-A60E-1CD940F6353A}"/>
              </a:ext>
            </a:extLst>
          </p:cNvPr>
          <p:cNvCxnSpPr/>
          <p:nvPr/>
        </p:nvCxnSpPr>
        <p:spPr>
          <a:xfrm>
            <a:off x="2641600" y="2865120"/>
            <a:ext cx="0" cy="49657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avec flèche 61">
            <a:extLst>
              <a:ext uri="{FF2B5EF4-FFF2-40B4-BE49-F238E27FC236}">
                <a16:creationId xmlns:a16="http://schemas.microsoft.com/office/drawing/2014/main" id="{AC15190D-0EBD-4403-9254-424E848E37D4}"/>
              </a:ext>
            </a:extLst>
          </p:cNvPr>
          <p:cNvCxnSpPr/>
          <p:nvPr/>
        </p:nvCxnSpPr>
        <p:spPr>
          <a:xfrm flipH="1" flipV="1">
            <a:off x="2753710" y="1093076"/>
            <a:ext cx="25580" cy="171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8FDBFD08-745E-4B86-8086-DB9119110204}"/>
              </a:ext>
            </a:extLst>
          </p:cNvPr>
          <p:cNvSpPr/>
          <p:nvPr/>
        </p:nvSpPr>
        <p:spPr>
          <a:xfrm>
            <a:off x="7146758" y="4104824"/>
            <a:ext cx="3854616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Homologation des accords parentaux sans audience</a:t>
            </a:r>
            <a:endParaRPr lang="fr-FR" sz="2000" b="1" dirty="0">
              <a:solidFill>
                <a:schemeClr val="tx1"/>
              </a:solidFill>
            </a:endParaRPr>
          </a:p>
        </p:txBody>
      </p: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8A838E88-1E36-4A6F-B8E5-B12B560003A1}"/>
              </a:ext>
            </a:extLst>
          </p:cNvPr>
          <p:cNvCxnSpPr>
            <a:cxnSpLocks/>
          </p:cNvCxnSpPr>
          <p:nvPr/>
        </p:nvCxnSpPr>
        <p:spPr>
          <a:xfrm>
            <a:off x="8629540" y="4764298"/>
            <a:ext cx="1640527" cy="92788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83B17D75-AA22-4C79-A11D-0A2DF3ABFB7C}"/>
              </a:ext>
            </a:extLst>
          </p:cNvPr>
          <p:cNvSpPr/>
          <p:nvPr/>
        </p:nvSpPr>
        <p:spPr>
          <a:xfrm>
            <a:off x="8520866" y="1617982"/>
            <a:ext cx="1857874" cy="84491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Hors et après divorces</a:t>
            </a:r>
          </a:p>
          <a:p>
            <a:pPr algn="ctr"/>
            <a:r>
              <a:rPr lang="fr-FR" dirty="0">
                <a:solidFill>
                  <a:srgbClr val="FF0000"/>
                </a:solidFill>
              </a:rPr>
              <a:t>! Hors urgences</a:t>
            </a:r>
          </a:p>
        </p:txBody>
      </p:sp>
    </p:spTree>
    <p:extLst>
      <p:ext uri="{BB962C8B-B14F-4D97-AF65-F5344CB8AC3E}">
        <p14:creationId xmlns:p14="http://schemas.microsoft.com/office/powerpoint/2010/main" val="2232604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149E03-BED5-49FE-AA6C-7927C7854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>
                <a:solidFill>
                  <a:schemeClr val="accent5">
                    <a:lumMod val="75000"/>
                  </a:schemeClr>
                </a:solidFill>
              </a:rPr>
              <a:t>LE CONSENSUS PARENTAL</a:t>
            </a:r>
            <a:br>
              <a:rPr lang="fr-FR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fr-FR" sz="4400" b="1" dirty="0"/>
              <a:t>Les chiffres clés de l’ACP à ARRAS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C7E545-B2F8-42A6-A520-7E82831AF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Entre 60 et 110 nouvelles requêtes mensuelles (hors et après divorce)</a:t>
            </a:r>
          </a:p>
          <a:p>
            <a:r>
              <a:rPr lang="fr-FR" dirty="0"/>
              <a:t>2 audiences de consensus parental par mois</a:t>
            </a:r>
          </a:p>
          <a:p>
            <a:r>
              <a:rPr lang="fr-FR" dirty="0"/>
              <a:t>20-25 dossiers par audience soit jusqu’à 50 dossiers convoqués / mois</a:t>
            </a:r>
          </a:p>
          <a:p>
            <a:r>
              <a:rPr lang="fr-FR" dirty="0"/>
              <a:t>30 à 57 % de procès-verbaux d’accord </a:t>
            </a:r>
          </a:p>
          <a:p>
            <a:r>
              <a:rPr lang="fr-FR" dirty="0"/>
              <a:t>Avec 2 ACP mensuelles : 15 à 20 dossiers terminés chaque mois</a:t>
            </a:r>
          </a:p>
          <a:p>
            <a:r>
              <a:rPr lang="fr-FR" dirty="0"/>
              <a:t>Délai de convocation en ACP : 1 à 2 mois </a:t>
            </a:r>
            <a:r>
              <a:rPr lang="fr-FR" u="sng" dirty="0"/>
              <a:t>Zéro stock</a:t>
            </a:r>
          </a:p>
          <a:p>
            <a:r>
              <a:rPr lang="fr-FR" dirty="0"/>
              <a:t>Délai de renvoi en audience classique contentieuse : 2 à 4 mois après</a:t>
            </a:r>
          </a:p>
          <a:p>
            <a:r>
              <a:rPr lang="fr-FR" dirty="0"/>
              <a:t>Délai total maximum de traitement : 4 à 6 mois maximum</a:t>
            </a:r>
          </a:p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D573631-F9B9-4717-AE6F-32E715BB3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0248900" cy="365125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Tribunal judiciaire d'Arras - Mme Julie Astorg (Présidente) Mme Marion De Wolf (Coordonnatrice du service des affaires familiales) – 15 octobre2025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B6ACDBC-745B-4AF7-AFD4-902C5588B4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" y="252959"/>
            <a:ext cx="1524000" cy="123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196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93FB60-63FA-4435-9274-8C5FF9E59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358" y="338291"/>
            <a:ext cx="10515600" cy="1325563"/>
          </a:xfrm>
        </p:spPr>
        <p:txBody>
          <a:bodyPr/>
          <a:lstStyle/>
          <a:p>
            <a:pPr algn="ctr"/>
            <a:r>
              <a:rPr lang="fr-FR" b="1" dirty="0">
                <a:solidFill>
                  <a:schemeClr val="accent5">
                    <a:lumMod val="75000"/>
                  </a:schemeClr>
                </a:solidFill>
              </a:rPr>
              <a:t>LE CONSENSUS PARENTAL</a:t>
            </a:r>
            <a:br>
              <a:rPr lang="fr-FR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fr-FR" sz="4400" b="1" dirty="0"/>
              <a:t>Statistiques détaillées ACP</a:t>
            </a:r>
            <a:endParaRPr lang="fr-FR" dirty="0"/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37859BAC-5790-4B3C-96D9-31D2CB42DF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2661882"/>
              </p:ext>
            </p:extLst>
          </p:nvPr>
        </p:nvGraphicFramePr>
        <p:xfrm>
          <a:off x="192502" y="1849004"/>
          <a:ext cx="3866149" cy="21610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4257">
                  <a:extLst>
                    <a:ext uri="{9D8B030D-6E8A-4147-A177-3AD203B41FA5}">
                      <a16:colId xmlns:a16="http://schemas.microsoft.com/office/drawing/2014/main" val="236115163"/>
                    </a:ext>
                  </a:extLst>
                </a:gridCol>
                <a:gridCol w="1324991">
                  <a:extLst>
                    <a:ext uri="{9D8B030D-6E8A-4147-A177-3AD203B41FA5}">
                      <a16:colId xmlns:a16="http://schemas.microsoft.com/office/drawing/2014/main" val="3625365439"/>
                    </a:ext>
                  </a:extLst>
                </a:gridCol>
                <a:gridCol w="1396901">
                  <a:extLst>
                    <a:ext uri="{9D8B030D-6E8A-4147-A177-3AD203B41FA5}">
                      <a16:colId xmlns:a16="http://schemas.microsoft.com/office/drawing/2014/main" val="1719243001"/>
                    </a:ext>
                  </a:extLst>
                </a:gridCol>
              </a:tblGrid>
              <a:tr h="337777">
                <a:tc>
                  <a:txBody>
                    <a:bodyPr/>
                    <a:lstStyle/>
                    <a:p>
                      <a:pPr algn="ctr"/>
                      <a:r>
                        <a:rPr lang="fr-FR" sz="1100" kern="150" dirty="0">
                          <a:effectLst/>
                        </a:rPr>
                        <a:t>DATE DE L’AUDIENCE</a:t>
                      </a:r>
                      <a:endParaRPr lang="fr-FR" sz="1200" kern="150" dirty="0">
                        <a:effectLst/>
                      </a:endParaRPr>
                    </a:p>
                    <a:p>
                      <a:pPr algn="ctr"/>
                      <a:r>
                        <a:rPr lang="fr-FR" sz="1100" kern="150" dirty="0">
                          <a:solidFill>
                            <a:srgbClr val="FFFF00"/>
                          </a:solidFill>
                          <a:effectLst/>
                        </a:rPr>
                        <a:t>2023</a:t>
                      </a:r>
                      <a:endParaRPr lang="fr-FR" sz="1200" kern="150" dirty="0">
                        <a:solidFill>
                          <a:srgbClr val="FFFF00"/>
                        </a:solidFill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kern="150" dirty="0">
                          <a:effectLst/>
                        </a:rPr>
                        <a:t>NOMBRE DE DOSSIERS APPELES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kern="150" dirty="0">
                          <a:effectLst/>
                        </a:rPr>
                        <a:t>NOMBRE DE PROCES-VERBAUX </a:t>
                      </a:r>
                    </a:p>
                    <a:p>
                      <a:pPr algn="ctr"/>
                      <a:r>
                        <a:rPr lang="fr-FR" sz="1100" kern="150" dirty="0">
                          <a:effectLst/>
                        </a:rPr>
                        <a:t>DE CONCILIATION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5325063"/>
                  </a:ext>
                </a:extLst>
              </a:tr>
              <a:tr h="184242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</a:rPr>
                        <a:t>02 octobre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</a:rPr>
                        <a:t>20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</a:rPr>
                        <a:t>8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98956458"/>
                  </a:ext>
                </a:extLst>
              </a:tr>
              <a:tr h="184242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</a:rPr>
                        <a:t>16 octobre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>
                          <a:effectLst/>
                        </a:rPr>
                        <a:t>20</a:t>
                      </a:r>
                      <a:endParaRPr lang="fr-FR" sz="1200" kern="15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</a:rPr>
                        <a:t>8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5241602"/>
                  </a:ext>
                </a:extLst>
              </a:tr>
              <a:tr h="184242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</a:rPr>
                        <a:t>30 octobre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</a:rPr>
                        <a:t>20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</a:rPr>
                        <a:t>5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65132781"/>
                  </a:ext>
                </a:extLst>
              </a:tr>
              <a:tr h="184242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</a:rPr>
                        <a:t>06 novembre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</a:rPr>
                        <a:t>21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</a:rPr>
                        <a:t>6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15563817"/>
                  </a:ext>
                </a:extLst>
              </a:tr>
              <a:tr h="184242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</a:rPr>
                        <a:t>13 novembre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</a:rPr>
                        <a:t>18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</a:rPr>
                        <a:t>9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0044159"/>
                  </a:ext>
                </a:extLst>
              </a:tr>
              <a:tr h="184242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</a:rPr>
                        <a:t>27 novembre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</a:rPr>
                        <a:t>20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</a:rPr>
                        <a:t>9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7300591"/>
                  </a:ext>
                </a:extLst>
              </a:tr>
              <a:tr h="184242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</a:rPr>
                        <a:t>18 décembre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>
                          <a:effectLst/>
                        </a:rPr>
                        <a:t>23</a:t>
                      </a:r>
                      <a:endParaRPr lang="fr-FR" sz="1200" kern="15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</a:rPr>
                        <a:t>7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76521671"/>
                  </a:ext>
                </a:extLst>
              </a:tr>
              <a:tr h="368484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</a:rPr>
                        <a:t> </a:t>
                      </a:r>
                    </a:p>
                    <a:p>
                      <a:r>
                        <a:rPr lang="fr-FR" sz="1200" kern="15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SimSun" panose="02010600030101010101" pitchFamily="2" charset="-122"/>
                          <a:cs typeface="Lucida Sans" panose="020B0602030504020204" pitchFamily="34" charset="0"/>
                        </a:rPr>
                        <a:t>7 audiences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200" b="1" kern="150" dirty="0">
                          <a:effectLst/>
                        </a:rPr>
                        <a:t>50 procès-verbaux</a:t>
                      </a:r>
                    </a:p>
                    <a:p>
                      <a:pPr algn="r"/>
                      <a:r>
                        <a:rPr lang="fr-FR" sz="1200" b="1" kern="150" dirty="0">
                          <a:effectLst/>
                        </a:rPr>
                        <a:t>de conciliation</a:t>
                      </a:r>
                      <a:endParaRPr lang="fr-FR" sz="1200" b="1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647542"/>
                  </a:ext>
                </a:extLst>
              </a:tr>
            </a:tbl>
          </a:graphicData>
        </a:graphic>
      </p:graphicFrame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76F482D-E40D-4DBF-AFE9-ED3E90FD3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38989" y="6356350"/>
            <a:ext cx="10274969" cy="365125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Tribunal judiciaire d'Arras - Mme Julie Astorg (Présidente) Mme Marion De Wolf (Coordonnatrice du service des affaires familiales) – 15 octobre2025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42D1A9B-72A3-4490-A4FD-B05748E11A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344053"/>
              </p:ext>
            </p:extLst>
          </p:nvPr>
        </p:nvGraphicFramePr>
        <p:xfrm>
          <a:off x="4162926" y="1859943"/>
          <a:ext cx="3866148" cy="36118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49656">
                  <a:extLst>
                    <a:ext uri="{9D8B030D-6E8A-4147-A177-3AD203B41FA5}">
                      <a16:colId xmlns:a16="http://schemas.microsoft.com/office/drawing/2014/main" val="1742826462"/>
                    </a:ext>
                  </a:extLst>
                </a:gridCol>
                <a:gridCol w="1194678">
                  <a:extLst>
                    <a:ext uri="{9D8B030D-6E8A-4147-A177-3AD203B41FA5}">
                      <a16:colId xmlns:a16="http://schemas.microsoft.com/office/drawing/2014/main" val="4147757910"/>
                    </a:ext>
                  </a:extLst>
                </a:gridCol>
                <a:gridCol w="1421814">
                  <a:extLst>
                    <a:ext uri="{9D8B030D-6E8A-4147-A177-3AD203B41FA5}">
                      <a16:colId xmlns:a16="http://schemas.microsoft.com/office/drawing/2014/main" val="1329512401"/>
                    </a:ext>
                  </a:extLst>
                </a:gridCol>
              </a:tblGrid>
              <a:tr h="303267">
                <a:tc>
                  <a:txBody>
                    <a:bodyPr/>
                    <a:lstStyle/>
                    <a:p>
                      <a:pPr algn="ctr"/>
                      <a:r>
                        <a:rPr lang="fr-FR" sz="1100" kern="150" dirty="0">
                          <a:effectLst/>
                        </a:rPr>
                        <a:t>DATE DE L’AUDIENCE</a:t>
                      </a:r>
                      <a:endParaRPr lang="fr-FR" sz="1200" kern="150" dirty="0">
                        <a:effectLst/>
                      </a:endParaRPr>
                    </a:p>
                    <a:p>
                      <a:pPr algn="ctr"/>
                      <a:r>
                        <a:rPr lang="fr-FR" sz="1100" kern="150" dirty="0">
                          <a:solidFill>
                            <a:srgbClr val="FFFF00"/>
                          </a:solidFill>
                          <a:effectLst/>
                        </a:rPr>
                        <a:t>2024</a:t>
                      </a:r>
                      <a:endParaRPr lang="fr-FR" sz="1200" kern="150" dirty="0">
                        <a:solidFill>
                          <a:srgbClr val="FFFF00"/>
                        </a:solidFill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kern="150" dirty="0">
                          <a:effectLst/>
                        </a:rPr>
                        <a:t>NOMBRE DE DOSSIERS APPELES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kern="150" dirty="0">
                          <a:effectLst/>
                        </a:rPr>
                        <a:t>NOMBRE DE PROCES-VERBAUX  DE CONCILIATION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0625295"/>
                  </a:ext>
                </a:extLst>
              </a:tr>
              <a:tr h="165418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</a:rPr>
                        <a:t>22 janvier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>
                          <a:effectLst/>
                        </a:rPr>
                        <a:t>23</a:t>
                      </a:r>
                      <a:endParaRPr lang="fr-FR" sz="1200" kern="15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</a:rPr>
                        <a:t>3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6677698"/>
                  </a:ext>
                </a:extLst>
              </a:tr>
              <a:tr h="165418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</a:rPr>
                        <a:t>05 février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>
                          <a:effectLst/>
                        </a:rPr>
                        <a:t>23</a:t>
                      </a:r>
                      <a:endParaRPr lang="fr-FR" sz="1200" kern="15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</a:rPr>
                        <a:t>6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41844628"/>
                  </a:ext>
                </a:extLst>
              </a:tr>
              <a:tr h="165418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</a:rPr>
                        <a:t>04 mars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>
                          <a:effectLst/>
                        </a:rPr>
                        <a:t>21</a:t>
                      </a:r>
                      <a:endParaRPr lang="fr-FR" sz="1200" kern="15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</a:rPr>
                        <a:t>8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54806909"/>
                  </a:ext>
                </a:extLst>
              </a:tr>
              <a:tr h="165418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</a:rPr>
                        <a:t>25 mars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>
                          <a:effectLst/>
                        </a:rPr>
                        <a:t>22</a:t>
                      </a:r>
                      <a:endParaRPr lang="fr-FR" sz="1200" kern="15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</a:rPr>
                        <a:t>9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1538306"/>
                  </a:ext>
                </a:extLst>
              </a:tr>
              <a:tr h="165418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</a:rPr>
                        <a:t>13 mai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>
                          <a:effectLst/>
                        </a:rPr>
                        <a:t>25</a:t>
                      </a:r>
                      <a:endParaRPr lang="fr-FR" sz="1200" kern="15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</a:rPr>
                        <a:t>9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5828849"/>
                  </a:ext>
                </a:extLst>
              </a:tr>
              <a:tr h="165418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</a:rPr>
                        <a:t>27 mai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>
                          <a:effectLst/>
                        </a:rPr>
                        <a:t>25</a:t>
                      </a:r>
                      <a:endParaRPr lang="fr-FR" sz="1200" kern="15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</a:rPr>
                        <a:t>9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2530681"/>
                  </a:ext>
                </a:extLst>
              </a:tr>
              <a:tr h="165418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</a:rPr>
                        <a:t>03 juin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>
                          <a:effectLst/>
                        </a:rPr>
                        <a:t>21</a:t>
                      </a:r>
                      <a:endParaRPr lang="fr-FR" sz="1200" kern="15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</a:rPr>
                        <a:t>12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59225053"/>
                  </a:ext>
                </a:extLst>
              </a:tr>
              <a:tr h="165418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</a:rPr>
                        <a:t>24 juin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>
                          <a:effectLst/>
                        </a:rPr>
                        <a:t>25</a:t>
                      </a:r>
                      <a:endParaRPr lang="fr-FR" sz="1200" kern="15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</a:rPr>
                        <a:t>9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279051"/>
                  </a:ext>
                </a:extLst>
              </a:tr>
              <a:tr h="165418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</a:rPr>
                        <a:t>1</a:t>
                      </a:r>
                      <a:r>
                        <a:rPr lang="fr-FR" sz="1200" kern="150" baseline="30000" dirty="0">
                          <a:effectLst/>
                        </a:rPr>
                        <a:t>er</a:t>
                      </a:r>
                      <a:r>
                        <a:rPr lang="fr-FR" sz="1200" kern="150" dirty="0">
                          <a:effectLst/>
                        </a:rPr>
                        <a:t> juillet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</a:rPr>
                        <a:t>24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</a:rPr>
                        <a:t>12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6535679"/>
                  </a:ext>
                </a:extLst>
              </a:tr>
              <a:tr h="165418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</a:rPr>
                        <a:t>16 septembre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>
                          <a:effectLst/>
                        </a:rPr>
                        <a:t>25</a:t>
                      </a:r>
                      <a:endParaRPr lang="fr-FR" sz="1200" kern="15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</a:rPr>
                        <a:t>10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1938247"/>
                  </a:ext>
                </a:extLst>
              </a:tr>
              <a:tr h="165418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</a:rPr>
                        <a:t>30 septembre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>
                          <a:effectLst/>
                        </a:rPr>
                        <a:t>21</a:t>
                      </a:r>
                      <a:endParaRPr lang="fr-FR" sz="1200" kern="15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</a:rPr>
                        <a:t>6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36654668"/>
                  </a:ext>
                </a:extLst>
              </a:tr>
              <a:tr h="165418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</a:rPr>
                        <a:t>07 octobre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>
                          <a:effectLst/>
                        </a:rPr>
                        <a:t>25</a:t>
                      </a:r>
                      <a:endParaRPr lang="fr-FR" sz="1200" kern="15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</a:rPr>
                        <a:t>12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5937025"/>
                  </a:ext>
                </a:extLst>
              </a:tr>
              <a:tr h="165418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</a:rPr>
                        <a:t>14 octobre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</a:rPr>
                        <a:t>20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</a:rPr>
                        <a:t>6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65595915"/>
                  </a:ext>
                </a:extLst>
              </a:tr>
              <a:tr h="165418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</a:rPr>
                        <a:t>04 novembre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>
                          <a:effectLst/>
                        </a:rPr>
                        <a:t>22</a:t>
                      </a:r>
                      <a:endParaRPr lang="fr-FR" sz="1200" kern="15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</a:rPr>
                        <a:t>6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69418091"/>
                  </a:ext>
                </a:extLst>
              </a:tr>
              <a:tr h="165418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</a:rPr>
                        <a:t>25 novembre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>
                          <a:effectLst/>
                        </a:rPr>
                        <a:t>24</a:t>
                      </a:r>
                      <a:endParaRPr lang="fr-FR" sz="1200" kern="15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</a:rPr>
                        <a:t>6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17633167"/>
                  </a:ext>
                </a:extLst>
              </a:tr>
              <a:tr h="330836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</a:rPr>
                        <a:t> </a:t>
                      </a:r>
                    </a:p>
                    <a:p>
                      <a:r>
                        <a:rPr lang="fr-FR" sz="1200" kern="150" dirty="0">
                          <a:solidFill>
                            <a:srgbClr val="FFFF00"/>
                          </a:solidFill>
                          <a:effectLst/>
                        </a:rPr>
                        <a:t>15 audiences</a:t>
                      </a:r>
                      <a:endParaRPr lang="fr-FR" sz="1200" kern="150" dirty="0">
                        <a:solidFill>
                          <a:srgbClr val="FFFF00"/>
                        </a:solidFill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</a:rPr>
                        <a:t> </a:t>
                      </a:r>
                      <a:endParaRPr lang="fr-FR" sz="1200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200" b="1" kern="150" dirty="0">
                          <a:effectLst/>
                        </a:rPr>
                        <a:t>123 procès-verbaux de conciliation </a:t>
                      </a:r>
                      <a:endParaRPr lang="fr-FR" sz="1200" b="1" kern="150" dirty="0">
                        <a:effectLst/>
                        <a:latin typeface="Liberation Serif" panose="02020603050405020304" pitchFamily="18" charset="0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3327241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A17404A4-A149-4BFE-8D40-C7337910FD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4968" y="-44115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54224CF3-B763-4B93-9746-79056E07B3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2531698"/>
              </p:ext>
            </p:extLst>
          </p:nvPr>
        </p:nvGraphicFramePr>
        <p:xfrm>
          <a:off x="8177165" y="1859943"/>
          <a:ext cx="3704490" cy="29263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0810">
                  <a:extLst>
                    <a:ext uri="{9D8B030D-6E8A-4147-A177-3AD203B41FA5}">
                      <a16:colId xmlns:a16="http://schemas.microsoft.com/office/drawing/2014/main" val="872440209"/>
                    </a:ext>
                  </a:extLst>
                </a:gridCol>
                <a:gridCol w="1307432">
                  <a:extLst>
                    <a:ext uri="{9D8B030D-6E8A-4147-A177-3AD203B41FA5}">
                      <a16:colId xmlns:a16="http://schemas.microsoft.com/office/drawing/2014/main" val="3771692034"/>
                    </a:ext>
                  </a:extLst>
                </a:gridCol>
                <a:gridCol w="1326248">
                  <a:extLst>
                    <a:ext uri="{9D8B030D-6E8A-4147-A177-3AD203B41FA5}">
                      <a16:colId xmlns:a16="http://schemas.microsoft.com/office/drawing/2014/main" val="1005399411"/>
                    </a:ext>
                  </a:extLst>
                </a:gridCol>
              </a:tblGrid>
              <a:tr h="337777">
                <a:tc>
                  <a:txBody>
                    <a:bodyPr/>
                    <a:lstStyle/>
                    <a:p>
                      <a:pPr algn="ctr"/>
                      <a:r>
                        <a:rPr lang="fr-FR" sz="1100" kern="150" dirty="0">
                          <a:effectLst/>
                          <a:latin typeface="Calibri corps"/>
                        </a:rPr>
                        <a:t>DATE DE L’AUDIENCE</a:t>
                      </a:r>
                      <a:endParaRPr lang="fr-FR" sz="1200" kern="150" dirty="0">
                        <a:effectLst/>
                        <a:latin typeface="Calibri corps"/>
                      </a:endParaRPr>
                    </a:p>
                    <a:p>
                      <a:pPr algn="ctr"/>
                      <a:r>
                        <a:rPr lang="fr-FR" sz="1100" kern="150" dirty="0">
                          <a:solidFill>
                            <a:srgbClr val="FFFF00"/>
                          </a:solidFill>
                          <a:effectLst/>
                          <a:latin typeface="Calibri corps"/>
                        </a:rPr>
                        <a:t>2025</a:t>
                      </a:r>
                      <a:endParaRPr lang="fr-FR" sz="1200" kern="150" dirty="0">
                        <a:solidFill>
                          <a:srgbClr val="FFFF00"/>
                        </a:solidFill>
                        <a:effectLst/>
                        <a:latin typeface="Calibri corps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kern="150" dirty="0">
                          <a:effectLst/>
                          <a:latin typeface="+mj-lt"/>
                        </a:rPr>
                        <a:t>NOMBRE DE DOSSIERS APPELES</a:t>
                      </a:r>
                      <a:endParaRPr lang="fr-FR" sz="1200" kern="150" dirty="0">
                        <a:effectLst/>
                        <a:latin typeface="+mj-lt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kern="150" dirty="0">
                          <a:effectLst/>
                          <a:latin typeface="+mj-lt"/>
                        </a:rPr>
                        <a:t>NOMBRE DE PROCES-VERBAUX </a:t>
                      </a:r>
                    </a:p>
                    <a:p>
                      <a:pPr algn="ctr"/>
                      <a:r>
                        <a:rPr lang="fr-FR" sz="1100" kern="150" dirty="0">
                          <a:effectLst/>
                          <a:latin typeface="+mj-lt"/>
                        </a:rPr>
                        <a:t>DE CONCILIATION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2105838"/>
                  </a:ext>
                </a:extLst>
              </a:tr>
              <a:tr h="184242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  <a:latin typeface="Calibri corps"/>
                        </a:rPr>
                        <a:t>13 janvier </a:t>
                      </a:r>
                      <a:endParaRPr lang="fr-FR" sz="1200" kern="150" dirty="0">
                        <a:effectLst/>
                        <a:latin typeface="Calibri corps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  <a:latin typeface="+mj-lt"/>
                        </a:rPr>
                        <a:t>24</a:t>
                      </a:r>
                      <a:endParaRPr lang="fr-FR" sz="1200" kern="150" dirty="0">
                        <a:effectLst/>
                        <a:latin typeface="+mj-lt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  <a:latin typeface="+mj-lt"/>
                        </a:rPr>
                        <a:t>5</a:t>
                      </a:r>
                      <a:endParaRPr lang="fr-FR" sz="1200" kern="150" dirty="0">
                        <a:effectLst/>
                        <a:latin typeface="+mj-lt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1380098"/>
                  </a:ext>
                </a:extLst>
              </a:tr>
              <a:tr h="184242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  <a:latin typeface="Calibri corps"/>
                        </a:rPr>
                        <a:t>27 janvier</a:t>
                      </a:r>
                      <a:endParaRPr lang="fr-FR" sz="1200" kern="150" dirty="0">
                        <a:effectLst/>
                        <a:latin typeface="Calibri corps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  <a:latin typeface="+mj-lt"/>
                        </a:rPr>
                        <a:t>25</a:t>
                      </a:r>
                      <a:endParaRPr lang="fr-FR" sz="1200" kern="150" dirty="0">
                        <a:effectLst/>
                        <a:latin typeface="+mj-lt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  <a:latin typeface="+mj-lt"/>
                        </a:rPr>
                        <a:t>7</a:t>
                      </a:r>
                      <a:endParaRPr lang="fr-FR" sz="1200" kern="150" dirty="0">
                        <a:effectLst/>
                        <a:latin typeface="+mj-lt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41924423"/>
                  </a:ext>
                </a:extLst>
              </a:tr>
              <a:tr h="184242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  <a:latin typeface="Calibri corps"/>
                        </a:rPr>
                        <a:t>03 février</a:t>
                      </a:r>
                      <a:endParaRPr lang="fr-FR" sz="1200" kern="150" dirty="0">
                        <a:effectLst/>
                        <a:latin typeface="Calibri corps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  <a:latin typeface="+mj-lt"/>
                        </a:rPr>
                        <a:t>23</a:t>
                      </a:r>
                      <a:endParaRPr lang="fr-FR" sz="1200" kern="150" dirty="0">
                        <a:effectLst/>
                        <a:latin typeface="+mj-lt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  <a:latin typeface="+mj-lt"/>
                        </a:rPr>
                        <a:t>8</a:t>
                      </a:r>
                      <a:endParaRPr lang="fr-FR" sz="1200" kern="150" dirty="0">
                        <a:effectLst/>
                        <a:latin typeface="+mj-lt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61893286"/>
                  </a:ext>
                </a:extLst>
              </a:tr>
              <a:tr h="184242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  <a:latin typeface="Calibri corps"/>
                        </a:rPr>
                        <a:t>24 février</a:t>
                      </a:r>
                      <a:endParaRPr lang="fr-FR" sz="1200" kern="150" dirty="0">
                        <a:effectLst/>
                        <a:latin typeface="Calibri corps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  <a:latin typeface="+mj-lt"/>
                        </a:rPr>
                        <a:t>18</a:t>
                      </a:r>
                      <a:endParaRPr lang="fr-FR" sz="1200" kern="150" dirty="0">
                        <a:effectLst/>
                        <a:latin typeface="+mj-lt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  <a:latin typeface="+mj-lt"/>
                        </a:rPr>
                        <a:t>8</a:t>
                      </a:r>
                      <a:endParaRPr lang="fr-FR" sz="1200" kern="150" dirty="0">
                        <a:effectLst/>
                        <a:latin typeface="+mj-lt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90043268"/>
                  </a:ext>
                </a:extLst>
              </a:tr>
              <a:tr h="184242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  <a:latin typeface="Calibri corps"/>
                        </a:rPr>
                        <a:t>03 mars</a:t>
                      </a:r>
                      <a:endParaRPr lang="fr-FR" sz="1200" kern="150" dirty="0">
                        <a:effectLst/>
                        <a:latin typeface="Calibri corps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  <a:latin typeface="+mj-lt"/>
                        </a:rPr>
                        <a:t>20</a:t>
                      </a:r>
                      <a:endParaRPr lang="fr-FR" sz="1200" kern="150" dirty="0">
                        <a:effectLst/>
                        <a:latin typeface="+mj-lt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  <a:latin typeface="+mj-lt"/>
                        </a:rPr>
                        <a:t>3</a:t>
                      </a:r>
                      <a:endParaRPr lang="fr-FR" sz="1200" kern="150" dirty="0">
                        <a:effectLst/>
                        <a:latin typeface="+mj-lt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72466102"/>
                  </a:ext>
                </a:extLst>
              </a:tr>
              <a:tr h="184242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  <a:latin typeface="Calibri corps"/>
                        </a:rPr>
                        <a:t>24 mars</a:t>
                      </a:r>
                      <a:endParaRPr lang="fr-FR" sz="1200" kern="150" dirty="0">
                        <a:effectLst/>
                        <a:latin typeface="Calibri corps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  <a:latin typeface="+mj-lt"/>
                        </a:rPr>
                        <a:t>19</a:t>
                      </a:r>
                      <a:endParaRPr lang="fr-FR" sz="1200" kern="150" dirty="0">
                        <a:effectLst/>
                        <a:latin typeface="+mj-lt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  <a:latin typeface="+mj-lt"/>
                        </a:rPr>
                        <a:t>11</a:t>
                      </a:r>
                      <a:endParaRPr lang="fr-FR" sz="1200" kern="150" dirty="0">
                        <a:effectLst/>
                        <a:latin typeface="+mj-lt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4662352"/>
                  </a:ext>
                </a:extLst>
              </a:tr>
              <a:tr h="184242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  <a:latin typeface="Calibri corps"/>
                        </a:rPr>
                        <a:t>28 avril</a:t>
                      </a:r>
                      <a:endParaRPr lang="fr-FR" sz="1200" kern="150" dirty="0">
                        <a:effectLst/>
                        <a:latin typeface="Calibri corps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  <a:latin typeface="+mj-lt"/>
                        </a:rPr>
                        <a:t>20</a:t>
                      </a:r>
                      <a:endParaRPr lang="fr-FR" sz="1200" kern="150" dirty="0">
                        <a:effectLst/>
                        <a:latin typeface="+mj-lt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  <a:latin typeface="+mj-lt"/>
                        </a:rPr>
                        <a:t>5</a:t>
                      </a:r>
                      <a:endParaRPr lang="fr-FR" sz="1200" kern="150" dirty="0">
                        <a:effectLst/>
                        <a:latin typeface="+mj-lt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6274536"/>
                  </a:ext>
                </a:extLst>
              </a:tr>
              <a:tr h="189124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  <a:latin typeface="Calibri corps"/>
                        </a:rPr>
                        <a:t>05 mai</a:t>
                      </a:r>
                      <a:endParaRPr lang="fr-FR" sz="1200" kern="150" dirty="0">
                        <a:effectLst/>
                        <a:latin typeface="Calibri corps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  <a:latin typeface="+mj-lt"/>
                        </a:rPr>
                        <a:t>22</a:t>
                      </a:r>
                      <a:endParaRPr lang="fr-FR" sz="1200" kern="150" dirty="0">
                        <a:effectLst/>
                        <a:latin typeface="+mj-lt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  <a:latin typeface="+mj-lt"/>
                        </a:rPr>
                        <a:t>2</a:t>
                      </a:r>
                      <a:endParaRPr lang="fr-FR" sz="1200" kern="150" dirty="0">
                        <a:effectLst/>
                        <a:latin typeface="+mj-lt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961772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  <a:latin typeface="Calibri corps"/>
                        </a:rPr>
                        <a:t>26 mai</a:t>
                      </a:r>
                      <a:endParaRPr lang="fr-FR" sz="1200" kern="150" dirty="0">
                        <a:effectLst/>
                        <a:latin typeface="Calibri corps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  <a:latin typeface="+mj-lt"/>
                        </a:rPr>
                        <a:t>24</a:t>
                      </a:r>
                      <a:endParaRPr lang="fr-FR" sz="1200" kern="150" dirty="0">
                        <a:effectLst/>
                        <a:latin typeface="+mj-lt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  <a:latin typeface="+mj-lt"/>
                        </a:rPr>
                        <a:t>6</a:t>
                      </a:r>
                      <a:endParaRPr lang="fr-FR" sz="1200" kern="150" dirty="0">
                        <a:effectLst/>
                        <a:latin typeface="+mj-lt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77078443"/>
                  </a:ext>
                </a:extLst>
              </a:tr>
              <a:tr h="213053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  <a:latin typeface="Calibri corps"/>
                        </a:rPr>
                        <a:t>23 juin</a:t>
                      </a:r>
                      <a:endParaRPr lang="fr-FR" sz="1200" kern="150" dirty="0">
                        <a:effectLst/>
                        <a:latin typeface="Calibri corps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  <a:latin typeface="+mj-lt"/>
                        </a:rPr>
                        <a:t>24</a:t>
                      </a:r>
                      <a:endParaRPr lang="fr-FR" sz="1200" kern="150" dirty="0">
                        <a:effectLst/>
                        <a:latin typeface="+mj-lt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  <a:latin typeface="+mj-lt"/>
                        </a:rPr>
                        <a:t>12</a:t>
                      </a:r>
                      <a:endParaRPr lang="fr-FR" sz="1200" kern="150" dirty="0">
                        <a:effectLst/>
                        <a:latin typeface="+mj-lt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25724563"/>
                  </a:ext>
                </a:extLst>
              </a:tr>
              <a:tr h="102758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  <a:latin typeface="Calibri corps"/>
                          <a:ea typeface="SimSun" panose="02010600030101010101" pitchFamily="2" charset="-122"/>
                          <a:cs typeface="Lucida Sans" panose="020B0602030504020204" pitchFamily="34" charset="0"/>
                        </a:rPr>
                        <a:t>15 septembre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  <a:latin typeface="+mj-lt"/>
                          <a:ea typeface="SimSun" panose="02010600030101010101" pitchFamily="2" charset="-122"/>
                          <a:cs typeface="Lucida Sans" panose="020B0602030504020204" pitchFamily="34" charset="0"/>
                        </a:rPr>
                        <a:t>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  <a:latin typeface="+mj-lt"/>
                          <a:ea typeface="SimSun" panose="02010600030101010101" pitchFamily="2" charset="-122"/>
                          <a:cs typeface="Lucida Sans" panose="020B0602030504020204" pitchFamily="34" charset="0"/>
                        </a:rPr>
                        <a:t>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0672038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  <a:latin typeface="Calibri corps"/>
                          <a:ea typeface="SimSun" panose="02010600030101010101" pitchFamily="2" charset="-122"/>
                          <a:cs typeface="Lucida Sans" panose="020B0602030504020204" pitchFamily="34" charset="0"/>
                        </a:rPr>
                        <a:t>29 septembre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  <a:latin typeface="+mj-lt"/>
                          <a:ea typeface="SimSun" panose="02010600030101010101" pitchFamily="2" charset="-122"/>
                          <a:cs typeface="Lucida Sans" panose="020B0602030504020204" pitchFamily="34" charset="0"/>
                        </a:rPr>
                        <a:t>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  <a:latin typeface="+mj-lt"/>
                          <a:ea typeface="SimSun" panose="02010600030101010101" pitchFamily="2" charset="-122"/>
                          <a:cs typeface="Lucida Sans" panose="020B0602030504020204" pitchFamily="34" charset="0"/>
                        </a:rPr>
                        <a:t>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697723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200" kern="150" dirty="0">
                          <a:effectLst/>
                          <a:latin typeface="Calibri corps"/>
                          <a:ea typeface="SimSun" panose="02010600030101010101" pitchFamily="2" charset="-122"/>
                          <a:cs typeface="Lucida Sans" panose="020B0602030504020204" pitchFamily="34" charset="0"/>
                        </a:rPr>
                        <a:t>13 octobre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  <a:latin typeface="+mj-lt"/>
                          <a:ea typeface="SimSun" panose="02010600030101010101" pitchFamily="2" charset="-122"/>
                          <a:cs typeface="Lucida Sans" panose="020B0602030504020204" pitchFamily="34" charset="0"/>
                        </a:rPr>
                        <a:t>21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kern="150" dirty="0">
                          <a:effectLst/>
                          <a:latin typeface="+mj-lt"/>
                          <a:ea typeface="SimSun" panose="02010600030101010101" pitchFamily="2" charset="-122"/>
                          <a:cs typeface="Lucida Sans" panose="020B0602030504020204" pitchFamily="34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6037575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70B0F104-0D79-4FD1-B0E8-0AC30FFBCD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1516072"/>
              </p:ext>
            </p:extLst>
          </p:nvPr>
        </p:nvGraphicFramePr>
        <p:xfrm>
          <a:off x="8171638" y="4782529"/>
          <a:ext cx="3704490" cy="5046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8832">
                  <a:extLst>
                    <a:ext uri="{9D8B030D-6E8A-4147-A177-3AD203B41FA5}">
                      <a16:colId xmlns:a16="http://schemas.microsoft.com/office/drawing/2014/main" val="3494433756"/>
                    </a:ext>
                  </a:extLst>
                </a:gridCol>
                <a:gridCol w="1291390">
                  <a:extLst>
                    <a:ext uri="{9D8B030D-6E8A-4147-A177-3AD203B41FA5}">
                      <a16:colId xmlns:a16="http://schemas.microsoft.com/office/drawing/2014/main" val="1670515848"/>
                    </a:ext>
                  </a:extLst>
                </a:gridCol>
                <a:gridCol w="1334268">
                  <a:extLst>
                    <a:ext uri="{9D8B030D-6E8A-4147-A177-3AD203B41FA5}">
                      <a16:colId xmlns:a16="http://schemas.microsoft.com/office/drawing/2014/main" val="3129041016"/>
                    </a:ext>
                  </a:extLst>
                </a:gridCol>
              </a:tblGrid>
              <a:tr h="504690">
                <a:tc>
                  <a:txBody>
                    <a:bodyPr/>
                    <a:lstStyle/>
                    <a:p>
                      <a:endParaRPr lang="fr-FR" sz="1200" kern="150" dirty="0">
                        <a:solidFill>
                          <a:srgbClr val="FFFF00"/>
                        </a:solidFill>
                        <a:effectLst/>
                        <a:latin typeface="+mn-lt"/>
                        <a:ea typeface="SimSun" panose="02010600030101010101" pitchFamily="2" charset="-122"/>
                        <a:cs typeface="Lucida Sans" panose="020B0602030504020204" pitchFamily="34" charset="0"/>
                      </a:endParaRPr>
                    </a:p>
                    <a:p>
                      <a:r>
                        <a:rPr lang="fr-FR" sz="1200" kern="15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SimSun" panose="02010600030101010101" pitchFamily="2" charset="-122"/>
                          <a:cs typeface="Lucida Sans" panose="020B0602030504020204" pitchFamily="34" charset="0"/>
                        </a:rPr>
                        <a:t>13 audiences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93 procès-verbaux de conciliation</a:t>
                      </a: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816122"/>
                  </a:ext>
                </a:extLst>
              </a:tr>
            </a:tbl>
          </a:graphicData>
        </a:graphic>
      </p:graphicFrame>
      <p:sp>
        <p:nvSpPr>
          <p:cNvPr id="9" name="Ellipse 8">
            <a:extLst>
              <a:ext uri="{FF2B5EF4-FFF2-40B4-BE49-F238E27FC236}">
                <a16:creationId xmlns:a16="http://schemas.microsoft.com/office/drawing/2014/main" id="{46C1EDFE-4A41-4138-A37E-CD3F18799AF8}"/>
              </a:ext>
            </a:extLst>
          </p:cNvPr>
          <p:cNvSpPr/>
          <p:nvPr/>
        </p:nvSpPr>
        <p:spPr>
          <a:xfrm>
            <a:off x="3196415" y="5667912"/>
            <a:ext cx="5554553" cy="6442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  <a:p>
            <a:pPr algn="ctr"/>
            <a:r>
              <a:rPr lang="fr-FR" dirty="0">
                <a:solidFill>
                  <a:srgbClr val="FFFF00"/>
                </a:solidFill>
              </a:rPr>
              <a:t>TOTAL : 35 audiences</a:t>
            </a:r>
          </a:p>
          <a:p>
            <a:pPr algn="ctr"/>
            <a:r>
              <a:rPr lang="fr-FR" dirty="0">
                <a:solidFill>
                  <a:srgbClr val="FFFF00"/>
                </a:solidFill>
              </a:rPr>
              <a:t>  266 procès-verbaux </a:t>
            </a:r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4348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6A5018-9496-4C8E-AC89-06E3D83B1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>
                <a:solidFill>
                  <a:schemeClr val="accent5">
                    <a:lumMod val="75000"/>
                  </a:schemeClr>
                </a:solidFill>
              </a:rPr>
              <a:t>LE CONSENSUS PARENTAL</a:t>
            </a:r>
            <a:br>
              <a:rPr lang="fr-FR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fr-FR" b="1" dirty="0"/>
              <a:t>Quels effets sur le contentieux familial ?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C243A0-C348-4D7F-A84C-7384866E0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fr-FR" b="1" dirty="0"/>
              <a:t>CHANGEMENT COMPLET DE PARADIGME !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fr-FR" sz="2300" dirty="0"/>
          </a:p>
          <a:p>
            <a:pPr algn="just">
              <a:lnSpc>
                <a:spcPct val="120000"/>
              </a:lnSpc>
            </a:pPr>
            <a:r>
              <a:rPr lang="fr-FR" dirty="0"/>
              <a:t>Réduction des stocks, réduction du travail de rédaction de jugements et de notification</a:t>
            </a:r>
          </a:p>
          <a:p>
            <a:pPr algn="just">
              <a:lnSpc>
                <a:spcPct val="120000"/>
              </a:lnSpc>
            </a:pPr>
            <a:r>
              <a:rPr lang="fr-FR" dirty="0"/>
              <a:t>Réduction des délais d’audiencement </a:t>
            </a:r>
          </a:p>
          <a:p>
            <a:pPr algn="just">
              <a:lnSpc>
                <a:spcPct val="120000"/>
              </a:lnSpc>
            </a:pPr>
            <a:r>
              <a:rPr lang="fr-FR" dirty="0"/>
              <a:t>Apaisement des familles, audiences moins conflictuelles, + de dialogue constructif</a:t>
            </a:r>
          </a:p>
          <a:p>
            <a:pPr algn="just">
              <a:lnSpc>
                <a:spcPct val="120000"/>
              </a:lnSpc>
            </a:pPr>
            <a:r>
              <a:rPr lang="fr-FR" dirty="0"/>
              <a:t>Amélioration et création de nouveaux outils en matière familiale, intervention + efficace</a:t>
            </a:r>
          </a:p>
          <a:p>
            <a:pPr algn="just">
              <a:lnSpc>
                <a:spcPct val="120000"/>
              </a:lnSpc>
            </a:pPr>
            <a:r>
              <a:rPr lang="fr-FR" dirty="0"/>
              <a:t>Meilleure connaissance des partenaires, amélioration des relations entre professionnels</a:t>
            </a:r>
          </a:p>
          <a:p>
            <a:pPr algn="just">
              <a:lnSpc>
                <a:spcPct val="120000"/>
              </a:lnSpc>
            </a:pPr>
            <a:r>
              <a:rPr lang="fr-FR" dirty="0"/>
              <a:t>Devenir (ou rester) un JAF et un avocat de la famille heureux dans un métier qui a du sens ! Fonction + attractive 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fr-FR" dirty="0">
              <a:highlight>
                <a:srgbClr val="FFFF00"/>
              </a:highlight>
            </a:endParaRPr>
          </a:p>
          <a:p>
            <a:pPr marL="0" indent="0" algn="just">
              <a:lnSpc>
                <a:spcPct val="100000"/>
              </a:lnSpc>
              <a:buNone/>
            </a:pPr>
            <a:endParaRPr lang="fr-FR" dirty="0"/>
          </a:p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8808F00-0294-4244-9A98-35AD7E5C1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1" y="6356350"/>
            <a:ext cx="10038346" cy="365125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Tribunal judiciaire de Paris 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61DA1A9-2A1B-4176-B4AF-A225551EA6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" y="252959"/>
            <a:ext cx="1524000" cy="123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545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10AF11-7072-4403-A842-090585565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>
                <a:solidFill>
                  <a:schemeClr val="accent1"/>
                </a:solidFill>
              </a:rPr>
              <a:t>GROUPE DE TRAVAIL 20/03/2026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85C8B13-479F-4A72-BFA1-685CC44EF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22866"/>
            <a:ext cx="10515600" cy="543348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sz="2400" b="1" dirty="0"/>
              <a:t>1/ Echanges sur l’intérêt de l’expérimentation: validation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b="1" dirty="0"/>
              <a:t>2/ premiers échanges et constitution de sous groupes de travail sur:</a:t>
            </a:r>
          </a:p>
          <a:p>
            <a:pPr marL="0" indent="0">
              <a:buNone/>
            </a:pPr>
            <a:endParaRPr lang="fr-FR" sz="2400" b="1" dirty="0"/>
          </a:p>
          <a:p>
            <a:pPr marL="914400" lvl="2" indent="0">
              <a:buNone/>
            </a:pPr>
            <a:r>
              <a:rPr lang="fr-FR" sz="1600" dirty="0">
                <a:solidFill>
                  <a:srgbClr val="FF0000"/>
                </a:solidFill>
              </a:rPr>
              <a:t>La conception d’un livret d’information aux familles</a:t>
            </a:r>
            <a:r>
              <a:rPr lang="fr-FR" sz="1600" dirty="0"/>
              <a:t>:</a:t>
            </a:r>
          </a:p>
          <a:p>
            <a:pPr lvl="2">
              <a:buFontTx/>
              <a:buChar char="-"/>
            </a:pPr>
            <a:r>
              <a:rPr lang="fr-FR" sz="1600" dirty="0"/>
              <a:t>Contenu: socle des informations essentielles, contenu évolutif</a:t>
            </a:r>
          </a:p>
          <a:p>
            <a:pPr lvl="2">
              <a:buFontTx/>
              <a:buChar char="-"/>
            </a:pPr>
            <a:r>
              <a:rPr lang="fr-FR" sz="1600" dirty="0"/>
              <a:t>Media: site internet, capsules </a:t>
            </a:r>
            <a:r>
              <a:rPr lang="fr-FR" sz="1600" dirty="0" err="1"/>
              <a:t>video</a:t>
            </a:r>
            <a:r>
              <a:rPr lang="fr-FR" sz="1600" dirty="0"/>
              <a:t>, QR code,…</a:t>
            </a:r>
          </a:p>
          <a:p>
            <a:pPr lvl="2">
              <a:buFontTx/>
              <a:buChar char="-"/>
            </a:pPr>
            <a:endParaRPr lang="fr-FR" sz="1600" dirty="0"/>
          </a:p>
          <a:p>
            <a:pPr marL="914400" lvl="2" indent="0">
              <a:buNone/>
            </a:pPr>
            <a:r>
              <a:rPr lang="fr-FR" sz="1600" dirty="0">
                <a:solidFill>
                  <a:schemeClr val="accent2"/>
                </a:solidFill>
              </a:rPr>
              <a:t>La mise en place de l’expérimentation de la procédure de consensus:</a:t>
            </a:r>
          </a:p>
          <a:p>
            <a:pPr lvl="2">
              <a:buFontTx/>
              <a:buChar char="-"/>
            </a:pPr>
            <a:r>
              <a:rPr lang="fr-FR" sz="1600" dirty="0"/>
              <a:t>Date</a:t>
            </a:r>
          </a:p>
          <a:p>
            <a:pPr lvl="2">
              <a:buFontTx/>
              <a:buChar char="-"/>
            </a:pPr>
            <a:r>
              <a:rPr lang="fr-FR" sz="1600" dirty="0"/>
              <a:t>formation du greffe </a:t>
            </a:r>
          </a:p>
          <a:p>
            <a:pPr lvl="2">
              <a:buFontTx/>
              <a:buChar char="-"/>
            </a:pPr>
            <a:r>
              <a:rPr lang="fr-FR" sz="1600" dirty="0"/>
              <a:t>Sélection des dossiers</a:t>
            </a:r>
          </a:p>
          <a:p>
            <a:pPr lvl="2">
              <a:buFontTx/>
              <a:buChar char="-"/>
            </a:pPr>
            <a:r>
              <a:rPr lang="fr-FR" sz="1600" dirty="0"/>
              <a:t>Points d’attention</a:t>
            </a:r>
          </a:p>
          <a:p>
            <a:pPr lvl="2">
              <a:buFontTx/>
              <a:buChar char="-"/>
            </a:pPr>
            <a:r>
              <a:rPr lang="fr-FR" sz="1600" dirty="0"/>
              <a:t>Auditions d’enfants</a:t>
            </a:r>
          </a:p>
          <a:p>
            <a:pPr lvl="2">
              <a:buFontTx/>
              <a:buChar char="-"/>
            </a:pPr>
            <a:r>
              <a:rPr lang="fr-FR" sz="1600" dirty="0"/>
              <a:t>L’évaluation des résultats</a:t>
            </a:r>
          </a:p>
          <a:p>
            <a:pPr lvl="2">
              <a:buFontTx/>
              <a:buChar char="-"/>
            </a:pPr>
            <a:endParaRPr lang="fr-FR" sz="1600" dirty="0"/>
          </a:p>
          <a:p>
            <a:pPr marL="914400" lvl="2" indent="0">
              <a:buNone/>
            </a:pPr>
            <a:r>
              <a:rPr lang="fr-FR" sz="1600" dirty="0">
                <a:solidFill>
                  <a:schemeClr val="accent6"/>
                </a:solidFill>
              </a:rPr>
              <a:t>La mise en place de la commission pluridisciplinaire: </a:t>
            </a:r>
          </a:p>
          <a:p>
            <a:pPr lvl="2">
              <a:buFontTx/>
              <a:buChar char="-"/>
            </a:pPr>
            <a:r>
              <a:rPr lang="fr-FR" sz="1600" dirty="0"/>
              <a:t>Date</a:t>
            </a:r>
          </a:p>
          <a:p>
            <a:pPr lvl="2">
              <a:buFontTx/>
              <a:buChar char="-"/>
            </a:pPr>
            <a:r>
              <a:rPr lang="fr-FR" sz="1600" dirty="0"/>
              <a:t>Animation</a:t>
            </a:r>
          </a:p>
          <a:p>
            <a:pPr lvl="2">
              <a:buFontTx/>
              <a:buChar char="-"/>
            </a:pPr>
            <a:r>
              <a:rPr lang="fr-FR" sz="1600" dirty="0"/>
              <a:t>Suivi</a:t>
            </a:r>
          </a:p>
          <a:p>
            <a:pPr marL="0" indent="0">
              <a:buNone/>
            </a:pPr>
            <a:endParaRPr lang="fr-FR" sz="2400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AC2F26C-1712-4E12-A76E-FD918E61B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Tribunal judiciaire de Paris</a:t>
            </a:r>
          </a:p>
        </p:txBody>
      </p:sp>
    </p:spTree>
    <p:extLst>
      <p:ext uri="{BB962C8B-B14F-4D97-AF65-F5344CB8AC3E}">
        <p14:creationId xmlns:p14="http://schemas.microsoft.com/office/powerpoint/2010/main" val="146782481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787</TotalTime>
  <Words>1172</Words>
  <Application>Microsoft Office PowerPoint</Application>
  <PresentationFormat>Grand écran</PresentationFormat>
  <Paragraphs>251</Paragraphs>
  <Slides>11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9" baseType="lpstr">
      <vt:lpstr>SimSun</vt:lpstr>
      <vt:lpstr>Arial</vt:lpstr>
      <vt:lpstr>Calibri</vt:lpstr>
      <vt:lpstr>Calibri corps</vt:lpstr>
      <vt:lpstr>Calibri Light</vt:lpstr>
      <vt:lpstr>Liberation Serif</vt:lpstr>
      <vt:lpstr>Times New Roman</vt:lpstr>
      <vt:lpstr>Thème Office</vt:lpstr>
      <vt:lpstr>LE CONSENSUS PARENTAL</vt:lpstr>
      <vt:lpstr>LA MISE EN PLACE</vt:lpstr>
      <vt:lpstr>LE CONSENSUS PARENTAL Définition</vt:lpstr>
      <vt:lpstr>3 AXES:</vt:lpstr>
      <vt:lpstr>LE CONSENSUS PARENTAL Structure du modèle</vt:lpstr>
      <vt:lpstr>Les commissions pluridisciplinaires</vt:lpstr>
      <vt:lpstr>LE CONSENSUS PARENTAL  Schéma de l’audience experimentale de consensus au TJ de PARIS</vt:lpstr>
      <vt:lpstr>LE CONSENSUS PARENTAL Les chiffres clés de l’ACP à ARRAS</vt:lpstr>
      <vt:lpstr>LE CONSENSUS PARENTAL Statistiques détaillées ACP</vt:lpstr>
      <vt:lpstr>LE CONSENSUS PARENTAL Quels effets sur le contentieux familial ?</vt:lpstr>
      <vt:lpstr>GROUPE DE TRAVAIL 20/03/2026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CONSENSUS PARENTAL</dc:title>
  <dc:creator>MOURAND Marion</dc:creator>
  <cp:lastModifiedBy>Maellys RINCON</cp:lastModifiedBy>
  <cp:revision>198</cp:revision>
  <dcterms:created xsi:type="dcterms:W3CDTF">2024-10-23T14:18:51Z</dcterms:created>
  <dcterms:modified xsi:type="dcterms:W3CDTF">2026-10-21T09:31:07Z</dcterms:modified>
</cp:coreProperties>
</file>