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Lst>
  <p:notesMasterIdLst>
    <p:notesMasterId r:id="rId53"/>
  </p:notesMasterIdLst>
  <p:sldIdLst>
    <p:sldId id="467" r:id="rId6"/>
    <p:sldId id="258" r:id="rId7"/>
    <p:sldId id="447" r:id="rId8"/>
    <p:sldId id="458" r:id="rId9"/>
    <p:sldId id="422" r:id="rId10"/>
    <p:sldId id="459" r:id="rId11"/>
    <p:sldId id="423" r:id="rId12"/>
    <p:sldId id="444" r:id="rId13"/>
    <p:sldId id="446" r:id="rId14"/>
    <p:sldId id="460" r:id="rId15"/>
    <p:sldId id="448" r:id="rId16"/>
    <p:sldId id="449" r:id="rId17"/>
    <p:sldId id="450" r:id="rId18"/>
    <p:sldId id="259" r:id="rId19"/>
    <p:sldId id="260" r:id="rId20"/>
    <p:sldId id="262" r:id="rId21"/>
    <p:sldId id="303" r:id="rId22"/>
    <p:sldId id="264" r:id="rId23"/>
    <p:sldId id="471" r:id="rId24"/>
    <p:sldId id="307" r:id="rId25"/>
    <p:sldId id="267" r:id="rId26"/>
    <p:sldId id="268" r:id="rId27"/>
    <p:sldId id="265" r:id="rId28"/>
    <p:sldId id="266" r:id="rId29"/>
    <p:sldId id="456" r:id="rId30"/>
    <p:sldId id="461" r:id="rId31"/>
    <p:sldId id="427" r:id="rId32"/>
    <p:sldId id="468" r:id="rId33"/>
    <p:sldId id="462" r:id="rId34"/>
    <p:sldId id="463" r:id="rId35"/>
    <p:sldId id="428" r:id="rId36"/>
    <p:sldId id="429" r:id="rId37"/>
    <p:sldId id="430" r:id="rId38"/>
    <p:sldId id="431" r:id="rId39"/>
    <p:sldId id="464" r:id="rId40"/>
    <p:sldId id="434" r:id="rId41"/>
    <p:sldId id="436" r:id="rId42"/>
    <p:sldId id="437" r:id="rId43"/>
    <p:sldId id="465" r:id="rId44"/>
    <p:sldId id="438" r:id="rId45"/>
    <p:sldId id="440" r:id="rId46"/>
    <p:sldId id="441" r:id="rId47"/>
    <p:sldId id="466" r:id="rId48"/>
    <p:sldId id="443" r:id="rId49"/>
    <p:sldId id="472" r:id="rId50"/>
    <p:sldId id="470" r:id="rId51"/>
    <p:sldId id="261" r:id="rId52"/>
  </p:sldIdLst>
  <p:sldSz cx="18288000" cy="10287000"/>
  <p:notesSz cx="6797675" cy="992663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224C"/>
    <a:srgbClr val="6FB58A"/>
    <a:srgbClr val="4856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10"/>
    <p:restoredTop sz="94655"/>
  </p:normalViewPr>
  <p:slideViewPr>
    <p:cSldViewPr snapToGrid="0">
      <p:cViewPr varScale="1">
        <p:scale>
          <a:sx n="45" d="100"/>
          <a:sy n="45" d="100"/>
        </p:scale>
        <p:origin x="4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497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FBEEE-110E-7286-18A1-A9AF7DEAA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EB2DCF-DB18-C6D6-605C-C4249A69AC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BCEA65-5088-84DD-3C1C-285884C8A71A}"/>
              </a:ext>
            </a:extLst>
          </p:cNvPr>
          <p:cNvSpPr>
            <a:spLocks noGrp="1"/>
          </p:cNvSpPr>
          <p:nvPr>
            <p:ph type="body" idx="1"/>
          </p:nvPr>
        </p:nvSpPr>
        <p:spPr/>
        <p:txBody>
          <a:bodyPr lIns="53511" tIns="26755" rIns="53511" bIns="26755"/>
          <a:lstStyle/>
          <a:p>
            <a:r>
              <a:rPr lang="en-US"/>
              <a:t>Gabarit de couverture : logo blanc, titre de l'événement, dates, lieu. Fond foncé.</a:t>
            </a:r>
          </a:p>
        </p:txBody>
      </p:sp>
      <p:sp>
        <p:nvSpPr>
          <p:cNvPr id="4" name="Slide Number Placeholder 3">
            <a:extLst>
              <a:ext uri="{FF2B5EF4-FFF2-40B4-BE49-F238E27FC236}">
                <a16:creationId xmlns:a16="http://schemas.microsoft.com/office/drawing/2014/main" id="{588E07AC-1535-5B2C-14DF-F7BE916ACB1A}"/>
              </a:ext>
            </a:extLst>
          </p:cNvPr>
          <p:cNvSpPr>
            <a:spLocks noGrp="1"/>
          </p:cNvSpPr>
          <p:nvPr>
            <p:ph type="sldNum" sz="quarter" idx="10"/>
          </p:nvPr>
        </p:nvSpPr>
        <p:spPr/>
        <p:txBody>
          <a:bodyPr lIns="53511" tIns="26755" rIns="53511" bIns="26755"/>
          <a:lstStyle/>
          <a:p>
            <a:fld id="{F7021451-1387-4CA6-816F-3879F97B5CBC}" type="slidenum">
              <a:rPr lang="en-US"/>
              <a:t>1</a:t>
            </a:fld>
            <a:endParaRPr lang="en-US"/>
          </a:p>
        </p:txBody>
      </p:sp>
    </p:spTree>
    <p:extLst>
      <p:ext uri="{BB962C8B-B14F-4D97-AF65-F5344CB8AC3E}">
        <p14:creationId xmlns:p14="http://schemas.microsoft.com/office/powerpoint/2010/main" val="1713656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3511" tIns="26755" rIns="53511" bIns="26755"/>
          <a:lstStyle/>
          <a:p>
            <a:r>
              <a:rPr lang="en-US"/>
              <a:t>Séparateur de partie : numéro, titre de partie, sous-titre ou intervenant. Fond foncé.</a:t>
            </a:r>
          </a:p>
        </p:txBody>
      </p:sp>
      <p:sp>
        <p:nvSpPr>
          <p:cNvPr id="4" name="Slide Number Placeholder 3"/>
          <p:cNvSpPr>
            <a:spLocks noGrp="1"/>
          </p:cNvSpPr>
          <p:nvPr>
            <p:ph type="sldNum" sz="quarter" idx="10"/>
          </p:nvPr>
        </p:nvSpPr>
        <p:spPr/>
        <p:txBody>
          <a:bodyPr lIns="53511" tIns="26755" rIns="53511" bIns="26755"/>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8054C-42A7-5ECA-85A1-BF81B237DD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11548D-4A49-0DD1-3926-C866E5CF6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5FF419-7F47-80BB-6774-4A3C396F78AC}"/>
              </a:ext>
            </a:extLst>
          </p:cNvPr>
          <p:cNvSpPr>
            <a:spLocks noGrp="1"/>
          </p:cNvSpPr>
          <p:nvPr>
            <p:ph type="body" idx="1"/>
          </p:nvPr>
        </p:nvSpPr>
        <p:spPr/>
        <p:txBody>
          <a:bodyPr lIns="53511" tIns="26755" rIns="53511" bIns="26755"/>
          <a:lstStyle/>
          <a:p>
            <a:r>
              <a:rPr lang="en-US"/>
              <a:t>Séparateur de partie : numéro, titre de partie, sous-titre ou intervenant. Fond foncé.</a:t>
            </a:r>
          </a:p>
        </p:txBody>
      </p:sp>
      <p:sp>
        <p:nvSpPr>
          <p:cNvPr id="4" name="Slide Number Placeholder 3">
            <a:extLst>
              <a:ext uri="{FF2B5EF4-FFF2-40B4-BE49-F238E27FC236}">
                <a16:creationId xmlns:a16="http://schemas.microsoft.com/office/drawing/2014/main" id="{6C5C89DD-A3CD-74AD-BF39-F285C77FE1D5}"/>
              </a:ext>
            </a:extLst>
          </p:cNvPr>
          <p:cNvSpPr>
            <a:spLocks noGrp="1"/>
          </p:cNvSpPr>
          <p:nvPr>
            <p:ph type="sldNum" sz="quarter" idx="10"/>
          </p:nvPr>
        </p:nvSpPr>
        <p:spPr/>
        <p:txBody>
          <a:bodyPr lIns="53511" tIns="26755" rIns="53511" bIns="26755"/>
          <a:lstStyle/>
          <a:p>
            <a:fld id="{F7021451-1387-4CA6-816F-3879F97B5CBC}" type="slidenum">
              <a:rPr lang="en-US"/>
              <a:t>3</a:t>
            </a:fld>
            <a:endParaRPr lang="en-US"/>
          </a:p>
        </p:txBody>
      </p:sp>
    </p:spTree>
    <p:extLst>
      <p:ext uri="{BB962C8B-B14F-4D97-AF65-F5344CB8AC3E}">
        <p14:creationId xmlns:p14="http://schemas.microsoft.com/office/powerpoint/2010/main" val="3813248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07838-A728-0073-47E2-BD9B112E8F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CA0B7-14DD-7A32-F088-CA9453607B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6C843-E28E-4F19-5DB0-CC4F85D8008E}"/>
              </a:ext>
            </a:extLst>
          </p:cNvPr>
          <p:cNvSpPr>
            <a:spLocks noGrp="1"/>
          </p:cNvSpPr>
          <p:nvPr>
            <p:ph type="body" idx="1"/>
          </p:nvPr>
        </p:nvSpPr>
        <p:spPr/>
        <p:txBody>
          <a:bodyPr lIns="53511" tIns="26755" rIns="53511" bIns="26755"/>
          <a:lstStyle/>
          <a:p>
            <a:r>
              <a:rPr lang="en-US"/>
              <a:t>Séparateur de partie : numéro, titre de partie, sous-titre ou intervenant. Fond foncé.</a:t>
            </a:r>
          </a:p>
        </p:txBody>
      </p:sp>
      <p:sp>
        <p:nvSpPr>
          <p:cNvPr id="4" name="Slide Number Placeholder 3">
            <a:extLst>
              <a:ext uri="{FF2B5EF4-FFF2-40B4-BE49-F238E27FC236}">
                <a16:creationId xmlns:a16="http://schemas.microsoft.com/office/drawing/2014/main" id="{CBC187D0-3D39-1674-86D6-7300002C0250}"/>
              </a:ext>
            </a:extLst>
          </p:cNvPr>
          <p:cNvSpPr>
            <a:spLocks noGrp="1"/>
          </p:cNvSpPr>
          <p:nvPr>
            <p:ph type="sldNum" sz="quarter" idx="10"/>
          </p:nvPr>
        </p:nvSpPr>
        <p:spPr/>
        <p:txBody>
          <a:bodyPr lIns="53511" tIns="26755" rIns="53511" bIns="26755"/>
          <a:lstStyle/>
          <a:p>
            <a:fld id="{F7021451-1387-4CA6-816F-3879F97B5CBC}" type="slidenum">
              <a:rPr lang="en-US"/>
              <a:t>4</a:t>
            </a:fld>
            <a:endParaRPr lang="en-US"/>
          </a:p>
        </p:txBody>
      </p:sp>
    </p:spTree>
    <p:extLst>
      <p:ext uri="{BB962C8B-B14F-4D97-AF65-F5344CB8AC3E}">
        <p14:creationId xmlns:p14="http://schemas.microsoft.com/office/powerpoint/2010/main" val="736554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C36B0-F8CB-1BC1-80A2-AD95929520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9A8252-7C04-1B0C-B75C-0C94ACAE20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AD88BB-F119-5DFC-3ABA-04AE84E92469}"/>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07DD7FFC-0CB6-3569-DB66-6AEA008C926A}"/>
              </a:ext>
            </a:extLst>
          </p:cNvPr>
          <p:cNvSpPr>
            <a:spLocks noGrp="1"/>
          </p:cNvSpPr>
          <p:nvPr>
            <p:ph type="sldNum" sz="quarter" idx="10"/>
          </p:nvPr>
        </p:nvSpPr>
        <p:spPr/>
        <p:txBody>
          <a:bodyPr lIns="53511" tIns="26755" rIns="53511" bIns="26755"/>
          <a:lstStyle/>
          <a:p>
            <a:fld id="{F7021451-1387-4CA6-816F-3879F97B5CBC}" type="slidenum">
              <a:rPr lang="en-US"/>
              <a:t>5</a:t>
            </a:fld>
            <a:endParaRPr lang="en-US"/>
          </a:p>
        </p:txBody>
      </p:sp>
    </p:spTree>
    <p:extLst>
      <p:ext uri="{BB962C8B-B14F-4D97-AF65-F5344CB8AC3E}">
        <p14:creationId xmlns:p14="http://schemas.microsoft.com/office/powerpoint/2010/main" val="2123866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9438A-4D6E-9F22-CFC3-06F2EB2CFC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D17A12-32E8-9F14-45D1-A63FB5375D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36B61-EA32-4E08-2E70-E7E885B0C8D7}"/>
              </a:ext>
            </a:extLst>
          </p:cNvPr>
          <p:cNvSpPr>
            <a:spLocks noGrp="1"/>
          </p:cNvSpPr>
          <p:nvPr>
            <p:ph type="body" idx="1"/>
          </p:nvPr>
        </p:nvSpPr>
        <p:spPr/>
        <p:txBody>
          <a:bodyPr lIns="53511" tIns="26755" rIns="53511" bIns="26755"/>
          <a:lstStyle/>
          <a:p>
            <a:r>
              <a:rPr lang="en-US"/>
              <a:t>Séparateur de partie : numéro, titre de partie, sous-titre ou intervenant. Fond foncé.</a:t>
            </a:r>
          </a:p>
        </p:txBody>
      </p:sp>
      <p:sp>
        <p:nvSpPr>
          <p:cNvPr id="4" name="Slide Number Placeholder 3">
            <a:extLst>
              <a:ext uri="{FF2B5EF4-FFF2-40B4-BE49-F238E27FC236}">
                <a16:creationId xmlns:a16="http://schemas.microsoft.com/office/drawing/2014/main" id="{F1F3EA9A-1287-345B-F762-56D4CE287A24}"/>
              </a:ext>
            </a:extLst>
          </p:cNvPr>
          <p:cNvSpPr>
            <a:spLocks noGrp="1"/>
          </p:cNvSpPr>
          <p:nvPr>
            <p:ph type="sldNum" sz="quarter" idx="10"/>
          </p:nvPr>
        </p:nvSpPr>
        <p:spPr/>
        <p:txBody>
          <a:bodyPr lIns="53511" tIns="26755" rIns="53511" bIns="26755"/>
          <a:lstStyle/>
          <a:p>
            <a:fld id="{F7021451-1387-4CA6-816F-3879F97B5CBC}" type="slidenum">
              <a:rPr lang="en-US"/>
              <a:t>6</a:t>
            </a:fld>
            <a:endParaRPr lang="en-US"/>
          </a:p>
        </p:txBody>
      </p:sp>
    </p:spTree>
    <p:extLst>
      <p:ext uri="{BB962C8B-B14F-4D97-AF65-F5344CB8AC3E}">
        <p14:creationId xmlns:p14="http://schemas.microsoft.com/office/powerpoint/2010/main" val="3101949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D6BF7-BD78-5ACE-86D3-71C4F55573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08D41-EEB9-51A4-F725-7770A44A90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530F2E-9833-A29D-0195-E5B6546B44E1}"/>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66D6D069-4B82-4872-883E-20779BF8A1E8}"/>
              </a:ext>
            </a:extLst>
          </p:cNvPr>
          <p:cNvSpPr>
            <a:spLocks noGrp="1"/>
          </p:cNvSpPr>
          <p:nvPr>
            <p:ph type="sldNum" sz="quarter" idx="10"/>
          </p:nvPr>
        </p:nvSpPr>
        <p:spPr/>
        <p:txBody>
          <a:bodyPr lIns="53511" tIns="26755" rIns="53511" bIns="26755"/>
          <a:lstStyle/>
          <a:p>
            <a:fld id="{F7021451-1387-4CA6-816F-3879F97B5CBC}" type="slidenum">
              <a:rPr lang="en-US"/>
              <a:t>7</a:t>
            </a:fld>
            <a:endParaRPr lang="en-US"/>
          </a:p>
        </p:txBody>
      </p:sp>
    </p:spTree>
    <p:extLst>
      <p:ext uri="{BB962C8B-B14F-4D97-AF65-F5344CB8AC3E}">
        <p14:creationId xmlns:p14="http://schemas.microsoft.com/office/powerpoint/2010/main" val="1533161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C6A9B-8D35-ADD4-CBCA-EE99885C1B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77E671-0614-5036-48DC-C7E769D401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5B1877-E915-7BBB-2E37-D7B67CCAA145}"/>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16764599-2C63-CAA3-2E0D-6FA150E468E1}"/>
              </a:ext>
            </a:extLst>
          </p:cNvPr>
          <p:cNvSpPr>
            <a:spLocks noGrp="1"/>
          </p:cNvSpPr>
          <p:nvPr>
            <p:ph type="sldNum" sz="quarter" idx="10"/>
          </p:nvPr>
        </p:nvSpPr>
        <p:spPr/>
        <p:txBody>
          <a:bodyPr lIns="53511" tIns="26755" rIns="53511" bIns="26755"/>
          <a:lstStyle/>
          <a:p>
            <a:fld id="{F7021451-1387-4CA6-816F-3879F97B5CBC}" type="slidenum">
              <a:rPr lang="en-US"/>
              <a:t>8</a:t>
            </a:fld>
            <a:endParaRPr lang="en-US"/>
          </a:p>
        </p:txBody>
      </p:sp>
    </p:spTree>
    <p:extLst>
      <p:ext uri="{BB962C8B-B14F-4D97-AF65-F5344CB8AC3E}">
        <p14:creationId xmlns:p14="http://schemas.microsoft.com/office/powerpoint/2010/main" val="2623729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E87EB-C95B-ED44-41C7-0A9AB069A7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9D5CC-077A-8B72-D914-CFE380F006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75A0E6-79EC-1CA5-2368-7DDC9B0828BA}"/>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74251ABC-A257-4A08-74F3-E2755D60E9BE}"/>
              </a:ext>
            </a:extLst>
          </p:cNvPr>
          <p:cNvSpPr>
            <a:spLocks noGrp="1"/>
          </p:cNvSpPr>
          <p:nvPr>
            <p:ph type="sldNum" sz="quarter" idx="10"/>
          </p:nvPr>
        </p:nvSpPr>
        <p:spPr/>
        <p:txBody>
          <a:bodyPr lIns="53511" tIns="26755" rIns="53511" bIns="26755"/>
          <a:lstStyle/>
          <a:p>
            <a:fld id="{F7021451-1387-4CA6-816F-3879F97B5CBC}" type="slidenum">
              <a:rPr lang="en-US"/>
              <a:t>9</a:t>
            </a:fld>
            <a:endParaRPr lang="en-US"/>
          </a:p>
        </p:txBody>
      </p:sp>
    </p:spTree>
    <p:extLst>
      <p:ext uri="{BB962C8B-B14F-4D97-AF65-F5344CB8AC3E}">
        <p14:creationId xmlns:p14="http://schemas.microsoft.com/office/powerpoint/2010/main" val="2925679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30B6C-7EBD-AE8E-C5F1-11EE1A6626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A21985-D26B-8E52-B418-83E3B15F2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534FF2-B959-A3C4-2613-4CC8E5ECE0E6}"/>
              </a:ext>
            </a:extLst>
          </p:cNvPr>
          <p:cNvSpPr>
            <a:spLocks noGrp="1"/>
          </p:cNvSpPr>
          <p:nvPr>
            <p:ph type="body" idx="1"/>
          </p:nvPr>
        </p:nvSpPr>
        <p:spPr/>
        <p:txBody>
          <a:bodyPr lIns="53511" tIns="26755" rIns="53511" bIns="26755"/>
          <a:lstStyle/>
          <a:p>
            <a:r>
              <a:rPr lang="en-US"/>
              <a:t>Séparateur de partie : numéro, titre de partie, sous-titre ou intervenant. Fond foncé.</a:t>
            </a:r>
          </a:p>
        </p:txBody>
      </p:sp>
      <p:sp>
        <p:nvSpPr>
          <p:cNvPr id="4" name="Slide Number Placeholder 3">
            <a:extLst>
              <a:ext uri="{FF2B5EF4-FFF2-40B4-BE49-F238E27FC236}">
                <a16:creationId xmlns:a16="http://schemas.microsoft.com/office/drawing/2014/main" id="{0D84C021-6ACA-8187-B098-458C6253B4BD}"/>
              </a:ext>
            </a:extLst>
          </p:cNvPr>
          <p:cNvSpPr>
            <a:spLocks noGrp="1"/>
          </p:cNvSpPr>
          <p:nvPr>
            <p:ph type="sldNum" sz="quarter" idx="10"/>
          </p:nvPr>
        </p:nvSpPr>
        <p:spPr/>
        <p:txBody>
          <a:bodyPr lIns="53511" tIns="26755" rIns="53511" bIns="26755"/>
          <a:lstStyle/>
          <a:p>
            <a:fld id="{F7021451-1387-4CA6-816F-3879F97B5CBC}" type="slidenum">
              <a:rPr lang="en-US"/>
              <a:t>10</a:t>
            </a:fld>
            <a:endParaRPr lang="en-US"/>
          </a:p>
        </p:txBody>
      </p:sp>
    </p:spTree>
    <p:extLst>
      <p:ext uri="{BB962C8B-B14F-4D97-AF65-F5344CB8AC3E}">
        <p14:creationId xmlns:p14="http://schemas.microsoft.com/office/powerpoint/2010/main" val="3869734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B8606-188F-E672-D557-76A2557890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81EC1-FEB0-1E66-3BCE-A0901D6DE3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38BF6A-2636-717C-83DA-F25BE8CB05D7}"/>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3DA4F0E2-5377-EDE2-DFC6-3754694CC0C9}"/>
              </a:ext>
            </a:extLst>
          </p:cNvPr>
          <p:cNvSpPr>
            <a:spLocks noGrp="1"/>
          </p:cNvSpPr>
          <p:nvPr>
            <p:ph type="sldNum" sz="quarter" idx="10"/>
          </p:nvPr>
        </p:nvSpPr>
        <p:spPr/>
        <p:txBody>
          <a:bodyPr lIns="53511" tIns="26755" rIns="53511" bIns="26755"/>
          <a:lstStyle/>
          <a:p>
            <a:fld id="{F7021451-1387-4CA6-816F-3879F97B5CBC}" type="slidenum">
              <a:rPr lang="en-US"/>
              <a:t>11</a:t>
            </a:fld>
            <a:endParaRPr lang="en-US"/>
          </a:p>
        </p:txBody>
      </p:sp>
    </p:spTree>
    <p:extLst>
      <p:ext uri="{BB962C8B-B14F-4D97-AF65-F5344CB8AC3E}">
        <p14:creationId xmlns:p14="http://schemas.microsoft.com/office/powerpoint/2010/main" val="1131458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07B6D-EDA9-F1AA-6D62-DC96BACE21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69556D-D43C-7B3B-CDFB-6FFCAB9FAC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A42608-C0EC-19C1-EFB7-4BE2EE28ED14}"/>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B217ED81-226C-9DA1-1F93-9C34B0315D6A}"/>
              </a:ext>
            </a:extLst>
          </p:cNvPr>
          <p:cNvSpPr>
            <a:spLocks noGrp="1"/>
          </p:cNvSpPr>
          <p:nvPr>
            <p:ph type="sldNum" sz="quarter" idx="10"/>
          </p:nvPr>
        </p:nvSpPr>
        <p:spPr/>
        <p:txBody>
          <a:bodyPr lIns="53511" tIns="26755" rIns="53511" bIns="26755"/>
          <a:lstStyle/>
          <a:p>
            <a:fld id="{F7021451-1387-4CA6-816F-3879F97B5CBC}" type="slidenum">
              <a:rPr lang="en-US"/>
              <a:t>12</a:t>
            </a:fld>
            <a:endParaRPr lang="en-US"/>
          </a:p>
        </p:txBody>
      </p:sp>
    </p:spTree>
    <p:extLst>
      <p:ext uri="{BB962C8B-B14F-4D97-AF65-F5344CB8AC3E}">
        <p14:creationId xmlns:p14="http://schemas.microsoft.com/office/powerpoint/2010/main" val="2232925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17A58-81DC-954E-73A5-4FA7A3B4B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E8A55B-7C23-9590-7C2E-4F48F89FF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E4C911-DACC-4267-D35D-F22DDA3DB385}"/>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DFFC2420-C9FA-0A17-4008-E7FB577BA613}"/>
              </a:ext>
            </a:extLst>
          </p:cNvPr>
          <p:cNvSpPr>
            <a:spLocks noGrp="1"/>
          </p:cNvSpPr>
          <p:nvPr>
            <p:ph type="sldNum" sz="quarter" idx="10"/>
          </p:nvPr>
        </p:nvSpPr>
        <p:spPr/>
        <p:txBody>
          <a:bodyPr lIns="53511" tIns="26755" rIns="53511" bIns="26755"/>
          <a:lstStyle/>
          <a:p>
            <a:fld id="{F7021451-1387-4CA6-816F-3879F97B5CBC}" type="slidenum">
              <a:rPr lang="en-US"/>
              <a:t>13</a:t>
            </a:fld>
            <a:endParaRPr lang="en-US"/>
          </a:p>
        </p:txBody>
      </p:sp>
    </p:spTree>
    <p:extLst>
      <p:ext uri="{BB962C8B-B14F-4D97-AF65-F5344CB8AC3E}">
        <p14:creationId xmlns:p14="http://schemas.microsoft.com/office/powerpoint/2010/main" val="3450080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4:notes"/>
          <p:cNvSpPr>
            <a:spLocks noGrp="1" noRot="1" noChangeAspect="1"/>
          </p:cNvSpPr>
          <p:nvPr>
            <p:ph type="sldImg" idx="2"/>
          </p:nvPr>
        </p:nvSpPr>
        <p:spPr>
          <a:xfrm>
            <a:off x="-457200" y="0"/>
            <a:ext cx="2897188" cy="16287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lIns="53511" tIns="26755" rIns="53511" bIns="26755"/>
          <a:lstStyle/>
          <a:p>
            <a:endParaRPr lang="fr-FR"/>
          </a:p>
        </p:txBody>
      </p:sp>
      <p:sp>
        <p:nvSpPr>
          <p:cNvPr id="55" name="Google Shape;55;p4:notes"/>
          <p:cNvSpPr txBox="1">
            <a:spLocks noGrp="1"/>
          </p:cNvSpPr>
          <p:nvPr>
            <p:ph type="body" idx="1"/>
          </p:nvPr>
        </p:nvSpPr>
        <p:spPr>
          <a:xfrm>
            <a:off x="0" y="0"/>
            <a:ext cx="1982407" cy="1628385"/>
          </a:xfrm>
          <a:prstGeom prst="rect">
            <a:avLst/>
          </a:prstGeom>
          <a:noFill/>
          <a:ln>
            <a:noFill/>
          </a:ln>
        </p:spPr>
        <p:txBody>
          <a:bodyPr spcFirstLastPara="1" wrap="square" lIns="53502" tIns="26744" rIns="53502" bIns="26744" anchor="t" anchorCtr="0">
            <a:noAutofit/>
          </a:bodyPr>
          <a:lstStyle/>
          <a:p>
            <a:r>
              <a:rPr lang="en-US" sz="700">
                <a:solidFill>
                  <a:schemeClr val="dk1"/>
                </a:solidFill>
                <a:latin typeface="Arial"/>
                <a:ea typeface="Arial"/>
                <a:cs typeface="Arial"/>
                <a:sym typeface="Arial"/>
              </a:rPr>
              <a:t>Séparateur de partie : numéro, titre de partie, sous-titre ou intervenant. Fond foncé.</a:t>
            </a:r>
            <a:endParaRPr/>
          </a:p>
        </p:txBody>
      </p:sp>
      <p:sp>
        <p:nvSpPr>
          <p:cNvPr id="56" name="Google Shape;56;p4:notes"/>
          <p:cNvSpPr txBox="1">
            <a:spLocks noGrp="1"/>
          </p:cNvSpPr>
          <p:nvPr>
            <p:ph type="sldNum" idx="12"/>
          </p:nvPr>
        </p:nvSpPr>
        <p:spPr>
          <a:xfrm>
            <a:off x="0" y="0"/>
            <a:ext cx="1982407" cy="1628385"/>
          </a:xfrm>
          <a:prstGeom prst="rect">
            <a:avLst/>
          </a:prstGeom>
          <a:noFill/>
          <a:ln>
            <a:noFill/>
          </a:ln>
        </p:spPr>
        <p:txBody>
          <a:bodyPr spcFirstLastPara="1" wrap="square" lIns="53502" tIns="26744" rIns="53502" bIns="26744" anchor="t" anchorCtr="0">
            <a:noAutofit/>
          </a:bodyPr>
          <a:lstStyle/>
          <a:p>
            <a:pPr defTabSz="535107">
              <a:buClr>
                <a:srgbClr val="000000"/>
              </a:buClr>
              <a:defRPr/>
            </a:pPr>
            <a:fld id="{00000000-1234-1234-1234-123412341234}" type="slidenum">
              <a:rPr lang="en-US" sz="1100" kern="0">
                <a:solidFill>
                  <a:srgbClr val="000000"/>
                </a:solidFill>
                <a:latin typeface="Arial"/>
                <a:ea typeface="Arial"/>
                <a:cs typeface="Arial"/>
                <a:sym typeface="Arial"/>
              </a:rPr>
              <a:pPr defTabSz="535107">
                <a:buClr>
                  <a:srgbClr val="000000"/>
                </a:buClr>
                <a:defRPr/>
              </a:pPr>
              <a:t>14</a:t>
            </a:fld>
            <a:endParaRPr sz="1100" kern="0">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5:notes"/>
          <p:cNvSpPr>
            <a:spLocks noGrp="1" noRot="1" noChangeAspect="1"/>
          </p:cNvSpPr>
          <p:nvPr>
            <p:ph type="sldImg" idx="2"/>
          </p:nvPr>
        </p:nvSpPr>
        <p:spPr>
          <a:xfrm>
            <a:off x="-457200" y="0"/>
            <a:ext cx="2897188" cy="16287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lIns="53511" tIns="26755" rIns="53511" bIns="26755"/>
          <a:lstStyle/>
          <a:p>
            <a:endParaRPr lang="fr-FR"/>
          </a:p>
        </p:txBody>
      </p:sp>
      <p:sp>
        <p:nvSpPr>
          <p:cNvPr id="70" name="Google Shape;70;p5:notes"/>
          <p:cNvSpPr txBox="1">
            <a:spLocks noGrp="1"/>
          </p:cNvSpPr>
          <p:nvPr>
            <p:ph type="body" idx="1"/>
          </p:nvPr>
        </p:nvSpPr>
        <p:spPr>
          <a:xfrm>
            <a:off x="0" y="0"/>
            <a:ext cx="1982407" cy="1628385"/>
          </a:xfrm>
          <a:prstGeom prst="rect">
            <a:avLst/>
          </a:prstGeom>
          <a:noFill/>
          <a:ln>
            <a:noFill/>
          </a:ln>
        </p:spPr>
        <p:txBody>
          <a:bodyPr spcFirstLastPara="1" wrap="square" lIns="53502" tIns="26744" rIns="53502" bIns="26744" anchor="t" anchorCtr="0">
            <a:noAutofit/>
          </a:bodyPr>
          <a:lstStyle/>
          <a:p>
            <a:r>
              <a:rPr lang="en-US" sz="700">
                <a:solidFill>
                  <a:schemeClr val="dk1"/>
                </a:solidFill>
                <a:latin typeface="Arial"/>
                <a:ea typeface="Arial"/>
                <a:cs typeface="Arial"/>
                <a:sym typeface="Arial"/>
              </a:rPr>
              <a:t>Séparateur de partie : numéro, titre de partie, sous-titre ou intervenant. Fond foncé.</a:t>
            </a:r>
            <a:endParaRPr/>
          </a:p>
        </p:txBody>
      </p:sp>
      <p:sp>
        <p:nvSpPr>
          <p:cNvPr id="71" name="Google Shape;71;p5:notes"/>
          <p:cNvSpPr txBox="1">
            <a:spLocks noGrp="1"/>
          </p:cNvSpPr>
          <p:nvPr>
            <p:ph type="sldNum" idx="12"/>
          </p:nvPr>
        </p:nvSpPr>
        <p:spPr>
          <a:xfrm>
            <a:off x="0" y="0"/>
            <a:ext cx="1982407" cy="1628385"/>
          </a:xfrm>
          <a:prstGeom prst="rect">
            <a:avLst/>
          </a:prstGeom>
          <a:noFill/>
          <a:ln>
            <a:noFill/>
          </a:ln>
        </p:spPr>
        <p:txBody>
          <a:bodyPr spcFirstLastPara="1" wrap="square" lIns="53502" tIns="26744" rIns="53502" bIns="26744" anchor="t" anchorCtr="0">
            <a:noAutofit/>
          </a:bodyPr>
          <a:lstStyle/>
          <a:p>
            <a:pPr defTabSz="535107">
              <a:buClr>
                <a:srgbClr val="000000"/>
              </a:buClr>
              <a:defRPr/>
            </a:pPr>
            <a:fld id="{00000000-1234-1234-1234-123412341234}" type="slidenum">
              <a:rPr lang="en-US" sz="1100" kern="0">
                <a:solidFill>
                  <a:srgbClr val="000000"/>
                </a:solidFill>
                <a:latin typeface="Arial"/>
                <a:ea typeface="Arial"/>
                <a:cs typeface="Arial"/>
                <a:sym typeface="Arial"/>
              </a:rPr>
              <a:pPr defTabSz="535107">
                <a:buClr>
                  <a:srgbClr val="000000"/>
                </a:buClr>
                <a:defRPr/>
              </a:pPr>
              <a:t>15</a:t>
            </a:fld>
            <a:endParaRPr sz="1100" kern="0">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7:notes"/>
          <p:cNvSpPr>
            <a:spLocks noGrp="1" noRot="1" noChangeAspect="1"/>
          </p:cNvSpPr>
          <p:nvPr>
            <p:ph type="sldImg" idx="2"/>
          </p:nvPr>
        </p:nvSpPr>
        <p:spPr>
          <a:xfrm>
            <a:off x="-457200" y="0"/>
            <a:ext cx="2897188" cy="16287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lIns="53511" tIns="26755" rIns="53511" bIns="26755"/>
          <a:lstStyle/>
          <a:p>
            <a:endParaRPr lang="fr-FR"/>
          </a:p>
        </p:txBody>
      </p:sp>
      <p:sp>
        <p:nvSpPr>
          <p:cNvPr id="105" name="Google Shape;105;p7:notes"/>
          <p:cNvSpPr txBox="1">
            <a:spLocks noGrp="1"/>
          </p:cNvSpPr>
          <p:nvPr>
            <p:ph type="body" idx="1"/>
          </p:nvPr>
        </p:nvSpPr>
        <p:spPr>
          <a:xfrm>
            <a:off x="0" y="0"/>
            <a:ext cx="1982407" cy="1628385"/>
          </a:xfrm>
          <a:prstGeom prst="rect">
            <a:avLst/>
          </a:prstGeom>
          <a:noFill/>
          <a:ln>
            <a:noFill/>
          </a:ln>
        </p:spPr>
        <p:txBody>
          <a:bodyPr spcFirstLastPara="1" wrap="square" lIns="53502" tIns="26744" rIns="53502" bIns="26744" anchor="t" anchorCtr="0">
            <a:noAutofit/>
          </a:bodyPr>
          <a:lstStyle/>
          <a:p>
            <a:r>
              <a:rPr lang="en-US" sz="700">
                <a:solidFill>
                  <a:schemeClr val="dk1"/>
                </a:solidFill>
                <a:latin typeface="Arial"/>
                <a:ea typeface="Arial"/>
                <a:cs typeface="Arial"/>
                <a:sym typeface="Arial"/>
              </a:rPr>
              <a:t>Slide de contenu standard : surtitre, titre, zone de texte, pied de page.</a:t>
            </a:r>
            <a:endParaRPr/>
          </a:p>
        </p:txBody>
      </p:sp>
      <p:sp>
        <p:nvSpPr>
          <p:cNvPr id="106" name="Google Shape;106;p7:notes"/>
          <p:cNvSpPr txBox="1">
            <a:spLocks noGrp="1"/>
          </p:cNvSpPr>
          <p:nvPr>
            <p:ph type="sldNum" idx="12"/>
          </p:nvPr>
        </p:nvSpPr>
        <p:spPr>
          <a:xfrm>
            <a:off x="0" y="0"/>
            <a:ext cx="1982407" cy="1628385"/>
          </a:xfrm>
          <a:prstGeom prst="rect">
            <a:avLst/>
          </a:prstGeom>
          <a:noFill/>
          <a:ln>
            <a:noFill/>
          </a:ln>
        </p:spPr>
        <p:txBody>
          <a:bodyPr spcFirstLastPara="1" wrap="square" lIns="53502" tIns="26744" rIns="53502" bIns="26744" anchor="t" anchorCtr="0">
            <a:noAutofit/>
          </a:bodyPr>
          <a:lstStyle/>
          <a:p>
            <a:pPr defTabSz="535107">
              <a:buClr>
                <a:srgbClr val="000000"/>
              </a:buClr>
              <a:defRPr/>
            </a:pPr>
            <a:fld id="{00000000-1234-1234-1234-123412341234}" type="slidenum">
              <a:rPr lang="en-US" sz="1100" kern="0">
                <a:solidFill>
                  <a:srgbClr val="000000"/>
                </a:solidFill>
                <a:latin typeface="Arial"/>
                <a:ea typeface="Arial"/>
                <a:cs typeface="Arial"/>
                <a:sym typeface="Arial"/>
              </a:rPr>
              <a:pPr defTabSz="535107">
                <a:buClr>
                  <a:srgbClr val="000000"/>
                </a:buClr>
                <a:defRPr/>
              </a:pPr>
              <a:t>16</a:t>
            </a:fld>
            <a:endParaRPr sz="1100" kern="0">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a:extLst>
            <a:ext uri="{FF2B5EF4-FFF2-40B4-BE49-F238E27FC236}">
              <a16:creationId xmlns:a16="http://schemas.microsoft.com/office/drawing/2014/main" id="{58865016-AF9F-31BF-1D78-6085DF285F6A}"/>
            </a:ext>
          </a:extLst>
        </p:cNvPr>
        <p:cNvGrpSpPr/>
        <p:nvPr/>
      </p:nvGrpSpPr>
      <p:grpSpPr>
        <a:xfrm>
          <a:off x="0" y="0"/>
          <a:ext cx="0" cy="0"/>
          <a:chOff x="0" y="0"/>
          <a:chExt cx="0" cy="0"/>
        </a:xfrm>
      </p:grpSpPr>
      <p:sp>
        <p:nvSpPr>
          <p:cNvPr id="346" name="Google Shape;346;p12:notes">
            <a:extLst>
              <a:ext uri="{FF2B5EF4-FFF2-40B4-BE49-F238E27FC236}">
                <a16:creationId xmlns:a16="http://schemas.microsoft.com/office/drawing/2014/main" id="{44E11064-B354-0777-1D48-01492E8856E2}"/>
              </a:ext>
            </a:extLst>
          </p:cNvPr>
          <p:cNvSpPr>
            <a:spLocks noGrp="1" noRot="1" noChangeAspect="1"/>
          </p:cNvSpPr>
          <p:nvPr>
            <p:ph type="sldImg" idx="2"/>
          </p:nvPr>
        </p:nvSpPr>
        <p:spPr>
          <a:xfrm>
            <a:off x="-457200" y="0"/>
            <a:ext cx="2897188" cy="16287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lIns="53511" tIns="26755" rIns="53511" bIns="26755"/>
          <a:lstStyle/>
          <a:p>
            <a:endParaRPr lang="fr-FR"/>
          </a:p>
        </p:txBody>
      </p:sp>
      <p:sp>
        <p:nvSpPr>
          <p:cNvPr id="347" name="Google Shape;347;p12:notes">
            <a:extLst>
              <a:ext uri="{FF2B5EF4-FFF2-40B4-BE49-F238E27FC236}">
                <a16:creationId xmlns:a16="http://schemas.microsoft.com/office/drawing/2014/main" id="{B68AF071-D145-9ED9-0AF2-BE50B3258149}"/>
              </a:ext>
            </a:extLst>
          </p:cNvPr>
          <p:cNvSpPr txBox="1">
            <a:spLocks noGrp="1"/>
          </p:cNvSpPr>
          <p:nvPr>
            <p:ph type="body" idx="1"/>
          </p:nvPr>
        </p:nvSpPr>
        <p:spPr>
          <a:xfrm>
            <a:off x="0" y="0"/>
            <a:ext cx="1982407" cy="1628385"/>
          </a:xfrm>
          <a:prstGeom prst="rect">
            <a:avLst/>
          </a:prstGeom>
          <a:noFill/>
          <a:ln>
            <a:noFill/>
          </a:ln>
        </p:spPr>
        <p:txBody>
          <a:bodyPr spcFirstLastPara="1" wrap="square" lIns="53502" tIns="26744" rIns="53502" bIns="26744" anchor="t" anchorCtr="0">
            <a:noAutofit/>
          </a:bodyPr>
          <a:lstStyle/>
          <a:p>
            <a:r>
              <a:rPr lang="en-US" sz="700">
                <a:solidFill>
                  <a:schemeClr val="dk1"/>
                </a:solidFill>
                <a:latin typeface="Arial"/>
                <a:ea typeface="Arial"/>
                <a:cs typeface="Arial"/>
                <a:sym typeface="Arial"/>
              </a:rPr>
              <a:t>Séparateur de partie : numéro, titre de partie, sous-titre ou intervenant. Fond foncé.</a:t>
            </a:r>
            <a:endParaRPr/>
          </a:p>
        </p:txBody>
      </p:sp>
      <p:sp>
        <p:nvSpPr>
          <p:cNvPr id="348" name="Google Shape;348;p12:notes">
            <a:extLst>
              <a:ext uri="{FF2B5EF4-FFF2-40B4-BE49-F238E27FC236}">
                <a16:creationId xmlns:a16="http://schemas.microsoft.com/office/drawing/2014/main" id="{961D9EFE-0454-EC80-0895-549DEDD87006}"/>
              </a:ext>
            </a:extLst>
          </p:cNvPr>
          <p:cNvSpPr txBox="1">
            <a:spLocks noGrp="1"/>
          </p:cNvSpPr>
          <p:nvPr>
            <p:ph type="sldNum" idx="12"/>
          </p:nvPr>
        </p:nvSpPr>
        <p:spPr>
          <a:xfrm>
            <a:off x="0" y="0"/>
            <a:ext cx="1982407" cy="1628385"/>
          </a:xfrm>
          <a:prstGeom prst="rect">
            <a:avLst/>
          </a:prstGeom>
          <a:noFill/>
          <a:ln>
            <a:noFill/>
          </a:ln>
        </p:spPr>
        <p:txBody>
          <a:bodyPr spcFirstLastPara="1" wrap="square" lIns="53502" tIns="26744" rIns="53502" bIns="26744" anchor="t" anchorCtr="0">
            <a:noAutofit/>
          </a:bodyPr>
          <a:lstStyle/>
          <a:p>
            <a:pPr defTabSz="535107">
              <a:buClr>
                <a:srgbClr val="000000"/>
              </a:buClr>
              <a:defRPr/>
            </a:pPr>
            <a:fld id="{00000000-1234-1234-1234-123412341234}" type="slidenum">
              <a:rPr lang="en-US" sz="1100" kern="0">
                <a:solidFill>
                  <a:srgbClr val="000000"/>
                </a:solidFill>
                <a:latin typeface="Arial"/>
                <a:ea typeface="Arial"/>
                <a:cs typeface="Arial"/>
                <a:sym typeface="Arial"/>
              </a:rPr>
              <a:pPr defTabSz="535107">
                <a:buClr>
                  <a:srgbClr val="000000"/>
                </a:buClr>
                <a:defRPr/>
              </a:pPr>
              <a:t>17</a:t>
            </a:fld>
            <a:endParaRPr sz="11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2698272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9:notes"/>
          <p:cNvSpPr>
            <a:spLocks noGrp="1" noRot="1" noChangeAspect="1"/>
          </p:cNvSpPr>
          <p:nvPr>
            <p:ph type="sldImg" idx="2"/>
          </p:nvPr>
        </p:nvSpPr>
        <p:spPr>
          <a:xfrm>
            <a:off x="-457200" y="0"/>
            <a:ext cx="2897188" cy="16287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lIns="53511" tIns="26755" rIns="53511" bIns="26755"/>
          <a:lstStyle/>
          <a:p>
            <a:endParaRPr lang="fr-FR"/>
          </a:p>
        </p:txBody>
      </p:sp>
      <p:sp>
        <p:nvSpPr>
          <p:cNvPr id="273" name="Google Shape;273;p9:notes"/>
          <p:cNvSpPr txBox="1">
            <a:spLocks noGrp="1"/>
          </p:cNvSpPr>
          <p:nvPr>
            <p:ph type="body" idx="1"/>
          </p:nvPr>
        </p:nvSpPr>
        <p:spPr>
          <a:xfrm>
            <a:off x="0" y="0"/>
            <a:ext cx="1982407" cy="1628385"/>
          </a:xfrm>
          <a:prstGeom prst="rect">
            <a:avLst/>
          </a:prstGeom>
          <a:noFill/>
          <a:ln>
            <a:noFill/>
          </a:ln>
        </p:spPr>
        <p:txBody>
          <a:bodyPr spcFirstLastPara="1" wrap="square" lIns="53502" tIns="26744" rIns="53502" bIns="26744" anchor="t" anchorCtr="0">
            <a:noAutofit/>
          </a:bodyPr>
          <a:lstStyle/>
          <a:p>
            <a:r>
              <a:rPr lang="en-US" sz="700">
                <a:solidFill>
                  <a:schemeClr val="dk1"/>
                </a:solidFill>
                <a:latin typeface="Arial"/>
                <a:ea typeface="Arial"/>
                <a:cs typeface="Arial"/>
                <a:sym typeface="Arial"/>
              </a:rPr>
              <a:t>Slide de contenu standard : surtitre, titre, zone de texte, pied de page.</a:t>
            </a:r>
            <a:endParaRPr/>
          </a:p>
        </p:txBody>
      </p:sp>
      <p:sp>
        <p:nvSpPr>
          <p:cNvPr id="274" name="Google Shape;274;p9:notes"/>
          <p:cNvSpPr txBox="1">
            <a:spLocks noGrp="1"/>
          </p:cNvSpPr>
          <p:nvPr>
            <p:ph type="sldNum" idx="12"/>
          </p:nvPr>
        </p:nvSpPr>
        <p:spPr>
          <a:xfrm>
            <a:off x="0" y="0"/>
            <a:ext cx="1982407" cy="1628385"/>
          </a:xfrm>
          <a:prstGeom prst="rect">
            <a:avLst/>
          </a:prstGeom>
          <a:noFill/>
          <a:ln>
            <a:noFill/>
          </a:ln>
        </p:spPr>
        <p:txBody>
          <a:bodyPr spcFirstLastPara="1" wrap="square" lIns="53502" tIns="26744" rIns="53502" bIns="26744" anchor="t" anchorCtr="0">
            <a:noAutofit/>
          </a:bodyPr>
          <a:lstStyle/>
          <a:p>
            <a:pPr defTabSz="535107">
              <a:buClr>
                <a:srgbClr val="000000"/>
              </a:buClr>
              <a:defRPr/>
            </a:pPr>
            <a:fld id="{00000000-1234-1234-1234-123412341234}" type="slidenum">
              <a:rPr lang="en-US" sz="1100" kern="0">
                <a:solidFill>
                  <a:srgbClr val="000000"/>
                </a:solidFill>
                <a:latin typeface="Arial"/>
                <a:ea typeface="Arial"/>
                <a:cs typeface="Arial"/>
                <a:sym typeface="Arial"/>
              </a:rPr>
              <a:pPr defTabSz="535107">
                <a:buClr>
                  <a:srgbClr val="000000"/>
                </a:buClr>
                <a:defRPr/>
              </a:pPr>
              <a:t>18</a:t>
            </a:fld>
            <a:endParaRPr sz="1100" kern="0">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txBody>
          <a:bodyPr lIns="53511" tIns="26755" rIns="53511" bIns="26755"/>
          <a:lstStyle/>
          <a:p>
            <a:endParaRPr lang="fr-FR"/>
          </a:p>
        </p:txBody>
      </p:sp>
      <p:sp>
        <p:nvSpPr>
          <p:cNvPr id="3" name="Notes Placeholder 2"/>
          <p:cNvSpPr>
            <a:spLocks noGrp="1"/>
          </p:cNvSpPr>
          <p:nvPr>
            <p:ph type="body" idx="1"/>
          </p:nvPr>
        </p:nvSpPr>
        <p:spPr/>
        <p:txBody>
          <a:bodyPr lIns="53511" tIns="26755" rIns="53511" bIns="26755"/>
          <a:lstStyle/>
          <a:p>
            <a:endParaRPr lang="en-US" dirty="0"/>
          </a:p>
        </p:txBody>
      </p:sp>
      <p:sp>
        <p:nvSpPr>
          <p:cNvPr id="4" name="Slide Number Placeholder 3"/>
          <p:cNvSpPr>
            <a:spLocks noGrp="1"/>
          </p:cNvSpPr>
          <p:nvPr>
            <p:ph type="sldNum" sz="quarter" idx="10"/>
          </p:nvPr>
        </p:nvSpPr>
        <p:spPr/>
        <p:txBody>
          <a:bodyPr lIns="53511" tIns="26755" rIns="53511" bIns="26755"/>
          <a:lstStyle/>
          <a:p>
            <a:pPr defTabSz="535107">
              <a:buClr>
                <a:srgbClr val="000000"/>
              </a:buClr>
              <a:defRPr/>
            </a:pPr>
            <a:fld id="{F7021451-1387-4CA6-816F-3879F97B5CBC}" type="slidenum">
              <a:rPr lang="en-US" sz="800" kern="0">
                <a:solidFill>
                  <a:srgbClr val="000000"/>
                </a:solidFill>
                <a:latin typeface="Arial"/>
                <a:cs typeface="Arial"/>
                <a:sym typeface="Arial"/>
              </a:rPr>
              <a:pPr defTabSz="535107">
                <a:buClr>
                  <a:srgbClr val="000000"/>
                </a:buClr>
                <a:defRPr/>
              </a:pPr>
              <a:t>19</a:t>
            </a:fld>
            <a:endParaRPr lang="en-US" sz="800" kern="0">
              <a:solidFill>
                <a:srgbClr val="000000"/>
              </a:solidFill>
              <a:latin typeface="Arial"/>
              <a:cs typeface="Arial"/>
              <a:sym typeface="Arial"/>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txBody>
          <a:bodyPr lIns="53511" tIns="26755" rIns="53511" bIns="26755"/>
          <a:lstStyle/>
          <a:p>
            <a:endParaRPr lang="fr-FR"/>
          </a:p>
        </p:txBody>
      </p:sp>
      <p:sp>
        <p:nvSpPr>
          <p:cNvPr id="3" name="Notes Placeholder 2"/>
          <p:cNvSpPr>
            <a:spLocks noGrp="1"/>
          </p:cNvSpPr>
          <p:nvPr>
            <p:ph type="body" idx="1"/>
          </p:nvPr>
        </p:nvSpPr>
        <p:spPr/>
        <p:txBody>
          <a:bodyPr lIns="53511" tIns="26755" rIns="53511" bIns="26755"/>
          <a:lstStyle/>
          <a:p>
            <a:endParaRPr lang="en-US" dirty="0"/>
          </a:p>
        </p:txBody>
      </p:sp>
      <p:sp>
        <p:nvSpPr>
          <p:cNvPr id="4" name="Slide Number Placeholder 3"/>
          <p:cNvSpPr>
            <a:spLocks noGrp="1"/>
          </p:cNvSpPr>
          <p:nvPr>
            <p:ph type="sldNum" sz="quarter" idx="10"/>
          </p:nvPr>
        </p:nvSpPr>
        <p:spPr/>
        <p:txBody>
          <a:bodyPr lIns="53511" tIns="26755" rIns="53511" bIns="26755"/>
          <a:lstStyle/>
          <a:p>
            <a:pPr defTabSz="535107">
              <a:buClr>
                <a:srgbClr val="000000"/>
              </a:buClr>
              <a:defRPr/>
            </a:pPr>
            <a:fld id="{F7021451-1387-4CA6-816F-3879F97B5CBC}" type="slidenum">
              <a:rPr lang="en-US" sz="800" kern="0">
                <a:solidFill>
                  <a:srgbClr val="000000"/>
                </a:solidFill>
                <a:latin typeface="Arial"/>
                <a:cs typeface="Arial"/>
                <a:sym typeface="Arial"/>
              </a:rPr>
              <a:pPr defTabSz="535107">
                <a:buClr>
                  <a:srgbClr val="000000"/>
                </a:buClr>
                <a:defRPr/>
              </a:pPr>
              <a:t>20</a:t>
            </a:fld>
            <a:endParaRPr lang="en-US" sz="800" kern="0">
              <a:solidFill>
                <a:srgbClr val="000000"/>
              </a:solidFill>
              <a:latin typeface="Arial"/>
              <a:cs typeface="Arial"/>
              <a:sym typeface="Arial"/>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2:notes"/>
          <p:cNvSpPr>
            <a:spLocks noGrp="1" noRot="1" noChangeAspect="1"/>
          </p:cNvSpPr>
          <p:nvPr>
            <p:ph type="sldImg" idx="2"/>
          </p:nvPr>
        </p:nvSpPr>
        <p:spPr>
          <a:xfrm>
            <a:off x="-457200" y="0"/>
            <a:ext cx="2897188" cy="16287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lIns="53511" tIns="26755" rIns="53511" bIns="26755"/>
          <a:lstStyle/>
          <a:p>
            <a:endParaRPr lang="fr-FR"/>
          </a:p>
        </p:txBody>
      </p:sp>
      <p:sp>
        <p:nvSpPr>
          <p:cNvPr id="347" name="Google Shape;347;p12:notes"/>
          <p:cNvSpPr txBox="1">
            <a:spLocks noGrp="1"/>
          </p:cNvSpPr>
          <p:nvPr>
            <p:ph type="body" idx="1"/>
          </p:nvPr>
        </p:nvSpPr>
        <p:spPr>
          <a:xfrm>
            <a:off x="0" y="0"/>
            <a:ext cx="1982407" cy="1628385"/>
          </a:xfrm>
          <a:prstGeom prst="rect">
            <a:avLst/>
          </a:prstGeom>
          <a:noFill/>
          <a:ln>
            <a:noFill/>
          </a:ln>
        </p:spPr>
        <p:txBody>
          <a:bodyPr spcFirstLastPara="1" wrap="square" lIns="53502" tIns="26744" rIns="53502" bIns="26744" anchor="t" anchorCtr="0">
            <a:noAutofit/>
          </a:bodyPr>
          <a:lstStyle/>
          <a:p>
            <a:r>
              <a:rPr lang="en-US" sz="700">
                <a:solidFill>
                  <a:schemeClr val="dk1"/>
                </a:solidFill>
                <a:latin typeface="Arial"/>
                <a:ea typeface="Arial"/>
                <a:cs typeface="Arial"/>
                <a:sym typeface="Arial"/>
              </a:rPr>
              <a:t>Séparateur de partie : numéro, titre de partie, sous-titre ou intervenant. Fond foncé.</a:t>
            </a:r>
            <a:endParaRPr/>
          </a:p>
        </p:txBody>
      </p:sp>
      <p:sp>
        <p:nvSpPr>
          <p:cNvPr id="348" name="Google Shape;348;p12:notes"/>
          <p:cNvSpPr txBox="1">
            <a:spLocks noGrp="1"/>
          </p:cNvSpPr>
          <p:nvPr>
            <p:ph type="sldNum" idx="12"/>
          </p:nvPr>
        </p:nvSpPr>
        <p:spPr>
          <a:xfrm>
            <a:off x="0" y="0"/>
            <a:ext cx="1982407" cy="1628385"/>
          </a:xfrm>
          <a:prstGeom prst="rect">
            <a:avLst/>
          </a:prstGeom>
          <a:noFill/>
          <a:ln>
            <a:noFill/>
          </a:ln>
        </p:spPr>
        <p:txBody>
          <a:bodyPr spcFirstLastPara="1" wrap="square" lIns="53502" tIns="26744" rIns="53502" bIns="26744" anchor="t" anchorCtr="0">
            <a:noAutofit/>
          </a:bodyPr>
          <a:lstStyle/>
          <a:p>
            <a:pPr defTabSz="535107">
              <a:buClr>
                <a:srgbClr val="000000"/>
              </a:buClr>
              <a:defRPr/>
            </a:pPr>
            <a:fld id="{00000000-1234-1234-1234-123412341234}" type="slidenum">
              <a:rPr lang="en-US" sz="1100" kern="0">
                <a:solidFill>
                  <a:srgbClr val="000000"/>
                </a:solidFill>
                <a:latin typeface="Arial"/>
                <a:ea typeface="Arial"/>
                <a:cs typeface="Arial"/>
                <a:sym typeface="Arial"/>
              </a:rPr>
              <a:pPr defTabSz="535107">
                <a:buClr>
                  <a:srgbClr val="000000"/>
                </a:buClr>
                <a:defRPr/>
              </a:pPr>
              <a:t>21</a:t>
            </a:fld>
            <a:endParaRPr sz="1100" kern="0">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3:notes"/>
          <p:cNvSpPr>
            <a:spLocks noGrp="1" noRot="1" noChangeAspect="1"/>
          </p:cNvSpPr>
          <p:nvPr>
            <p:ph type="sldImg" idx="2"/>
          </p:nvPr>
        </p:nvSpPr>
        <p:spPr>
          <a:xfrm>
            <a:off x="-457200" y="0"/>
            <a:ext cx="2897188" cy="16287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lIns="53511" tIns="26755" rIns="53511" bIns="26755"/>
          <a:lstStyle/>
          <a:p>
            <a:endParaRPr lang="fr-FR"/>
          </a:p>
        </p:txBody>
      </p:sp>
      <p:sp>
        <p:nvSpPr>
          <p:cNvPr id="356" name="Google Shape;356;p13:notes"/>
          <p:cNvSpPr txBox="1">
            <a:spLocks noGrp="1"/>
          </p:cNvSpPr>
          <p:nvPr>
            <p:ph type="body" idx="1"/>
          </p:nvPr>
        </p:nvSpPr>
        <p:spPr>
          <a:xfrm>
            <a:off x="0" y="0"/>
            <a:ext cx="1982407" cy="1628385"/>
          </a:xfrm>
          <a:prstGeom prst="rect">
            <a:avLst/>
          </a:prstGeom>
          <a:noFill/>
          <a:ln>
            <a:noFill/>
          </a:ln>
        </p:spPr>
        <p:txBody>
          <a:bodyPr spcFirstLastPara="1" wrap="square" lIns="53502" tIns="26744" rIns="53502" bIns="26744" anchor="t" anchorCtr="0">
            <a:noAutofit/>
          </a:bodyPr>
          <a:lstStyle/>
          <a:p>
            <a:r>
              <a:rPr lang="en-US" sz="700">
                <a:solidFill>
                  <a:schemeClr val="dk1"/>
                </a:solidFill>
                <a:latin typeface="Arial"/>
                <a:ea typeface="Arial"/>
                <a:cs typeface="Arial"/>
                <a:sym typeface="Arial"/>
              </a:rPr>
              <a:t>Slide de contenu standard : surtitre, titre, zone de texte, pied de page.</a:t>
            </a:r>
            <a:endParaRPr/>
          </a:p>
        </p:txBody>
      </p:sp>
      <p:sp>
        <p:nvSpPr>
          <p:cNvPr id="357" name="Google Shape;357;p13:notes"/>
          <p:cNvSpPr txBox="1">
            <a:spLocks noGrp="1"/>
          </p:cNvSpPr>
          <p:nvPr>
            <p:ph type="sldNum" idx="12"/>
          </p:nvPr>
        </p:nvSpPr>
        <p:spPr>
          <a:xfrm>
            <a:off x="0" y="0"/>
            <a:ext cx="1982407" cy="1628385"/>
          </a:xfrm>
          <a:prstGeom prst="rect">
            <a:avLst/>
          </a:prstGeom>
          <a:noFill/>
          <a:ln>
            <a:noFill/>
          </a:ln>
        </p:spPr>
        <p:txBody>
          <a:bodyPr spcFirstLastPara="1" wrap="square" lIns="53502" tIns="26744" rIns="53502" bIns="26744" anchor="t" anchorCtr="0">
            <a:noAutofit/>
          </a:bodyPr>
          <a:lstStyle/>
          <a:p>
            <a:pPr defTabSz="535107">
              <a:buClr>
                <a:srgbClr val="000000"/>
              </a:buClr>
              <a:defRPr/>
            </a:pPr>
            <a:fld id="{00000000-1234-1234-1234-123412341234}" type="slidenum">
              <a:rPr lang="en-US" sz="1100" kern="0">
                <a:solidFill>
                  <a:srgbClr val="000000"/>
                </a:solidFill>
                <a:latin typeface="Arial"/>
                <a:ea typeface="Arial"/>
                <a:cs typeface="Arial"/>
                <a:sym typeface="Arial"/>
              </a:rPr>
              <a:pPr defTabSz="535107">
                <a:buClr>
                  <a:srgbClr val="000000"/>
                </a:buClr>
                <a:defRPr/>
              </a:pPr>
              <a:t>22</a:t>
            </a:fld>
            <a:endParaRPr sz="1100" kern="0">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txBody>
          <a:bodyPr lIns="53511" tIns="26755" rIns="53511" bIns="26755"/>
          <a:lstStyle/>
          <a:p>
            <a:endParaRPr lang="fr-FR"/>
          </a:p>
        </p:txBody>
      </p:sp>
      <p:sp>
        <p:nvSpPr>
          <p:cNvPr id="3" name="Notes Placeholder 2"/>
          <p:cNvSpPr>
            <a:spLocks noGrp="1"/>
          </p:cNvSpPr>
          <p:nvPr>
            <p:ph type="body" idx="1"/>
          </p:nvPr>
        </p:nvSpPr>
        <p:spPr/>
        <p:txBody>
          <a:bodyPr lIns="53511" tIns="26755" rIns="53511" bIns="26755"/>
          <a:lstStyle/>
          <a:p>
            <a:endParaRPr lang="en-US" dirty="0"/>
          </a:p>
        </p:txBody>
      </p:sp>
      <p:sp>
        <p:nvSpPr>
          <p:cNvPr id="4" name="Slide Number Placeholder 3"/>
          <p:cNvSpPr>
            <a:spLocks noGrp="1"/>
          </p:cNvSpPr>
          <p:nvPr>
            <p:ph type="sldNum" sz="quarter" idx="10"/>
          </p:nvPr>
        </p:nvSpPr>
        <p:spPr/>
        <p:txBody>
          <a:bodyPr lIns="53511" tIns="26755" rIns="53511" bIns="26755"/>
          <a:lstStyle/>
          <a:p>
            <a:pPr defTabSz="535107">
              <a:buClr>
                <a:srgbClr val="000000"/>
              </a:buClr>
              <a:defRPr/>
            </a:pPr>
            <a:fld id="{F7021451-1387-4CA6-816F-3879F97B5CBC}" type="slidenum">
              <a:rPr lang="en-US" sz="800" kern="0">
                <a:solidFill>
                  <a:srgbClr val="000000"/>
                </a:solidFill>
                <a:latin typeface="Arial"/>
                <a:cs typeface="Arial"/>
                <a:sym typeface="Arial"/>
              </a:rPr>
              <a:pPr defTabSz="535107">
                <a:buClr>
                  <a:srgbClr val="000000"/>
                </a:buClr>
                <a:defRPr/>
              </a:pPr>
              <a:t>23</a:t>
            </a:fld>
            <a:endParaRPr lang="en-US" sz="800" kern="0">
              <a:solidFill>
                <a:srgbClr val="000000"/>
              </a:solidFill>
              <a:latin typeface="Arial"/>
              <a:cs typeface="Arial"/>
              <a:sym typeface="Arial"/>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txBody>
          <a:bodyPr lIns="53511" tIns="26755" rIns="53511" bIns="26755"/>
          <a:lstStyle/>
          <a:p>
            <a:endParaRPr lang="fr-FR"/>
          </a:p>
        </p:txBody>
      </p:sp>
      <p:sp>
        <p:nvSpPr>
          <p:cNvPr id="3" name="Notes Placeholder 2"/>
          <p:cNvSpPr>
            <a:spLocks noGrp="1"/>
          </p:cNvSpPr>
          <p:nvPr>
            <p:ph type="body" idx="1"/>
          </p:nvPr>
        </p:nvSpPr>
        <p:spPr/>
        <p:txBody>
          <a:bodyPr lIns="53511" tIns="26755" rIns="53511" bIns="26755"/>
          <a:lstStyle/>
          <a:p>
            <a:endParaRPr lang="en-US" dirty="0"/>
          </a:p>
        </p:txBody>
      </p:sp>
      <p:sp>
        <p:nvSpPr>
          <p:cNvPr id="4" name="Slide Number Placeholder 3"/>
          <p:cNvSpPr>
            <a:spLocks noGrp="1"/>
          </p:cNvSpPr>
          <p:nvPr>
            <p:ph type="sldNum" sz="quarter" idx="10"/>
          </p:nvPr>
        </p:nvSpPr>
        <p:spPr/>
        <p:txBody>
          <a:bodyPr lIns="53511" tIns="26755" rIns="53511" bIns="26755"/>
          <a:lstStyle/>
          <a:p>
            <a:pPr defTabSz="535107">
              <a:buClr>
                <a:srgbClr val="000000"/>
              </a:buClr>
              <a:defRPr/>
            </a:pPr>
            <a:fld id="{F7021451-1387-4CA6-816F-3879F97B5CBC}" type="slidenum">
              <a:rPr lang="en-US" sz="800" kern="0">
                <a:solidFill>
                  <a:srgbClr val="000000"/>
                </a:solidFill>
                <a:latin typeface="Arial"/>
                <a:cs typeface="Arial"/>
                <a:sym typeface="Arial"/>
              </a:rPr>
              <a:pPr defTabSz="535107">
                <a:buClr>
                  <a:srgbClr val="000000"/>
                </a:buClr>
                <a:defRPr/>
              </a:pPr>
              <a:t>24</a:t>
            </a:fld>
            <a:endParaRPr lang="en-US" sz="800" kern="0">
              <a:solidFill>
                <a:srgbClr val="000000"/>
              </a:solidFill>
              <a:latin typeface="Arial"/>
              <a:cs typeface="Arial"/>
              <a:sym typeface="Arial"/>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8045E-BE76-6363-135A-84E4BB9F20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9BAAB9-C15D-F5C7-7546-1061122318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75024-0DEC-A401-21F2-72BE5D41B287}"/>
              </a:ext>
            </a:extLst>
          </p:cNvPr>
          <p:cNvSpPr>
            <a:spLocks noGrp="1"/>
          </p:cNvSpPr>
          <p:nvPr>
            <p:ph type="body" idx="1"/>
          </p:nvPr>
        </p:nvSpPr>
        <p:spPr/>
        <p:txBody>
          <a:bodyPr lIns="53511" tIns="26755" rIns="53511" bIns="26755"/>
          <a:lstStyle/>
          <a:p>
            <a:r>
              <a:rPr lang="en-US"/>
              <a:t>Séparateur de partie : numéro, titre de partie, sous-titre ou intervenant. Fond foncé.</a:t>
            </a:r>
          </a:p>
        </p:txBody>
      </p:sp>
      <p:sp>
        <p:nvSpPr>
          <p:cNvPr id="4" name="Slide Number Placeholder 3">
            <a:extLst>
              <a:ext uri="{FF2B5EF4-FFF2-40B4-BE49-F238E27FC236}">
                <a16:creationId xmlns:a16="http://schemas.microsoft.com/office/drawing/2014/main" id="{59D87148-D909-219C-C93E-E24C23602EDE}"/>
              </a:ext>
            </a:extLst>
          </p:cNvPr>
          <p:cNvSpPr>
            <a:spLocks noGrp="1"/>
          </p:cNvSpPr>
          <p:nvPr>
            <p:ph type="sldNum" sz="quarter" idx="10"/>
          </p:nvPr>
        </p:nvSpPr>
        <p:spPr/>
        <p:txBody>
          <a:bodyPr lIns="53511" tIns="26755" rIns="53511" bIns="26755"/>
          <a:lstStyle/>
          <a:p>
            <a:fld id="{F7021451-1387-4CA6-816F-3879F97B5CBC}" type="slidenum">
              <a:rPr lang="en-US"/>
              <a:t>25</a:t>
            </a:fld>
            <a:endParaRPr lang="en-US"/>
          </a:p>
        </p:txBody>
      </p:sp>
    </p:spTree>
    <p:extLst>
      <p:ext uri="{BB962C8B-B14F-4D97-AF65-F5344CB8AC3E}">
        <p14:creationId xmlns:p14="http://schemas.microsoft.com/office/powerpoint/2010/main" val="12572619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0C28C-2189-85A4-6462-FE594BF457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E22E5-2ABE-ABD2-DE8C-CB4A3DA7CE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4600B-DD24-A567-1FD2-1958C855962D}"/>
              </a:ext>
            </a:extLst>
          </p:cNvPr>
          <p:cNvSpPr>
            <a:spLocks noGrp="1"/>
          </p:cNvSpPr>
          <p:nvPr>
            <p:ph type="body" idx="1"/>
          </p:nvPr>
        </p:nvSpPr>
        <p:spPr/>
        <p:txBody>
          <a:bodyPr lIns="53511" tIns="26755" rIns="53511" bIns="26755"/>
          <a:lstStyle/>
          <a:p>
            <a:r>
              <a:rPr lang="en-US"/>
              <a:t>Séparateur de partie : numéro, titre de partie, sous-titre ou intervenant. Fond foncé.</a:t>
            </a:r>
          </a:p>
        </p:txBody>
      </p:sp>
      <p:sp>
        <p:nvSpPr>
          <p:cNvPr id="4" name="Slide Number Placeholder 3">
            <a:extLst>
              <a:ext uri="{FF2B5EF4-FFF2-40B4-BE49-F238E27FC236}">
                <a16:creationId xmlns:a16="http://schemas.microsoft.com/office/drawing/2014/main" id="{B30BE25D-F26E-0ED2-1A91-A22A3F835DA1}"/>
              </a:ext>
            </a:extLst>
          </p:cNvPr>
          <p:cNvSpPr>
            <a:spLocks noGrp="1"/>
          </p:cNvSpPr>
          <p:nvPr>
            <p:ph type="sldNum" sz="quarter" idx="10"/>
          </p:nvPr>
        </p:nvSpPr>
        <p:spPr/>
        <p:txBody>
          <a:bodyPr lIns="53511" tIns="26755" rIns="53511" bIns="26755"/>
          <a:lstStyle/>
          <a:p>
            <a:fld id="{F7021451-1387-4CA6-816F-3879F97B5CBC}" type="slidenum">
              <a:rPr lang="en-US"/>
              <a:t>26</a:t>
            </a:fld>
            <a:endParaRPr lang="en-US"/>
          </a:p>
        </p:txBody>
      </p:sp>
    </p:spTree>
    <p:extLst>
      <p:ext uri="{BB962C8B-B14F-4D97-AF65-F5344CB8AC3E}">
        <p14:creationId xmlns:p14="http://schemas.microsoft.com/office/powerpoint/2010/main" val="22241816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AEC19-70C6-9C26-5D4A-148DC5B14A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293DFD-9A99-2AB4-6ACF-0852552A0F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6F3232-39FE-B15E-AC83-BF489CF71041}"/>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AA665338-4AAB-78BD-7298-421A3E9E0AD3}"/>
              </a:ext>
            </a:extLst>
          </p:cNvPr>
          <p:cNvSpPr>
            <a:spLocks noGrp="1"/>
          </p:cNvSpPr>
          <p:nvPr>
            <p:ph type="sldNum" sz="quarter" idx="10"/>
          </p:nvPr>
        </p:nvSpPr>
        <p:spPr/>
        <p:txBody>
          <a:bodyPr lIns="53511" tIns="26755" rIns="53511" bIns="26755"/>
          <a:lstStyle/>
          <a:p>
            <a:fld id="{F7021451-1387-4CA6-816F-3879F97B5CBC}" type="slidenum">
              <a:rPr lang="en-US"/>
              <a:t>27</a:t>
            </a:fld>
            <a:endParaRPr lang="en-US"/>
          </a:p>
        </p:txBody>
      </p:sp>
    </p:spTree>
    <p:extLst>
      <p:ext uri="{BB962C8B-B14F-4D97-AF65-F5344CB8AC3E}">
        <p14:creationId xmlns:p14="http://schemas.microsoft.com/office/powerpoint/2010/main" val="11402899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AEB41-EBA1-6AED-5E74-00A1D7D15A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6E4EF-B1C4-1C4E-9FF1-47DD82147E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9A738F-ACFA-D8AF-35B8-A1EB7D651580}"/>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C501CBD2-03B1-C200-341E-76F2174F31C0}"/>
              </a:ext>
            </a:extLst>
          </p:cNvPr>
          <p:cNvSpPr>
            <a:spLocks noGrp="1"/>
          </p:cNvSpPr>
          <p:nvPr>
            <p:ph type="sldNum" sz="quarter" idx="10"/>
          </p:nvPr>
        </p:nvSpPr>
        <p:spPr/>
        <p:txBody>
          <a:bodyPr lIns="53511" tIns="26755" rIns="53511" bIns="26755"/>
          <a:lstStyle/>
          <a:p>
            <a:fld id="{F7021451-1387-4CA6-816F-3879F97B5CBC}" type="slidenum">
              <a:rPr lang="en-US"/>
              <a:t>28</a:t>
            </a:fld>
            <a:endParaRPr lang="en-US"/>
          </a:p>
        </p:txBody>
      </p:sp>
    </p:spTree>
    <p:extLst>
      <p:ext uri="{BB962C8B-B14F-4D97-AF65-F5344CB8AC3E}">
        <p14:creationId xmlns:p14="http://schemas.microsoft.com/office/powerpoint/2010/main" val="23412865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95334-19D1-CFE0-F35D-6E8D986325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4E40A-11A3-38C9-46CF-28F7802351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47C190-95E0-98F2-5E08-1ECB8AA72300}"/>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77B8AAD9-131D-B88A-F47F-BFCA8B443114}"/>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29</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3724834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F7BB6-3DE2-41CC-45D3-8EB2A41089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8968FF-1A37-E1AE-694A-8AEDEEEEF9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F92A22-4553-683D-935C-48658EF093FE}"/>
              </a:ext>
            </a:extLst>
          </p:cNvPr>
          <p:cNvSpPr>
            <a:spLocks noGrp="1"/>
          </p:cNvSpPr>
          <p:nvPr>
            <p:ph type="body" idx="1"/>
          </p:nvPr>
        </p:nvSpPr>
        <p:spPr/>
        <p:txBody>
          <a:bodyPr lIns="53511" tIns="26755" rIns="53511" bIns="26755"/>
          <a:lstStyle/>
          <a:p>
            <a:r>
              <a:rPr lang="en-US"/>
              <a:t>Séparateur de partie : numéro, titre de partie, sous-titre ou intervenant. Fond foncé.</a:t>
            </a:r>
          </a:p>
        </p:txBody>
      </p:sp>
      <p:sp>
        <p:nvSpPr>
          <p:cNvPr id="4" name="Slide Number Placeholder 3">
            <a:extLst>
              <a:ext uri="{FF2B5EF4-FFF2-40B4-BE49-F238E27FC236}">
                <a16:creationId xmlns:a16="http://schemas.microsoft.com/office/drawing/2014/main" id="{62C09461-37DD-83E6-4028-162ABE48B49B}"/>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30</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21920534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7E7E8-5FEE-1850-539E-1217782F00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2B10FF-7C12-AC75-A3CA-BA99764D2D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3DD79E-FB1C-CE84-2C0B-D393F42AC6FF}"/>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04B3B219-5CFB-1874-9F27-614B0A45D30D}"/>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31</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11743856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32851-F83D-C2AF-CCAC-F48FA330A7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E9ACE3-D827-932F-2A06-671C79070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11F3BF-1A94-9DDD-BD44-0BC3F4A0E338}"/>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839D9C80-96AD-1811-6302-13D19FA47C89}"/>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32</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32854205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A51B5-5165-F680-92F9-6A81420E6F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242281-A5E7-E882-304C-64C634F585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DAA090-0088-C33E-DFEF-537B8E415C25}"/>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20752681-1CC2-2AFF-B5CC-FDB82A364B42}"/>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33</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9578104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0D7CC-A152-075D-CF3B-B6342D2557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8390F-3BB0-E4F1-F4D1-B59662CD80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D8A243-5BC4-4445-3DE5-A999E7EEE752}"/>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9F6BCED9-508E-ADF3-BB79-49E555444FC6}"/>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34</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7685836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253F6-49C5-2D95-9ADD-AEA9ADA75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15D919-DA06-2F43-6635-354B319139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56C95C-052F-B0F3-403C-680DC38C520B}"/>
              </a:ext>
            </a:extLst>
          </p:cNvPr>
          <p:cNvSpPr>
            <a:spLocks noGrp="1"/>
          </p:cNvSpPr>
          <p:nvPr>
            <p:ph type="body" idx="1"/>
          </p:nvPr>
        </p:nvSpPr>
        <p:spPr/>
        <p:txBody>
          <a:bodyPr lIns="53511" tIns="26755" rIns="53511" bIns="26755"/>
          <a:lstStyle/>
          <a:p>
            <a:r>
              <a:rPr lang="en-US"/>
              <a:t>Séparateur de partie : numéro, titre de partie, sous-titre ou intervenant. Fond foncé.</a:t>
            </a:r>
          </a:p>
        </p:txBody>
      </p:sp>
      <p:sp>
        <p:nvSpPr>
          <p:cNvPr id="4" name="Slide Number Placeholder 3">
            <a:extLst>
              <a:ext uri="{FF2B5EF4-FFF2-40B4-BE49-F238E27FC236}">
                <a16:creationId xmlns:a16="http://schemas.microsoft.com/office/drawing/2014/main" id="{B0478FE7-1B8A-AB87-6195-D49C9DAED9CC}"/>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35</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428958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6B6E7-2F47-84F8-C1B3-5302AAD641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935D87-8797-3CFB-F2EE-67C003E74F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4C9A08-F867-0B8E-8DA4-332ADD98B277}"/>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A8BEC33F-1355-2AC2-1637-2E5B38D9C2BA}"/>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36</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1593180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3F748-57C6-6D04-B3AB-366553E9F1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A92077-EAB2-4ACE-D216-3AEE651A4F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16ADF7-9D4A-CB28-8130-C2676DB6E3B6}"/>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6B78AFFD-F0A0-C748-4AC6-332BCADDBA15}"/>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37</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41537780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21090-0DFB-4F7E-747D-8B07F8BA6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5EA647-72FB-C01C-4A3D-34D49E1AF3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4E87BF-DCBF-F811-6660-56A93F8DEA4B}"/>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F5B5E9C0-5E94-E678-0816-43B8336D29FB}"/>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38</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24957609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9F485-5574-E2AE-90EC-DE2367FEE1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843C87-BB26-0900-A354-39C8452593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8287CF-9FCA-97BD-3F57-1BD34A732C87}"/>
              </a:ext>
            </a:extLst>
          </p:cNvPr>
          <p:cNvSpPr>
            <a:spLocks noGrp="1"/>
          </p:cNvSpPr>
          <p:nvPr>
            <p:ph type="body" idx="1"/>
          </p:nvPr>
        </p:nvSpPr>
        <p:spPr/>
        <p:txBody>
          <a:bodyPr lIns="53511" tIns="26755" rIns="53511" bIns="26755"/>
          <a:lstStyle/>
          <a:p>
            <a:r>
              <a:rPr lang="en-US"/>
              <a:t>Séparateur de partie : numéro, titre de partie, sous-titre ou intervenant. Fond foncé.</a:t>
            </a:r>
          </a:p>
        </p:txBody>
      </p:sp>
      <p:sp>
        <p:nvSpPr>
          <p:cNvPr id="4" name="Slide Number Placeholder 3">
            <a:extLst>
              <a:ext uri="{FF2B5EF4-FFF2-40B4-BE49-F238E27FC236}">
                <a16:creationId xmlns:a16="http://schemas.microsoft.com/office/drawing/2014/main" id="{0CF15092-BF74-6C79-8BA2-09C2F452F5BC}"/>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39</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23670013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FE572-E0FF-4E4D-EA4B-2CD40A0D0E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6A3540-664F-F1BE-03A3-2284067EE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E5B56B-46F5-1C01-960A-4CD434FDF083}"/>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49971414-2AD0-1AAD-BBB0-6CF2AE227141}"/>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40</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8010579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3D1C7-95D3-CACE-10DE-D7778AB43F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7E8DF-A240-0699-FAC4-0C3624AA95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E27F37-A161-043F-61CB-BDBDC4051CA0}"/>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75F17DB8-2CE8-AE77-B8B4-18A13D74C809}"/>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41</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2784098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A36A9-FB50-4D8B-CFD7-55BB310D9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835EC-E627-A462-22FA-E805A31E25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FD8541-8FE7-042D-6CE2-319D5037603F}"/>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4B18C950-BFE2-4478-A8A3-A52545ADD71B}"/>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42</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11760271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CAA8E-C4E8-D7CA-4C29-5AC20CB54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E4077-D0FD-3FC6-80A8-7D0D9F4024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EB8453-1131-7211-369A-8777EA86DB00}"/>
              </a:ext>
            </a:extLst>
          </p:cNvPr>
          <p:cNvSpPr>
            <a:spLocks noGrp="1"/>
          </p:cNvSpPr>
          <p:nvPr>
            <p:ph type="body" idx="1"/>
          </p:nvPr>
        </p:nvSpPr>
        <p:spPr/>
        <p:txBody>
          <a:bodyPr lIns="53511" tIns="26755" rIns="53511" bIns="26755"/>
          <a:lstStyle/>
          <a:p>
            <a:r>
              <a:rPr lang="en-US"/>
              <a:t>Séparateur de partie : numéro, titre de partie, sous-titre ou intervenant. Fond foncé.</a:t>
            </a:r>
          </a:p>
        </p:txBody>
      </p:sp>
      <p:sp>
        <p:nvSpPr>
          <p:cNvPr id="4" name="Slide Number Placeholder 3">
            <a:extLst>
              <a:ext uri="{FF2B5EF4-FFF2-40B4-BE49-F238E27FC236}">
                <a16:creationId xmlns:a16="http://schemas.microsoft.com/office/drawing/2014/main" id="{21FF201D-4004-5DCE-C40E-4D3F867BDF4E}"/>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43</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23481732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B227D-32AA-F4B7-D16C-C7032D5A5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3D3679-99F6-A77B-63AA-4DCC455613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B334C1-5F3B-1B63-2DAE-930D060EF4FD}"/>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F8552C12-D844-F24B-828D-4F6CA3E6D408}"/>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44</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6961591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794FE-FACE-46B5-E528-AC607AEAC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1DE42-D87E-3FA0-345E-C092CB59A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FD8959-7F9B-DF8F-8276-1EE3D6CA80AB}"/>
              </a:ext>
            </a:extLst>
          </p:cNvPr>
          <p:cNvSpPr>
            <a:spLocks noGrp="1"/>
          </p:cNvSpPr>
          <p:nvPr>
            <p:ph type="body" idx="1"/>
          </p:nvPr>
        </p:nvSpPr>
        <p:spPr/>
        <p:txBody>
          <a:bodyPr lIns="53511" tIns="26755" rIns="53511" bIns="26755"/>
          <a:lstStyle/>
          <a:p>
            <a:r>
              <a:rPr lang="en-US"/>
              <a:t>Séparateur de partie : numéro, titre de partie, sous-titre ou intervenant. Fond foncé.</a:t>
            </a:r>
          </a:p>
        </p:txBody>
      </p:sp>
      <p:sp>
        <p:nvSpPr>
          <p:cNvPr id="4" name="Slide Number Placeholder 3">
            <a:extLst>
              <a:ext uri="{FF2B5EF4-FFF2-40B4-BE49-F238E27FC236}">
                <a16:creationId xmlns:a16="http://schemas.microsoft.com/office/drawing/2014/main" id="{74708B49-0541-2897-428F-DE9A7FF4E203}"/>
              </a:ext>
            </a:extLst>
          </p:cNvPr>
          <p:cNvSpPr>
            <a:spLocks noGrp="1"/>
          </p:cNvSpPr>
          <p:nvPr>
            <p:ph type="sldNum" sz="quarter" idx="10"/>
          </p:nvPr>
        </p:nvSpPr>
        <p:spPr/>
        <p:txBody>
          <a:bodyPr lIns="53511" tIns="26755" rIns="53511" bIns="26755"/>
          <a:lstStyle/>
          <a:p>
            <a:fld id="{F7021451-1387-4CA6-816F-3879F97B5CBC}" type="slidenum">
              <a:rPr lang="en-US"/>
              <a:t>45</a:t>
            </a:fld>
            <a:endParaRPr lang="en-US"/>
          </a:p>
        </p:txBody>
      </p:sp>
    </p:spTree>
    <p:extLst>
      <p:ext uri="{BB962C8B-B14F-4D97-AF65-F5344CB8AC3E}">
        <p14:creationId xmlns:p14="http://schemas.microsoft.com/office/powerpoint/2010/main" val="25448238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3FE6B-5878-636F-C20F-68A9A51CDF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86472B-4DF8-E564-737A-98A867101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B2EA8-2407-B145-A1CF-FB10F744F174}"/>
              </a:ext>
            </a:extLst>
          </p:cNvPr>
          <p:cNvSpPr>
            <a:spLocks noGrp="1"/>
          </p:cNvSpPr>
          <p:nvPr>
            <p:ph type="body" idx="1"/>
          </p:nvPr>
        </p:nvSpPr>
        <p:spPr/>
        <p:txBody>
          <a:bodyPr lIns="53511" tIns="26755" rIns="53511" bIns="26755"/>
          <a:lstStyle/>
          <a:p>
            <a:r>
              <a:rPr lang="en-US"/>
              <a:t>Slide de contenu standard : surtitre, titre, zone de texte, pied de page.</a:t>
            </a:r>
          </a:p>
        </p:txBody>
      </p:sp>
      <p:sp>
        <p:nvSpPr>
          <p:cNvPr id="4" name="Slide Number Placeholder 3">
            <a:extLst>
              <a:ext uri="{FF2B5EF4-FFF2-40B4-BE49-F238E27FC236}">
                <a16:creationId xmlns:a16="http://schemas.microsoft.com/office/drawing/2014/main" id="{6BB7F742-8F6E-4091-B00A-D3D0F2707F60}"/>
              </a:ext>
            </a:extLst>
          </p:cNvPr>
          <p:cNvSpPr>
            <a:spLocks noGrp="1"/>
          </p:cNvSpPr>
          <p:nvPr>
            <p:ph type="sldNum" sz="quarter" idx="10"/>
          </p:nvPr>
        </p:nvSpPr>
        <p:spPr/>
        <p:txBody>
          <a:bodyPr lIns="53511" tIns="26755" rIns="53511" bIns="26755"/>
          <a:lstStyle/>
          <a:p>
            <a:pPr defTabSz="535107">
              <a:defRPr/>
            </a:pPr>
            <a:fld id="{F7021451-1387-4CA6-816F-3879F97B5CBC}" type="slidenum">
              <a:rPr lang="en-US" sz="1100">
                <a:solidFill>
                  <a:prstClr val="black"/>
                </a:solidFill>
                <a:latin typeface="Aptos" panose="02110004020202020204"/>
              </a:rPr>
              <a:pPr defTabSz="535107">
                <a:defRPr/>
              </a:pPr>
              <a:t>46</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42557879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3511" tIns="26755" rIns="53511" bIns="26755"/>
          <a:lstStyle/>
          <a:p>
            <a:r>
              <a:rPr lang="en-US"/>
              <a:t>Slide de clôture, fond foncé.</a:t>
            </a:r>
          </a:p>
        </p:txBody>
      </p:sp>
      <p:sp>
        <p:nvSpPr>
          <p:cNvPr id="4" name="Slide Number Placeholder 3"/>
          <p:cNvSpPr>
            <a:spLocks noGrp="1"/>
          </p:cNvSpPr>
          <p:nvPr>
            <p:ph type="sldNum" sz="quarter" idx="10"/>
          </p:nvPr>
        </p:nvSpPr>
        <p:spPr/>
        <p:txBody>
          <a:bodyPr lIns="53511" tIns="26755" rIns="53511" bIns="26755"/>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6"/>
        <p:cNvGrpSpPr/>
        <p:nvPr/>
      </p:nvGrpSpPr>
      <p:grpSpPr>
        <a:xfrm>
          <a:off x="0" y="0"/>
          <a:ext cx="0" cy="0"/>
          <a:chOff x="0" y="0"/>
          <a:chExt cx="0" cy="0"/>
        </a:xfrm>
      </p:grpSpPr>
    </p:spTree>
    <p:extLst>
      <p:ext uri="{BB962C8B-B14F-4D97-AF65-F5344CB8AC3E}">
        <p14:creationId xmlns:p14="http://schemas.microsoft.com/office/powerpoint/2010/main" val="3331805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LIGHT">
    <p:bg>
      <p:bgPr>
        <a:solidFill>
          <a:srgbClr val="FAF8F3"/>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14400" y="365760"/>
            <a:ext cx="16459200" cy="1554480"/>
          </a:xfrm>
          <a:prstGeom prst="rect">
            <a:avLst/>
          </a:prstGeom>
          <a:noFill/>
          <a:ln/>
        </p:spPr>
        <p:txBody>
          <a:bodyPr wrap="square" rtlCol="0"/>
          <a:lstStyle>
            <a:lvl1pPr marL="0" indent="0" algn="l">
              <a:buNone/>
              <a:defRPr lang="en-US" sz="4800" b="1" dirty="0">
                <a:solidFill>
                  <a:schemeClr val="tx1"/>
                </a:solidFill>
              </a:defRPr>
            </a:lvl1pPr>
          </a:lstStyle>
          <a:p>
            <a:pPr marL="0" indent="0" algn="l">
              <a:buNone/>
            </a:pPr>
            <a:endParaRPr lang="en-US" sz="4800" dirty="0"/>
          </a:p>
        </p:txBody>
      </p:sp>
      <p:sp>
        <p:nvSpPr>
          <p:cNvPr id="25" name="Slide Number Placeholder 0"/>
          <p:cNvSpPr>
            <a:spLocks noGrp="1"/>
          </p:cNvSpPr>
          <p:nvPr>
            <p:ph type="sldNum" sz="quarter" idx="4294967295"/>
          </p:nvPr>
        </p:nvSpPr>
        <p:spPr>
          <a:xfrm>
            <a:off x="16459200" y="9601200"/>
            <a:ext cx="914400" cy="457200"/>
          </a:xfrm>
          <a:prstGeom prst="rect">
            <a:avLst/>
          </a:prstGeom>
          <a:extLst>
            <a:ext uri="{C572A759-6A51-4108-AA02-DFA0A04FC94B}">
              <ma14:wrappingTextBoxFlag xmlns:ma14="http://schemas.microsoft.com/office/mac/drawingml/2011/main" xmlns="" val="0"/>
            </a:ext>
          </a:extLst>
        </p:spPr>
        <p:txBody>
          <a:bodyPr/>
          <a:lstStyle>
            <a:lvl1pPr>
              <a:defRPr sz="1800">
                <a:solidFill>
                  <a:schemeClr val="tx2"/>
                </a:solidFill>
              </a:defRPr>
            </a:lvl1pPr>
          </a:lstStyle>
          <a:p>
            <a:pPr algn="l"/>
            <a:fld id="{F7021451-1387-4CA6-816F-3879F97B5CBC}" type="slidenum">
              <a:rPr lang="en-US" b="0"/>
              <a:t>‹N°›</a:t>
            </a:fld>
            <a:endParaRPr lang="en-US"/>
          </a:p>
        </p:txBody>
      </p:sp>
    </p:spTree>
    <p:extLst>
      <p:ext uri="{BB962C8B-B14F-4D97-AF65-F5344CB8AC3E}">
        <p14:creationId xmlns:p14="http://schemas.microsoft.com/office/powerpoint/2010/main" val="301056254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1046796795"/>
      </p:ext>
    </p:extLst>
  </p:cSld>
  <p:clrMap bg1="lt1" tx1="dk1" bg2="dk2" tx2="lt2" accent1="accent1" accent2="accent2" accent3="accent3" accent4="accent4" accent5="accent5" accent6="accent6" hlink="hlink" folHlink="folHlink"/>
  <p:sldLayoutIdLst>
    <p:sldLayoutId id="2147483651" r:id="rId1"/>
    <p:sldLayoutId id="214748365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sv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8.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sv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sv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sv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www.courdecassation.fr/decision/64f97fd31e699005e6795326?judilibre_juridiction=cc&amp;judilibre_chambre%5b%5d=civ3&amp;previousdecisionpage=0&amp;previousdecisionindex=0&amp;nextdecisionpage=0&amp;nextdecisionindex=2" TargetMode="External"/><Relationship Id="rId5" Type="http://schemas.openxmlformats.org/officeDocument/2006/relationships/image" Target="../media/image21.sv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9.sv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1.sv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3.png"/><Relationship Id="rId7"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52.png"/><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54.png"/><Relationship Id="rId5" Type="http://schemas.microsoft.com/office/2007/relationships/hdphoto" Target="../media/hdphoto1.wdp"/><Relationship Id="rId4" Type="http://schemas.openxmlformats.org/officeDocument/2006/relationships/image" Target="../media/image53.png"/></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224C"/>
        </a:solidFill>
        <a:effectLst/>
      </p:bgPr>
    </p:bg>
    <p:spTree>
      <p:nvGrpSpPr>
        <p:cNvPr id="1" name="">
          <a:extLst>
            <a:ext uri="{FF2B5EF4-FFF2-40B4-BE49-F238E27FC236}">
              <a16:creationId xmlns:a16="http://schemas.microsoft.com/office/drawing/2014/main" id="{15488369-AC73-0796-275A-80F84C9BF8C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AE144C6-B05B-162B-CD6F-C0B5A7685F72}"/>
              </a:ext>
            </a:extLst>
          </p:cNvPr>
          <p:cNvSpPr/>
          <p:nvPr/>
        </p:nvSpPr>
        <p:spPr>
          <a:xfrm>
            <a:off x="14020800" y="2247900"/>
            <a:ext cx="1409700" cy="1409700"/>
          </a:xfrm>
          <a:prstGeom prst="rect">
            <a:avLst/>
          </a:prstGeom>
          <a:solidFill>
            <a:srgbClr val="D9925A"/>
          </a:solidFill>
          <a:ln/>
        </p:spPr>
        <p:txBody>
          <a:bodyPr/>
          <a:lstStyle/>
          <a:p>
            <a:endParaRPr lang="fr-FR"/>
          </a:p>
        </p:txBody>
      </p:sp>
      <p:sp>
        <p:nvSpPr>
          <p:cNvPr id="3" name="Shape 1">
            <a:extLst>
              <a:ext uri="{FF2B5EF4-FFF2-40B4-BE49-F238E27FC236}">
                <a16:creationId xmlns:a16="http://schemas.microsoft.com/office/drawing/2014/main" id="{D602A586-1F77-65C4-3F77-CE54F6849F8F}"/>
              </a:ext>
            </a:extLst>
          </p:cNvPr>
          <p:cNvSpPr/>
          <p:nvPr/>
        </p:nvSpPr>
        <p:spPr>
          <a:xfrm>
            <a:off x="15697200" y="4305300"/>
            <a:ext cx="914400" cy="914400"/>
          </a:xfrm>
          <a:prstGeom prst="rect">
            <a:avLst/>
          </a:prstGeom>
          <a:solidFill>
            <a:srgbClr val="4764AD"/>
          </a:solidFill>
          <a:ln/>
        </p:spPr>
        <p:txBody>
          <a:bodyPr/>
          <a:lstStyle/>
          <a:p>
            <a:endParaRPr lang="fr-FR"/>
          </a:p>
        </p:txBody>
      </p:sp>
      <p:sp>
        <p:nvSpPr>
          <p:cNvPr id="4" name="Shape 2">
            <a:extLst>
              <a:ext uri="{FF2B5EF4-FFF2-40B4-BE49-F238E27FC236}">
                <a16:creationId xmlns:a16="http://schemas.microsoft.com/office/drawing/2014/main" id="{43902F8D-A949-6B4E-3E1D-04E2A3B06D41}"/>
              </a:ext>
            </a:extLst>
          </p:cNvPr>
          <p:cNvSpPr/>
          <p:nvPr/>
        </p:nvSpPr>
        <p:spPr>
          <a:xfrm>
            <a:off x="14020800" y="5391150"/>
            <a:ext cx="590550" cy="590550"/>
          </a:xfrm>
          <a:prstGeom prst="rect">
            <a:avLst/>
          </a:prstGeom>
          <a:solidFill>
            <a:srgbClr val="6FB48A"/>
          </a:solidFill>
          <a:ln/>
        </p:spPr>
        <p:txBody>
          <a:bodyPr/>
          <a:lstStyle/>
          <a:p>
            <a:endParaRPr lang="fr-FR"/>
          </a:p>
        </p:txBody>
      </p:sp>
      <p:sp>
        <p:nvSpPr>
          <p:cNvPr id="8" name="Text 5">
            <a:extLst>
              <a:ext uri="{FF2B5EF4-FFF2-40B4-BE49-F238E27FC236}">
                <a16:creationId xmlns:a16="http://schemas.microsoft.com/office/drawing/2014/main" id="{F044F810-334C-022B-275F-AD8EAE499A79}"/>
              </a:ext>
            </a:extLst>
          </p:cNvPr>
          <p:cNvSpPr/>
          <p:nvPr/>
        </p:nvSpPr>
        <p:spPr>
          <a:xfrm>
            <a:off x="1238250" y="3270870"/>
            <a:ext cx="9986798" cy="4158853"/>
          </a:xfrm>
          <a:prstGeom prst="rect">
            <a:avLst/>
          </a:prstGeom>
          <a:noFill/>
          <a:ln/>
        </p:spPr>
        <p:txBody>
          <a:bodyPr wrap="square" lIns="25400" tIns="25400" rIns="25400" bIns="25400" rtlCol="0" anchor="t">
            <a:normAutofit/>
          </a:bodyPr>
          <a:lstStyle/>
          <a:p>
            <a:pPr marL="0" indent="0" algn="l">
              <a:lnSpc>
                <a:spcPct val="90510"/>
              </a:lnSpc>
              <a:buNone/>
            </a:pPr>
            <a:r>
              <a:rPr lang="en-US" sz="7800" dirty="0">
                <a:solidFill>
                  <a:srgbClr val="FFFFFF"/>
                </a:solidFill>
                <a:latin typeface="Arial" pitchFamily="34" charset="0"/>
                <a:ea typeface="Arial" pitchFamily="34" charset="-122"/>
                <a:cs typeface="Arial" pitchFamily="34" charset="-120"/>
              </a:rPr>
              <a:t>residences services –</a:t>
            </a:r>
          </a:p>
          <a:p>
            <a:pPr marL="0" indent="0" algn="l">
              <a:lnSpc>
                <a:spcPct val="90510"/>
              </a:lnSpc>
              <a:buNone/>
            </a:pPr>
            <a:r>
              <a:rPr lang="en-US" sz="7800" dirty="0" err="1">
                <a:solidFill>
                  <a:srgbClr val="FFFFFF"/>
                </a:solidFill>
                <a:latin typeface="Arial" pitchFamily="34" charset="0"/>
                <a:cs typeface="Arial" pitchFamily="34" charset="-120"/>
              </a:rPr>
              <a:t>étudiantes</a:t>
            </a:r>
            <a:r>
              <a:rPr lang="en-US" sz="7800" dirty="0">
                <a:solidFill>
                  <a:srgbClr val="FFFFFF"/>
                </a:solidFill>
                <a:latin typeface="Arial" pitchFamily="34" charset="0"/>
                <a:cs typeface="Arial" pitchFamily="34" charset="-120"/>
              </a:rPr>
              <a:t> et </a:t>
            </a:r>
            <a:r>
              <a:rPr lang="en-US" sz="7800" dirty="0" err="1">
                <a:solidFill>
                  <a:srgbClr val="FFFFFF"/>
                </a:solidFill>
                <a:latin typeface="Arial" pitchFamily="34" charset="0"/>
                <a:cs typeface="Arial" pitchFamily="34" charset="-120"/>
              </a:rPr>
              <a:t>séniors</a:t>
            </a:r>
            <a:endParaRPr lang="en-US" sz="7800" dirty="0"/>
          </a:p>
        </p:txBody>
      </p:sp>
      <p:sp>
        <p:nvSpPr>
          <p:cNvPr id="11" name="Rectangle 10">
            <a:extLst>
              <a:ext uri="{FF2B5EF4-FFF2-40B4-BE49-F238E27FC236}">
                <a16:creationId xmlns:a16="http://schemas.microsoft.com/office/drawing/2014/main" id="{E1FDB5C9-3127-0EB1-AC35-31A4C1D0E67E}"/>
              </a:ext>
            </a:extLst>
          </p:cNvPr>
          <p:cNvSpPr/>
          <p:nvPr/>
        </p:nvSpPr>
        <p:spPr>
          <a:xfrm>
            <a:off x="0" y="7282543"/>
            <a:ext cx="18288000" cy="30044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6DD8039F-BA79-F10E-C0CB-F51E140C33D4}"/>
              </a:ext>
            </a:extLst>
          </p:cNvPr>
          <p:cNvSpPr txBox="1"/>
          <p:nvPr/>
        </p:nvSpPr>
        <p:spPr>
          <a:xfrm>
            <a:off x="2325455" y="7855187"/>
            <a:ext cx="5876930" cy="1916935"/>
          </a:xfrm>
          <a:prstGeom prst="rect">
            <a:avLst/>
          </a:prstGeom>
          <a:noFill/>
        </p:spPr>
        <p:txBody>
          <a:bodyPr wrap="none" rtlCol="0">
            <a:spAutoFit/>
          </a:bodyPr>
          <a:lstStyle/>
          <a:p>
            <a:pPr>
              <a:lnSpc>
                <a:spcPct val="78261"/>
              </a:lnSpc>
            </a:pPr>
            <a:r>
              <a:rPr lang="fr-FR" sz="2800" b="1" dirty="0">
                <a:solidFill>
                  <a:srgbClr val="15224C"/>
                </a:solidFill>
                <a:latin typeface="Arial" pitchFamily="34" charset="0"/>
                <a:cs typeface="Arial" pitchFamily="34" charset="-120"/>
              </a:rPr>
              <a:t>Par Jean-Philippe MONNET</a:t>
            </a:r>
          </a:p>
          <a:p>
            <a:pPr>
              <a:lnSpc>
                <a:spcPct val="78261"/>
              </a:lnSpc>
            </a:pPr>
            <a:endParaRPr lang="fr-FR" sz="2800" b="1" dirty="0">
              <a:solidFill>
                <a:srgbClr val="15224C"/>
              </a:solidFill>
              <a:latin typeface="Arial" pitchFamily="34" charset="0"/>
              <a:cs typeface="Arial" pitchFamily="34" charset="-120"/>
            </a:endParaRPr>
          </a:p>
          <a:p>
            <a:pPr lvl="1">
              <a:lnSpc>
                <a:spcPct val="78261"/>
              </a:lnSpc>
            </a:pPr>
            <a:r>
              <a:rPr lang="fr-FR" sz="2400" b="1" dirty="0">
                <a:solidFill>
                  <a:srgbClr val="15224C"/>
                </a:solidFill>
                <a:latin typeface="Arial" pitchFamily="34" charset="0"/>
                <a:cs typeface="Arial" pitchFamily="34" charset="-120"/>
              </a:rPr>
              <a:t>ROBINE – Experts Immobiliers</a:t>
            </a:r>
          </a:p>
          <a:p>
            <a:pPr lvl="1">
              <a:lnSpc>
                <a:spcPct val="78261"/>
              </a:lnSpc>
            </a:pPr>
            <a:endParaRPr lang="fr-FR" sz="2400" b="1" dirty="0">
              <a:solidFill>
                <a:srgbClr val="15224C"/>
              </a:solidFill>
              <a:latin typeface="Arial" pitchFamily="34" charset="0"/>
              <a:cs typeface="Arial" pitchFamily="34" charset="-120"/>
            </a:endParaRPr>
          </a:p>
          <a:p>
            <a:pPr lvl="1">
              <a:lnSpc>
                <a:spcPct val="78261"/>
              </a:lnSpc>
            </a:pPr>
            <a:r>
              <a:rPr lang="fr-FR" sz="2400" b="1" dirty="0">
                <a:solidFill>
                  <a:srgbClr val="15224C"/>
                </a:solidFill>
                <a:latin typeface="Arial" pitchFamily="34" charset="0"/>
                <a:cs typeface="Arial" pitchFamily="34" charset="-120"/>
              </a:rPr>
              <a:t>Expert près la cour d’appel de Paris</a:t>
            </a:r>
          </a:p>
          <a:p>
            <a:pPr lvl="1">
              <a:lnSpc>
                <a:spcPct val="78261"/>
              </a:lnSpc>
            </a:pPr>
            <a:r>
              <a:rPr lang="fr-FR" sz="2400" b="1" dirty="0">
                <a:solidFill>
                  <a:srgbClr val="15224C"/>
                </a:solidFill>
                <a:latin typeface="Arial" pitchFamily="34" charset="0"/>
                <a:cs typeface="Arial" pitchFamily="34" charset="-120"/>
              </a:rPr>
              <a:t>RICS</a:t>
            </a:r>
          </a:p>
        </p:txBody>
      </p:sp>
      <p:sp>
        <p:nvSpPr>
          <p:cNvPr id="13" name="ZoneTexte 12">
            <a:extLst>
              <a:ext uri="{FF2B5EF4-FFF2-40B4-BE49-F238E27FC236}">
                <a16:creationId xmlns:a16="http://schemas.microsoft.com/office/drawing/2014/main" id="{3DFDA75D-7A04-777C-D0D5-EF882C949C86}"/>
              </a:ext>
            </a:extLst>
          </p:cNvPr>
          <p:cNvSpPr txBox="1"/>
          <p:nvPr/>
        </p:nvSpPr>
        <p:spPr>
          <a:xfrm>
            <a:off x="10457390" y="7855187"/>
            <a:ext cx="5876930" cy="1628844"/>
          </a:xfrm>
          <a:prstGeom prst="rect">
            <a:avLst/>
          </a:prstGeom>
          <a:noFill/>
        </p:spPr>
        <p:txBody>
          <a:bodyPr wrap="none" rtlCol="0">
            <a:spAutoFit/>
          </a:bodyPr>
          <a:lstStyle/>
          <a:p>
            <a:pPr>
              <a:lnSpc>
                <a:spcPct val="78261"/>
              </a:lnSpc>
            </a:pPr>
            <a:r>
              <a:rPr lang="fr-FR" sz="2800" b="1" dirty="0">
                <a:solidFill>
                  <a:srgbClr val="15224C"/>
                </a:solidFill>
                <a:latin typeface="Arial" pitchFamily="34" charset="0"/>
                <a:cs typeface="Arial" pitchFamily="34" charset="-120"/>
              </a:rPr>
              <a:t>Par Alexandre DUTERTRE</a:t>
            </a:r>
          </a:p>
          <a:p>
            <a:pPr>
              <a:lnSpc>
                <a:spcPct val="78261"/>
              </a:lnSpc>
            </a:pPr>
            <a:endParaRPr lang="fr-FR" sz="2800" b="1" dirty="0">
              <a:solidFill>
                <a:srgbClr val="15224C"/>
              </a:solidFill>
              <a:latin typeface="Arial" pitchFamily="34" charset="0"/>
              <a:cs typeface="Arial" pitchFamily="34" charset="-120"/>
            </a:endParaRPr>
          </a:p>
          <a:p>
            <a:pPr lvl="1">
              <a:lnSpc>
                <a:spcPct val="78261"/>
              </a:lnSpc>
            </a:pPr>
            <a:r>
              <a:rPr lang="fr-FR" sz="2400" b="1" dirty="0">
                <a:solidFill>
                  <a:srgbClr val="15224C"/>
                </a:solidFill>
                <a:latin typeface="Arial" pitchFamily="34" charset="0"/>
                <a:cs typeface="Arial" pitchFamily="34" charset="-120"/>
              </a:rPr>
              <a:t>SAINSARD – Experts</a:t>
            </a:r>
          </a:p>
          <a:p>
            <a:pPr lvl="1">
              <a:lnSpc>
                <a:spcPct val="78261"/>
              </a:lnSpc>
            </a:pPr>
            <a:endParaRPr lang="fr-FR" sz="2400" b="1" dirty="0">
              <a:solidFill>
                <a:srgbClr val="15224C"/>
              </a:solidFill>
              <a:latin typeface="Arial" pitchFamily="34" charset="0"/>
              <a:cs typeface="Arial" pitchFamily="34" charset="-120"/>
            </a:endParaRPr>
          </a:p>
          <a:p>
            <a:pPr lvl="1">
              <a:lnSpc>
                <a:spcPct val="78261"/>
              </a:lnSpc>
            </a:pPr>
            <a:r>
              <a:rPr lang="fr-FR" sz="2400" b="1" dirty="0">
                <a:solidFill>
                  <a:srgbClr val="15224C"/>
                </a:solidFill>
                <a:latin typeface="Arial" pitchFamily="34" charset="0"/>
                <a:cs typeface="Arial" pitchFamily="34" charset="-120"/>
              </a:rPr>
              <a:t>Expert près la cour d’appel de Paris</a:t>
            </a:r>
          </a:p>
        </p:txBody>
      </p:sp>
      <p:sp>
        <p:nvSpPr>
          <p:cNvPr id="14" name="ZoneTexte 13">
            <a:extLst>
              <a:ext uri="{FF2B5EF4-FFF2-40B4-BE49-F238E27FC236}">
                <a16:creationId xmlns:a16="http://schemas.microsoft.com/office/drawing/2014/main" id="{F5B111AC-F396-BCD5-23A4-A167947F31A3}"/>
              </a:ext>
            </a:extLst>
          </p:cNvPr>
          <p:cNvSpPr txBox="1"/>
          <p:nvPr/>
        </p:nvSpPr>
        <p:spPr>
          <a:xfrm>
            <a:off x="8752114" y="8459711"/>
            <a:ext cx="783771" cy="707886"/>
          </a:xfrm>
          <a:prstGeom prst="rect">
            <a:avLst/>
          </a:prstGeom>
          <a:noFill/>
        </p:spPr>
        <p:txBody>
          <a:bodyPr wrap="square" rtlCol="0">
            <a:spAutoFit/>
          </a:bodyPr>
          <a:lstStyle/>
          <a:p>
            <a:r>
              <a:rPr lang="fr-FR" sz="4000" dirty="0">
                <a:solidFill>
                  <a:srgbClr val="15224C"/>
                </a:solidFill>
              </a:rPr>
              <a:t>&amp;</a:t>
            </a:r>
          </a:p>
        </p:txBody>
      </p:sp>
    </p:spTree>
    <p:extLst>
      <p:ext uri="{BB962C8B-B14F-4D97-AF65-F5344CB8AC3E}">
        <p14:creationId xmlns:p14="http://schemas.microsoft.com/office/powerpoint/2010/main" val="78834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15224C"/>
        </a:solidFill>
        <a:effectLst/>
      </p:bgPr>
    </p:bg>
    <p:spTree>
      <p:nvGrpSpPr>
        <p:cNvPr id="1" name=""/>
        <p:cNvGrpSpPr/>
        <p:nvPr/>
      </p:nvGrpSpPr>
      <p:grpSpPr>
        <a:xfrm>
          <a:off x="0" y="0"/>
          <a:ext cx="0" cy="0"/>
          <a:chOff x="0" y="0"/>
          <a:chExt cx="0" cy="0"/>
        </a:xfrm>
      </p:grpSpPr>
      <p:sp>
        <p:nvSpPr>
          <p:cNvPr id="2" name="Shape 0"/>
          <p:cNvSpPr/>
          <p:nvPr/>
        </p:nvSpPr>
        <p:spPr>
          <a:xfrm>
            <a:off x="15240000" y="1428750"/>
            <a:ext cx="1047750" cy="1047750"/>
          </a:xfrm>
          <a:prstGeom prst="rect">
            <a:avLst/>
          </a:prstGeom>
          <a:solidFill>
            <a:srgbClr val="D9925A"/>
          </a:solidFill>
          <a:ln/>
        </p:spPr>
        <p:txBody>
          <a:bodyPr/>
          <a:lstStyle/>
          <a:p>
            <a:endParaRPr lang="fr-FR"/>
          </a:p>
        </p:txBody>
      </p:sp>
      <p:sp>
        <p:nvSpPr>
          <p:cNvPr id="3" name="Text 1"/>
          <p:cNvSpPr/>
          <p:nvPr/>
        </p:nvSpPr>
        <p:spPr>
          <a:xfrm>
            <a:off x="1137180" y="1162050"/>
            <a:ext cx="12258675" cy="1581150"/>
          </a:xfrm>
          <a:prstGeom prst="rect">
            <a:avLst/>
          </a:prstGeom>
          <a:noFill/>
          <a:ln/>
        </p:spPr>
        <p:txBody>
          <a:bodyPr wrap="square" lIns="25400" tIns="25400" rIns="25400" bIns="25400" rtlCol="0" anchor="t">
            <a:normAutofit/>
          </a:bodyPr>
          <a:lstStyle/>
          <a:p>
            <a:pPr marL="0" indent="0" algn="l">
              <a:lnSpc>
                <a:spcPct val="78261"/>
              </a:lnSpc>
              <a:buNone/>
            </a:pPr>
            <a:r>
              <a:rPr lang="en-US" sz="9600" b="1" dirty="0">
                <a:solidFill>
                  <a:srgbClr val="A9BAE6">
                    <a:alpha val="34000"/>
                  </a:srgbClr>
                </a:solidFill>
                <a:latin typeface="Arial" pitchFamily="34" charset="0"/>
                <a:ea typeface="Arial" pitchFamily="34" charset="-122"/>
                <a:cs typeface="Arial" pitchFamily="34" charset="-120"/>
              </a:rPr>
              <a:t>SOMMAIRE</a:t>
            </a:r>
            <a:endParaRPr lang="en-US" sz="9600" dirty="0"/>
          </a:p>
        </p:txBody>
      </p:sp>
      <p:sp>
        <p:nvSpPr>
          <p:cNvPr id="4" name="Text 2"/>
          <p:cNvSpPr/>
          <p:nvPr/>
        </p:nvSpPr>
        <p:spPr>
          <a:xfrm>
            <a:off x="3592169" y="3934463"/>
            <a:ext cx="12258675" cy="1025649"/>
          </a:xfrm>
          <a:prstGeom prst="rect">
            <a:avLst/>
          </a:prstGeom>
          <a:noFill/>
          <a:ln/>
        </p:spPr>
        <p:txBody>
          <a:bodyPr wrap="square" lIns="25400" tIns="25400" rIns="25400" bIns="25400" rtlCol="0" anchor="t">
            <a:normAutofit/>
          </a:bodyPr>
          <a:lstStyle/>
          <a:p>
            <a:pPr marL="0" indent="0" algn="l">
              <a:lnSpc>
                <a:spcPct val="93828"/>
              </a:lnSpc>
              <a:buNone/>
            </a:pPr>
            <a:r>
              <a:rPr lang="en-US" sz="4000" dirty="0">
                <a:solidFill>
                  <a:srgbClr val="FFFFFF"/>
                </a:solidFill>
                <a:latin typeface="Arial" pitchFamily="34" charset="0"/>
                <a:ea typeface="Arial" pitchFamily="34" charset="-122"/>
                <a:cs typeface="Arial" pitchFamily="34" charset="-120"/>
              </a:rPr>
              <a:t>Panorama </a:t>
            </a:r>
            <a:r>
              <a:rPr lang="en-US" sz="4000" dirty="0" err="1">
                <a:solidFill>
                  <a:srgbClr val="FFFFFF"/>
                </a:solidFill>
                <a:latin typeface="Arial" pitchFamily="34" charset="0"/>
                <a:ea typeface="Arial" pitchFamily="34" charset="-122"/>
                <a:cs typeface="Arial" pitchFamily="34" charset="-120"/>
              </a:rPr>
              <a:t>introductif</a:t>
            </a:r>
            <a:endParaRPr lang="en-US" sz="4000" dirty="0">
              <a:solidFill>
                <a:srgbClr val="485680"/>
              </a:solidFill>
            </a:endParaRPr>
          </a:p>
        </p:txBody>
      </p:sp>
      <p:sp>
        <p:nvSpPr>
          <p:cNvPr id="13" name="Text 2">
            <a:extLst>
              <a:ext uri="{FF2B5EF4-FFF2-40B4-BE49-F238E27FC236}">
                <a16:creationId xmlns:a16="http://schemas.microsoft.com/office/drawing/2014/main" id="{ECD5C3E3-285F-F75A-E74E-25A7282F077C}"/>
              </a:ext>
            </a:extLst>
          </p:cNvPr>
          <p:cNvSpPr/>
          <p:nvPr/>
        </p:nvSpPr>
        <p:spPr>
          <a:xfrm>
            <a:off x="3592163" y="4803651"/>
            <a:ext cx="13561003" cy="792435"/>
          </a:xfrm>
          <a:prstGeom prst="rect">
            <a:avLst/>
          </a:prstGeom>
          <a:noFill/>
          <a:ln/>
        </p:spPr>
        <p:txBody>
          <a:bodyPr wrap="square" lIns="25400" tIns="25400" rIns="25400" bIns="25400" rtlCol="0" anchor="t">
            <a:normAutofit/>
          </a:bodyPr>
          <a:lstStyle/>
          <a:p>
            <a:pPr>
              <a:lnSpc>
                <a:spcPct val="93828"/>
              </a:lnSpc>
            </a:pPr>
            <a:r>
              <a:rPr lang="en-US" sz="4000" dirty="0" err="1">
                <a:solidFill>
                  <a:srgbClr val="FFFFFF"/>
                </a:solidFill>
                <a:latin typeface="Arial" pitchFamily="34" charset="0"/>
                <a:cs typeface="Arial" pitchFamily="34" charset="-120"/>
              </a:rPr>
              <a:t>Résidences</a:t>
            </a:r>
            <a:r>
              <a:rPr lang="en-US" sz="4000" dirty="0">
                <a:solidFill>
                  <a:srgbClr val="FFFFFF"/>
                </a:solidFill>
                <a:latin typeface="Arial" pitchFamily="34" charset="0"/>
                <a:cs typeface="Arial" pitchFamily="34" charset="-120"/>
              </a:rPr>
              <a:t> </a:t>
            </a:r>
            <a:r>
              <a:rPr lang="en-US" sz="4000" dirty="0" err="1">
                <a:solidFill>
                  <a:srgbClr val="FFFFFF"/>
                </a:solidFill>
                <a:latin typeface="Arial" pitchFamily="34" charset="0"/>
                <a:cs typeface="Arial" pitchFamily="34" charset="-120"/>
              </a:rPr>
              <a:t>étudiantes</a:t>
            </a:r>
            <a:endParaRPr lang="en-US" sz="4000" dirty="0">
              <a:solidFill>
                <a:srgbClr val="485680"/>
              </a:solidFill>
              <a:latin typeface="Arial" pitchFamily="34" charset="0"/>
              <a:cs typeface="Arial" pitchFamily="34" charset="-120"/>
            </a:endParaRPr>
          </a:p>
        </p:txBody>
      </p:sp>
      <p:sp>
        <p:nvSpPr>
          <p:cNvPr id="5" name="Text 2">
            <a:extLst>
              <a:ext uri="{FF2B5EF4-FFF2-40B4-BE49-F238E27FC236}">
                <a16:creationId xmlns:a16="http://schemas.microsoft.com/office/drawing/2014/main" id="{47A64C20-FFF3-53AF-68F4-36CA2F610089}"/>
              </a:ext>
            </a:extLst>
          </p:cNvPr>
          <p:cNvSpPr/>
          <p:nvPr/>
        </p:nvSpPr>
        <p:spPr>
          <a:xfrm>
            <a:off x="3592162" y="5829300"/>
            <a:ext cx="13561003" cy="792435"/>
          </a:xfrm>
          <a:prstGeom prst="rect">
            <a:avLst/>
          </a:prstGeom>
          <a:noFill/>
          <a:ln/>
        </p:spPr>
        <p:txBody>
          <a:bodyPr wrap="square" lIns="25400" tIns="25400" rIns="25400" bIns="25400" rtlCol="0" anchor="t">
            <a:normAutofit/>
          </a:bodyPr>
          <a:lstStyle/>
          <a:p>
            <a:pPr>
              <a:lnSpc>
                <a:spcPct val="93828"/>
              </a:lnSpc>
            </a:pPr>
            <a:r>
              <a:rPr lang="en-US" sz="4000" dirty="0" err="1">
                <a:solidFill>
                  <a:srgbClr val="FFFFFF"/>
                </a:solidFill>
                <a:latin typeface="Arial" pitchFamily="34" charset="0"/>
                <a:cs typeface="Arial" pitchFamily="34" charset="-120"/>
              </a:rPr>
              <a:t>Résidences</a:t>
            </a:r>
            <a:r>
              <a:rPr lang="en-US" sz="4000" dirty="0">
                <a:solidFill>
                  <a:srgbClr val="FFFFFF"/>
                </a:solidFill>
                <a:latin typeface="Arial" pitchFamily="34" charset="0"/>
                <a:cs typeface="Arial" pitchFamily="34" charset="-120"/>
              </a:rPr>
              <a:t> </a:t>
            </a:r>
            <a:r>
              <a:rPr lang="en-US" sz="4000" dirty="0" err="1">
                <a:solidFill>
                  <a:srgbClr val="FFFFFF"/>
                </a:solidFill>
                <a:latin typeface="Arial" pitchFamily="34" charset="0"/>
                <a:cs typeface="Arial" pitchFamily="34" charset="-120"/>
              </a:rPr>
              <a:t>séniors</a:t>
            </a:r>
            <a:endParaRPr lang="en-US" sz="4000" dirty="0">
              <a:solidFill>
                <a:srgbClr val="485680"/>
              </a:solidFill>
              <a:latin typeface="Arial" pitchFamily="34" charset="0"/>
              <a:cs typeface="Arial" pitchFamily="34" charset="-120"/>
            </a:endParaRPr>
          </a:p>
        </p:txBody>
      </p:sp>
      <p:sp>
        <p:nvSpPr>
          <p:cNvPr id="11" name="Text 9">
            <a:extLst>
              <a:ext uri="{FF2B5EF4-FFF2-40B4-BE49-F238E27FC236}">
                <a16:creationId xmlns:a16="http://schemas.microsoft.com/office/drawing/2014/main" id="{C96E578E-4BCB-885A-DE49-CDD9E9355744}"/>
              </a:ext>
            </a:extLst>
          </p:cNvPr>
          <p:cNvSpPr/>
          <p:nvPr/>
        </p:nvSpPr>
        <p:spPr>
          <a:xfrm>
            <a:off x="1238250" y="9086850"/>
            <a:ext cx="6850730" cy="32385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7A8299"/>
                </a:solidFill>
                <a:latin typeface="Arial" pitchFamily="34" charset="0"/>
                <a:ea typeface="Arial" pitchFamily="34" charset="-122"/>
                <a:cs typeface="Arial" pitchFamily="34" charset="-120"/>
              </a:rPr>
              <a:t>Sous-commission du Barreau de Paris - 6 </a:t>
            </a:r>
            <a:r>
              <a:rPr lang="en-US" sz="1950" b="1" dirty="0" err="1">
                <a:solidFill>
                  <a:srgbClr val="7A8299"/>
                </a:solidFill>
                <a:latin typeface="Arial" pitchFamily="34" charset="0"/>
                <a:ea typeface="Arial" pitchFamily="34" charset="-122"/>
                <a:cs typeface="Arial" pitchFamily="34" charset="-120"/>
              </a:rPr>
              <a:t>octobre</a:t>
            </a:r>
            <a:r>
              <a:rPr lang="en-US" sz="1950" b="1" dirty="0">
                <a:solidFill>
                  <a:srgbClr val="7A8299"/>
                </a:solidFill>
                <a:latin typeface="Arial" pitchFamily="34" charset="0"/>
                <a:ea typeface="Arial" pitchFamily="34" charset="-122"/>
                <a:cs typeface="Arial" pitchFamily="34" charset="-120"/>
              </a:rPr>
              <a:t> 2026</a:t>
            </a:r>
            <a:endParaRPr lang="en-US" sz="1950" dirty="0"/>
          </a:p>
        </p:txBody>
      </p:sp>
      <p:sp>
        <p:nvSpPr>
          <p:cNvPr id="6" name="Text 2">
            <a:extLst>
              <a:ext uri="{FF2B5EF4-FFF2-40B4-BE49-F238E27FC236}">
                <a16:creationId xmlns:a16="http://schemas.microsoft.com/office/drawing/2014/main" id="{966FBFED-F224-4823-A9A4-09239BFB2B6D}"/>
              </a:ext>
            </a:extLst>
          </p:cNvPr>
          <p:cNvSpPr/>
          <p:nvPr/>
        </p:nvSpPr>
        <p:spPr>
          <a:xfrm>
            <a:off x="3592162" y="6764302"/>
            <a:ext cx="13561003" cy="792435"/>
          </a:xfrm>
          <a:prstGeom prst="rect">
            <a:avLst/>
          </a:prstGeom>
          <a:noFill/>
          <a:ln/>
        </p:spPr>
        <p:txBody>
          <a:bodyPr wrap="square" lIns="25400" tIns="25400" rIns="25400" bIns="25400" rtlCol="0" anchor="t">
            <a:normAutofit/>
          </a:bodyPr>
          <a:lstStyle/>
          <a:p>
            <a:pPr>
              <a:lnSpc>
                <a:spcPct val="93828"/>
              </a:lnSpc>
            </a:pPr>
            <a:r>
              <a:rPr lang="en-US" sz="4000" dirty="0">
                <a:solidFill>
                  <a:srgbClr val="FFFFFF"/>
                </a:solidFill>
                <a:latin typeface="Arial" pitchFamily="34" charset="0"/>
                <a:cs typeface="Arial" pitchFamily="34" charset="-120"/>
              </a:rPr>
              <a:t>Point </a:t>
            </a:r>
            <a:r>
              <a:rPr lang="en-US" sz="4000" dirty="0" err="1">
                <a:solidFill>
                  <a:srgbClr val="FFFFFF"/>
                </a:solidFill>
                <a:latin typeface="Arial" pitchFamily="34" charset="0"/>
                <a:cs typeface="Arial" pitchFamily="34" charset="-120"/>
              </a:rPr>
              <a:t>conclusif</a:t>
            </a:r>
            <a:endParaRPr lang="en-US" sz="4000" dirty="0">
              <a:solidFill>
                <a:srgbClr val="485680"/>
              </a:solidFill>
              <a:latin typeface="Arial" pitchFamily="34" charset="0"/>
              <a:cs typeface="Arial" pitchFamily="34"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5224C"/>
        </a:solidFill>
        <a:effectLst/>
      </p:bgPr>
    </p:bg>
    <p:spTree>
      <p:nvGrpSpPr>
        <p:cNvPr id="1" name="">
          <a:extLst>
            <a:ext uri="{FF2B5EF4-FFF2-40B4-BE49-F238E27FC236}">
              <a16:creationId xmlns:a16="http://schemas.microsoft.com/office/drawing/2014/main" id="{04B9D1EF-2E63-82AD-71C1-84EEDCDBC64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3B29BD7-62CC-98F2-798E-A3E0CFE4C897}"/>
              </a:ext>
            </a:extLst>
          </p:cNvPr>
          <p:cNvSpPr/>
          <p:nvPr/>
        </p:nvSpPr>
        <p:spPr>
          <a:xfrm>
            <a:off x="15240000" y="1428750"/>
            <a:ext cx="1047750" cy="1047750"/>
          </a:xfrm>
          <a:prstGeom prst="rect">
            <a:avLst/>
          </a:prstGeom>
          <a:solidFill>
            <a:srgbClr val="D9925A"/>
          </a:solidFill>
          <a:ln/>
        </p:spPr>
        <p:txBody>
          <a:bodyPr/>
          <a:lstStyle/>
          <a:p>
            <a:endParaRPr lang="fr-FR"/>
          </a:p>
        </p:txBody>
      </p:sp>
      <p:sp>
        <p:nvSpPr>
          <p:cNvPr id="3" name="Text 1">
            <a:extLst>
              <a:ext uri="{FF2B5EF4-FFF2-40B4-BE49-F238E27FC236}">
                <a16:creationId xmlns:a16="http://schemas.microsoft.com/office/drawing/2014/main" id="{20CD6CD7-F428-C235-BE49-59C605610B8B}"/>
              </a:ext>
            </a:extLst>
          </p:cNvPr>
          <p:cNvSpPr/>
          <p:nvPr/>
        </p:nvSpPr>
        <p:spPr>
          <a:xfrm>
            <a:off x="1238250" y="3301901"/>
            <a:ext cx="12258675" cy="1581150"/>
          </a:xfrm>
          <a:prstGeom prst="rect">
            <a:avLst/>
          </a:prstGeom>
          <a:noFill/>
          <a:ln/>
        </p:spPr>
        <p:txBody>
          <a:bodyPr wrap="square" lIns="25400" tIns="25400" rIns="25400" bIns="25400" rtlCol="0" anchor="t">
            <a:normAutofit lnSpcReduction="10000"/>
          </a:bodyPr>
          <a:lstStyle/>
          <a:p>
            <a:pPr marL="0" indent="0" algn="l">
              <a:lnSpc>
                <a:spcPct val="78261"/>
              </a:lnSpc>
              <a:buNone/>
            </a:pPr>
            <a:r>
              <a:rPr lang="en-US" sz="13500" b="1">
                <a:solidFill>
                  <a:srgbClr val="A9BAE6">
                    <a:alpha val="34000"/>
                  </a:srgbClr>
                </a:solidFill>
                <a:latin typeface="Arial" pitchFamily="34" charset="0"/>
                <a:ea typeface="Arial" pitchFamily="34" charset="-122"/>
                <a:cs typeface="Arial" pitchFamily="34" charset="-120"/>
              </a:rPr>
              <a:t>01</a:t>
            </a:r>
            <a:endParaRPr lang="en-US" sz="13500"/>
          </a:p>
        </p:txBody>
      </p:sp>
      <p:sp>
        <p:nvSpPr>
          <p:cNvPr id="4" name="Text 2">
            <a:extLst>
              <a:ext uri="{FF2B5EF4-FFF2-40B4-BE49-F238E27FC236}">
                <a16:creationId xmlns:a16="http://schemas.microsoft.com/office/drawing/2014/main" id="{75DD7020-E8C9-4245-912E-CD5D008F1418}"/>
              </a:ext>
            </a:extLst>
          </p:cNvPr>
          <p:cNvSpPr/>
          <p:nvPr/>
        </p:nvSpPr>
        <p:spPr>
          <a:xfrm>
            <a:off x="1238250" y="5225951"/>
            <a:ext cx="12258675" cy="1025649"/>
          </a:xfrm>
          <a:prstGeom prst="rect">
            <a:avLst/>
          </a:prstGeom>
          <a:noFill/>
          <a:ln/>
        </p:spPr>
        <p:txBody>
          <a:bodyPr wrap="square" lIns="25400" tIns="25400" rIns="25400" bIns="25400" rtlCol="0" anchor="t">
            <a:normAutofit lnSpcReduction="10000"/>
          </a:bodyPr>
          <a:lstStyle/>
          <a:p>
            <a:pPr marL="0" indent="0" algn="l">
              <a:lnSpc>
                <a:spcPct val="93828"/>
              </a:lnSpc>
              <a:buNone/>
            </a:pPr>
            <a:r>
              <a:rPr lang="en-US" sz="7200" dirty="0">
                <a:solidFill>
                  <a:srgbClr val="FFFFFF"/>
                </a:solidFill>
                <a:latin typeface="Arial" pitchFamily="34" charset="0"/>
                <a:ea typeface="Arial" pitchFamily="34" charset="-122"/>
                <a:cs typeface="Arial" pitchFamily="34" charset="-120"/>
              </a:rPr>
              <a:t>Panorama </a:t>
            </a:r>
            <a:r>
              <a:rPr lang="en-US" sz="7200" dirty="0" err="1">
                <a:solidFill>
                  <a:srgbClr val="FFFFFF"/>
                </a:solidFill>
                <a:latin typeface="Arial" pitchFamily="34" charset="0"/>
                <a:ea typeface="Arial" pitchFamily="34" charset="-122"/>
                <a:cs typeface="Arial" pitchFamily="34" charset="-120"/>
              </a:rPr>
              <a:t>introductif</a:t>
            </a:r>
            <a:endParaRPr lang="en-US" sz="7200" dirty="0"/>
          </a:p>
        </p:txBody>
      </p:sp>
      <p:sp>
        <p:nvSpPr>
          <p:cNvPr id="5" name="Shape 3">
            <a:extLst>
              <a:ext uri="{FF2B5EF4-FFF2-40B4-BE49-F238E27FC236}">
                <a16:creationId xmlns:a16="http://schemas.microsoft.com/office/drawing/2014/main" id="{D2C3103A-4339-CA3D-497E-BD43189DF3DB}"/>
              </a:ext>
            </a:extLst>
          </p:cNvPr>
          <p:cNvSpPr/>
          <p:nvPr/>
        </p:nvSpPr>
        <p:spPr>
          <a:xfrm>
            <a:off x="1238250" y="6684987"/>
            <a:ext cx="209550" cy="209550"/>
          </a:xfrm>
          <a:prstGeom prst="rect">
            <a:avLst/>
          </a:prstGeom>
          <a:solidFill>
            <a:srgbClr val="6FB48A"/>
          </a:solidFill>
          <a:ln/>
        </p:spPr>
        <p:txBody>
          <a:bodyPr/>
          <a:lstStyle/>
          <a:p>
            <a:endParaRPr lang="fr-FR"/>
          </a:p>
        </p:txBody>
      </p:sp>
      <p:sp>
        <p:nvSpPr>
          <p:cNvPr id="6" name="Text 4">
            <a:extLst>
              <a:ext uri="{FF2B5EF4-FFF2-40B4-BE49-F238E27FC236}">
                <a16:creationId xmlns:a16="http://schemas.microsoft.com/office/drawing/2014/main" id="{0E8FC200-0EB9-300C-328D-BA059FEF7739}"/>
              </a:ext>
            </a:extLst>
          </p:cNvPr>
          <p:cNvSpPr/>
          <p:nvPr/>
        </p:nvSpPr>
        <p:spPr>
          <a:xfrm>
            <a:off x="1638300" y="6594500"/>
            <a:ext cx="5628218" cy="428625"/>
          </a:xfrm>
          <a:prstGeom prst="rect">
            <a:avLst/>
          </a:prstGeom>
          <a:noFill/>
          <a:ln/>
        </p:spPr>
        <p:txBody>
          <a:bodyPr wrap="square" lIns="25400" tIns="25400" rIns="25400" bIns="25400" rtlCol="0" anchor="t">
            <a:normAutofit lnSpcReduction="10000"/>
          </a:bodyPr>
          <a:lstStyle/>
          <a:p>
            <a:pPr marL="0" indent="0" algn="l">
              <a:buNone/>
            </a:pPr>
            <a:r>
              <a:rPr lang="en-US" sz="2700" dirty="0">
                <a:solidFill>
                  <a:srgbClr val="C6D0EA"/>
                </a:solidFill>
                <a:latin typeface="Arial" pitchFamily="34" charset="0"/>
                <a:ea typeface="Arial" pitchFamily="34" charset="-122"/>
                <a:cs typeface="Arial" pitchFamily="34" charset="-120"/>
              </a:rPr>
              <a:t>Une </a:t>
            </a:r>
            <a:r>
              <a:rPr lang="en-US" sz="2700" dirty="0" err="1">
                <a:solidFill>
                  <a:srgbClr val="C6D0EA"/>
                </a:solidFill>
                <a:latin typeface="Arial" pitchFamily="34" charset="0"/>
                <a:ea typeface="Arial" pitchFamily="34" charset="-122"/>
                <a:cs typeface="Arial" pitchFamily="34" charset="-120"/>
              </a:rPr>
              <a:t>hybridation</a:t>
            </a:r>
            <a:r>
              <a:rPr lang="en-US" sz="2700" dirty="0">
                <a:solidFill>
                  <a:srgbClr val="C6D0EA"/>
                </a:solidFill>
                <a:latin typeface="Arial" pitchFamily="34" charset="0"/>
                <a:ea typeface="Arial" pitchFamily="34" charset="-122"/>
                <a:cs typeface="Arial" pitchFamily="34" charset="-120"/>
              </a:rPr>
              <a:t> </a:t>
            </a:r>
            <a:r>
              <a:rPr lang="en-US" sz="2700" dirty="0" err="1">
                <a:solidFill>
                  <a:srgbClr val="C6D0EA"/>
                </a:solidFill>
                <a:latin typeface="Arial" pitchFamily="34" charset="0"/>
                <a:ea typeface="Arial" pitchFamily="34" charset="-122"/>
                <a:cs typeface="Arial" pitchFamily="34" charset="-120"/>
              </a:rPr>
              <a:t>en</a:t>
            </a:r>
            <a:r>
              <a:rPr lang="en-US" sz="2700" dirty="0">
                <a:solidFill>
                  <a:srgbClr val="C6D0EA"/>
                </a:solidFill>
                <a:latin typeface="Arial" pitchFamily="34" charset="0"/>
                <a:ea typeface="Arial" pitchFamily="34" charset="-122"/>
                <a:cs typeface="Arial" pitchFamily="34" charset="-120"/>
              </a:rPr>
              <a:t> </a:t>
            </a:r>
            <a:r>
              <a:rPr lang="en-US" sz="2700" dirty="0" err="1">
                <a:solidFill>
                  <a:srgbClr val="C6D0EA"/>
                </a:solidFill>
                <a:latin typeface="Arial" pitchFamily="34" charset="0"/>
                <a:ea typeface="Arial" pitchFamily="34" charset="-122"/>
                <a:cs typeface="Arial" pitchFamily="34" charset="-120"/>
              </a:rPr>
              <a:t>marche</a:t>
            </a:r>
            <a:endParaRPr lang="en-US" sz="2700" dirty="0"/>
          </a:p>
        </p:txBody>
      </p:sp>
      <p:sp>
        <p:nvSpPr>
          <p:cNvPr id="9" name="Shape 3">
            <a:extLst>
              <a:ext uri="{FF2B5EF4-FFF2-40B4-BE49-F238E27FC236}">
                <a16:creationId xmlns:a16="http://schemas.microsoft.com/office/drawing/2014/main" id="{BDAE49C5-C4D4-9DD4-9DEC-9B0C3FD0EA90}"/>
              </a:ext>
            </a:extLst>
          </p:cNvPr>
          <p:cNvSpPr/>
          <p:nvPr/>
        </p:nvSpPr>
        <p:spPr>
          <a:xfrm>
            <a:off x="1238250" y="7546999"/>
            <a:ext cx="209550" cy="209550"/>
          </a:xfrm>
          <a:prstGeom prst="rect">
            <a:avLst/>
          </a:prstGeom>
          <a:solidFill>
            <a:srgbClr val="6FB48A"/>
          </a:solidFill>
          <a:ln/>
        </p:spPr>
        <p:txBody>
          <a:bodyPr/>
          <a:lstStyle/>
          <a:p>
            <a:endParaRPr lang="fr-FR"/>
          </a:p>
        </p:txBody>
      </p:sp>
      <p:sp>
        <p:nvSpPr>
          <p:cNvPr id="10" name="Text 4">
            <a:extLst>
              <a:ext uri="{FF2B5EF4-FFF2-40B4-BE49-F238E27FC236}">
                <a16:creationId xmlns:a16="http://schemas.microsoft.com/office/drawing/2014/main" id="{E8C6CB35-0348-131C-C819-C7B62765F62A}"/>
              </a:ext>
            </a:extLst>
          </p:cNvPr>
          <p:cNvSpPr/>
          <p:nvPr/>
        </p:nvSpPr>
        <p:spPr>
          <a:xfrm>
            <a:off x="1638300" y="7456512"/>
            <a:ext cx="5628218" cy="428625"/>
          </a:xfrm>
          <a:prstGeom prst="rect">
            <a:avLst/>
          </a:prstGeom>
          <a:noFill/>
          <a:ln/>
        </p:spPr>
        <p:txBody>
          <a:bodyPr wrap="square" lIns="25400" tIns="25400" rIns="25400" bIns="25400" rtlCol="0" anchor="t">
            <a:normAutofit lnSpcReduction="10000"/>
          </a:bodyPr>
          <a:lstStyle/>
          <a:p>
            <a:pPr marL="0" indent="0" algn="l">
              <a:buNone/>
            </a:pPr>
            <a:r>
              <a:rPr lang="en-US" sz="2700" err="1">
                <a:solidFill>
                  <a:srgbClr val="C6D0EA"/>
                </a:solidFill>
                <a:latin typeface="Arial" pitchFamily="34" charset="0"/>
                <a:ea typeface="Arial" pitchFamily="34" charset="-122"/>
                <a:cs typeface="Arial" pitchFamily="34" charset="-120"/>
              </a:rPr>
              <a:t>Quelques</a:t>
            </a:r>
            <a:r>
              <a:rPr lang="en-US" sz="2700">
                <a:solidFill>
                  <a:srgbClr val="C6D0EA"/>
                </a:solidFill>
                <a:latin typeface="Arial" pitchFamily="34" charset="0"/>
                <a:ea typeface="Arial" pitchFamily="34" charset="-122"/>
                <a:cs typeface="Arial" pitchFamily="34" charset="-120"/>
              </a:rPr>
              <a:t> </a:t>
            </a:r>
            <a:r>
              <a:rPr lang="en-US" sz="2700" err="1">
                <a:solidFill>
                  <a:srgbClr val="C6D0EA"/>
                </a:solidFill>
                <a:latin typeface="Arial" pitchFamily="34" charset="0"/>
                <a:ea typeface="Arial" pitchFamily="34" charset="-122"/>
                <a:cs typeface="Arial" pitchFamily="34" charset="-120"/>
              </a:rPr>
              <a:t>textes</a:t>
            </a:r>
            <a:r>
              <a:rPr lang="en-US" sz="2700">
                <a:solidFill>
                  <a:srgbClr val="C6D0EA"/>
                </a:solidFill>
                <a:latin typeface="Arial" pitchFamily="34" charset="0"/>
                <a:ea typeface="Arial" pitchFamily="34" charset="-122"/>
                <a:cs typeface="Arial" pitchFamily="34" charset="-120"/>
              </a:rPr>
              <a:t> </a:t>
            </a:r>
            <a:r>
              <a:rPr lang="en-US" sz="2700" err="1">
                <a:solidFill>
                  <a:srgbClr val="C6D0EA"/>
                </a:solidFill>
                <a:latin typeface="Arial" pitchFamily="34" charset="0"/>
                <a:ea typeface="Arial" pitchFamily="34" charset="-122"/>
                <a:cs typeface="Arial" pitchFamily="34" charset="-120"/>
              </a:rPr>
              <a:t>fondateurs</a:t>
            </a:r>
            <a:endParaRPr lang="en-US" sz="2700"/>
          </a:p>
        </p:txBody>
      </p:sp>
      <p:sp>
        <p:nvSpPr>
          <p:cNvPr id="11" name="Shape 3">
            <a:extLst>
              <a:ext uri="{FF2B5EF4-FFF2-40B4-BE49-F238E27FC236}">
                <a16:creationId xmlns:a16="http://schemas.microsoft.com/office/drawing/2014/main" id="{3B3678BC-2C77-4D3E-BB42-5B1C043B9C6F}"/>
              </a:ext>
            </a:extLst>
          </p:cNvPr>
          <p:cNvSpPr/>
          <p:nvPr/>
        </p:nvSpPr>
        <p:spPr>
          <a:xfrm>
            <a:off x="1238250" y="8346971"/>
            <a:ext cx="209550" cy="209550"/>
          </a:xfrm>
          <a:prstGeom prst="rect">
            <a:avLst/>
          </a:prstGeom>
          <a:solidFill>
            <a:srgbClr val="6FB48A"/>
          </a:solidFill>
          <a:ln/>
        </p:spPr>
        <p:txBody>
          <a:bodyPr/>
          <a:lstStyle/>
          <a:p>
            <a:endParaRPr lang="fr-FR"/>
          </a:p>
        </p:txBody>
      </p:sp>
      <p:sp>
        <p:nvSpPr>
          <p:cNvPr id="12" name="Text 4">
            <a:extLst>
              <a:ext uri="{FF2B5EF4-FFF2-40B4-BE49-F238E27FC236}">
                <a16:creationId xmlns:a16="http://schemas.microsoft.com/office/drawing/2014/main" id="{038F4C44-069D-3124-39B2-4D7291ED69A0}"/>
              </a:ext>
            </a:extLst>
          </p:cNvPr>
          <p:cNvSpPr/>
          <p:nvPr/>
        </p:nvSpPr>
        <p:spPr>
          <a:xfrm>
            <a:off x="1638300" y="8256484"/>
            <a:ext cx="5628218" cy="428625"/>
          </a:xfrm>
          <a:prstGeom prst="rect">
            <a:avLst/>
          </a:prstGeom>
          <a:noFill/>
          <a:ln/>
        </p:spPr>
        <p:txBody>
          <a:bodyPr wrap="square" lIns="25400" tIns="25400" rIns="25400" bIns="25400" rtlCol="0" anchor="t">
            <a:normAutofit lnSpcReduction="10000"/>
          </a:bodyPr>
          <a:lstStyle/>
          <a:p>
            <a:pPr marL="0" indent="0" algn="l">
              <a:buNone/>
            </a:pPr>
            <a:r>
              <a:rPr lang="en-US" sz="2700">
                <a:solidFill>
                  <a:srgbClr val="C6D0EA"/>
                </a:solidFill>
                <a:latin typeface="Arial" pitchFamily="34" charset="0"/>
                <a:cs typeface="Arial" pitchFamily="34" charset="-120"/>
              </a:rPr>
              <a:t>Montage et </a:t>
            </a:r>
            <a:r>
              <a:rPr lang="en-US" sz="2700" err="1">
                <a:solidFill>
                  <a:srgbClr val="C6D0EA"/>
                </a:solidFill>
                <a:latin typeface="Arial" pitchFamily="34" charset="0"/>
                <a:cs typeface="Arial" pitchFamily="34" charset="-120"/>
              </a:rPr>
              <a:t>problématiques</a:t>
            </a:r>
            <a:r>
              <a:rPr lang="en-US" sz="2700">
                <a:solidFill>
                  <a:srgbClr val="C6D0EA"/>
                </a:solidFill>
                <a:latin typeface="Arial" pitchFamily="34" charset="0"/>
                <a:cs typeface="Arial" pitchFamily="34" charset="-120"/>
              </a:rPr>
              <a:t> du bail</a:t>
            </a:r>
            <a:endParaRPr lang="en-US" sz="2700"/>
          </a:p>
        </p:txBody>
      </p:sp>
    </p:spTree>
    <p:extLst>
      <p:ext uri="{BB962C8B-B14F-4D97-AF65-F5344CB8AC3E}">
        <p14:creationId xmlns:p14="http://schemas.microsoft.com/office/powerpoint/2010/main" val="2622080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C532508B-615A-6240-2F5C-C9629C4A8E7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A4C7BD5-F998-97DB-3FE6-2F6CCF801960}"/>
              </a:ext>
            </a:extLst>
          </p:cNvPr>
          <p:cNvSpPr/>
          <p:nvPr/>
        </p:nvSpPr>
        <p:spPr>
          <a:xfrm>
            <a:off x="15240000" y="1428750"/>
            <a:ext cx="1047750" cy="1047750"/>
          </a:xfrm>
          <a:prstGeom prst="rect">
            <a:avLst/>
          </a:prstGeom>
          <a:solidFill>
            <a:srgbClr val="6FB58A"/>
          </a:solidFill>
          <a:ln/>
        </p:spPr>
        <p:txBody>
          <a:bodyPr/>
          <a:lstStyle/>
          <a:p>
            <a:endParaRPr lang="fr-FR"/>
          </a:p>
        </p:txBody>
      </p:sp>
      <p:sp>
        <p:nvSpPr>
          <p:cNvPr id="3" name="Text 1">
            <a:extLst>
              <a:ext uri="{FF2B5EF4-FFF2-40B4-BE49-F238E27FC236}">
                <a16:creationId xmlns:a16="http://schemas.microsoft.com/office/drawing/2014/main" id="{106184E9-0051-A67A-9CE7-DF2D90B8C317}"/>
              </a:ext>
            </a:extLst>
          </p:cNvPr>
          <p:cNvSpPr/>
          <p:nvPr/>
        </p:nvSpPr>
        <p:spPr>
          <a:xfrm>
            <a:off x="1238250" y="3301901"/>
            <a:ext cx="12258675" cy="1581150"/>
          </a:xfrm>
          <a:prstGeom prst="rect">
            <a:avLst/>
          </a:prstGeom>
          <a:noFill/>
          <a:ln/>
        </p:spPr>
        <p:txBody>
          <a:bodyPr wrap="square" lIns="25400" tIns="25400" rIns="25400" bIns="25400" rtlCol="0" anchor="t">
            <a:normAutofit lnSpcReduction="10000"/>
          </a:bodyPr>
          <a:lstStyle/>
          <a:p>
            <a:pPr marL="0" indent="0" algn="l">
              <a:lnSpc>
                <a:spcPct val="78261"/>
              </a:lnSpc>
              <a:buNone/>
            </a:pPr>
            <a:r>
              <a:rPr lang="en-US" sz="13500" b="1">
                <a:solidFill>
                  <a:srgbClr val="15224C"/>
                </a:solidFill>
                <a:latin typeface="Arial" pitchFamily="34" charset="0"/>
                <a:ea typeface="Arial" pitchFamily="34" charset="-122"/>
                <a:cs typeface="Arial" pitchFamily="34" charset="-120"/>
              </a:rPr>
              <a:t>01-A</a:t>
            </a:r>
            <a:endParaRPr lang="en-US" sz="13500">
              <a:solidFill>
                <a:srgbClr val="15224C"/>
              </a:solidFill>
            </a:endParaRPr>
          </a:p>
        </p:txBody>
      </p:sp>
      <p:sp>
        <p:nvSpPr>
          <p:cNvPr id="4" name="Text 2">
            <a:extLst>
              <a:ext uri="{FF2B5EF4-FFF2-40B4-BE49-F238E27FC236}">
                <a16:creationId xmlns:a16="http://schemas.microsoft.com/office/drawing/2014/main" id="{42F843E0-4289-25C8-DFD4-7BEFFA346370}"/>
              </a:ext>
            </a:extLst>
          </p:cNvPr>
          <p:cNvSpPr/>
          <p:nvPr/>
        </p:nvSpPr>
        <p:spPr>
          <a:xfrm>
            <a:off x="1238250" y="5225951"/>
            <a:ext cx="12258675" cy="1025649"/>
          </a:xfrm>
          <a:prstGeom prst="rect">
            <a:avLst/>
          </a:prstGeom>
          <a:noFill/>
          <a:ln/>
        </p:spPr>
        <p:txBody>
          <a:bodyPr wrap="square" lIns="25400" tIns="25400" rIns="25400" bIns="25400" rtlCol="0" anchor="t">
            <a:normAutofit lnSpcReduction="10000"/>
          </a:bodyPr>
          <a:lstStyle/>
          <a:p>
            <a:pPr marL="0" indent="0" algn="l">
              <a:lnSpc>
                <a:spcPct val="93828"/>
              </a:lnSpc>
              <a:buNone/>
            </a:pPr>
            <a:r>
              <a:rPr lang="en-US" sz="7200">
                <a:solidFill>
                  <a:srgbClr val="15224C"/>
                </a:solidFill>
                <a:latin typeface="Arial" pitchFamily="34" charset="0"/>
                <a:ea typeface="Arial" pitchFamily="34" charset="-122"/>
                <a:cs typeface="Arial" pitchFamily="34" charset="-120"/>
              </a:rPr>
              <a:t>Une </a:t>
            </a:r>
            <a:r>
              <a:rPr lang="en-US" sz="7200" err="1">
                <a:solidFill>
                  <a:srgbClr val="15224C"/>
                </a:solidFill>
                <a:latin typeface="Arial" pitchFamily="34" charset="0"/>
                <a:ea typeface="Arial" pitchFamily="34" charset="-122"/>
                <a:cs typeface="Arial" pitchFamily="34" charset="-120"/>
              </a:rPr>
              <a:t>Hybridation</a:t>
            </a:r>
            <a:r>
              <a:rPr lang="en-US" sz="7200">
                <a:solidFill>
                  <a:srgbClr val="15224C"/>
                </a:solidFill>
                <a:latin typeface="Arial" pitchFamily="34" charset="0"/>
                <a:ea typeface="Arial" pitchFamily="34" charset="-122"/>
                <a:cs typeface="Arial" pitchFamily="34" charset="-120"/>
              </a:rPr>
              <a:t> </a:t>
            </a:r>
            <a:r>
              <a:rPr lang="en-US" sz="7200" err="1">
                <a:solidFill>
                  <a:srgbClr val="15224C"/>
                </a:solidFill>
                <a:latin typeface="Arial" pitchFamily="34" charset="0"/>
                <a:ea typeface="Arial" pitchFamily="34" charset="-122"/>
                <a:cs typeface="Arial" pitchFamily="34" charset="-120"/>
              </a:rPr>
              <a:t>en</a:t>
            </a:r>
            <a:r>
              <a:rPr lang="en-US" sz="7200">
                <a:solidFill>
                  <a:srgbClr val="15224C"/>
                </a:solidFill>
                <a:latin typeface="Arial" pitchFamily="34" charset="0"/>
                <a:ea typeface="Arial" pitchFamily="34" charset="-122"/>
                <a:cs typeface="Arial" pitchFamily="34" charset="-120"/>
              </a:rPr>
              <a:t> </a:t>
            </a:r>
            <a:r>
              <a:rPr lang="en-US" sz="7200" err="1">
                <a:solidFill>
                  <a:srgbClr val="15224C"/>
                </a:solidFill>
                <a:latin typeface="Arial" pitchFamily="34" charset="0"/>
                <a:ea typeface="Arial" pitchFamily="34" charset="-122"/>
                <a:cs typeface="Arial" pitchFamily="34" charset="-120"/>
              </a:rPr>
              <a:t>marche</a:t>
            </a:r>
            <a:endParaRPr lang="en-US" sz="7200">
              <a:solidFill>
                <a:srgbClr val="15224C"/>
              </a:solidFill>
            </a:endParaRPr>
          </a:p>
        </p:txBody>
      </p:sp>
    </p:spTree>
    <p:extLst>
      <p:ext uri="{BB962C8B-B14F-4D97-AF65-F5344CB8AC3E}">
        <p14:creationId xmlns:p14="http://schemas.microsoft.com/office/powerpoint/2010/main" val="1825024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F4C68BED-4D7E-80D6-A345-6B6BE62B6A3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4108765-1C6E-80F3-7FEE-CC0F97728177}"/>
              </a:ext>
            </a:extLst>
          </p:cNvPr>
          <p:cNvSpPr/>
          <p:nvPr/>
        </p:nvSpPr>
        <p:spPr>
          <a:xfrm>
            <a:off x="16249650" y="1123950"/>
            <a:ext cx="800100" cy="800100"/>
          </a:xfrm>
          <a:prstGeom prst="rect">
            <a:avLst/>
          </a:prstGeom>
          <a:solidFill>
            <a:srgbClr val="E8ECF7"/>
          </a:solidFill>
          <a:ln/>
        </p:spPr>
        <p:txBody>
          <a:bodyPr/>
          <a:lstStyle/>
          <a:p>
            <a:endParaRPr lang="fr-FR"/>
          </a:p>
        </p:txBody>
      </p:sp>
      <p:sp>
        <p:nvSpPr>
          <p:cNvPr id="13" name="Ellipse 12">
            <a:extLst>
              <a:ext uri="{FF2B5EF4-FFF2-40B4-BE49-F238E27FC236}">
                <a16:creationId xmlns:a16="http://schemas.microsoft.com/office/drawing/2014/main" id="{FF122608-26AC-F291-E1FB-3FF67978E514}"/>
              </a:ext>
            </a:extLst>
          </p:cNvPr>
          <p:cNvSpPr/>
          <p:nvPr/>
        </p:nvSpPr>
        <p:spPr>
          <a:xfrm>
            <a:off x="9087775" y="1386109"/>
            <a:ext cx="2114370" cy="2166771"/>
          </a:xfrm>
          <a:prstGeom prst="ellipse">
            <a:avLst/>
          </a:prstGeom>
          <a:solidFill>
            <a:srgbClr val="0B783A">
              <a:alpha val="28887"/>
            </a:srgbClr>
          </a:solidFill>
          <a:ln>
            <a:solidFill>
              <a:srgbClr val="0B78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700" err="1"/>
              <a:t>Coliving</a:t>
            </a:r>
            <a:endParaRPr lang="fr-FR" sz="2700"/>
          </a:p>
        </p:txBody>
      </p:sp>
      <p:sp>
        <p:nvSpPr>
          <p:cNvPr id="14" name="Ellipse 13">
            <a:extLst>
              <a:ext uri="{FF2B5EF4-FFF2-40B4-BE49-F238E27FC236}">
                <a16:creationId xmlns:a16="http://schemas.microsoft.com/office/drawing/2014/main" id="{FD658A66-4F9D-925C-C5D2-0115DA870505}"/>
              </a:ext>
            </a:extLst>
          </p:cNvPr>
          <p:cNvSpPr/>
          <p:nvPr/>
        </p:nvSpPr>
        <p:spPr>
          <a:xfrm>
            <a:off x="11580889" y="4649271"/>
            <a:ext cx="2114370" cy="2166771"/>
          </a:xfrm>
          <a:prstGeom prst="ellipse">
            <a:avLst/>
          </a:prstGeom>
          <a:solidFill>
            <a:srgbClr val="15224C">
              <a:alpha val="40000"/>
            </a:srgbClr>
          </a:solidFill>
          <a:ln>
            <a:solidFill>
              <a:srgbClr val="1522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a:t> </a:t>
            </a:r>
            <a:r>
              <a:rPr lang="fr-FR" sz="2100" err="1"/>
              <a:t>Résidencesétudiantes</a:t>
            </a:r>
            <a:endParaRPr lang="fr-FR" sz="2100"/>
          </a:p>
          <a:p>
            <a:pPr algn="ctr"/>
            <a:endParaRPr lang="fr-FR" sz="2100"/>
          </a:p>
        </p:txBody>
      </p:sp>
      <p:sp>
        <p:nvSpPr>
          <p:cNvPr id="15" name="Ellipse 14">
            <a:extLst>
              <a:ext uri="{FF2B5EF4-FFF2-40B4-BE49-F238E27FC236}">
                <a16:creationId xmlns:a16="http://schemas.microsoft.com/office/drawing/2014/main" id="{9BF33057-2E00-F94F-79A0-69CDF53FB990}"/>
              </a:ext>
            </a:extLst>
          </p:cNvPr>
          <p:cNvSpPr/>
          <p:nvPr/>
        </p:nvSpPr>
        <p:spPr>
          <a:xfrm>
            <a:off x="9886206" y="5192505"/>
            <a:ext cx="2114370" cy="2166771"/>
          </a:xfrm>
          <a:prstGeom prst="ellipse">
            <a:avLst/>
          </a:prstGeom>
          <a:solidFill>
            <a:srgbClr val="15224C">
              <a:alpha val="40000"/>
            </a:srgbClr>
          </a:solidFill>
          <a:ln>
            <a:solidFill>
              <a:srgbClr val="1522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a:t>Résidences Sénior</a:t>
            </a:r>
          </a:p>
        </p:txBody>
      </p:sp>
      <p:sp>
        <p:nvSpPr>
          <p:cNvPr id="16" name="Ellipse 15">
            <a:extLst>
              <a:ext uri="{FF2B5EF4-FFF2-40B4-BE49-F238E27FC236}">
                <a16:creationId xmlns:a16="http://schemas.microsoft.com/office/drawing/2014/main" id="{7481A748-62E5-E299-874C-61AE736B903C}"/>
              </a:ext>
            </a:extLst>
          </p:cNvPr>
          <p:cNvSpPr/>
          <p:nvPr/>
        </p:nvSpPr>
        <p:spPr>
          <a:xfrm>
            <a:off x="8081667" y="3578859"/>
            <a:ext cx="2114370" cy="2166771"/>
          </a:xfrm>
          <a:prstGeom prst="ellipse">
            <a:avLst/>
          </a:prstGeom>
          <a:solidFill>
            <a:srgbClr val="15224C">
              <a:alpha val="40000"/>
            </a:srgbClr>
          </a:solidFill>
          <a:ln>
            <a:solidFill>
              <a:srgbClr val="1522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a:t>Résidences para-hôtelières</a:t>
            </a:r>
          </a:p>
        </p:txBody>
      </p:sp>
      <p:sp>
        <p:nvSpPr>
          <p:cNvPr id="17" name="ZoneTexte 16">
            <a:extLst>
              <a:ext uri="{FF2B5EF4-FFF2-40B4-BE49-F238E27FC236}">
                <a16:creationId xmlns:a16="http://schemas.microsoft.com/office/drawing/2014/main" id="{04BFB0EC-3BB2-99A3-3693-4B130EE89B3E}"/>
              </a:ext>
            </a:extLst>
          </p:cNvPr>
          <p:cNvSpPr txBox="1"/>
          <p:nvPr/>
        </p:nvSpPr>
        <p:spPr>
          <a:xfrm>
            <a:off x="829446" y="778219"/>
            <a:ext cx="6348574" cy="2169825"/>
          </a:xfrm>
          <a:prstGeom prst="rect">
            <a:avLst/>
          </a:prstGeom>
          <a:noFill/>
        </p:spPr>
        <p:txBody>
          <a:bodyPr wrap="square" rtlCol="0">
            <a:spAutoFit/>
          </a:bodyPr>
          <a:lstStyle/>
          <a:p>
            <a:r>
              <a:rPr lang="fr-FR" sz="2700" b="1">
                <a:solidFill>
                  <a:srgbClr val="1B2A4D"/>
                </a:solidFill>
                <a:latin typeface="Cambria" pitchFamily="34" charset="0"/>
              </a:rPr>
              <a:t>L’hébergement hôtelier et l’hébergement résidentiel, une hybridation en marche</a:t>
            </a:r>
          </a:p>
          <a:p>
            <a:endParaRPr lang="fr-FR" sz="2700" cap="small" spc="375">
              <a:solidFill>
                <a:schemeClr val="tx1">
                  <a:lumMod val="85000"/>
                  <a:lumOff val="15000"/>
                </a:schemeClr>
              </a:solidFill>
              <a:latin typeface="Avenir Next LT Pro" panose="020B0504020202020204" pitchFamily="34" charset="77"/>
            </a:endParaRPr>
          </a:p>
          <a:p>
            <a:endParaRPr lang="fr-FR" sz="2700"/>
          </a:p>
        </p:txBody>
      </p:sp>
      <p:sp>
        <p:nvSpPr>
          <p:cNvPr id="18" name="ZoneTexte 17">
            <a:extLst>
              <a:ext uri="{FF2B5EF4-FFF2-40B4-BE49-F238E27FC236}">
                <a16:creationId xmlns:a16="http://schemas.microsoft.com/office/drawing/2014/main" id="{8A3BD444-A7F3-074D-FEDD-2C1BC29B4DCA}"/>
              </a:ext>
            </a:extLst>
          </p:cNvPr>
          <p:cNvSpPr txBox="1"/>
          <p:nvPr/>
        </p:nvSpPr>
        <p:spPr>
          <a:xfrm>
            <a:off x="9973365" y="4719045"/>
            <a:ext cx="2242283" cy="923330"/>
          </a:xfrm>
          <a:prstGeom prst="rect">
            <a:avLst/>
          </a:prstGeom>
          <a:noFill/>
        </p:spPr>
        <p:txBody>
          <a:bodyPr wrap="square" rtlCol="0">
            <a:spAutoFit/>
          </a:bodyPr>
          <a:lstStyle/>
          <a:p>
            <a:pPr algn="ctr"/>
            <a:r>
              <a:rPr lang="fr-FR" sz="2700">
                <a:solidFill>
                  <a:schemeClr val="bg1"/>
                </a:solidFill>
              </a:rPr>
              <a:t>RÉSIDENTIEL GÉRÉ</a:t>
            </a:r>
          </a:p>
        </p:txBody>
      </p:sp>
      <p:sp>
        <p:nvSpPr>
          <p:cNvPr id="19" name="Ellipse 18">
            <a:extLst>
              <a:ext uri="{FF2B5EF4-FFF2-40B4-BE49-F238E27FC236}">
                <a16:creationId xmlns:a16="http://schemas.microsoft.com/office/drawing/2014/main" id="{88C6824E-85C2-FA5C-C165-375FD42659B3}"/>
              </a:ext>
            </a:extLst>
          </p:cNvPr>
          <p:cNvSpPr/>
          <p:nvPr/>
        </p:nvSpPr>
        <p:spPr>
          <a:xfrm>
            <a:off x="9793404" y="2936799"/>
            <a:ext cx="2602203" cy="2640231"/>
          </a:xfrm>
          <a:prstGeom prst="ellipse">
            <a:avLst/>
          </a:prstGeom>
          <a:gradFill flip="none" rotWithShape="1">
            <a:gsLst>
              <a:gs pos="25000">
                <a:srgbClr val="15224C"/>
              </a:gs>
              <a:gs pos="87000">
                <a:srgbClr val="0B783A"/>
              </a:gs>
            </a:gsLst>
            <a:lin ang="0" scaled="0"/>
            <a:tileRect/>
          </a:gradFill>
          <a:ln>
            <a:solidFill>
              <a:srgbClr val="4856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a:t>Résidentiel géré</a:t>
            </a:r>
          </a:p>
        </p:txBody>
      </p:sp>
      <p:sp>
        <p:nvSpPr>
          <p:cNvPr id="20" name="Ellipse 19">
            <a:extLst>
              <a:ext uri="{FF2B5EF4-FFF2-40B4-BE49-F238E27FC236}">
                <a16:creationId xmlns:a16="http://schemas.microsoft.com/office/drawing/2014/main" id="{54C0BF94-4EF9-E44E-F3A0-BFBB384485C8}"/>
              </a:ext>
            </a:extLst>
          </p:cNvPr>
          <p:cNvSpPr/>
          <p:nvPr/>
        </p:nvSpPr>
        <p:spPr>
          <a:xfrm>
            <a:off x="15605014" y="3804498"/>
            <a:ext cx="2114370" cy="2166771"/>
          </a:xfrm>
          <a:prstGeom prst="ellipse">
            <a:avLst/>
          </a:prstGeom>
          <a:solidFill>
            <a:srgbClr val="0B783A">
              <a:alpha val="79589"/>
            </a:srgbClr>
          </a:solidFill>
          <a:ln>
            <a:solidFill>
              <a:srgbClr val="0B78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21" name="Ellipse 20">
            <a:extLst>
              <a:ext uri="{FF2B5EF4-FFF2-40B4-BE49-F238E27FC236}">
                <a16:creationId xmlns:a16="http://schemas.microsoft.com/office/drawing/2014/main" id="{A7D4FB8F-16A0-60EA-DCC6-D00FC3F52B6F}"/>
              </a:ext>
            </a:extLst>
          </p:cNvPr>
          <p:cNvSpPr/>
          <p:nvPr/>
        </p:nvSpPr>
        <p:spPr>
          <a:xfrm>
            <a:off x="4511506" y="3804498"/>
            <a:ext cx="2114370" cy="2166771"/>
          </a:xfrm>
          <a:prstGeom prst="ellipse">
            <a:avLst/>
          </a:prstGeom>
          <a:solidFill>
            <a:srgbClr val="15224C"/>
          </a:solidFill>
          <a:ln>
            <a:solidFill>
              <a:srgbClr val="1522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a:p>
        </p:txBody>
      </p:sp>
      <p:cxnSp>
        <p:nvCxnSpPr>
          <p:cNvPr id="22" name="Connecteur en arc 21">
            <a:extLst>
              <a:ext uri="{FF2B5EF4-FFF2-40B4-BE49-F238E27FC236}">
                <a16:creationId xmlns:a16="http://schemas.microsoft.com/office/drawing/2014/main" id="{8127BFC7-246D-235F-7DE5-112289F7E864}"/>
              </a:ext>
            </a:extLst>
          </p:cNvPr>
          <p:cNvCxnSpPr>
            <a:cxnSpLocks/>
          </p:cNvCxnSpPr>
          <p:nvPr/>
        </p:nvCxnSpPr>
        <p:spPr>
          <a:xfrm>
            <a:off x="11677685" y="7089903"/>
            <a:ext cx="941513" cy="571080"/>
          </a:xfrm>
          <a:prstGeom prst="curvedConnector3">
            <a:avLst/>
          </a:prstGeom>
          <a:ln>
            <a:solidFill>
              <a:srgbClr val="15224C"/>
            </a:solidFill>
            <a:tailEnd type="triangle"/>
          </a:ln>
        </p:spPr>
        <p:style>
          <a:lnRef idx="1">
            <a:schemeClr val="accent1"/>
          </a:lnRef>
          <a:fillRef idx="0">
            <a:schemeClr val="accent1"/>
          </a:fillRef>
          <a:effectRef idx="0">
            <a:schemeClr val="accent1"/>
          </a:effectRef>
          <a:fontRef idx="minor">
            <a:schemeClr val="tx1"/>
          </a:fontRef>
        </p:style>
      </p:cxnSp>
      <p:sp>
        <p:nvSpPr>
          <p:cNvPr id="23" name="Ellipse 22">
            <a:extLst>
              <a:ext uri="{FF2B5EF4-FFF2-40B4-BE49-F238E27FC236}">
                <a16:creationId xmlns:a16="http://schemas.microsoft.com/office/drawing/2014/main" id="{D6A356F1-13BE-DDB6-ACEC-428316F3C1E3}"/>
              </a:ext>
            </a:extLst>
          </p:cNvPr>
          <p:cNvSpPr/>
          <p:nvPr/>
        </p:nvSpPr>
        <p:spPr>
          <a:xfrm>
            <a:off x="12582363" y="6885816"/>
            <a:ext cx="1974309" cy="1983996"/>
          </a:xfrm>
          <a:prstGeom prst="ellipse">
            <a:avLst/>
          </a:prstGeom>
          <a:solidFill>
            <a:srgbClr val="15224C">
              <a:alpha val="25233"/>
            </a:srgbClr>
          </a:solidFill>
          <a:ln>
            <a:solidFill>
              <a:srgbClr val="1522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a:t>EHPAD</a:t>
            </a:r>
          </a:p>
        </p:txBody>
      </p:sp>
      <p:sp>
        <p:nvSpPr>
          <p:cNvPr id="24" name="Ellipse 23">
            <a:extLst>
              <a:ext uri="{FF2B5EF4-FFF2-40B4-BE49-F238E27FC236}">
                <a16:creationId xmlns:a16="http://schemas.microsoft.com/office/drawing/2014/main" id="{FA1AFDF5-C99A-D8F5-1D5D-2BB64813B526}"/>
              </a:ext>
            </a:extLst>
          </p:cNvPr>
          <p:cNvSpPr/>
          <p:nvPr/>
        </p:nvSpPr>
        <p:spPr>
          <a:xfrm>
            <a:off x="12798787" y="1757862"/>
            <a:ext cx="2114370" cy="2166771"/>
          </a:xfrm>
          <a:prstGeom prst="ellipse">
            <a:avLst/>
          </a:prstGeom>
          <a:solidFill>
            <a:srgbClr val="0B783A">
              <a:alpha val="29077"/>
            </a:srgbClr>
          </a:solidFill>
          <a:ln>
            <a:solidFill>
              <a:srgbClr val="0B78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a:t>Location meublée de courte durée (Airbnb)</a:t>
            </a:r>
          </a:p>
        </p:txBody>
      </p:sp>
      <p:sp>
        <p:nvSpPr>
          <p:cNvPr id="25" name="Arc 24">
            <a:extLst>
              <a:ext uri="{FF2B5EF4-FFF2-40B4-BE49-F238E27FC236}">
                <a16:creationId xmlns:a16="http://schemas.microsoft.com/office/drawing/2014/main" id="{6150DECA-0F63-3E61-D5D8-8C04B48447F9}"/>
              </a:ext>
            </a:extLst>
          </p:cNvPr>
          <p:cNvSpPr/>
          <p:nvPr/>
        </p:nvSpPr>
        <p:spPr>
          <a:xfrm rot="5400000">
            <a:off x="7645474" y="291505"/>
            <a:ext cx="6894168" cy="11359527"/>
          </a:xfrm>
          <a:prstGeom prst="arc">
            <a:avLst>
              <a:gd name="adj1" fmla="val 16190537"/>
              <a:gd name="adj2" fmla="val 5416491"/>
            </a:avLst>
          </a:prstGeom>
          <a:ln>
            <a:gradFill>
              <a:gsLst>
                <a:gs pos="0">
                  <a:srgbClr val="0B783A"/>
                </a:gs>
                <a:gs pos="99000">
                  <a:srgbClr val="15224C"/>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2700"/>
          </a:p>
        </p:txBody>
      </p:sp>
      <p:sp>
        <p:nvSpPr>
          <p:cNvPr id="26" name="Arc 25">
            <a:extLst>
              <a:ext uri="{FF2B5EF4-FFF2-40B4-BE49-F238E27FC236}">
                <a16:creationId xmlns:a16="http://schemas.microsoft.com/office/drawing/2014/main" id="{5BA49F7D-029D-90E5-AACE-A2A8BA92B1B7}"/>
              </a:ext>
            </a:extLst>
          </p:cNvPr>
          <p:cNvSpPr/>
          <p:nvPr/>
        </p:nvSpPr>
        <p:spPr>
          <a:xfrm rot="16200000">
            <a:off x="7647421" y="-1692490"/>
            <a:ext cx="6894168" cy="11359527"/>
          </a:xfrm>
          <a:prstGeom prst="arc">
            <a:avLst>
              <a:gd name="adj1" fmla="val 16291520"/>
              <a:gd name="adj2" fmla="val 5293224"/>
            </a:avLst>
          </a:prstGeom>
          <a:ln>
            <a:gradFill>
              <a:gsLst>
                <a:gs pos="0">
                  <a:srgbClr val="15224C"/>
                </a:gs>
                <a:gs pos="100000">
                  <a:srgbClr val="0B783A"/>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2700"/>
          </a:p>
        </p:txBody>
      </p:sp>
      <p:sp>
        <p:nvSpPr>
          <p:cNvPr id="27" name="ZoneTexte 26">
            <a:extLst>
              <a:ext uri="{FF2B5EF4-FFF2-40B4-BE49-F238E27FC236}">
                <a16:creationId xmlns:a16="http://schemas.microsoft.com/office/drawing/2014/main" id="{7D043959-7FF1-8E60-D173-8C7C05341D3E}"/>
              </a:ext>
            </a:extLst>
          </p:cNvPr>
          <p:cNvSpPr txBox="1"/>
          <p:nvPr/>
        </p:nvSpPr>
        <p:spPr>
          <a:xfrm>
            <a:off x="4150753" y="4443488"/>
            <a:ext cx="2835876" cy="738664"/>
          </a:xfrm>
          <a:prstGeom prst="rect">
            <a:avLst/>
          </a:prstGeom>
          <a:noFill/>
        </p:spPr>
        <p:txBody>
          <a:bodyPr wrap="square" rtlCol="0">
            <a:spAutoFit/>
          </a:bodyPr>
          <a:lstStyle/>
          <a:p>
            <a:pPr algn="ctr"/>
            <a:r>
              <a:rPr lang="fr-FR" sz="2100">
                <a:solidFill>
                  <a:schemeClr val="bg1"/>
                </a:solidFill>
              </a:rPr>
              <a:t>Hôtellerie </a:t>
            </a:r>
          </a:p>
          <a:p>
            <a:pPr algn="ctr"/>
            <a:r>
              <a:rPr lang="fr-FR" sz="2100">
                <a:solidFill>
                  <a:schemeClr val="bg1"/>
                </a:solidFill>
              </a:rPr>
              <a:t>« traditionnelle »</a:t>
            </a:r>
          </a:p>
        </p:txBody>
      </p:sp>
      <p:sp>
        <p:nvSpPr>
          <p:cNvPr id="30" name="ZoneTexte 29">
            <a:extLst>
              <a:ext uri="{FF2B5EF4-FFF2-40B4-BE49-F238E27FC236}">
                <a16:creationId xmlns:a16="http://schemas.microsoft.com/office/drawing/2014/main" id="{1EB6A3FA-A67B-7F06-7253-40B5AEA88AAA}"/>
              </a:ext>
            </a:extLst>
          </p:cNvPr>
          <p:cNvSpPr txBox="1"/>
          <p:nvPr/>
        </p:nvSpPr>
        <p:spPr>
          <a:xfrm>
            <a:off x="10025151" y="8975259"/>
            <a:ext cx="2435218" cy="507831"/>
          </a:xfrm>
          <a:prstGeom prst="rect">
            <a:avLst/>
          </a:prstGeom>
          <a:noFill/>
        </p:spPr>
        <p:txBody>
          <a:bodyPr wrap="none" rtlCol="0">
            <a:spAutoFit/>
          </a:bodyPr>
          <a:lstStyle/>
          <a:p>
            <a:r>
              <a:rPr lang="fr-FR" sz="2700">
                <a:solidFill>
                  <a:srgbClr val="ACACAC"/>
                </a:solidFill>
              </a:rPr>
              <a:t> HYBRIDATIONS </a:t>
            </a:r>
          </a:p>
        </p:txBody>
      </p:sp>
      <p:sp>
        <p:nvSpPr>
          <p:cNvPr id="31" name="ZoneTexte 30">
            <a:extLst>
              <a:ext uri="{FF2B5EF4-FFF2-40B4-BE49-F238E27FC236}">
                <a16:creationId xmlns:a16="http://schemas.microsoft.com/office/drawing/2014/main" id="{CAE7051A-E568-98FD-8056-6045F7541FAF}"/>
              </a:ext>
            </a:extLst>
          </p:cNvPr>
          <p:cNvSpPr txBox="1"/>
          <p:nvPr/>
        </p:nvSpPr>
        <p:spPr>
          <a:xfrm>
            <a:off x="9803047" y="518665"/>
            <a:ext cx="2435218" cy="507831"/>
          </a:xfrm>
          <a:prstGeom prst="rect">
            <a:avLst/>
          </a:prstGeom>
          <a:noFill/>
        </p:spPr>
        <p:txBody>
          <a:bodyPr wrap="none" rtlCol="0">
            <a:spAutoFit/>
          </a:bodyPr>
          <a:lstStyle/>
          <a:p>
            <a:r>
              <a:rPr lang="fr-FR" sz="2700">
                <a:solidFill>
                  <a:srgbClr val="ACACAC"/>
                </a:solidFill>
              </a:rPr>
              <a:t> HYBRIDATIONS </a:t>
            </a:r>
          </a:p>
        </p:txBody>
      </p:sp>
      <p:sp>
        <p:nvSpPr>
          <p:cNvPr id="33" name="ZoneTexte 32">
            <a:extLst>
              <a:ext uri="{FF2B5EF4-FFF2-40B4-BE49-F238E27FC236}">
                <a16:creationId xmlns:a16="http://schemas.microsoft.com/office/drawing/2014/main" id="{86278B89-D29B-CA71-C224-A0EEADA47F5F}"/>
              </a:ext>
            </a:extLst>
          </p:cNvPr>
          <p:cNvSpPr txBox="1"/>
          <p:nvPr/>
        </p:nvSpPr>
        <p:spPr>
          <a:xfrm>
            <a:off x="15272054" y="4441353"/>
            <a:ext cx="2835876" cy="738664"/>
          </a:xfrm>
          <a:prstGeom prst="rect">
            <a:avLst/>
          </a:prstGeom>
          <a:noFill/>
        </p:spPr>
        <p:txBody>
          <a:bodyPr wrap="square" rtlCol="0">
            <a:spAutoFit/>
          </a:bodyPr>
          <a:lstStyle/>
          <a:p>
            <a:pPr algn="ctr"/>
            <a:r>
              <a:rPr lang="fr-FR" sz="2100">
                <a:solidFill>
                  <a:schemeClr val="bg1"/>
                </a:solidFill>
              </a:rPr>
              <a:t>Résidentiel </a:t>
            </a:r>
          </a:p>
          <a:p>
            <a:pPr algn="ctr"/>
            <a:r>
              <a:rPr lang="fr-FR" sz="2100">
                <a:solidFill>
                  <a:schemeClr val="bg1"/>
                </a:solidFill>
              </a:rPr>
              <a:t>« traditionnel »</a:t>
            </a:r>
          </a:p>
        </p:txBody>
      </p:sp>
    </p:spTree>
    <p:extLst>
      <p:ext uri="{BB962C8B-B14F-4D97-AF65-F5344CB8AC3E}">
        <p14:creationId xmlns:p14="http://schemas.microsoft.com/office/powerpoint/2010/main" val="2811017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5B32A80C-1291-0385-3375-2B797CAE42D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52068D5-10FC-9EF6-5A61-628CDB6A7B64}"/>
              </a:ext>
            </a:extLst>
          </p:cNvPr>
          <p:cNvSpPr/>
          <p:nvPr/>
        </p:nvSpPr>
        <p:spPr>
          <a:xfrm>
            <a:off x="15240000" y="1428750"/>
            <a:ext cx="1047750" cy="1047750"/>
          </a:xfrm>
          <a:prstGeom prst="rect">
            <a:avLst/>
          </a:prstGeom>
          <a:solidFill>
            <a:srgbClr val="6FB58A"/>
          </a:solidFill>
          <a:ln/>
        </p:spPr>
        <p:txBody>
          <a:bodyPr/>
          <a:lstStyle/>
          <a:p>
            <a:endParaRPr lang="fr-FR"/>
          </a:p>
        </p:txBody>
      </p:sp>
      <p:sp>
        <p:nvSpPr>
          <p:cNvPr id="3" name="Text 1">
            <a:extLst>
              <a:ext uri="{FF2B5EF4-FFF2-40B4-BE49-F238E27FC236}">
                <a16:creationId xmlns:a16="http://schemas.microsoft.com/office/drawing/2014/main" id="{22CF95F4-090E-57DF-E50E-620B34F99F02}"/>
              </a:ext>
            </a:extLst>
          </p:cNvPr>
          <p:cNvSpPr/>
          <p:nvPr/>
        </p:nvSpPr>
        <p:spPr>
          <a:xfrm>
            <a:off x="1238250" y="3301901"/>
            <a:ext cx="12258675" cy="1581150"/>
          </a:xfrm>
          <a:prstGeom prst="rect">
            <a:avLst/>
          </a:prstGeom>
          <a:noFill/>
          <a:ln/>
        </p:spPr>
        <p:txBody>
          <a:bodyPr wrap="square" lIns="25400" tIns="25400" rIns="25400" bIns="25400" rtlCol="0" anchor="t">
            <a:normAutofit lnSpcReduction="10000"/>
          </a:bodyPr>
          <a:lstStyle/>
          <a:p>
            <a:pPr marL="0" indent="0" algn="l">
              <a:lnSpc>
                <a:spcPct val="78261"/>
              </a:lnSpc>
              <a:buNone/>
            </a:pPr>
            <a:r>
              <a:rPr lang="en-US" sz="13500" b="1">
                <a:solidFill>
                  <a:srgbClr val="15224C"/>
                </a:solidFill>
                <a:latin typeface="Arial" pitchFamily="34" charset="0"/>
                <a:ea typeface="Arial" pitchFamily="34" charset="-122"/>
                <a:cs typeface="Arial" pitchFamily="34" charset="-120"/>
              </a:rPr>
              <a:t>01-B</a:t>
            </a:r>
            <a:endParaRPr lang="en-US" sz="13500">
              <a:solidFill>
                <a:srgbClr val="15224C"/>
              </a:solidFill>
            </a:endParaRPr>
          </a:p>
        </p:txBody>
      </p:sp>
      <p:sp>
        <p:nvSpPr>
          <p:cNvPr id="4" name="Text 2">
            <a:extLst>
              <a:ext uri="{FF2B5EF4-FFF2-40B4-BE49-F238E27FC236}">
                <a16:creationId xmlns:a16="http://schemas.microsoft.com/office/drawing/2014/main" id="{388E4BD8-5D71-2F69-5C36-899322DADCD0}"/>
              </a:ext>
            </a:extLst>
          </p:cNvPr>
          <p:cNvSpPr/>
          <p:nvPr/>
        </p:nvSpPr>
        <p:spPr>
          <a:xfrm>
            <a:off x="1238250" y="5225951"/>
            <a:ext cx="12258675" cy="1025649"/>
          </a:xfrm>
          <a:prstGeom prst="rect">
            <a:avLst/>
          </a:prstGeom>
          <a:noFill/>
          <a:ln/>
        </p:spPr>
        <p:txBody>
          <a:bodyPr wrap="square" lIns="25400" tIns="25400" rIns="25400" bIns="25400" rtlCol="0" anchor="t">
            <a:normAutofit lnSpcReduction="10000"/>
          </a:bodyPr>
          <a:lstStyle/>
          <a:p>
            <a:pPr marL="0" indent="0" algn="l">
              <a:lnSpc>
                <a:spcPct val="93828"/>
              </a:lnSpc>
              <a:buNone/>
            </a:pPr>
            <a:r>
              <a:rPr lang="en-US" sz="7200" err="1">
                <a:solidFill>
                  <a:srgbClr val="15224C"/>
                </a:solidFill>
                <a:latin typeface="Arial" pitchFamily="34" charset="0"/>
                <a:ea typeface="Arial" pitchFamily="34" charset="-122"/>
                <a:cs typeface="Arial" pitchFamily="34" charset="-120"/>
              </a:rPr>
              <a:t>Quelques</a:t>
            </a:r>
            <a:r>
              <a:rPr lang="en-US" sz="7200">
                <a:solidFill>
                  <a:srgbClr val="15224C"/>
                </a:solidFill>
                <a:latin typeface="Arial" pitchFamily="34" charset="0"/>
                <a:ea typeface="Arial" pitchFamily="34" charset="-122"/>
                <a:cs typeface="Arial" pitchFamily="34" charset="-120"/>
              </a:rPr>
              <a:t> </a:t>
            </a:r>
            <a:r>
              <a:rPr lang="en-US" sz="7200" err="1">
                <a:solidFill>
                  <a:srgbClr val="15224C"/>
                </a:solidFill>
                <a:latin typeface="Arial" pitchFamily="34" charset="0"/>
                <a:ea typeface="Arial" pitchFamily="34" charset="-122"/>
                <a:cs typeface="Arial" pitchFamily="34" charset="-120"/>
              </a:rPr>
              <a:t>textes</a:t>
            </a:r>
            <a:r>
              <a:rPr lang="en-US" sz="7200">
                <a:solidFill>
                  <a:srgbClr val="15224C"/>
                </a:solidFill>
                <a:latin typeface="Arial" pitchFamily="34" charset="0"/>
                <a:ea typeface="Arial" pitchFamily="34" charset="-122"/>
                <a:cs typeface="Arial" pitchFamily="34" charset="-120"/>
              </a:rPr>
              <a:t> </a:t>
            </a:r>
            <a:r>
              <a:rPr lang="en-US" sz="7200" err="1">
                <a:solidFill>
                  <a:srgbClr val="15224C"/>
                </a:solidFill>
                <a:latin typeface="Arial" pitchFamily="34" charset="0"/>
                <a:ea typeface="Arial" pitchFamily="34" charset="-122"/>
                <a:cs typeface="Arial" pitchFamily="34" charset="-120"/>
              </a:rPr>
              <a:t>fondateurs</a:t>
            </a:r>
            <a:endParaRPr lang="en-US" sz="7200">
              <a:solidFill>
                <a:srgbClr val="15224C"/>
              </a:solidFill>
            </a:endParaRPr>
          </a:p>
        </p:txBody>
      </p:sp>
    </p:spTree>
    <p:extLst>
      <p:ext uri="{BB962C8B-B14F-4D97-AF65-F5344CB8AC3E}">
        <p14:creationId xmlns:p14="http://schemas.microsoft.com/office/powerpoint/2010/main" val="1633381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4918F1E9-C1C7-1AF8-3E97-004B7BA4D825}"/>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67760681-E369-04B8-4CD5-342AB00DCE79}"/>
              </a:ext>
            </a:extLst>
          </p:cNvPr>
          <p:cNvGrpSpPr/>
          <p:nvPr/>
        </p:nvGrpSpPr>
        <p:grpSpPr>
          <a:xfrm>
            <a:off x="872951" y="384827"/>
            <a:ext cx="6745508" cy="715581"/>
            <a:chOff x="417320" y="1019692"/>
            <a:chExt cx="6745508" cy="715581"/>
          </a:xfrm>
        </p:grpSpPr>
        <p:pic>
          <p:nvPicPr>
            <p:cNvPr id="4" name="Graphique 3" descr="Graphique à barres avec un remplissage uni">
              <a:extLst>
                <a:ext uri="{FF2B5EF4-FFF2-40B4-BE49-F238E27FC236}">
                  <a16:creationId xmlns:a16="http://schemas.microsoft.com/office/drawing/2014/main" id="{6265540E-E43E-467E-9F1F-9A4D712659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7320" y="1053483"/>
              <a:ext cx="648000" cy="648000"/>
            </a:xfrm>
            <a:prstGeom prst="rect">
              <a:avLst/>
            </a:prstGeom>
          </p:spPr>
        </p:pic>
        <p:sp>
          <p:nvSpPr>
            <p:cNvPr id="5" name="ZoneTexte 4">
              <a:extLst>
                <a:ext uri="{FF2B5EF4-FFF2-40B4-BE49-F238E27FC236}">
                  <a16:creationId xmlns:a16="http://schemas.microsoft.com/office/drawing/2014/main" id="{4F8F5682-F7BC-2535-ADDB-6E6304F5856F}"/>
                </a:ext>
              </a:extLst>
            </p:cNvPr>
            <p:cNvSpPr txBox="1"/>
            <p:nvPr/>
          </p:nvSpPr>
          <p:spPr>
            <a:xfrm>
              <a:off x="1065320" y="1019692"/>
              <a:ext cx="6097508" cy="715581"/>
            </a:xfrm>
            <a:prstGeom prst="rect">
              <a:avLst/>
            </a:prstGeom>
            <a:noFill/>
          </p:spPr>
          <p:txBody>
            <a:bodyPr wrap="square">
              <a:spAutoFit/>
            </a:bodyPr>
            <a:lstStyle/>
            <a:p>
              <a:r>
                <a:rPr lang="fr-FR" sz="4050" b="1">
                  <a:solidFill>
                    <a:srgbClr val="1B2A4D"/>
                  </a:solidFill>
                  <a:latin typeface="Cambria" pitchFamily="34" charset="0"/>
                </a:rPr>
                <a:t>Définitions du CCH</a:t>
              </a:r>
            </a:p>
          </p:txBody>
        </p:sp>
      </p:grpSp>
      <p:sp>
        <p:nvSpPr>
          <p:cNvPr id="6" name="ZoneTexte 5">
            <a:extLst>
              <a:ext uri="{FF2B5EF4-FFF2-40B4-BE49-F238E27FC236}">
                <a16:creationId xmlns:a16="http://schemas.microsoft.com/office/drawing/2014/main" id="{4C905CCC-3691-7A83-AE2E-A583F28F9EBA}"/>
              </a:ext>
            </a:extLst>
          </p:cNvPr>
          <p:cNvSpPr txBox="1"/>
          <p:nvPr/>
        </p:nvSpPr>
        <p:spPr>
          <a:xfrm>
            <a:off x="431516" y="1384882"/>
            <a:ext cx="10280026" cy="2556790"/>
          </a:xfrm>
          <a:prstGeom prst="rect">
            <a:avLst/>
          </a:prstGeom>
          <a:noFill/>
        </p:spPr>
        <p:txBody>
          <a:bodyPr wrap="square" rtlCol="0">
            <a:spAutoFit/>
          </a:bodyPr>
          <a:lstStyle/>
          <a:p>
            <a:pPr algn="just">
              <a:lnSpc>
                <a:spcPct val="114000"/>
              </a:lnSpc>
              <a:spcBef>
                <a:spcPts val="600"/>
              </a:spcBef>
              <a:spcAft>
                <a:spcPts val="600"/>
              </a:spcAft>
            </a:pPr>
            <a:r>
              <a:rPr lang="fr-FR" b="1" dirty="0">
                <a:latin typeface="Avenir Next LT Pro" panose="020B0504020202020204" pitchFamily="34" charset="77"/>
              </a:rPr>
              <a:t>Article L 631-13 du Code de la construction et de l’habitation  (créé par la loi du 28 décembre 2015 relative à l’adoption de la société au vieillissement)</a:t>
            </a:r>
          </a:p>
          <a:p>
            <a:pPr algn="just"/>
            <a:r>
              <a:rPr lang="fr-FR" dirty="0">
                <a:latin typeface="Avenir Next LT Pro" panose="020B0504020202020204" pitchFamily="34" charset="77"/>
              </a:rPr>
              <a:t>« L</a:t>
            </a:r>
            <a:r>
              <a:rPr lang="fr-FR" b="0" i="0" dirty="0">
                <a:solidFill>
                  <a:srgbClr val="000000"/>
                </a:solidFill>
                <a:effectLst/>
                <a:latin typeface="Avenir Next LT Pro" panose="020B0504020202020204" pitchFamily="34" charset="77"/>
              </a:rPr>
              <a:t>a résidence-services est un ensemble d'habitations constitué </a:t>
            </a:r>
            <a:r>
              <a:rPr lang="fr-FR" b="1" i="0" dirty="0">
                <a:solidFill>
                  <a:srgbClr val="000000"/>
                </a:solidFill>
                <a:effectLst/>
                <a:latin typeface="Avenir Next LT Pro" panose="020B0504020202020204" pitchFamily="34" charset="77"/>
              </a:rPr>
              <a:t>de logements autonomes </a:t>
            </a:r>
            <a:r>
              <a:rPr lang="fr-FR" b="0" i="0" dirty="0">
                <a:solidFill>
                  <a:srgbClr val="000000"/>
                </a:solidFill>
                <a:effectLst/>
                <a:latin typeface="Avenir Next LT Pro" panose="020B0504020202020204" pitchFamily="34" charset="77"/>
              </a:rPr>
              <a:t>permettant aux occupants de bénéficier </a:t>
            </a:r>
            <a:r>
              <a:rPr lang="fr-FR" b="1" i="0" dirty="0">
                <a:solidFill>
                  <a:srgbClr val="000000"/>
                </a:solidFill>
                <a:effectLst/>
                <a:latin typeface="Avenir Next LT Pro" panose="020B0504020202020204" pitchFamily="34" charset="77"/>
              </a:rPr>
              <a:t>de services spécifiques non individualisables</a:t>
            </a:r>
            <a:r>
              <a:rPr lang="fr-FR" b="0" i="0" dirty="0">
                <a:solidFill>
                  <a:srgbClr val="000000"/>
                </a:solidFill>
                <a:effectLst/>
                <a:latin typeface="Avenir Next LT Pro" panose="020B0504020202020204" pitchFamily="34" charset="77"/>
              </a:rPr>
              <a:t>. Les services spécifiques non individualisables sont ceux qui bénéficient par nature à l'ensemble des occupants. Les catégories de ces services sont définies par </a:t>
            </a:r>
            <a:r>
              <a:rPr lang="fr-FR" b="1" i="0" dirty="0">
                <a:solidFill>
                  <a:srgbClr val="000000"/>
                </a:solidFill>
                <a:effectLst/>
                <a:latin typeface="Avenir Next LT Pro" panose="020B0504020202020204" pitchFamily="34" charset="77"/>
              </a:rPr>
              <a:t>décret</a:t>
            </a:r>
            <a:r>
              <a:rPr lang="fr-FR" b="0" i="0" dirty="0">
                <a:solidFill>
                  <a:srgbClr val="000000"/>
                </a:solidFill>
                <a:effectLst/>
                <a:latin typeface="Avenir Next LT Pro" panose="020B0504020202020204" pitchFamily="34" charset="77"/>
              </a:rPr>
              <a:t>, pris après avis de la Commission nationale de concertation</a:t>
            </a:r>
            <a:r>
              <a:rPr lang="fr-FR" dirty="0">
                <a:latin typeface="Avenir Next LT Pro" panose="020B0504020202020204" pitchFamily="34" charset="77"/>
              </a:rPr>
              <a:t> »</a:t>
            </a:r>
          </a:p>
          <a:p>
            <a:pPr algn="just">
              <a:lnSpc>
                <a:spcPct val="114000"/>
              </a:lnSpc>
              <a:spcBef>
                <a:spcPts val="600"/>
              </a:spcBef>
              <a:spcAft>
                <a:spcPts val="600"/>
              </a:spcAft>
            </a:pPr>
            <a:endParaRPr lang="fr-FR" dirty="0">
              <a:latin typeface="Avenir Next LT Pro" panose="020B0504020202020204" pitchFamily="34" charset="77"/>
            </a:endParaRPr>
          </a:p>
        </p:txBody>
      </p:sp>
      <p:sp>
        <p:nvSpPr>
          <p:cNvPr id="7" name="ZoneTexte 6">
            <a:extLst>
              <a:ext uri="{FF2B5EF4-FFF2-40B4-BE49-F238E27FC236}">
                <a16:creationId xmlns:a16="http://schemas.microsoft.com/office/drawing/2014/main" id="{04BF8059-3502-B4C6-5A7C-83F9D5F6AB9D}"/>
              </a:ext>
            </a:extLst>
          </p:cNvPr>
          <p:cNvSpPr txBox="1"/>
          <p:nvPr/>
        </p:nvSpPr>
        <p:spPr>
          <a:xfrm>
            <a:off x="431517" y="4332734"/>
            <a:ext cx="10280026" cy="4086055"/>
          </a:xfrm>
          <a:prstGeom prst="rect">
            <a:avLst/>
          </a:prstGeom>
          <a:noFill/>
        </p:spPr>
        <p:txBody>
          <a:bodyPr wrap="square" rtlCol="0">
            <a:spAutoFit/>
          </a:bodyPr>
          <a:lstStyle/>
          <a:p>
            <a:pPr algn="just">
              <a:lnSpc>
                <a:spcPct val="114000"/>
              </a:lnSpc>
              <a:spcBef>
                <a:spcPts val="600"/>
              </a:spcBef>
              <a:spcAft>
                <a:spcPts val="600"/>
              </a:spcAft>
            </a:pPr>
            <a:r>
              <a:rPr lang="fr-FR" b="1" dirty="0">
                <a:latin typeface="Avenir Next LT Pro" panose="020B0504020202020204" pitchFamily="34" charset="77"/>
              </a:rPr>
              <a:t>Article R 111-1-1 du Code de la construction et de l’habitation (abrogé en 2021) &gt; R 111-1</a:t>
            </a:r>
          </a:p>
          <a:p>
            <a:pPr algn="just"/>
            <a:r>
              <a:rPr lang="fr-FR" dirty="0">
                <a:latin typeface="Avenir Next LT Pro" panose="020B0504020202020204" pitchFamily="34" charset="77"/>
              </a:rPr>
              <a:t>« Constituent des bâtiments d'habitation au sens du présent chapitre les bâtiments ou parties de bâtiment abritant un ou plusieurs logements, y compris les foyers, tels que les foyers de jeunes travailleurs </a:t>
            </a:r>
            <a:r>
              <a:rPr lang="fr-FR" b="1" dirty="0">
                <a:latin typeface="Avenir Next LT Pro" panose="020B0504020202020204" pitchFamily="34" charset="77"/>
              </a:rPr>
              <a:t>et les foyers pour personnes âgées autonomes, </a:t>
            </a:r>
            <a:r>
              <a:rPr lang="fr-FR" dirty="0">
                <a:latin typeface="Avenir Next LT Pro" panose="020B0504020202020204" pitchFamily="34" charset="77"/>
              </a:rPr>
              <a:t>[…] </a:t>
            </a:r>
          </a:p>
          <a:p>
            <a:pPr algn="just"/>
            <a:endParaRPr lang="fr-FR" dirty="0">
              <a:latin typeface="Avenir Next LT Pro" panose="020B0504020202020204" pitchFamily="34" charset="77"/>
            </a:endParaRPr>
          </a:p>
          <a:p>
            <a:pPr algn="just"/>
            <a:r>
              <a:rPr lang="fr-FR" dirty="0">
                <a:latin typeface="Avenir Next LT Pro" panose="020B0504020202020204" pitchFamily="34" charset="77"/>
              </a:rPr>
              <a:t>Sont considérés comme foyers pour personnes âgées autonomes les établissements dont le niveau de dépendance moyen des résidents est inférieur à un seuil fixé par arrêté conjoint des ministres chargés du logement, de l'intérieur et des personnes âgées, et qui accueillent une proportion de résidents dépendants dans la limite d'un taux fixé par l'arrêté précité.</a:t>
            </a:r>
          </a:p>
          <a:p>
            <a:pPr algn="just"/>
            <a:endParaRPr lang="fr-FR" dirty="0">
              <a:latin typeface="Avenir Next LT Pro" panose="020B0504020202020204" pitchFamily="34" charset="77"/>
            </a:endParaRPr>
          </a:p>
          <a:p>
            <a:pPr algn="just"/>
            <a:r>
              <a:rPr lang="fr-FR" dirty="0">
                <a:latin typeface="Avenir Next LT Pro" panose="020B0504020202020204" pitchFamily="34" charset="77"/>
              </a:rPr>
              <a:t>Un logement ou habitation comprend, d'une part, des pièces principales destinées au séjour ou au sommeil, éventuellement des chambres isolées et, d'autre part, des pièces de service, telles que cuisines, salles d'eau, cabinets d'aisance, buanderies, débarras, séchoirs, ainsi que, le cas échéant, des dégagements et des dépendances. »</a:t>
            </a:r>
          </a:p>
        </p:txBody>
      </p:sp>
      <p:sp>
        <p:nvSpPr>
          <p:cNvPr id="8" name="Rectangle : coins arrondis 7">
            <a:extLst>
              <a:ext uri="{FF2B5EF4-FFF2-40B4-BE49-F238E27FC236}">
                <a16:creationId xmlns:a16="http://schemas.microsoft.com/office/drawing/2014/main" id="{8563C057-FF25-95A2-05EA-FA02D904F1C1}"/>
              </a:ext>
            </a:extLst>
          </p:cNvPr>
          <p:cNvSpPr/>
          <p:nvPr/>
        </p:nvSpPr>
        <p:spPr>
          <a:xfrm>
            <a:off x="12332970" y="612675"/>
            <a:ext cx="5523513" cy="3996916"/>
          </a:xfrm>
          <a:prstGeom prst="roundRect">
            <a:avLst/>
          </a:prstGeom>
          <a:solidFill>
            <a:srgbClr val="15224C">
              <a:alpha val="799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u="sng">
                <a:solidFill>
                  <a:schemeClr val="bg1"/>
                </a:solidFill>
                <a:latin typeface="sourcesanspro"/>
              </a:rPr>
              <a:t>Décret n° 2016-1737 du 14 décembre 2016</a:t>
            </a:r>
          </a:p>
          <a:p>
            <a:endParaRPr lang="fr-FR">
              <a:solidFill>
                <a:schemeClr val="bg1"/>
              </a:solidFill>
              <a:latin typeface="sourcesanspro"/>
            </a:endParaRPr>
          </a:p>
          <a:p>
            <a:r>
              <a:rPr lang="fr-FR">
                <a:solidFill>
                  <a:schemeClr val="bg1"/>
                </a:solidFill>
                <a:latin typeface="sourcesanspro"/>
              </a:rPr>
              <a:t>1° L’accueil personnalisé et permanent des résidents et visiteurs;</a:t>
            </a:r>
          </a:p>
          <a:p>
            <a:endParaRPr lang="fr-FR">
              <a:solidFill>
                <a:schemeClr val="bg1"/>
              </a:solidFill>
              <a:latin typeface="sourcesanspro"/>
            </a:endParaRPr>
          </a:p>
          <a:p>
            <a:r>
              <a:rPr lang="fr-FR">
                <a:solidFill>
                  <a:schemeClr val="bg1"/>
                </a:solidFill>
                <a:latin typeface="sourcesanspro"/>
              </a:rPr>
              <a:t>2° La mise à disposition d’un personnel spécifique attaché à la résidence, le cas échéant complété par des moyens techniques, permettant d’assurer une veille continue quant à la sécurité des personnes et des biens;</a:t>
            </a:r>
          </a:p>
          <a:p>
            <a:endParaRPr lang="fr-FR">
              <a:solidFill>
                <a:schemeClr val="bg1"/>
              </a:solidFill>
              <a:latin typeface="sourcesanspro"/>
            </a:endParaRPr>
          </a:p>
          <a:p>
            <a:r>
              <a:rPr lang="fr-FR">
                <a:solidFill>
                  <a:schemeClr val="bg1"/>
                </a:solidFill>
                <a:latin typeface="sourcesanspro"/>
              </a:rPr>
              <a:t>3° Le libre accès aux espaces de convivialité et aux jardins aménagés.</a:t>
            </a:r>
          </a:p>
        </p:txBody>
      </p:sp>
      <p:cxnSp>
        <p:nvCxnSpPr>
          <p:cNvPr id="9" name="Connecteur en arc 8">
            <a:extLst>
              <a:ext uri="{FF2B5EF4-FFF2-40B4-BE49-F238E27FC236}">
                <a16:creationId xmlns:a16="http://schemas.microsoft.com/office/drawing/2014/main" id="{6389CE7F-5982-F8F7-6F90-EDDE675EF5E5}"/>
              </a:ext>
            </a:extLst>
          </p:cNvPr>
          <p:cNvCxnSpPr>
            <a:cxnSpLocks/>
          </p:cNvCxnSpPr>
          <p:nvPr/>
        </p:nvCxnSpPr>
        <p:spPr>
          <a:xfrm flipV="1">
            <a:off x="8994321" y="2971800"/>
            <a:ext cx="3258639" cy="408691"/>
          </a:xfrm>
          <a:prstGeom prst="curvedConnector3">
            <a:avLst>
              <a:gd name="adj1" fmla="val 50000"/>
            </a:avLst>
          </a:prstGeom>
          <a:ln>
            <a:solidFill>
              <a:srgbClr val="15224C"/>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 coins arrondis 9">
            <a:extLst>
              <a:ext uri="{FF2B5EF4-FFF2-40B4-BE49-F238E27FC236}">
                <a16:creationId xmlns:a16="http://schemas.microsoft.com/office/drawing/2014/main" id="{F73916A5-BCD4-AB05-A2EC-AEFAB2A8EA1B}"/>
              </a:ext>
            </a:extLst>
          </p:cNvPr>
          <p:cNvSpPr/>
          <p:nvPr/>
        </p:nvSpPr>
        <p:spPr>
          <a:xfrm>
            <a:off x="12332970" y="5053710"/>
            <a:ext cx="5523513" cy="3804540"/>
          </a:xfrm>
          <a:prstGeom prst="roundRect">
            <a:avLst/>
          </a:prstGeom>
          <a:solidFill>
            <a:srgbClr val="15224C">
              <a:alpha val="801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b="1" u="sng">
                <a:solidFill>
                  <a:schemeClr val="bg1"/>
                </a:solidFill>
                <a:latin typeface="sourcesanspro"/>
              </a:rPr>
              <a:t>RT-RE-Bâtiment &gt; FAQ RE2020 008</a:t>
            </a:r>
          </a:p>
          <a:p>
            <a:endParaRPr lang="fr-FR" sz="1600">
              <a:solidFill>
                <a:schemeClr val="bg1"/>
              </a:solidFill>
              <a:latin typeface="sourcesanspro"/>
            </a:endParaRPr>
          </a:p>
          <a:p>
            <a:r>
              <a:rPr lang="fr-FR" sz="1600">
                <a:solidFill>
                  <a:schemeClr val="bg1"/>
                </a:solidFill>
                <a:latin typeface="sourcesanspro"/>
              </a:rPr>
              <a:t>Sont considérés comme bâtiments à usage d’habitation :</a:t>
            </a:r>
          </a:p>
          <a:p>
            <a:br>
              <a:rPr lang="fr-FR" sz="1600">
                <a:solidFill>
                  <a:schemeClr val="bg1"/>
                </a:solidFill>
                <a:latin typeface="sourcesanspro"/>
              </a:rPr>
            </a:br>
            <a:r>
              <a:rPr lang="fr-FR" sz="1600">
                <a:solidFill>
                  <a:schemeClr val="bg1"/>
                </a:solidFill>
                <a:latin typeface="sourcesanspro"/>
              </a:rPr>
              <a:t>• les bâtiments de logements, maisons individuelles ou accolées et les logements collectifs ;</a:t>
            </a:r>
          </a:p>
          <a:p>
            <a:br>
              <a:rPr lang="fr-FR" sz="1600">
                <a:solidFill>
                  <a:schemeClr val="bg1"/>
                </a:solidFill>
                <a:latin typeface="sourcesanspro"/>
              </a:rPr>
            </a:br>
            <a:r>
              <a:rPr lang="fr-FR" sz="1600">
                <a:solidFill>
                  <a:schemeClr val="bg1"/>
                </a:solidFill>
                <a:latin typeface="sourcesanspro"/>
              </a:rPr>
              <a:t>• les cités universitaires, les foyers de jeunes travailleurs et les EHPAD si leurs chambres possèdent une cuisine, (Voir question spécifique dans site </a:t>
            </a:r>
            <a:r>
              <a:rPr lang="fr-FR" sz="1600" err="1">
                <a:solidFill>
                  <a:schemeClr val="bg1"/>
                </a:solidFill>
                <a:latin typeface="sourcesanspro"/>
              </a:rPr>
              <a:t>rt-batiment.fr</a:t>
            </a:r>
            <a:r>
              <a:rPr lang="fr-FR" sz="1600">
                <a:solidFill>
                  <a:schemeClr val="bg1"/>
                </a:solidFill>
                <a:latin typeface="sourcesanspro"/>
              </a:rPr>
              <a:t> </a:t>
            </a:r>
            <a:r>
              <a:rPr lang="fr-FR" sz="1600" err="1">
                <a:solidFill>
                  <a:schemeClr val="bg1"/>
                </a:solidFill>
                <a:latin typeface="sourcesanspro"/>
              </a:rPr>
              <a:t>cf</a:t>
            </a:r>
            <a:r>
              <a:rPr lang="fr-FR" sz="1600">
                <a:solidFill>
                  <a:schemeClr val="bg1"/>
                </a:solidFill>
                <a:latin typeface="sourcesanspro"/>
              </a:rPr>
              <a:t> FAQ 220) ;</a:t>
            </a:r>
          </a:p>
          <a:p>
            <a:br>
              <a:rPr lang="fr-FR" sz="1600">
                <a:solidFill>
                  <a:schemeClr val="bg1"/>
                </a:solidFill>
                <a:latin typeface="sourcesanspro"/>
              </a:rPr>
            </a:br>
            <a:r>
              <a:rPr lang="fr-FR" sz="1600">
                <a:solidFill>
                  <a:schemeClr val="bg1"/>
                </a:solidFill>
                <a:latin typeface="sourcesanspro"/>
              </a:rPr>
              <a:t>• les résidences de tourisme disposant d’un local de sommeil, d’une cuisine et de sanitaires.</a:t>
            </a:r>
          </a:p>
        </p:txBody>
      </p:sp>
      <p:cxnSp>
        <p:nvCxnSpPr>
          <p:cNvPr id="28" name="Connecteur en arc 27">
            <a:extLst>
              <a:ext uri="{FF2B5EF4-FFF2-40B4-BE49-F238E27FC236}">
                <a16:creationId xmlns:a16="http://schemas.microsoft.com/office/drawing/2014/main" id="{9429E97E-C00E-3688-19BF-00AD705C70C2}"/>
              </a:ext>
            </a:extLst>
          </p:cNvPr>
          <p:cNvCxnSpPr>
            <a:cxnSpLocks/>
          </p:cNvCxnSpPr>
          <p:nvPr/>
        </p:nvCxnSpPr>
        <p:spPr>
          <a:xfrm>
            <a:off x="9719309" y="4609591"/>
            <a:ext cx="2613661" cy="888239"/>
          </a:xfrm>
          <a:prstGeom prst="curvedConnector3">
            <a:avLst>
              <a:gd name="adj1" fmla="val 50000"/>
            </a:avLst>
          </a:prstGeom>
          <a:ln>
            <a:solidFill>
              <a:srgbClr val="15224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985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CC242724-ADAA-DA8D-9334-C31733873DD7}"/>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9A598025-9BA6-3CF5-386A-0C8695C21482}"/>
              </a:ext>
            </a:extLst>
          </p:cNvPr>
          <p:cNvGrpSpPr/>
          <p:nvPr/>
        </p:nvGrpSpPr>
        <p:grpSpPr>
          <a:xfrm>
            <a:off x="441944" y="388109"/>
            <a:ext cx="6735081" cy="715581"/>
            <a:chOff x="427747" y="922084"/>
            <a:chExt cx="6735081" cy="715581"/>
          </a:xfrm>
        </p:grpSpPr>
        <p:pic>
          <p:nvPicPr>
            <p:cNvPr id="4" name="Graphique 3" descr="Graphique à barres avec un remplissage uni">
              <a:extLst>
                <a:ext uri="{FF2B5EF4-FFF2-40B4-BE49-F238E27FC236}">
                  <a16:creationId xmlns:a16="http://schemas.microsoft.com/office/drawing/2014/main" id="{CFD0F644-3A53-2DFB-C3B3-3466130F91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7747" y="989665"/>
              <a:ext cx="648000" cy="648000"/>
            </a:xfrm>
            <a:prstGeom prst="rect">
              <a:avLst/>
            </a:prstGeom>
          </p:spPr>
        </p:pic>
        <p:sp>
          <p:nvSpPr>
            <p:cNvPr id="5" name="ZoneTexte 4">
              <a:extLst>
                <a:ext uri="{FF2B5EF4-FFF2-40B4-BE49-F238E27FC236}">
                  <a16:creationId xmlns:a16="http://schemas.microsoft.com/office/drawing/2014/main" id="{E25C2CA3-C494-B41B-8383-F1AE35ABA80A}"/>
                </a:ext>
              </a:extLst>
            </p:cNvPr>
            <p:cNvSpPr txBox="1"/>
            <p:nvPr/>
          </p:nvSpPr>
          <p:spPr>
            <a:xfrm>
              <a:off x="1065320" y="922084"/>
              <a:ext cx="6097508" cy="715581"/>
            </a:xfrm>
            <a:prstGeom prst="rect">
              <a:avLst/>
            </a:prstGeom>
            <a:noFill/>
          </p:spPr>
          <p:txBody>
            <a:bodyPr wrap="square">
              <a:spAutoFit/>
            </a:bodyPr>
            <a:lstStyle/>
            <a:p>
              <a:r>
                <a:rPr lang="fr-FR" sz="4050" b="1">
                  <a:solidFill>
                    <a:srgbClr val="1B2A4D"/>
                  </a:solidFill>
                  <a:latin typeface="Cambria" pitchFamily="34" charset="0"/>
                </a:rPr>
                <a:t>Question ERP</a:t>
              </a:r>
            </a:p>
          </p:txBody>
        </p:sp>
      </p:grpSp>
      <p:sp>
        <p:nvSpPr>
          <p:cNvPr id="6" name="ZoneTexte 5">
            <a:extLst>
              <a:ext uri="{FF2B5EF4-FFF2-40B4-BE49-F238E27FC236}">
                <a16:creationId xmlns:a16="http://schemas.microsoft.com/office/drawing/2014/main" id="{2C8D2614-7B6A-EA06-22E8-FBA4F01B0DFC}"/>
              </a:ext>
            </a:extLst>
          </p:cNvPr>
          <p:cNvSpPr txBox="1"/>
          <p:nvPr/>
        </p:nvSpPr>
        <p:spPr>
          <a:xfrm>
            <a:off x="455555" y="1167507"/>
            <a:ext cx="10888986" cy="3058530"/>
          </a:xfrm>
          <a:prstGeom prst="rect">
            <a:avLst/>
          </a:prstGeom>
          <a:noFill/>
        </p:spPr>
        <p:txBody>
          <a:bodyPr wrap="square" rtlCol="0">
            <a:spAutoFit/>
          </a:bodyPr>
          <a:lstStyle/>
          <a:p>
            <a:pPr algn="just">
              <a:lnSpc>
                <a:spcPct val="114000"/>
              </a:lnSpc>
              <a:spcBef>
                <a:spcPts val="600"/>
              </a:spcBef>
              <a:spcAft>
                <a:spcPts val="600"/>
              </a:spcAft>
            </a:pPr>
            <a:r>
              <a:rPr lang="fr-FR" dirty="0">
                <a:latin typeface="Avenir Next LT Pro" panose="020B0504020202020204" pitchFamily="34" charset="77"/>
              </a:rPr>
              <a:t>Par principe, au titre de la sécurité incendie, ces résidences relèvent de la réglementation applicable aux immeubles d’habitation.</a:t>
            </a:r>
          </a:p>
          <a:p>
            <a:pPr algn="just">
              <a:lnSpc>
                <a:spcPct val="114000"/>
              </a:lnSpc>
              <a:spcBef>
                <a:spcPts val="600"/>
              </a:spcBef>
              <a:spcAft>
                <a:spcPts val="600"/>
              </a:spcAft>
            </a:pPr>
            <a:r>
              <a:rPr lang="fr-FR" dirty="0">
                <a:latin typeface="Avenir Next LT Pro" panose="020B0504020202020204" pitchFamily="34" charset="77"/>
              </a:rPr>
              <a:t>Certains locaux/espaces communs peuvent néanmoins relever de la réglementation ERP (locaux de plus de 50m2).</a:t>
            </a:r>
          </a:p>
          <a:p>
            <a:pPr algn="just">
              <a:lnSpc>
                <a:spcPct val="114000"/>
              </a:lnSpc>
              <a:spcBef>
                <a:spcPts val="600"/>
              </a:spcBef>
              <a:spcAft>
                <a:spcPts val="600"/>
              </a:spcAft>
            </a:pPr>
            <a:r>
              <a:rPr lang="fr-FR" dirty="0">
                <a:latin typeface="Avenir Next LT Pro" panose="020B0504020202020204" pitchFamily="34" charset="77"/>
              </a:rPr>
              <a:t>Pour les résidences Seniors et plus particulièrement les </a:t>
            </a:r>
            <a:r>
              <a:rPr lang="fr-FR" dirty="0" err="1">
                <a:latin typeface="Avenir Next LT Pro" panose="020B0504020202020204" pitchFamily="34" charset="77"/>
              </a:rPr>
              <a:t>Ehpad</a:t>
            </a:r>
            <a:r>
              <a:rPr lang="fr-FR" dirty="0">
                <a:latin typeface="Avenir Next LT Pro" panose="020B0504020202020204" pitchFamily="34" charset="77"/>
              </a:rPr>
              <a:t>, la réglementation relève notamment du niveau de dépendance des résidents. (GMP &gt; 300 alors ERP) </a:t>
            </a:r>
            <a:r>
              <a:rPr lang="fr-FR" b="1" dirty="0">
                <a:solidFill>
                  <a:srgbClr val="2F2F2F"/>
                </a:solidFill>
                <a:latin typeface="Roboto" panose="02000000000000000000" pitchFamily="2" charset="0"/>
              </a:rPr>
              <a:t>Article 1 du Décret n° 2016-696 du 27 mai 2016)</a:t>
            </a:r>
            <a:endParaRPr lang="fr-FR" dirty="0">
              <a:latin typeface="Avenir Next LT Pro" panose="020B0504020202020204" pitchFamily="34" charset="77"/>
            </a:endParaRPr>
          </a:p>
          <a:p>
            <a:pPr algn="just">
              <a:lnSpc>
                <a:spcPct val="114000"/>
              </a:lnSpc>
              <a:spcBef>
                <a:spcPts val="600"/>
              </a:spcBef>
              <a:spcAft>
                <a:spcPts val="600"/>
              </a:spcAft>
            </a:pPr>
            <a:endParaRPr lang="fr-FR" dirty="0">
              <a:latin typeface="Avenir Next LT Pro" panose="020B0504020202020204" pitchFamily="34" charset="77"/>
            </a:endParaRPr>
          </a:p>
        </p:txBody>
      </p:sp>
      <p:sp>
        <p:nvSpPr>
          <p:cNvPr id="14" name="ZoneTexte 13">
            <a:extLst>
              <a:ext uri="{FF2B5EF4-FFF2-40B4-BE49-F238E27FC236}">
                <a16:creationId xmlns:a16="http://schemas.microsoft.com/office/drawing/2014/main" id="{F0247435-3BDC-1194-1DD7-2377A67522E9}"/>
              </a:ext>
            </a:extLst>
          </p:cNvPr>
          <p:cNvSpPr txBox="1"/>
          <p:nvPr/>
        </p:nvSpPr>
        <p:spPr>
          <a:xfrm>
            <a:off x="441944" y="4860598"/>
            <a:ext cx="10888986" cy="3949479"/>
          </a:xfrm>
          <a:prstGeom prst="rect">
            <a:avLst/>
          </a:prstGeom>
          <a:noFill/>
        </p:spPr>
        <p:txBody>
          <a:bodyPr wrap="square" rtlCol="0">
            <a:spAutoFit/>
          </a:bodyPr>
          <a:lstStyle>
            <a:lvl1pPr algn="just">
              <a:lnSpc>
                <a:spcPct val="114000"/>
              </a:lnSpc>
              <a:spcBef>
                <a:spcPts val="600"/>
              </a:spcBef>
              <a:spcAft>
                <a:spcPts val="600"/>
              </a:spcAft>
              <a:defRPr>
                <a:latin typeface="Avenir Next LT Pro" panose="020B0504020202020204" pitchFamily="34" charset="77"/>
              </a:defRPr>
            </a:lvl1pPr>
          </a:lstStyle>
          <a:p>
            <a:r>
              <a:rPr lang="fr-FR"/>
              <a:t>Article 261 D – paragraphe 4° b  (version en vigueur depuis le 31 décembre 2023)</a:t>
            </a:r>
          </a:p>
          <a:p>
            <a:r>
              <a:rPr lang="fr-FR"/>
              <a:t>Cet article prévoit effectivement la récupération de TVA « aux prestations d’hébergement fournies dans le cadre du secteur hôtelier ou de secteurs ayant une fonction similaire qui remplissent les conditions cumulatives suivantes :</a:t>
            </a:r>
          </a:p>
          <a:p>
            <a:r>
              <a:rPr lang="fr-FR"/>
              <a:t>Offertes au Client pour une durée n’excédant pas trente nuitées, sans préjudice des possibilités de reconduction proposées;</a:t>
            </a:r>
          </a:p>
          <a:p>
            <a:r>
              <a:rPr lang="fr-FR"/>
              <a:t>Elles comprennent la mise à disposition d’un local meublé et au moins trois des prestations suivantes:  </a:t>
            </a:r>
          </a:p>
          <a:p>
            <a:pPr lvl="3"/>
            <a:r>
              <a:rPr lang="fr-FR"/>
              <a:t>&gt; Le petit déjeuner,</a:t>
            </a:r>
          </a:p>
          <a:p>
            <a:pPr lvl="3"/>
            <a:r>
              <a:rPr lang="fr-FR"/>
              <a:t>&gt; le nettoyage régulier des locaux,</a:t>
            </a:r>
          </a:p>
          <a:p>
            <a:pPr lvl="3"/>
            <a:r>
              <a:rPr lang="fr-FR"/>
              <a:t>&gt; la fourniture de linge de maison,</a:t>
            </a:r>
          </a:p>
          <a:p>
            <a:pPr lvl="3"/>
            <a:r>
              <a:rPr lang="fr-FR"/>
              <a:t>&gt; la réception, même non personnalisée, de la clientèle »</a:t>
            </a:r>
          </a:p>
        </p:txBody>
      </p:sp>
      <p:pic>
        <p:nvPicPr>
          <p:cNvPr id="18" name="Graphique 17" descr="Graphique à barres avec un remplissage uni">
            <a:extLst>
              <a:ext uri="{FF2B5EF4-FFF2-40B4-BE49-F238E27FC236}">
                <a16:creationId xmlns:a16="http://schemas.microsoft.com/office/drawing/2014/main" id="{215341C3-18B0-3086-4A3E-2F22D8F36F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1517" y="4080931"/>
            <a:ext cx="648000" cy="648000"/>
          </a:xfrm>
          <a:prstGeom prst="rect">
            <a:avLst/>
          </a:prstGeom>
        </p:spPr>
      </p:pic>
      <p:sp>
        <p:nvSpPr>
          <p:cNvPr id="19" name="ZoneTexte 18">
            <a:extLst>
              <a:ext uri="{FF2B5EF4-FFF2-40B4-BE49-F238E27FC236}">
                <a16:creationId xmlns:a16="http://schemas.microsoft.com/office/drawing/2014/main" id="{AC83B2ED-4D38-4B1D-104A-A099EC66CC58}"/>
              </a:ext>
            </a:extLst>
          </p:cNvPr>
          <p:cNvSpPr txBox="1"/>
          <p:nvPr/>
        </p:nvSpPr>
        <p:spPr>
          <a:xfrm>
            <a:off x="1089944" y="4047140"/>
            <a:ext cx="6097508" cy="715581"/>
          </a:xfrm>
          <a:prstGeom prst="rect">
            <a:avLst/>
          </a:prstGeom>
          <a:noFill/>
        </p:spPr>
        <p:txBody>
          <a:bodyPr wrap="square">
            <a:spAutoFit/>
          </a:bodyPr>
          <a:lstStyle/>
          <a:p>
            <a:r>
              <a:rPr lang="fr-FR" sz="4050" b="1">
                <a:solidFill>
                  <a:srgbClr val="1B2A4D"/>
                </a:solidFill>
                <a:latin typeface="Cambria" pitchFamily="34" charset="0"/>
              </a:rPr>
              <a:t>Définition Fiscale</a:t>
            </a:r>
          </a:p>
        </p:txBody>
      </p:sp>
      <p:sp>
        <p:nvSpPr>
          <p:cNvPr id="21" name="Triangle 20">
            <a:extLst>
              <a:ext uri="{FF2B5EF4-FFF2-40B4-BE49-F238E27FC236}">
                <a16:creationId xmlns:a16="http://schemas.microsoft.com/office/drawing/2014/main" id="{06651757-2F5C-908A-45C0-6F1143861367}"/>
              </a:ext>
            </a:extLst>
          </p:cNvPr>
          <p:cNvSpPr/>
          <p:nvPr/>
        </p:nvSpPr>
        <p:spPr>
          <a:xfrm>
            <a:off x="12074811" y="2078904"/>
            <a:ext cx="5423207" cy="5078641"/>
          </a:xfrm>
          <a:prstGeom prst="triangle">
            <a:avLst>
              <a:gd name="adj" fmla="val 50000"/>
            </a:avLst>
          </a:prstGeom>
          <a:solidFill>
            <a:srgbClr val="15224C"/>
          </a:solidFill>
          <a:ln w="889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7BD589FA-D433-BB71-474C-71416AA1987B}"/>
              </a:ext>
            </a:extLst>
          </p:cNvPr>
          <p:cNvSpPr txBox="1"/>
          <p:nvPr/>
        </p:nvSpPr>
        <p:spPr>
          <a:xfrm>
            <a:off x="13208370" y="5441049"/>
            <a:ext cx="3156083" cy="1323439"/>
          </a:xfrm>
          <a:prstGeom prst="rect">
            <a:avLst/>
          </a:prstGeom>
          <a:noFill/>
        </p:spPr>
        <p:txBody>
          <a:bodyPr wrap="square" rtlCol="0">
            <a:spAutoFit/>
          </a:bodyPr>
          <a:lstStyle/>
          <a:p>
            <a:pPr algn="ctr"/>
            <a:endParaRPr lang="fr-FR" sz="2000">
              <a:solidFill>
                <a:schemeClr val="bg1"/>
              </a:solidFill>
            </a:endParaRPr>
          </a:p>
          <a:p>
            <a:pPr algn="ctr"/>
            <a:r>
              <a:rPr lang="fr-FR" sz="2000">
                <a:solidFill>
                  <a:schemeClr val="bg1"/>
                </a:solidFill>
                <a:latin typeface="Avenir Next LT Pro" panose="020B0504020202020204" pitchFamily="34" charset="77"/>
              </a:rPr>
              <a:t>Pas de définition par la charte de l’expertise en évaluation immobilière</a:t>
            </a:r>
          </a:p>
        </p:txBody>
      </p:sp>
      <p:sp>
        <p:nvSpPr>
          <p:cNvPr id="23" name="ZoneTexte 22">
            <a:extLst>
              <a:ext uri="{FF2B5EF4-FFF2-40B4-BE49-F238E27FC236}">
                <a16:creationId xmlns:a16="http://schemas.microsoft.com/office/drawing/2014/main" id="{7DC1DA03-5E60-9B3C-D220-4D1DF4575910}"/>
              </a:ext>
            </a:extLst>
          </p:cNvPr>
          <p:cNvSpPr txBox="1"/>
          <p:nvPr/>
        </p:nvSpPr>
        <p:spPr>
          <a:xfrm>
            <a:off x="13794634" y="3564316"/>
            <a:ext cx="198355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schemeClr val="bg1"/>
                </a:solidFill>
                <a:effectLst/>
                <a:uLnTx/>
                <a:uFillTx/>
                <a:latin typeface="Avenir Next LT Pro" panose="020B0504020202020204" pitchFamily="34" charset="77"/>
              </a:rPr>
              <a:t>Pas de définition par le code de commerce</a:t>
            </a:r>
          </a:p>
        </p:txBody>
      </p:sp>
    </p:spTree>
    <p:extLst>
      <p:ext uri="{BB962C8B-B14F-4D97-AF65-F5344CB8AC3E}">
        <p14:creationId xmlns:p14="http://schemas.microsoft.com/office/powerpoint/2010/main" val="636045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BF1E6DB5-F2BC-1F72-5723-F7875AE76324}"/>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8629864-FBFE-2966-FFFE-507C19092BC8}"/>
              </a:ext>
            </a:extLst>
          </p:cNvPr>
          <p:cNvSpPr txBox="1"/>
          <p:nvPr/>
        </p:nvSpPr>
        <p:spPr>
          <a:xfrm>
            <a:off x="1095018" y="446834"/>
            <a:ext cx="9146262" cy="646331"/>
          </a:xfrm>
          <a:prstGeom prst="rect">
            <a:avLst/>
          </a:prstGeom>
          <a:noFill/>
        </p:spPr>
        <p:txBody>
          <a:bodyPr wrap="square">
            <a:spAutoFit/>
          </a:bodyPr>
          <a:lstStyle/>
          <a:p>
            <a:r>
              <a:rPr lang="fr-FR" sz="3600" b="1">
                <a:solidFill>
                  <a:srgbClr val="1B2A4D"/>
                </a:solidFill>
                <a:latin typeface="Cambria" pitchFamily="34" charset="0"/>
              </a:rPr>
              <a:t>Application</a:t>
            </a:r>
          </a:p>
        </p:txBody>
      </p:sp>
      <p:sp>
        <p:nvSpPr>
          <p:cNvPr id="7" name="ZoneTexte 6">
            <a:extLst>
              <a:ext uri="{FF2B5EF4-FFF2-40B4-BE49-F238E27FC236}">
                <a16:creationId xmlns:a16="http://schemas.microsoft.com/office/drawing/2014/main" id="{10F3502C-C813-F723-A5BF-E8300A055526}"/>
              </a:ext>
            </a:extLst>
          </p:cNvPr>
          <p:cNvSpPr txBox="1"/>
          <p:nvPr/>
        </p:nvSpPr>
        <p:spPr>
          <a:xfrm>
            <a:off x="1099107" y="4927879"/>
            <a:ext cx="21492877" cy="646331"/>
          </a:xfrm>
          <a:prstGeom prst="rect">
            <a:avLst/>
          </a:prstGeom>
          <a:noFill/>
        </p:spPr>
        <p:txBody>
          <a:bodyPr wrap="square">
            <a:spAutoFit/>
          </a:bodyPr>
          <a:lstStyle/>
          <a:p>
            <a:r>
              <a:rPr lang="fr-FR" sz="3600" b="1">
                <a:solidFill>
                  <a:srgbClr val="1B2A4D"/>
                </a:solidFill>
                <a:latin typeface="Cambria" pitchFamily="34" charset="0"/>
              </a:rPr>
              <a:t>Tous les établissements avec services ne sont pas des résidences-services</a:t>
            </a:r>
          </a:p>
        </p:txBody>
      </p:sp>
      <p:sp>
        <p:nvSpPr>
          <p:cNvPr id="8" name="Rectangle : coins arrondis 7">
            <a:extLst>
              <a:ext uri="{FF2B5EF4-FFF2-40B4-BE49-F238E27FC236}">
                <a16:creationId xmlns:a16="http://schemas.microsoft.com/office/drawing/2014/main" id="{231E18EF-BFB2-D42A-3F62-87B6C929B87F}"/>
              </a:ext>
            </a:extLst>
          </p:cNvPr>
          <p:cNvSpPr/>
          <p:nvPr/>
        </p:nvSpPr>
        <p:spPr>
          <a:xfrm>
            <a:off x="1559072" y="5607982"/>
            <a:ext cx="5416932" cy="2935893"/>
          </a:xfrm>
          <a:prstGeom prst="roundRect">
            <a:avLst/>
          </a:prstGeom>
          <a:solidFill>
            <a:srgbClr val="92D05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
        <p:nvSpPr>
          <p:cNvPr id="9" name="Rectangle : coins arrondis 8">
            <a:extLst>
              <a:ext uri="{FF2B5EF4-FFF2-40B4-BE49-F238E27FC236}">
                <a16:creationId xmlns:a16="http://schemas.microsoft.com/office/drawing/2014/main" id="{D082BAB4-1D26-4B2A-FA00-1143E9F9F4EB}"/>
              </a:ext>
            </a:extLst>
          </p:cNvPr>
          <p:cNvSpPr/>
          <p:nvPr/>
        </p:nvSpPr>
        <p:spPr>
          <a:xfrm>
            <a:off x="11357337" y="5607981"/>
            <a:ext cx="5416932" cy="2935893"/>
          </a:xfrm>
          <a:prstGeom prst="roundRect">
            <a:avLst/>
          </a:prstGeom>
          <a:solidFill>
            <a:srgbClr val="FF0000">
              <a:alpha val="1982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
        <p:nvSpPr>
          <p:cNvPr id="10" name="ZoneTexte 9">
            <a:extLst>
              <a:ext uri="{FF2B5EF4-FFF2-40B4-BE49-F238E27FC236}">
                <a16:creationId xmlns:a16="http://schemas.microsoft.com/office/drawing/2014/main" id="{2F8A26F9-0289-3481-A383-8F8F3AF058E6}"/>
              </a:ext>
            </a:extLst>
          </p:cNvPr>
          <p:cNvSpPr txBox="1"/>
          <p:nvPr/>
        </p:nvSpPr>
        <p:spPr>
          <a:xfrm>
            <a:off x="3921554" y="5607638"/>
            <a:ext cx="782587" cy="553998"/>
          </a:xfrm>
          <a:prstGeom prst="rect">
            <a:avLst/>
          </a:prstGeom>
          <a:noFill/>
        </p:spPr>
        <p:txBody>
          <a:bodyPr wrap="none" rtlCol="0">
            <a:spAutoFit/>
          </a:bodyPr>
          <a:lstStyle/>
          <a:p>
            <a:r>
              <a:rPr lang="fr-FR" sz="3000">
                <a:solidFill>
                  <a:srgbClr val="00B050"/>
                </a:solidFill>
              </a:rPr>
              <a:t>OUI</a:t>
            </a:r>
          </a:p>
        </p:txBody>
      </p:sp>
      <p:sp>
        <p:nvSpPr>
          <p:cNvPr id="13" name="ZoneTexte 12">
            <a:extLst>
              <a:ext uri="{FF2B5EF4-FFF2-40B4-BE49-F238E27FC236}">
                <a16:creationId xmlns:a16="http://schemas.microsoft.com/office/drawing/2014/main" id="{1CA0B58B-5E3B-E78C-186E-EE8EF1F5DF1A}"/>
              </a:ext>
            </a:extLst>
          </p:cNvPr>
          <p:cNvSpPr txBox="1"/>
          <p:nvPr/>
        </p:nvSpPr>
        <p:spPr>
          <a:xfrm>
            <a:off x="13673623" y="5607638"/>
            <a:ext cx="936475" cy="553998"/>
          </a:xfrm>
          <a:prstGeom prst="rect">
            <a:avLst/>
          </a:prstGeom>
          <a:noFill/>
        </p:spPr>
        <p:txBody>
          <a:bodyPr wrap="none" rtlCol="0">
            <a:spAutoFit/>
          </a:bodyPr>
          <a:lstStyle/>
          <a:p>
            <a:r>
              <a:rPr lang="fr-FR" sz="3000">
                <a:solidFill>
                  <a:srgbClr val="810000"/>
                </a:solidFill>
              </a:rPr>
              <a:t>NON</a:t>
            </a:r>
          </a:p>
        </p:txBody>
      </p:sp>
      <p:pic>
        <p:nvPicPr>
          <p:cNvPr id="15" name="Picture 6">
            <a:extLst>
              <a:ext uri="{FF2B5EF4-FFF2-40B4-BE49-F238E27FC236}">
                <a16:creationId xmlns:a16="http://schemas.microsoft.com/office/drawing/2014/main" id="{1D7F2642-141C-9DF6-2D82-C1A9099D0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1506" y="6903178"/>
            <a:ext cx="810041" cy="81004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a:extLst>
              <a:ext uri="{FF2B5EF4-FFF2-40B4-BE49-F238E27FC236}">
                <a16:creationId xmlns:a16="http://schemas.microsoft.com/office/drawing/2014/main" id="{C345DF52-7B09-A44D-307C-7EADF378BB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3511" y="6134008"/>
            <a:ext cx="810039" cy="810039"/>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a:extLst>
              <a:ext uri="{FF2B5EF4-FFF2-40B4-BE49-F238E27FC236}">
                <a16:creationId xmlns:a16="http://schemas.microsoft.com/office/drawing/2014/main" id="{45927191-9C88-66A5-594B-72974C537042}"/>
              </a:ext>
            </a:extLst>
          </p:cNvPr>
          <p:cNvSpPr txBox="1"/>
          <p:nvPr/>
        </p:nvSpPr>
        <p:spPr>
          <a:xfrm>
            <a:off x="2706510" y="6020312"/>
            <a:ext cx="4381161" cy="2208874"/>
          </a:xfrm>
          <a:prstGeom prst="rect">
            <a:avLst/>
          </a:prstGeom>
          <a:noFill/>
        </p:spPr>
        <p:txBody>
          <a:bodyPr wrap="square" rtlCol="0">
            <a:spAutoFit/>
          </a:bodyPr>
          <a:lstStyle/>
          <a:p>
            <a:pPr lvl="0">
              <a:lnSpc>
                <a:spcPct val="200000"/>
              </a:lnSpc>
            </a:pPr>
            <a:r>
              <a:rPr lang="fr-FR" sz="2400" kern="100">
                <a:latin typeface="Avenir Next LT Pro" panose="020B0504020202020204" pitchFamily="34" charset="77"/>
                <a:ea typeface="Aptos" panose="020B0004020202020204" pitchFamily="34" charset="0"/>
                <a:cs typeface="Times New Roman" panose="02020603050405020304" pitchFamily="18" charset="0"/>
              </a:rPr>
              <a:t>Une résidence-sénior</a:t>
            </a:r>
          </a:p>
          <a:p>
            <a:pPr lvl="0">
              <a:lnSpc>
                <a:spcPct val="200000"/>
              </a:lnSpc>
            </a:pPr>
            <a:r>
              <a:rPr lang="fr-FR" sz="2400" kern="100">
                <a:latin typeface="Avenir Next LT Pro" panose="020B0504020202020204" pitchFamily="34" charset="77"/>
                <a:ea typeface="Aptos" panose="020B0004020202020204" pitchFamily="34" charset="0"/>
                <a:cs typeface="Times New Roman" panose="02020603050405020304" pitchFamily="18" charset="0"/>
              </a:rPr>
              <a:t>Une résidence-étudiante</a:t>
            </a:r>
          </a:p>
          <a:p>
            <a:pPr>
              <a:lnSpc>
                <a:spcPct val="200000"/>
              </a:lnSpc>
              <a:spcAft>
                <a:spcPts val="1200"/>
              </a:spcAft>
            </a:pPr>
            <a:r>
              <a:rPr lang="fr-FR" sz="2400" kern="100">
                <a:latin typeface="Avenir Next LT Pro" panose="020B0504020202020204" pitchFamily="34" charset="77"/>
                <a:ea typeface="Aptos" panose="020B0004020202020204" pitchFamily="34" charset="0"/>
                <a:cs typeface="Times New Roman" panose="02020603050405020304" pitchFamily="18" charset="0"/>
              </a:rPr>
              <a:t>Une résidence para-hôtelière</a:t>
            </a:r>
          </a:p>
        </p:txBody>
      </p:sp>
      <p:pic>
        <p:nvPicPr>
          <p:cNvPr id="20" name="Picture 10">
            <a:extLst>
              <a:ext uri="{FF2B5EF4-FFF2-40B4-BE49-F238E27FC236}">
                <a16:creationId xmlns:a16="http://schemas.microsoft.com/office/drawing/2014/main" id="{F85BBAB2-0919-89CB-E752-880E671CA1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8700" y="7682882"/>
            <a:ext cx="704850" cy="704850"/>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799958DE-087F-CA0B-3684-F8B262AA197F}"/>
              </a:ext>
            </a:extLst>
          </p:cNvPr>
          <p:cNvSpPr txBox="1"/>
          <p:nvPr/>
        </p:nvSpPr>
        <p:spPr>
          <a:xfrm>
            <a:off x="13020809" y="5980583"/>
            <a:ext cx="3790653" cy="3017236"/>
          </a:xfrm>
          <a:prstGeom prst="rect">
            <a:avLst/>
          </a:prstGeom>
          <a:noFill/>
        </p:spPr>
        <p:txBody>
          <a:bodyPr wrap="none" rtlCol="0">
            <a:spAutoFit/>
          </a:bodyPr>
          <a:lstStyle/>
          <a:p>
            <a:pPr rtl="0">
              <a:lnSpc>
                <a:spcPct val="200000"/>
              </a:lnSpc>
            </a:pPr>
            <a:r>
              <a:rPr lang="fr-FR" sz="2400" kern="100">
                <a:latin typeface="Avenir Next LT Pro" panose="020B0504020202020204" pitchFamily="34" charset="77"/>
                <a:cs typeface="Times New Roman" panose="02020603050405020304" pitchFamily="18" charset="0"/>
              </a:rPr>
              <a:t>Un hôpital</a:t>
            </a:r>
          </a:p>
          <a:p>
            <a:pPr rtl="0">
              <a:lnSpc>
                <a:spcPct val="200000"/>
              </a:lnSpc>
            </a:pPr>
            <a:r>
              <a:rPr lang="fr-FR" sz="2400" kern="100">
                <a:latin typeface="Avenir Next LT Pro" panose="020B0504020202020204" pitchFamily="34" charset="77"/>
                <a:cs typeface="Times New Roman" panose="02020603050405020304" pitchFamily="18" charset="0"/>
              </a:rPr>
              <a:t>Une auberge de jeunesse</a:t>
            </a:r>
          </a:p>
          <a:p>
            <a:pPr rtl="0">
              <a:lnSpc>
                <a:spcPct val="200000"/>
              </a:lnSpc>
            </a:pPr>
            <a:r>
              <a:rPr lang="fr-FR" sz="2400" kern="100">
                <a:latin typeface="Avenir Next LT Pro" panose="020B0504020202020204" pitchFamily="34" charset="77"/>
                <a:cs typeface="Times New Roman" panose="02020603050405020304" pitchFamily="18" charset="0"/>
              </a:rPr>
              <a:t>Un hôtel</a:t>
            </a:r>
          </a:p>
          <a:p>
            <a:pPr>
              <a:lnSpc>
                <a:spcPct val="200000"/>
              </a:lnSpc>
            </a:pPr>
            <a:endParaRPr lang="fr-FR" sz="2700">
              <a:latin typeface="Avenir Next LT Pro" panose="020B0504020202020204" pitchFamily="34" charset="77"/>
            </a:endParaRPr>
          </a:p>
        </p:txBody>
      </p:sp>
      <p:pic>
        <p:nvPicPr>
          <p:cNvPr id="25" name="Picture 6">
            <a:extLst>
              <a:ext uri="{FF2B5EF4-FFF2-40B4-BE49-F238E27FC236}">
                <a16:creationId xmlns:a16="http://schemas.microsoft.com/office/drawing/2014/main" id="{D6ECB3F7-63CB-070C-F118-07B7F7D2A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20080" y="6795015"/>
            <a:ext cx="810041" cy="81004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a:extLst>
              <a:ext uri="{FF2B5EF4-FFF2-40B4-BE49-F238E27FC236}">
                <a16:creationId xmlns:a16="http://schemas.microsoft.com/office/drawing/2014/main" id="{948941D1-1626-0BEE-5879-BC1070A766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52084" y="6025844"/>
            <a:ext cx="810039" cy="81003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a:extLst>
              <a:ext uri="{FF2B5EF4-FFF2-40B4-BE49-F238E27FC236}">
                <a16:creationId xmlns:a16="http://schemas.microsoft.com/office/drawing/2014/main" id="{2BC701EF-AAD7-04C0-34E2-60B8211728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57273" y="7574719"/>
            <a:ext cx="704850" cy="704850"/>
          </a:xfrm>
          <a:prstGeom prst="rect">
            <a:avLst/>
          </a:prstGeom>
          <a:noFill/>
          <a:extLst>
            <a:ext uri="{909E8E84-426E-40DD-AFC4-6F175D3DCCD1}">
              <a14:hiddenFill xmlns:a14="http://schemas.microsoft.com/office/drawing/2010/main">
                <a:solidFill>
                  <a:srgbClr val="FFFFFF"/>
                </a:solidFill>
              </a14:hiddenFill>
            </a:ext>
          </a:extLst>
        </p:spPr>
      </p:pic>
      <p:sp>
        <p:nvSpPr>
          <p:cNvPr id="29" name="Forme libre 28">
            <a:extLst>
              <a:ext uri="{FF2B5EF4-FFF2-40B4-BE49-F238E27FC236}">
                <a16:creationId xmlns:a16="http://schemas.microsoft.com/office/drawing/2014/main" id="{F4FFE611-B8D7-CCA6-5954-518BCEEBEDA1}"/>
              </a:ext>
            </a:extLst>
          </p:cNvPr>
          <p:cNvSpPr/>
          <p:nvPr/>
        </p:nvSpPr>
        <p:spPr>
          <a:xfrm>
            <a:off x="6509834" y="5776802"/>
            <a:ext cx="5424159" cy="1437528"/>
          </a:xfrm>
          <a:custGeom>
            <a:avLst/>
            <a:gdLst>
              <a:gd name="connsiteX0" fmla="*/ 0 w 3222171"/>
              <a:gd name="connsiteY0" fmla="*/ 522924 h 1181424"/>
              <a:gd name="connsiteX1" fmla="*/ 513805 w 3222171"/>
              <a:gd name="connsiteY1" fmla="*/ 1036729 h 1181424"/>
              <a:gd name="connsiteX2" fmla="*/ 1297577 w 3222171"/>
              <a:gd name="connsiteY2" fmla="*/ 409 h 1181424"/>
              <a:gd name="connsiteX3" fmla="*/ 2412274 w 3222171"/>
              <a:gd name="connsiteY3" fmla="*/ 1176067 h 1181424"/>
              <a:gd name="connsiteX4" fmla="*/ 3021874 w 3222171"/>
              <a:gd name="connsiteY4" fmla="*/ 435838 h 1181424"/>
              <a:gd name="connsiteX5" fmla="*/ 3222171 w 3222171"/>
              <a:gd name="connsiteY5" fmla="*/ 418421 h 1181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22171" h="1181424">
                <a:moveTo>
                  <a:pt x="0" y="522924"/>
                </a:moveTo>
                <a:cubicBezTo>
                  <a:pt x="148771" y="823369"/>
                  <a:pt x="297542" y="1123815"/>
                  <a:pt x="513805" y="1036729"/>
                </a:cubicBezTo>
                <a:cubicBezTo>
                  <a:pt x="730068" y="949643"/>
                  <a:pt x="981166" y="-22814"/>
                  <a:pt x="1297577" y="409"/>
                </a:cubicBezTo>
                <a:cubicBezTo>
                  <a:pt x="1613988" y="23632"/>
                  <a:pt x="2124891" y="1103496"/>
                  <a:pt x="2412274" y="1176067"/>
                </a:cubicBezTo>
                <a:cubicBezTo>
                  <a:pt x="2699657" y="1248638"/>
                  <a:pt x="2886891" y="562112"/>
                  <a:pt x="3021874" y="435838"/>
                </a:cubicBezTo>
                <a:cubicBezTo>
                  <a:pt x="3156857" y="309564"/>
                  <a:pt x="3189514" y="363992"/>
                  <a:pt x="3222171" y="418421"/>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
        <p:nvSpPr>
          <p:cNvPr id="30" name="ZoneTexte 29">
            <a:extLst>
              <a:ext uri="{FF2B5EF4-FFF2-40B4-BE49-F238E27FC236}">
                <a16:creationId xmlns:a16="http://schemas.microsoft.com/office/drawing/2014/main" id="{FE382453-5FC4-C352-B753-CE0FDF384CB0}"/>
              </a:ext>
            </a:extLst>
          </p:cNvPr>
          <p:cNvSpPr txBox="1"/>
          <p:nvPr/>
        </p:nvSpPr>
        <p:spPr>
          <a:xfrm>
            <a:off x="7535286" y="6200202"/>
            <a:ext cx="2462725" cy="1061829"/>
          </a:xfrm>
          <a:prstGeom prst="rect">
            <a:avLst/>
          </a:prstGeom>
          <a:noFill/>
        </p:spPr>
        <p:txBody>
          <a:bodyPr wrap="none" rtlCol="0">
            <a:spAutoFit/>
          </a:bodyPr>
          <a:lstStyle/>
          <a:p>
            <a:pPr algn="ctr"/>
            <a:r>
              <a:rPr lang="fr-FR" kern="100">
                <a:solidFill>
                  <a:schemeClr val="bg2">
                    <a:lumMod val="25000"/>
                  </a:schemeClr>
                </a:solidFill>
                <a:latin typeface="Avenir Next LT Pro" panose="020B0504020202020204" pitchFamily="34" charset="77"/>
                <a:ea typeface="Aptos" panose="020B0004020202020204" pitchFamily="34" charset="0"/>
                <a:cs typeface="Times New Roman" panose="02020603050405020304" pitchFamily="18" charset="0"/>
              </a:rPr>
              <a:t>EHPAD</a:t>
            </a:r>
          </a:p>
          <a:p>
            <a:pPr algn="ctr"/>
            <a:r>
              <a:rPr lang="fr-FR" kern="100">
                <a:solidFill>
                  <a:schemeClr val="bg2">
                    <a:lumMod val="25000"/>
                  </a:schemeClr>
                </a:solidFill>
                <a:latin typeface="Avenir Next LT Pro" panose="020B0504020202020204" pitchFamily="34" charset="77"/>
                <a:ea typeface="Aptos" panose="020B0004020202020204" pitchFamily="34" charset="0"/>
                <a:cs typeface="Times New Roman" panose="02020603050405020304" pitchFamily="18" charset="0"/>
              </a:rPr>
              <a:t>Clinique SMR/MCO</a:t>
            </a:r>
          </a:p>
          <a:p>
            <a:endParaRPr lang="fr-FR" sz="2700">
              <a:latin typeface="Avenir Next LT Pro" panose="020B0504020202020204" pitchFamily="34" charset="77"/>
            </a:endParaRPr>
          </a:p>
        </p:txBody>
      </p:sp>
      <p:sp>
        <p:nvSpPr>
          <p:cNvPr id="49" name="Shape 0">
            <a:extLst>
              <a:ext uri="{FF2B5EF4-FFF2-40B4-BE49-F238E27FC236}">
                <a16:creationId xmlns:a16="http://schemas.microsoft.com/office/drawing/2014/main" id="{830F4461-FC7B-A7C8-F692-DAF801FB873D}"/>
              </a:ext>
            </a:extLst>
          </p:cNvPr>
          <p:cNvSpPr/>
          <p:nvPr/>
        </p:nvSpPr>
        <p:spPr>
          <a:xfrm>
            <a:off x="1585406" y="1493520"/>
            <a:ext cx="5349240" cy="1235290"/>
          </a:xfrm>
          <a:prstGeom prst="roundRect">
            <a:avLst>
              <a:gd name="adj" fmla="val 9231"/>
            </a:avLst>
          </a:prstGeom>
          <a:solidFill>
            <a:srgbClr val="DEEBFA"/>
          </a:solidFill>
          <a:ln w="19050">
            <a:solidFill>
              <a:srgbClr val="4A7EBD"/>
            </a:solidFill>
            <a:prstDash val="solid"/>
          </a:ln>
        </p:spPr>
        <p:txBody>
          <a:bodyPr/>
          <a:lstStyle/>
          <a:p>
            <a:endParaRPr lang="fr-FR" sz="2700"/>
          </a:p>
        </p:txBody>
      </p:sp>
      <p:pic>
        <p:nvPicPr>
          <p:cNvPr id="50" name="Image 0" descr="preencoded.png">
            <a:extLst>
              <a:ext uri="{FF2B5EF4-FFF2-40B4-BE49-F238E27FC236}">
                <a16:creationId xmlns:a16="http://schemas.microsoft.com/office/drawing/2014/main" id="{AAE4C787-F1FA-8581-0D9C-05757404012C}"/>
              </a:ext>
            </a:extLst>
          </p:cNvPr>
          <p:cNvPicPr>
            <a:picLocks noChangeAspect="1"/>
          </p:cNvPicPr>
          <p:nvPr/>
        </p:nvPicPr>
        <p:blipFill>
          <a:blip r:embed="rId6"/>
          <a:stretch>
            <a:fillRect/>
          </a:stretch>
        </p:blipFill>
        <p:spPr>
          <a:xfrm>
            <a:off x="5905946" y="1740408"/>
            <a:ext cx="685800" cy="685800"/>
          </a:xfrm>
          <a:prstGeom prst="rect">
            <a:avLst/>
          </a:prstGeom>
        </p:spPr>
      </p:pic>
      <p:sp>
        <p:nvSpPr>
          <p:cNvPr id="51" name="Text 1">
            <a:extLst>
              <a:ext uri="{FF2B5EF4-FFF2-40B4-BE49-F238E27FC236}">
                <a16:creationId xmlns:a16="http://schemas.microsoft.com/office/drawing/2014/main" id="{33BF33A8-ED76-5DDA-DD33-4CC1E5A195C8}"/>
              </a:ext>
            </a:extLst>
          </p:cNvPr>
          <p:cNvSpPr txBox="1"/>
          <p:nvPr/>
        </p:nvSpPr>
        <p:spPr>
          <a:xfrm>
            <a:off x="1928306" y="1740408"/>
            <a:ext cx="3840480" cy="1303020"/>
          </a:xfrm>
          <a:prstGeom prst="rect">
            <a:avLst/>
          </a:prstGeom>
          <a:noFill/>
          <a:ln/>
        </p:spPr>
        <p:txBody>
          <a:bodyPr wrap="square" lIns="0" tIns="0" rIns="0" bIns="0" rtlCol="0" anchor="t"/>
          <a:lstStyle/>
          <a:p>
            <a:r>
              <a:rPr lang="en-US" sz="2100" b="1">
                <a:solidFill>
                  <a:srgbClr val="173E6E"/>
                </a:solidFill>
                <a:latin typeface="Avenir Next LT Pro" panose="020B0504020202020204" pitchFamily="34" charset="77"/>
                <a:ea typeface="Calibri" pitchFamily="34" charset="-122"/>
                <a:cs typeface="Calibri" pitchFamily="34" charset="-120"/>
              </a:rPr>
              <a:t>Des services spécifiques non individualisables</a:t>
            </a:r>
            <a:endParaRPr lang="en-US" sz="2100">
              <a:latin typeface="Avenir Next LT Pro" panose="020B0504020202020204" pitchFamily="34" charset="77"/>
            </a:endParaRPr>
          </a:p>
        </p:txBody>
      </p:sp>
      <p:sp>
        <p:nvSpPr>
          <p:cNvPr id="52" name="Shape 2">
            <a:extLst>
              <a:ext uri="{FF2B5EF4-FFF2-40B4-BE49-F238E27FC236}">
                <a16:creationId xmlns:a16="http://schemas.microsoft.com/office/drawing/2014/main" id="{787F116F-4F81-BE86-B4E8-1D97DB0764A9}"/>
              </a:ext>
            </a:extLst>
          </p:cNvPr>
          <p:cNvSpPr/>
          <p:nvPr/>
        </p:nvSpPr>
        <p:spPr>
          <a:xfrm>
            <a:off x="7978140" y="1235325"/>
            <a:ext cx="2331720" cy="2331720"/>
          </a:xfrm>
          <a:prstGeom prst="roundRect">
            <a:avLst>
              <a:gd name="adj" fmla="val 5882"/>
            </a:avLst>
          </a:prstGeom>
          <a:solidFill>
            <a:srgbClr val="FFFFFF"/>
          </a:solidFill>
          <a:ln w="19050">
            <a:solidFill>
              <a:srgbClr val="5A5A5A"/>
            </a:solidFill>
            <a:prstDash val="solid"/>
          </a:ln>
        </p:spPr>
        <p:txBody>
          <a:bodyPr/>
          <a:lstStyle/>
          <a:p>
            <a:endParaRPr lang="fr-FR" sz="2700"/>
          </a:p>
        </p:txBody>
      </p:sp>
      <p:pic>
        <p:nvPicPr>
          <p:cNvPr id="53" name="Image 1" descr="preencoded.png">
            <a:extLst>
              <a:ext uri="{FF2B5EF4-FFF2-40B4-BE49-F238E27FC236}">
                <a16:creationId xmlns:a16="http://schemas.microsoft.com/office/drawing/2014/main" id="{B6851C05-9FEB-FFF1-4294-79FE458247C9}"/>
              </a:ext>
            </a:extLst>
          </p:cNvPr>
          <p:cNvPicPr>
            <a:picLocks noChangeAspect="1"/>
          </p:cNvPicPr>
          <p:nvPr/>
        </p:nvPicPr>
        <p:blipFill>
          <a:blip r:embed="rId7"/>
          <a:stretch>
            <a:fillRect/>
          </a:stretch>
        </p:blipFill>
        <p:spPr>
          <a:xfrm>
            <a:off x="8705088" y="1482213"/>
            <a:ext cx="877824" cy="877824"/>
          </a:xfrm>
          <a:prstGeom prst="rect">
            <a:avLst/>
          </a:prstGeom>
        </p:spPr>
      </p:pic>
      <p:sp>
        <p:nvSpPr>
          <p:cNvPr id="54" name="Text 3">
            <a:extLst>
              <a:ext uri="{FF2B5EF4-FFF2-40B4-BE49-F238E27FC236}">
                <a16:creationId xmlns:a16="http://schemas.microsoft.com/office/drawing/2014/main" id="{F29F80C5-5F81-7A51-3153-57D43A89976A}"/>
              </a:ext>
            </a:extLst>
          </p:cNvPr>
          <p:cNvSpPr txBox="1"/>
          <p:nvPr/>
        </p:nvSpPr>
        <p:spPr>
          <a:xfrm>
            <a:off x="8046720" y="2538345"/>
            <a:ext cx="2194560" cy="822960"/>
          </a:xfrm>
          <a:prstGeom prst="rect">
            <a:avLst/>
          </a:prstGeom>
          <a:noFill/>
          <a:ln/>
        </p:spPr>
        <p:txBody>
          <a:bodyPr wrap="square" lIns="0" tIns="0" rIns="0" bIns="0" rtlCol="0" anchor="t"/>
          <a:lstStyle/>
          <a:p>
            <a:pPr algn="ctr"/>
            <a:r>
              <a:rPr lang="en-US" b="1">
                <a:solidFill>
                  <a:srgbClr val="1E293B"/>
                </a:solidFill>
                <a:latin typeface="Avenir Next LT Pro" panose="020B0504020202020204" pitchFamily="34" charset="77"/>
                <a:ea typeface="Calibri" pitchFamily="34" charset="-122"/>
                <a:cs typeface="Calibri" pitchFamily="34" charset="-120"/>
              </a:rPr>
              <a:t>Résidence-Services</a:t>
            </a:r>
            <a:endParaRPr lang="en-US">
              <a:latin typeface="Avenir Next LT Pro" panose="020B0504020202020204" pitchFamily="34" charset="77"/>
            </a:endParaRPr>
          </a:p>
        </p:txBody>
      </p:sp>
      <p:sp>
        <p:nvSpPr>
          <p:cNvPr id="55" name="Shape 4">
            <a:extLst>
              <a:ext uri="{FF2B5EF4-FFF2-40B4-BE49-F238E27FC236}">
                <a16:creationId xmlns:a16="http://schemas.microsoft.com/office/drawing/2014/main" id="{AE24A680-D696-0164-2EAE-15C102086EB9}"/>
              </a:ext>
            </a:extLst>
          </p:cNvPr>
          <p:cNvSpPr/>
          <p:nvPr/>
        </p:nvSpPr>
        <p:spPr>
          <a:xfrm>
            <a:off x="11426636" y="1499301"/>
            <a:ext cx="5349240" cy="1229509"/>
          </a:xfrm>
          <a:prstGeom prst="roundRect">
            <a:avLst>
              <a:gd name="adj" fmla="val 9231"/>
            </a:avLst>
          </a:prstGeom>
          <a:solidFill>
            <a:srgbClr val="173A66"/>
          </a:solidFill>
          <a:ln w="19050">
            <a:solidFill>
              <a:srgbClr val="173A66"/>
            </a:solidFill>
            <a:prstDash val="solid"/>
          </a:ln>
        </p:spPr>
        <p:txBody>
          <a:bodyPr/>
          <a:lstStyle/>
          <a:p>
            <a:endParaRPr lang="fr-FR" sz="2700"/>
          </a:p>
        </p:txBody>
      </p:sp>
      <p:pic>
        <p:nvPicPr>
          <p:cNvPr id="56" name="Image 2" descr="preencoded.png">
            <a:extLst>
              <a:ext uri="{FF2B5EF4-FFF2-40B4-BE49-F238E27FC236}">
                <a16:creationId xmlns:a16="http://schemas.microsoft.com/office/drawing/2014/main" id="{6779DE8C-7EDC-68DD-0D42-5C8ACFA83F6C}"/>
              </a:ext>
            </a:extLst>
          </p:cNvPr>
          <p:cNvPicPr>
            <a:picLocks noChangeAspect="1"/>
          </p:cNvPicPr>
          <p:nvPr/>
        </p:nvPicPr>
        <p:blipFill>
          <a:blip r:embed="rId8"/>
          <a:stretch>
            <a:fillRect/>
          </a:stretch>
        </p:blipFill>
        <p:spPr>
          <a:xfrm>
            <a:off x="11769536" y="1746189"/>
            <a:ext cx="617220" cy="617220"/>
          </a:xfrm>
          <a:prstGeom prst="rect">
            <a:avLst/>
          </a:prstGeom>
        </p:spPr>
      </p:pic>
      <p:sp>
        <p:nvSpPr>
          <p:cNvPr id="57" name="Text 5">
            <a:extLst>
              <a:ext uri="{FF2B5EF4-FFF2-40B4-BE49-F238E27FC236}">
                <a16:creationId xmlns:a16="http://schemas.microsoft.com/office/drawing/2014/main" id="{E36E3060-2916-7172-F4B4-AAAE96807217}"/>
              </a:ext>
            </a:extLst>
          </p:cNvPr>
          <p:cNvSpPr txBox="1"/>
          <p:nvPr/>
        </p:nvSpPr>
        <p:spPr>
          <a:xfrm>
            <a:off x="12637903" y="1622157"/>
            <a:ext cx="3840480" cy="1371600"/>
          </a:xfrm>
          <a:prstGeom prst="rect">
            <a:avLst/>
          </a:prstGeom>
          <a:noFill/>
          <a:ln/>
        </p:spPr>
        <p:txBody>
          <a:bodyPr wrap="square" lIns="0" tIns="0" rIns="0" bIns="0" rtlCol="0" anchor="t"/>
          <a:lstStyle/>
          <a:p>
            <a:r>
              <a:rPr lang="en-US" sz="2100" b="1">
                <a:solidFill>
                  <a:srgbClr val="FFFFFF"/>
                </a:solidFill>
                <a:latin typeface="Avenir Next LT Pro" panose="020B0504020202020204" pitchFamily="34" charset="77"/>
                <a:ea typeface="Calibri" pitchFamily="34" charset="-122"/>
                <a:cs typeface="Calibri" pitchFamily="34" charset="-120"/>
              </a:rPr>
              <a:t>Un ensemble d'habitations constitué de logements autonomes</a:t>
            </a:r>
            <a:endParaRPr lang="en-US" sz="2100">
              <a:latin typeface="Avenir Next LT Pro" panose="020B0504020202020204" pitchFamily="34" charset="77"/>
            </a:endParaRPr>
          </a:p>
        </p:txBody>
      </p:sp>
      <p:sp>
        <p:nvSpPr>
          <p:cNvPr id="58" name="Shape 6">
            <a:extLst>
              <a:ext uri="{FF2B5EF4-FFF2-40B4-BE49-F238E27FC236}">
                <a16:creationId xmlns:a16="http://schemas.microsoft.com/office/drawing/2014/main" id="{801A47CD-A52B-67BE-CE0C-5D552CA3FCC3}"/>
              </a:ext>
            </a:extLst>
          </p:cNvPr>
          <p:cNvSpPr/>
          <p:nvPr/>
        </p:nvSpPr>
        <p:spPr>
          <a:xfrm>
            <a:off x="7037516" y="2401184"/>
            <a:ext cx="940624" cy="1"/>
          </a:xfrm>
          <a:prstGeom prst="line">
            <a:avLst/>
          </a:prstGeom>
          <a:noFill/>
          <a:ln w="19050">
            <a:solidFill>
              <a:srgbClr val="8CA0B9"/>
            </a:solidFill>
            <a:prstDash val="dash"/>
          </a:ln>
        </p:spPr>
        <p:txBody>
          <a:bodyPr/>
          <a:lstStyle/>
          <a:p>
            <a:endParaRPr lang="fr-FR" sz="2700"/>
          </a:p>
        </p:txBody>
      </p:sp>
      <p:sp>
        <p:nvSpPr>
          <p:cNvPr id="59" name="Shape 7">
            <a:extLst>
              <a:ext uri="{FF2B5EF4-FFF2-40B4-BE49-F238E27FC236}">
                <a16:creationId xmlns:a16="http://schemas.microsoft.com/office/drawing/2014/main" id="{640022F2-345A-BF0B-2352-325299ED996D}"/>
              </a:ext>
            </a:extLst>
          </p:cNvPr>
          <p:cNvSpPr/>
          <p:nvPr/>
        </p:nvSpPr>
        <p:spPr>
          <a:xfrm>
            <a:off x="10309860" y="2401184"/>
            <a:ext cx="1116776" cy="2"/>
          </a:xfrm>
          <a:prstGeom prst="line">
            <a:avLst/>
          </a:prstGeom>
          <a:noFill/>
          <a:ln w="19050">
            <a:solidFill>
              <a:srgbClr val="8CA0B9"/>
            </a:solidFill>
            <a:prstDash val="dash"/>
          </a:ln>
        </p:spPr>
        <p:txBody>
          <a:bodyPr/>
          <a:lstStyle/>
          <a:p>
            <a:endParaRPr lang="fr-FR" sz="2700"/>
          </a:p>
        </p:txBody>
      </p:sp>
      <p:sp>
        <p:nvSpPr>
          <p:cNvPr id="60" name="Shape 8">
            <a:extLst>
              <a:ext uri="{FF2B5EF4-FFF2-40B4-BE49-F238E27FC236}">
                <a16:creationId xmlns:a16="http://schemas.microsoft.com/office/drawing/2014/main" id="{4A1CB066-AB54-5FBA-FC01-B626B590029C}"/>
              </a:ext>
            </a:extLst>
          </p:cNvPr>
          <p:cNvSpPr/>
          <p:nvPr/>
        </p:nvSpPr>
        <p:spPr>
          <a:xfrm>
            <a:off x="1990028" y="2709616"/>
            <a:ext cx="0" cy="1813560"/>
          </a:xfrm>
          <a:prstGeom prst="line">
            <a:avLst/>
          </a:prstGeom>
          <a:noFill/>
          <a:ln w="19050">
            <a:solidFill>
              <a:srgbClr val="8CA0B9"/>
            </a:solidFill>
            <a:prstDash val="dash"/>
          </a:ln>
        </p:spPr>
        <p:txBody>
          <a:bodyPr/>
          <a:lstStyle/>
          <a:p>
            <a:endParaRPr lang="fr-FR" sz="2700"/>
          </a:p>
        </p:txBody>
      </p:sp>
      <p:sp>
        <p:nvSpPr>
          <p:cNvPr id="61" name="Shape 9">
            <a:extLst>
              <a:ext uri="{FF2B5EF4-FFF2-40B4-BE49-F238E27FC236}">
                <a16:creationId xmlns:a16="http://schemas.microsoft.com/office/drawing/2014/main" id="{F81CD0DF-A648-C7D8-290B-9A9E9C5E6043}"/>
              </a:ext>
            </a:extLst>
          </p:cNvPr>
          <p:cNvSpPr/>
          <p:nvPr/>
        </p:nvSpPr>
        <p:spPr>
          <a:xfrm>
            <a:off x="1990028" y="3121096"/>
            <a:ext cx="246888" cy="0"/>
          </a:xfrm>
          <a:prstGeom prst="line">
            <a:avLst/>
          </a:prstGeom>
          <a:noFill/>
          <a:ln w="19050">
            <a:solidFill>
              <a:srgbClr val="8CA0B9"/>
            </a:solidFill>
            <a:prstDash val="solid"/>
          </a:ln>
        </p:spPr>
        <p:txBody>
          <a:bodyPr/>
          <a:lstStyle/>
          <a:p>
            <a:endParaRPr lang="fr-FR" sz="2700"/>
          </a:p>
        </p:txBody>
      </p:sp>
      <p:sp>
        <p:nvSpPr>
          <p:cNvPr id="62" name="Text 10">
            <a:extLst>
              <a:ext uri="{FF2B5EF4-FFF2-40B4-BE49-F238E27FC236}">
                <a16:creationId xmlns:a16="http://schemas.microsoft.com/office/drawing/2014/main" id="{370AADF3-08DB-B96A-4FD8-DD1F48ADA118}"/>
              </a:ext>
            </a:extLst>
          </p:cNvPr>
          <p:cNvSpPr txBox="1"/>
          <p:nvPr/>
        </p:nvSpPr>
        <p:spPr>
          <a:xfrm>
            <a:off x="2374076" y="2956504"/>
            <a:ext cx="4663440" cy="480060"/>
          </a:xfrm>
          <a:prstGeom prst="rect">
            <a:avLst/>
          </a:prstGeom>
          <a:noFill/>
          <a:ln/>
        </p:spPr>
        <p:txBody>
          <a:bodyPr wrap="square" lIns="0" tIns="0" rIns="0" bIns="0" rtlCol="0" anchor="t"/>
          <a:lstStyle/>
          <a:p>
            <a:r>
              <a:rPr lang="en-US">
                <a:solidFill>
                  <a:srgbClr val="333333"/>
                </a:solidFill>
                <a:latin typeface="Avenir Next LT Pro" panose="020B0504020202020204" pitchFamily="34" charset="77"/>
                <a:ea typeface="Calibri" pitchFamily="34" charset="-122"/>
                <a:cs typeface="Calibri" pitchFamily="34" charset="-120"/>
              </a:rPr>
              <a:t>L'accueil permanent</a:t>
            </a:r>
            <a:endParaRPr lang="en-US">
              <a:latin typeface="Avenir Next LT Pro" panose="020B0504020202020204" pitchFamily="34" charset="77"/>
            </a:endParaRPr>
          </a:p>
        </p:txBody>
      </p:sp>
      <p:sp>
        <p:nvSpPr>
          <p:cNvPr id="63" name="Shape 11">
            <a:extLst>
              <a:ext uri="{FF2B5EF4-FFF2-40B4-BE49-F238E27FC236}">
                <a16:creationId xmlns:a16="http://schemas.microsoft.com/office/drawing/2014/main" id="{AF1F86E0-5672-BEC8-84BE-D6B83C54976F}"/>
              </a:ext>
            </a:extLst>
          </p:cNvPr>
          <p:cNvSpPr/>
          <p:nvPr/>
        </p:nvSpPr>
        <p:spPr>
          <a:xfrm>
            <a:off x="1990028" y="3601156"/>
            <a:ext cx="246888" cy="0"/>
          </a:xfrm>
          <a:prstGeom prst="line">
            <a:avLst/>
          </a:prstGeom>
          <a:noFill/>
          <a:ln w="19050">
            <a:solidFill>
              <a:srgbClr val="8CA0B9"/>
            </a:solidFill>
            <a:prstDash val="solid"/>
          </a:ln>
        </p:spPr>
        <p:txBody>
          <a:bodyPr/>
          <a:lstStyle/>
          <a:p>
            <a:endParaRPr lang="fr-FR" sz="2700"/>
          </a:p>
        </p:txBody>
      </p:sp>
      <p:sp>
        <p:nvSpPr>
          <p:cNvPr id="64" name="Text 12">
            <a:extLst>
              <a:ext uri="{FF2B5EF4-FFF2-40B4-BE49-F238E27FC236}">
                <a16:creationId xmlns:a16="http://schemas.microsoft.com/office/drawing/2014/main" id="{F8EC208C-8977-C434-8FC6-0EB822C23EF6}"/>
              </a:ext>
            </a:extLst>
          </p:cNvPr>
          <p:cNvSpPr txBox="1"/>
          <p:nvPr/>
        </p:nvSpPr>
        <p:spPr>
          <a:xfrm>
            <a:off x="2374076" y="3436564"/>
            <a:ext cx="4663440" cy="480060"/>
          </a:xfrm>
          <a:prstGeom prst="rect">
            <a:avLst/>
          </a:prstGeom>
          <a:noFill/>
          <a:ln/>
        </p:spPr>
        <p:txBody>
          <a:bodyPr wrap="square" lIns="0" tIns="0" rIns="0" bIns="0" rtlCol="0" anchor="t"/>
          <a:lstStyle/>
          <a:p>
            <a:r>
              <a:rPr lang="en-US">
                <a:solidFill>
                  <a:srgbClr val="333333"/>
                </a:solidFill>
                <a:latin typeface="Avenir Next LT Pro" panose="020B0504020202020204" pitchFamily="34" charset="77"/>
                <a:ea typeface="Calibri" pitchFamily="34" charset="-122"/>
                <a:cs typeface="Calibri" pitchFamily="34" charset="-120"/>
              </a:rPr>
              <a:t>Du personnel spécifique</a:t>
            </a:r>
            <a:endParaRPr lang="en-US">
              <a:latin typeface="Avenir Next LT Pro" panose="020B0504020202020204" pitchFamily="34" charset="77"/>
            </a:endParaRPr>
          </a:p>
        </p:txBody>
      </p:sp>
      <p:sp>
        <p:nvSpPr>
          <p:cNvPr id="65" name="Shape 13">
            <a:extLst>
              <a:ext uri="{FF2B5EF4-FFF2-40B4-BE49-F238E27FC236}">
                <a16:creationId xmlns:a16="http://schemas.microsoft.com/office/drawing/2014/main" id="{F6109C72-7455-6A38-1990-88398FE1D118}"/>
              </a:ext>
            </a:extLst>
          </p:cNvPr>
          <p:cNvSpPr/>
          <p:nvPr/>
        </p:nvSpPr>
        <p:spPr>
          <a:xfrm>
            <a:off x="1990028" y="4081216"/>
            <a:ext cx="246888" cy="0"/>
          </a:xfrm>
          <a:prstGeom prst="line">
            <a:avLst/>
          </a:prstGeom>
          <a:noFill/>
          <a:ln w="19050">
            <a:solidFill>
              <a:srgbClr val="8CA0B9"/>
            </a:solidFill>
            <a:prstDash val="solid"/>
          </a:ln>
        </p:spPr>
        <p:txBody>
          <a:bodyPr/>
          <a:lstStyle/>
          <a:p>
            <a:endParaRPr lang="fr-FR" sz="2700"/>
          </a:p>
        </p:txBody>
      </p:sp>
      <p:sp>
        <p:nvSpPr>
          <p:cNvPr id="66" name="Text 14">
            <a:extLst>
              <a:ext uri="{FF2B5EF4-FFF2-40B4-BE49-F238E27FC236}">
                <a16:creationId xmlns:a16="http://schemas.microsoft.com/office/drawing/2014/main" id="{E7E5B4D8-DCD9-78EA-DB29-06B76EC73AA4}"/>
              </a:ext>
            </a:extLst>
          </p:cNvPr>
          <p:cNvSpPr txBox="1"/>
          <p:nvPr/>
        </p:nvSpPr>
        <p:spPr>
          <a:xfrm>
            <a:off x="2374076" y="3916624"/>
            <a:ext cx="4663440" cy="822960"/>
          </a:xfrm>
          <a:prstGeom prst="rect">
            <a:avLst/>
          </a:prstGeom>
          <a:noFill/>
          <a:ln/>
        </p:spPr>
        <p:txBody>
          <a:bodyPr wrap="square" lIns="0" tIns="0" rIns="0" bIns="0" rtlCol="0" anchor="t"/>
          <a:lstStyle/>
          <a:p>
            <a:r>
              <a:rPr lang="en-US">
                <a:solidFill>
                  <a:srgbClr val="333333"/>
                </a:solidFill>
                <a:latin typeface="Avenir Next LT Pro" panose="020B0504020202020204" pitchFamily="34" charset="77"/>
                <a:ea typeface="Calibri" pitchFamily="34" charset="-122"/>
                <a:cs typeface="Calibri" pitchFamily="34" charset="-120"/>
              </a:rPr>
              <a:t>Libre accès aux espaces de convivialité et jardins</a:t>
            </a:r>
            <a:endParaRPr lang="en-US">
              <a:latin typeface="Avenir Next LT Pro" panose="020B0504020202020204" pitchFamily="34" charset="77"/>
            </a:endParaRPr>
          </a:p>
        </p:txBody>
      </p:sp>
    </p:spTree>
    <p:extLst>
      <p:ext uri="{BB962C8B-B14F-4D97-AF65-F5344CB8AC3E}">
        <p14:creationId xmlns:p14="http://schemas.microsoft.com/office/powerpoint/2010/main" val="3917188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8DD3DDB4-06AB-2CCC-122D-CF4D0F7F1EE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293A7CF-3392-8A63-7D43-5B491D13F64D}"/>
              </a:ext>
            </a:extLst>
          </p:cNvPr>
          <p:cNvSpPr/>
          <p:nvPr/>
        </p:nvSpPr>
        <p:spPr>
          <a:xfrm>
            <a:off x="15240000" y="1428750"/>
            <a:ext cx="1047750" cy="1047750"/>
          </a:xfrm>
          <a:prstGeom prst="rect">
            <a:avLst/>
          </a:prstGeom>
          <a:solidFill>
            <a:srgbClr val="6FB58A"/>
          </a:solidFill>
          <a:ln/>
        </p:spPr>
        <p:txBody>
          <a:bodyPr/>
          <a:lstStyle/>
          <a:p>
            <a:endParaRPr lang="fr-FR"/>
          </a:p>
        </p:txBody>
      </p:sp>
      <p:sp>
        <p:nvSpPr>
          <p:cNvPr id="3" name="Text 1">
            <a:extLst>
              <a:ext uri="{FF2B5EF4-FFF2-40B4-BE49-F238E27FC236}">
                <a16:creationId xmlns:a16="http://schemas.microsoft.com/office/drawing/2014/main" id="{C3E9DB36-50BB-7A88-11A9-B8592710DE3B}"/>
              </a:ext>
            </a:extLst>
          </p:cNvPr>
          <p:cNvSpPr/>
          <p:nvPr/>
        </p:nvSpPr>
        <p:spPr>
          <a:xfrm>
            <a:off x="1238250" y="3301901"/>
            <a:ext cx="12258675" cy="1581150"/>
          </a:xfrm>
          <a:prstGeom prst="rect">
            <a:avLst/>
          </a:prstGeom>
          <a:noFill/>
          <a:ln/>
        </p:spPr>
        <p:txBody>
          <a:bodyPr wrap="square" lIns="25400" tIns="25400" rIns="25400" bIns="25400" rtlCol="0" anchor="t">
            <a:normAutofit lnSpcReduction="10000"/>
          </a:bodyPr>
          <a:lstStyle/>
          <a:p>
            <a:pPr marL="0" indent="0" algn="l">
              <a:lnSpc>
                <a:spcPct val="78261"/>
              </a:lnSpc>
              <a:buNone/>
            </a:pPr>
            <a:r>
              <a:rPr lang="en-US" sz="13500" b="1">
                <a:solidFill>
                  <a:srgbClr val="15224C"/>
                </a:solidFill>
                <a:latin typeface="Arial" pitchFamily="34" charset="0"/>
                <a:ea typeface="Arial" pitchFamily="34" charset="-122"/>
                <a:cs typeface="Arial" pitchFamily="34" charset="-120"/>
              </a:rPr>
              <a:t>01-C</a:t>
            </a:r>
            <a:endParaRPr lang="en-US" sz="13500">
              <a:solidFill>
                <a:srgbClr val="15224C"/>
              </a:solidFill>
            </a:endParaRPr>
          </a:p>
        </p:txBody>
      </p:sp>
      <p:sp>
        <p:nvSpPr>
          <p:cNvPr id="4" name="Text 2">
            <a:extLst>
              <a:ext uri="{FF2B5EF4-FFF2-40B4-BE49-F238E27FC236}">
                <a16:creationId xmlns:a16="http://schemas.microsoft.com/office/drawing/2014/main" id="{F25AF56D-C8DD-A5C3-039C-398F947525FC}"/>
              </a:ext>
            </a:extLst>
          </p:cNvPr>
          <p:cNvSpPr/>
          <p:nvPr/>
        </p:nvSpPr>
        <p:spPr>
          <a:xfrm>
            <a:off x="1238250" y="5225951"/>
            <a:ext cx="12258675" cy="1025649"/>
          </a:xfrm>
          <a:prstGeom prst="rect">
            <a:avLst/>
          </a:prstGeom>
          <a:noFill/>
          <a:ln/>
        </p:spPr>
        <p:txBody>
          <a:bodyPr wrap="square" lIns="25400" tIns="25400" rIns="25400" bIns="25400" rtlCol="0" anchor="t">
            <a:normAutofit fontScale="85000" lnSpcReduction="10000"/>
          </a:bodyPr>
          <a:lstStyle/>
          <a:p>
            <a:pPr marL="0" indent="0" algn="l">
              <a:lnSpc>
                <a:spcPct val="93828"/>
              </a:lnSpc>
              <a:buNone/>
            </a:pPr>
            <a:r>
              <a:rPr lang="en-US" sz="7200">
                <a:solidFill>
                  <a:srgbClr val="15224C"/>
                </a:solidFill>
                <a:latin typeface="Arial" pitchFamily="34" charset="0"/>
                <a:ea typeface="Arial" pitchFamily="34" charset="-122"/>
                <a:cs typeface="Arial" pitchFamily="34" charset="-120"/>
              </a:rPr>
              <a:t>Montage et </a:t>
            </a:r>
            <a:r>
              <a:rPr lang="en-US" sz="7200" err="1">
                <a:solidFill>
                  <a:srgbClr val="15224C"/>
                </a:solidFill>
                <a:latin typeface="Arial" pitchFamily="34" charset="0"/>
                <a:ea typeface="Arial" pitchFamily="34" charset="-122"/>
                <a:cs typeface="Arial" pitchFamily="34" charset="-120"/>
              </a:rPr>
              <a:t>problématiques</a:t>
            </a:r>
            <a:r>
              <a:rPr lang="en-US" sz="7200">
                <a:solidFill>
                  <a:srgbClr val="15224C"/>
                </a:solidFill>
                <a:latin typeface="Arial" pitchFamily="34" charset="0"/>
                <a:ea typeface="Arial" pitchFamily="34" charset="-122"/>
                <a:cs typeface="Arial" pitchFamily="34" charset="-120"/>
              </a:rPr>
              <a:t> du bail</a:t>
            </a:r>
            <a:endParaRPr lang="en-US" sz="7200">
              <a:solidFill>
                <a:srgbClr val="15224C"/>
              </a:solidFill>
            </a:endParaRPr>
          </a:p>
        </p:txBody>
      </p:sp>
    </p:spTree>
    <p:extLst>
      <p:ext uri="{BB962C8B-B14F-4D97-AF65-F5344CB8AC3E}">
        <p14:creationId xmlns:p14="http://schemas.microsoft.com/office/powerpoint/2010/main" val="1728039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EE347B0E-6600-9C07-B5E3-BF4661E1BD08}"/>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5BFABE1E-C91C-2AAB-BC17-9D24D5DB1BB1}"/>
              </a:ext>
            </a:extLst>
          </p:cNvPr>
          <p:cNvSpPr/>
          <p:nvPr/>
        </p:nvSpPr>
        <p:spPr>
          <a:xfrm>
            <a:off x="1238250" y="2004837"/>
            <a:ext cx="16230600" cy="3996785"/>
          </a:xfrm>
          <a:custGeom>
            <a:avLst/>
            <a:gdLst/>
            <a:ahLst/>
            <a:cxnLst/>
            <a:rect l="l" t="t" r="r" b="b"/>
            <a:pathLst>
              <a:path w="16230600" h="3996785">
                <a:moveTo>
                  <a:pt x="0" y="0"/>
                </a:moveTo>
                <a:lnTo>
                  <a:pt x="16230600" y="0"/>
                </a:lnTo>
                <a:lnTo>
                  <a:pt x="16230600" y="3996785"/>
                </a:lnTo>
                <a:lnTo>
                  <a:pt x="0" y="3996785"/>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fr-FR"/>
          </a:p>
        </p:txBody>
      </p:sp>
      <p:sp>
        <p:nvSpPr>
          <p:cNvPr id="4" name="Freeform 3">
            <a:extLst>
              <a:ext uri="{FF2B5EF4-FFF2-40B4-BE49-F238E27FC236}">
                <a16:creationId xmlns:a16="http://schemas.microsoft.com/office/drawing/2014/main" id="{67CFB9EE-2341-E89F-99AB-C8AEB3B9E7BF}"/>
              </a:ext>
            </a:extLst>
          </p:cNvPr>
          <p:cNvSpPr/>
          <p:nvPr/>
        </p:nvSpPr>
        <p:spPr>
          <a:xfrm>
            <a:off x="5256323" y="4389285"/>
            <a:ext cx="2589782" cy="2589782"/>
          </a:xfrm>
          <a:custGeom>
            <a:avLst/>
            <a:gdLst/>
            <a:ahLst/>
            <a:cxnLst/>
            <a:rect l="l" t="t" r="r" b="b"/>
            <a:pathLst>
              <a:path w="2589782" h="2589782">
                <a:moveTo>
                  <a:pt x="0" y="0"/>
                </a:moveTo>
                <a:lnTo>
                  <a:pt x="2589782" y="0"/>
                </a:lnTo>
                <a:lnTo>
                  <a:pt x="2589782" y="2589782"/>
                </a:lnTo>
                <a:lnTo>
                  <a:pt x="0" y="2589782"/>
                </a:lnTo>
                <a:lnTo>
                  <a:pt x="0" y="0"/>
                </a:lnTo>
                <a:close/>
              </a:path>
            </a:pathLst>
          </a:custGeom>
          <a:blipFill>
            <a:blip>
              <a:alphaModFix amt="16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5" name="Freeform 4">
            <a:extLst>
              <a:ext uri="{FF2B5EF4-FFF2-40B4-BE49-F238E27FC236}">
                <a16:creationId xmlns:a16="http://schemas.microsoft.com/office/drawing/2014/main" id="{BC96C979-7FE2-4E14-F25A-7EC04052FDFA}"/>
              </a:ext>
            </a:extLst>
          </p:cNvPr>
          <p:cNvSpPr/>
          <p:nvPr/>
        </p:nvSpPr>
        <p:spPr>
          <a:xfrm>
            <a:off x="1745626" y="4205310"/>
            <a:ext cx="2589848" cy="2589848"/>
          </a:xfrm>
          <a:custGeom>
            <a:avLst/>
            <a:gdLst/>
            <a:ahLst/>
            <a:cxnLst/>
            <a:rect l="l" t="t" r="r" b="b"/>
            <a:pathLst>
              <a:path w="2589848" h="2589847">
                <a:moveTo>
                  <a:pt x="0" y="0"/>
                </a:moveTo>
                <a:lnTo>
                  <a:pt x="2589848" y="0"/>
                </a:lnTo>
                <a:lnTo>
                  <a:pt x="2589848" y="2589848"/>
                </a:lnTo>
                <a:lnTo>
                  <a:pt x="0" y="2589848"/>
                </a:lnTo>
                <a:lnTo>
                  <a:pt x="0" y="0"/>
                </a:lnTo>
                <a:close/>
              </a:path>
            </a:pathLst>
          </a:custGeom>
          <a:blipFill>
            <a:blip>
              <a:alphaModFix amt="16000"/>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fr-FR"/>
          </a:p>
        </p:txBody>
      </p:sp>
      <p:sp>
        <p:nvSpPr>
          <p:cNvPr id="6" name="Freeform 5">
            <a:extLst>
              <a:ext uri="{FF2B5EF4-FFF2-40B4-BE49-F238E27FC236}">
                <a16:creationId xmlns:a16="http://schemas.microsoft.com/office/drawing/2014/main" id="{EB4398CA-8A5C-473F-BD81-7EE2B2E9F565}"/>
              </a:ext>
            </a:extLst>
          </p:cNvPr>
          <p:cNvSpPr/>
          <p:nvPr/>
        </p:nvSpPr>
        <p:spPr>
          <a:xfrm>
            <a:off x="8353513" y="4052499"/>
            <a:ext cx="2589848" cy="2589848"/>
          </a:xfrm>
          <a:custGeom>
            <a:avLst/>
            <a:gdLst/>
            <a:ahLst/>
            <a:cxnLst/>
            <a:rect l="l" t="t" r="r" b="b"/>
            <a:pathLst>
              <a:path w="2589847" h="2589847">
                <a:moveTo>
                  <a:pt x="0" y="0"/>
                </a:moveTo>
                <a:lnTo>
                  <a:pt x="2589847" y="0"/>
                </a:lnTo>
                <a:lnTo>
                  <a:pt x="2589847" y="2589847"/>
                </a:lnTo>
                <a:lnTo>
                  <a:pt x="0" y="2589847"/>
                </a:lnTo>
                <a:lnTo>
                  <a:pt x="0" y="0"/>
                </a:lnTo>
                <a:close/>
              </a:path>
            </a:pathLst>
          </a:custGeom>
          <a:blipFill>
            <a:blip>
              <a:alphaModFix amt="16000"/>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fr-FR"/>
          </a:p>
        </p:txBody>
      </p:sp>
      <p:sp>
        <p:nvSpPr>
          <p:cNvPr id="14" name="Freeform 6">
            <a:extLst>
              <a:ext uri="{FF2B5EF4-FFF2-40B4-BE49-F238E27FC236}">
                <a16:creationId xmlns:a16="http://schemas.microsoft.com/office/drawing/2014/main" id="{5022FB40-333F-D371-50CA-5D492F89FFF3}"/>
              </a:ext>
            </a:extLst>
          </p:cNvPr>
          <p:cNvSpPr/>
          <p:nvPr/>
        </p:nvSpPr>
        <p:spPr>
          <a:xfrm>
            <a:off x="11185642" y="3456807"/>
            <a:ext cx="2589848" cy="2589848"/>
          </a:xfrm>
          <a:custGeom>
            <a:avLst/>
            <a:gdLst/>
            <a:ahLst/>
            <a:cxnLst/>
            <a:rect l="l" t="t" r="r" b="b"/>
            <a:pathLst>
              <a:path w="2589847" h="2589848">
                <a:moveTo>
                  <a:pt x="0" y="0"/>
                </a:moveTo>
                <a:lnTo>
                  <a:pt x="2589848" y="0"/>
                </a:lnTo>
                <a:lnTo>
                  <a:pt x="2589848" y="2589848"/>
                </a:lnTo>
                <a:lnTo>
                  <a:pt x="0" y="2589848"/>
                </a:lnTo>
                <a:lnTo>
                  <a:pt x="0" y="0"/>
                </a:lnTo>
                <a:close/>
              </a:path>
            </a:pathLst>
          </a:custGeom>
          <a:blipFill>
            <a:blip>
              <a:alphaModFix amt="16000"/>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fr-FR"/>
          </a:p>
        </p:txBody>
      </p:sp>
      <p:sp>
        <p:nvSpPr>
          <p:cNvPr id="18" name="Freeform 7">
            <a:extLst>
              <a:ext uri="{FF2B5EF4-FFF2-40B4-BE49-F238E27FC236}">
                <a16:creationId xmlns:a16="http://schemas.microsoft.com/office/drawing/2014/main" id="{9ACAA1B5-81DA-37FA-ABF3-66797E816F85}"/>
              </a:ext>
            </a:extLst>
          </p:cNvPr>
          <p:cNvSpPr/>
          <p:nvPr/>
        </p:nvSpPr>
        <p:spPr>
          <a:xfrm>
            <a:off x="14212309" y="2209002"/>
            <a:ext cx="2589848" cy="2589848"/>
          </a:xfrm>
          <a:custGeom>
            <a:avLst/>
            <a:gdLst/>
            <a:ahLst/>
            <a:cxnLst/>
            <a:rect l="l" t="t" r="r" b="b"/>
            <a:pathLst>
              <a:path w="2589847" h="2589848">
                <a:moveTo>
                  <a:pt x="0" y="0"/>
                </a:moveTo>
                <a:lnTo>
                  <a:pt x="2589847" y="0"/>
                </a:lnTo>
                <a:lnTo>
                  <a:pt x="2589847" y="2589848"/>
                </a:lnTo>
                <a:lnTo>
                  <a:pt x="0" y="2589848"/>
                </a:lnTo>
                <a:lnTo>
                  <a:pt x="0" y="0"/>
                </a:lnTo>
                <a:close/>
              </a:path>
            </a:pathLst>
          </a:custGeom>
          <a:blipFill>
            <a:blip>
              <a:alphaModFix amt="16000"/>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fr-FR"/>
          </a:p>
        </p:txBody>
      </p:sp>
      <p:grpSp>
        <p:nvGrpSpPr>
          <p:cNvPr id="19" name="Group 8">
            <a:extLst>
              <a:ext uri="{FF2B5EF4-FFF2-40B4-BE49-F238E27FC236}">
                <a16:creationId xmlns:a16="http://schemas.microsoft.com/office/drawing/2014/main" id="{244C58D5-4940-9A0F-8781-7FACEB9F0189}"/>
              </a:ext>
            </a:extLst>
          </p:cNvPr>
          <p:cNvGrpSpPr/>
          <p:nvPr/>
        </p:nvGrpSpPr>
        <p:grpSpPr>
          <a:xfrm>
            <a:off x="2292047" y="4761577"/>
            <a:ext cx="1497006" cy="1497006"/>
            <a:chOff x="0" y="0"/>
            <a:chExt cx="812800" cy="812800"/>
          </a:xfrm>
        </p:grpSpPr>
        <p:sp>
          <p:nvSpPr>
            <p:cNvPr id="21" name="Freeform 9">
              <a:extLst>
                <a:ext uri="{FF2B5EF4-FFF2-40B4-BE49-F238E27FC236}">
                  <a16:creationId xmlns:a16="http://schemas.microsoft.com/office/drawing/2014/main" id="{65B5DAFE-5174-B8E4-2183-BE5ADCA3822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24C"/>
            </a:solidFill>
            <a:ln w="114300" cap="sq">
              <a:solidFill>
                <a:srgbClr val="FFFFFF"/>
              </a:solidFill>
              <a:prstDash val="solid"/>
              <a:miter/>
            </a:ln>
          </p:spPr>
          <p:txBody>
            <a:bodyPr/>
            <a:lstStyle/>
            <a:p>
              <a:endParaRPr lang="fr-FR"/>
            </a:p>
          </p:txBody>
        </p:sp>
        <p:sp>
          <p:nvSpPr>
            <p:cNvPr id="22" name="TextBox 10">
              <a:extLst>
                <a:ext uri="{FF2B5EF4-FFF2-40B4-BE49-F238E27FC236}">
                  <a16:creationId xmlns:a16="http://schemas.microsoft.com/office/drawing/2014/main" id="{024A801F-C6F9-5D63-8973-E4B52DE950ED}"/>
                </a:ext>
              </a:extLst>
            </p:cNvPr>
            <p:cNvSpPr txBox="1"/>
            <p:nvPr/>
          </p:nvSpPr>
          <p:spPr>
            <a:xfrm>
              <a:off x="76200" y="38100"/>
              <a:ext cx="660400" cy="698500"/>
            </a:xfrm>
            <a:prstGeom prst="rect">
              <a:avLst/>
            </a:prstGeom>
          </p:spPr>
          <p:txBody>
            <a:bodyPr lIns="50801" tIns="50801" rIns="50801" bIns="50801" rtlCol="0" anchor="ctr"/>
            <a:lstStyle/>
            <a:p>
              <a:pPr algn="ctr">
                <a:lnSpc>
                  <a:spcPts val="3359"/>
                </a:lnSpc>
                <a:spcBef>
                  <a:spcPct val="0"/>
                </a:spcBef>
              </a:pPr>
              <a:endParaRPr/>
            </a:p>
          </p:txBody>
        </p:sp>
      </p:grpSp>
      <p:grpSp>
        <p:nvGrpSpPr>
          <p:cNvPr id="23" name="Group 11">
            <a:extLst>
              <a:ext uri="{FF2B5EF4-FFF2-40B4-BE49-F238E27FC236}">
                <a16:creationId xmlns:a16="http://schemas.microsoft.com/office/drawing/2014/main" id="{242F8EC9-310C-A4F9-0E0E-6DFADDD94900}"/>
              </a:ext>
            </a:extLst>
          </p:cNvPr>
          <p:cNvGrpSpPr/>
          <p:nvPr/>
        </p:nvGrpSpPr>
        <p:grpSpPr>
          <a:xfrm>
            <a:off x="5802710" y="4909451"/>
            <a:ext cx="1497006" cy="1497006"/>
            <a:chOff x="0" y="0"/>
            <a:chExt cx="812800" cy="812800"/>
          </a:xfrm>
        </p:grpSpPr>
        <p:sp>
          <p:nvSpPr>
            <p:cNvPr id="28" name="Freeform 12">
              <a:extLst>
                <a:ext uri="{FF2B5EF4-FFF2-40B4-BE49-F238E27FC236}">
                  <a16:creationId xmlns:a16="http://schemas.microsoft.com/office/drawing/2014/main" id="{A5BAEB83-9420-CBAF-88E7-29F77AC085B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680"/>
            </a:solidFill>
            <a:ln w="114300" cap="sq">
              <a:solidFill>
                <a:srgbClr val="FFFFFF"/>
              </a:solidFill>
              <a:prstDash val="solid"/>
              <a:miter/>
            </a:ln>
          </p:spPr>
          <p:txBody>
            <a:bodyPr/>
            <a:lstStyle/>
            <a:p>
              <a:endParaRPr lang="fr-FR"/>
            </a:p>
          </p:txBody>
        </p:sp>
        <p:sp>
          <p:nvSpPr>
            <p:cNvPr id="31" name="TextBox 13">
              <a:extLst>
                <a:ext uri="{FF2B5EF4-FFF2-40B4-BE49-F238E27FC236}">
                  <a16:creationId xmlns:a16="http://schemas.microsoft.com/office/drawing/2014/main" id="{2461B687-9818-6BB1-F137-C10E28DD33DA}"/>
                </a:ext>
              </a:extLst>
            </p:cNvPr>
            <p:cNvSpPr txBox="1"/>
            <p:nvPr/>
          </p:nvSpPr>
          <p:spPr>
            <a:xfrm>
              <a:off x="76200" y="38100"/>
              <a:ext cx="660400" cy="698500"/>
            </a:xfrm>
            <a:prstGeom prst="rect">
              <a:avLst/>
            </a:prstGeom>
          </p:spPr>
          <p:txBody>
            <a:bodyPr lIns="50801" tIns="50801" rIns="50801" bIns="50801" rtlCol="0" anchor="ctr"/>
            <a:lstStyle/>
            <a:p>
              <a:pPr algn="ctr">
                <a:lnSpc>
                  <a:spcPts val="3359"/>
                </a:lnSpc>
                <a:spcBef>
                  <a:spcPct val="0"/>
                </a:spcBef>
              </a:pPr>
              <a:endParaRPr/>
            </a:p>
          </p:txBody>
        </p:sp>
      </p:grpSp>
      <p:grpSp>
        <p:nvGrpSpPr>
          <p:cNvPr id="32" name="Group 14">
            <a:extLst>
              <a:ext uri="{FF2B5EF4-FFF2-40B4-BE49-F238E27FC236}">
                <a16:creationId xmlns:a16="http://schemas.microsoft.com/office/drawing/2014/main" id="{F3FEEE96-CD65-40E2-CC92-B48495720469}"/>
              </a:ext>
            </a:extLst>
          </p:cNvPr>
          <p:cNvGrpSpPr/>
          <p:nvPr/>
        </p:nvGrpSpPr>
        <p:grpSpPr>
          <a:xfrm>
            <a:off x="8883749" y="4637596"/>
            <a:ext cx="1497006" cy="1497006"/>
            <a:chOff x="0" y="0"/>
            <a:chExt cx="812800" cy="812800"/>
          </a:xfrm>
        </p:grpSpPr>
        <p:sp>
          <p:nvSpPr>
            <p:cNvPr id="33" name="Freeform 15">
              <a:extLst>
                <a:ext uri="{FF2B5EF4-FFF2-40B4-BE49-F238E27FC236}">
                  <a16:creationId xmlns:a16="http://schemas.microsoft.com/office/drawing/2014/main" id="{BB2F155E-3F32-3E94-2271-7B1D0F2572D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1">
                <a:lumMod val="75000"/>
              </a:schemeClr>
            </a:solidFill>
            <a:ln w="114300" cap="sq">
              <a:solidFill>
                <a:srgbClr val="FFFFFF"/>
              </a:solidFill>
              <a:prstDash val="solid"/>
              <a:miter/>
            </a:ln>
          </p:spPr>
          <p:txBody>
            <a:bodyPr/>
            <a:lstStyle/>
            <a:p>
              <a:endParaRPr lang="fr-FR"/>
            </a:p>
          </p:txBody>
        </p:sp>
        <p:sp>
          <p:nvSpPr>
            <p:cNvPr id="34" name="TextBox 16">
              <a:extLst>
                <a:ext uri="{FF2B5EF4-FFF2-40B4-BE49-F238E27FC236}">
                  <a16:creationId xmlns:a16="http://schemas.microsoft.com/office/drawing/2014/main" id="{453C7BB9-780C-2388-0D26-AD9817878C03}"/>
                </a:ext>
              </a:extLst>
            </p:cNvPr>
            <p:cNvSpPr txBox="1"/>
            <p:nvPr/>
          </p:nvSpPr>
          <p:spPr>
            <a:xfrm>
              <a:off x="76200" y="38100"/>
              <a:ext cx="660400" cy="698500"/>
            </a:xfrm>
            <a:prstGeom prst="rect">
              <a:avLst/>
            </a:prstGeom>
          </p:spPr>
          <p:txBody>
            <a:bodyPr lIns="50801" tIns="50801" rIns="50801" bIns="50801" rtlCol="0" anchor="ctr"/>
            <a:lstStyle/>
            <a:p>
              <a:pPr algn="ctr">
                <a:lnSpc>
                  <a:spcPts val="3359"/>
                </a:lnSpc>
                <a:spcBef>
                  <a:spcPct val="0"/>
                </a:spcBef>
              </a:pPr>
              <a:endParaRPr/>
            </a:p>
          </p:txBody>
        </p:sp>
      </p:grpSp>
      <p:grpSp>
        <p:nvGrpSpPr>
          <p:cNvPr id="35" name="Group 17">
            <a:extLst>
              <a:ext uri="{FF2B5EF4-FFF2-40B4-BE49-F238E27FC236}">
                <a16:creationId xmlns:a16="http://schemas.microsoft.com/office/drawing/2014/main" id="{5265D094-5CDB-688A-EB6A-C877FDA78CD7}"/>
              </a:ext>
            </a:extLst>
          </p:cNvPr>
          <p:cNvGrpSpPr/>
          <p:nvPr/>
        </p:nvGrpSpPr>
        <p:grpSpPr>
          <a:xfrm>
            <a:off x="11732061" y="4003228"/>
            <a:ext cx="1497006" cy="1497006"/>
            <a:chOff x="0" y="0"/>
            <a:chExt cx="812800" cy="812800"/>
          </a:xfrm>
        </p:grpSpPr>
        <p:sp>
          <p:nvSpPr>
            <p:cNvPr id="36" name="Freeform 18">
              <a:extLst>
                <a:ext uri="{FF2B5EF4-FFF2-40B4-BE49-F238E27FC236}">
                  <a16:creationId xmlns:a16="http://schemas.microsoft.com/office/drawing/2014/main" id="{8E66B713-D4A0-4B2C-984C-553D5C81419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1">
                <a:lumMod val="60000"/>
                <a:lumOff val="40000"/>
              </a:schemeClr>
            </a:solidFill>
            <a:ln w="114300" cap="sq">
              <a:solidFill>
                <a:srgbClr val="FFFFFF"/>
              </a:solidFill>
              <a:prstDash val="solid"/>
              <a:miter/>
            </a:ln>
          </p:spPr>
          <p:txBody>
            <a:bodyPr/>
            <a:lstStyle/>
            <a:p>
              <a:endParaRPr lang="fr-FR"/>
            </a:p>
          </p:txBody>
        </p:sp>
        <p:sp>
          <p:nvSpPr>
            <p:cNvPr id="37" name="TextBox 19">
              <a:extLst>
                <a:ext uri="{FF2B5EF4-FFF2-40B4-BE49-F238E27FC236}">
                  <a16:creationId xmlns:a16="http://schemas.microsoft.com/office/drawing/2014/main" id="{105376CA-463C-4E8C-A7E9-864FDCF1774E}"/>
                </a:ext>
              </a:extLst>
            </p:cNvPr>
            <p:cNvSpPr txBox="1"/>
            <p:nvPr/>
          </p:nvSpPr>
          <p:spPr>
            <a:xfrm>
              <a:off x="76200" y="38100"/>
              <a:ext cx="660400" cy="698500"/>
            </a:xfrm>
            <a:prstGeom prst="rect">
              <a:avLst/>
            </a:prstGeom>
          </p:spPr>
          <p:txBody>
            <a:bodyPr lIns="50801" tIns="50801" rIns="50801" bIns="50801" rtlCol="0" anchor="ctr"/>
            <a:lstStyle/>
            <a:p>
              <a:pPr algn="ctr">
                <a:lnSpc>
                  <a:spcPts val="3359"/>
                </a:lnSpc>
                <a:spcBef>
                  <a:spcPct val="0"/>
                </a:spcBef>
              </a:pPr>
              <a:endParaRPr/>
            </a:p>
          </p:txBody>
        </p:sp>
      </p:grpSp>
      <p:grpSp>
        <p:nvGrpSpPr>
          <p:cNvPr id="38" name="Group 20">
            <a:extLst>
              <a:ext uri="{FF2B5EF4-FFF2-40B4-BE49-F238E27FC236}">
                <a16:creationId xmlns:a16="http://schemas.microsoft.com/office/drawing/2014/main" id="{561FBEA7-FB8F-0796-4604-4046580C57AF}"/>
              </a:ext>
            </a:extLst>
          </p:cNvPr>
          <p:cNvGrpSpPr/>
          <p:nvPr/>
        </p:nvGrpSpPr>
        <p:grpSpPr>
          <a:xfrm>
            <a:off x="14758728" y="2755421"/>
            <a:ext cx="1497006" cy="1497006"/>
            <a:chOff x="0" y="0"/>
            <a:chExt cx="812800" cy="812800"/>
          </a:xfrm>
        </p:grpSpPr>
        <p:sp>
          <p:nvSpPr>
            <p:cNvPr id="39" name="Freeform 21">
              <a:extLst>
                <a:ext uri="{FF2B5EF4-FFF2-40B4-BE49-F238E27FC236}">
                  <a16:creationId xmlns:a16="http://schemas.microsoft.com/office/drawing/2014/main" id="{56EEC83D-3C55-F20D-8E9C-D17DCCF1957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1">
                <a:lumMod val="40000"/>
                <a:lumOff val="60000"/>
              </a:schemeClr>
            </a:solidFill>
            <a:ln w="114300" cap="sq">
              <a:solidFill>
                <a:srgbClr val="FFFFFF"/>
              </a:solidFill>
              <a:prstDash val="solid"/>
              <a:miter/>
            </a:ln>
          </p:spPr>
          <p:txBody>
            <a:bodyPr/>
            <a:lstStyle/>
            <a:p>
              <a:endParaRPr lang="fr-FR"/>
            </a:p>
          </p:txBody>
        </p:sp>
        <p:sp>
          <p:nvSpPr>
            <p:cNvPr id="40" name="TextBox 22">
              <a:extLst>
                <a:ext uri="{FF2B5EF4-FFF2-40B4-BE49-F238E27FC236}">
                  <a16:creationId xmlns:a16="http://schemas.microsoft.com/office/drawing/2014/main" id="{B71F4635-94E9-7C15-DD1C-BC756C14489A}"/>
                </a:ext>
              </a:extLst>
            </p:cNvPr>
            <p:cNvSpPr txBox="1"/>
            <p:nvPr/>
          </p:nvSpPr>
          <p:spPr>
            <a:xfrm>
              <a:off x="76200" y="38100"/>
              <a:ext cx="660400" cy="698500"/>
            </a:xfrm>
            <a:prstGeom prst="rect">
              <a:avLst/>
            </a:prstGeom>
          </p:spPr>
          <p:txBody>
            <a:bodyPr lIns="50801" tIns="50801" rIns="50801" bIns="50801" rtlCol="0" anchor="ctr"/>
            <a:lstStyle/>
            <a:p>
              <a:pPr algn="ctr">
                <a:lnSpc>
                  <a:spcPts val="3359"/>
                </a:lnSpc>
                <a:spcBef>
                  <a:spcPct val="0"/>
                </a:spcBef>
              </a:pPr>
              <a:endParaRPr/>
            </a:p>
          </p:txBody>
        </p:sp>
      </p:grpSp>
      <p:sp>
        <p:nvSpPr>
          <p:cNvPr id="41" name="Freeform 23">
            <a:extLst>
              <a:ext uri="{FF2B5EF4-FFF2-40B4-BE49-F238E27FC236}">
                <a16:creationId xmlns:a16="http://schemas.microsoft.com/office/drawing/2014/main" id="{AB16DAB8-00E6-59F5-C2C4-A04F26E0CE03}"/>
              </a:ext>
            </a:extLst>
          </p:cNvPr>
          <p:cNvSpPr/>
          <p:nvPr/>
        </p:nvSpPr>
        <p:spPr>
          <a:xfrm>
            <a:off x="2706644" y="5199550"/>
            <a:ext cx="667812" cy="621065"/>
          </a:xfrm>
          <a:custGeom>
            <a:avLst/>
            <a:gdLst/>
            <a:ahLst/>
            <a:cxnLst/>
            <a:rect l="l" t="t" r="r" b="b"/>
            <a:pathLst>
              <a:path w="667812" h="621065">
                <a:moveTo>
                  <a:pt x="0" y="0"/>
                </a:moveTo>
                <a:lnTo>
                  <a:pt x="667812" y="0"/>
                </a:lnTo>
                <a:lnTo>
                  <a:pt x="667812" y="621065"/>
                </a:lnTo>
                <a:lnTo>
                  <a:pt x="0" y="621065"/>
                </a:lnTo>
                <a:lnTo>
                  <a:pt x="0" y="0"/>
                </a:lnTo>
                <a:close/>
              </a:path>
            </a:pathLst>
          </a:custGeom>
          <a:blipFill>
            <a:blip>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fr-FR"/>
          </a:p>
        </p:txBody>
      </p:sp>
      <p:sp>
        <p:nvSpPr>
          <p:cNvPr id="42" name="Freeform 24">
            <a:extLst>
              <a:ext uri="{FF2B5EF4-FFF2-40B4-BE49-F238E27FC236}">
                <a16:creationId xmlns:a16="http://schemas.microsoft.com/office/drawing/2014/main" id="{5969A2B9-1AA7-66BF-50A0-F9C2397D0C45}"/>
              </a:ext>
            </a:extLst>
          </p:cNvPr>
          <p:cNvSpPr/>
          <p:nvPr/>
        </p:nvSpPr>
        <p:spPr>
          <a:xfrm>
            <a:off x="6209969" y="5347423"/>
            <a:ext cx="682490" cy="621065"/>
          </a:xfrm>
          <a:custGeom>
            <a:avLst/>
            <a:gdLst/>
            <a:ahLst/>
            <a:cxnLst/>
            <a:rect l="l" t="t" r="r" b="b"/>
            <a:pathLst>
              <a:path w="682489" h="621065">
                <a:moveTo>
                  <a:pt x="0" y="0"/>
                </a:moveTo>
                <a:lnTo>
                  <a:pt x="682489" y="0"/>
                </a:lnTo>
                <a:lnTo>
                  <a:pt x="682489" y="621065"/>
                </a:lnTo>
                <a:lnTo>
                  <a:pt x="0" y="621065"/>
                </a:lnTo>
                <a:lnTo>
                  <a:pt x="0" y="0"/>
                </a:lnTo>
                <a:close/>
              </a:path>
            </a:pathLst>
          </a:custGeom>
          <a:blipFill>
            <a:blip>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fr-FR"/>
          </a:p>
        </p:txBody>
      </p:sp>
      <p:sp>
        <p:nvSpPr>
          <p:cNvPr id="43" name="Freeform 25">
            <a:extLst>
              <a:ext uri="{FF2B5EF4-FFF2-40B4-BE49-F238E27FC236}">
                <a16:creationId xmlns:a16="http://schemas.microsoft.com/office/drawing/2014/main" id="{A2F7F044-6BDD-6C95-A5AA-BF1345495F6D}"/>
              </a:ext>
            </a:extLst>
          </p:cNvPr>
          <p:cNvSpPr/>
          <p:nvPr/>
        </p:nvSpPr>
        <p:spPr>
          <a:xfrm>
            <a:off x="9330690" y="5091719"/>
            <a:ext cx="601980" cy="592455"/>
          </a:xfrm>
          <a:custGeom>
            <a:avLst/>
            <a:gdLst/>
            <a:ahLst/>
            <a:cxnLst/>
            <a:rect l="l" t="t" r="r" b="b"/>
            <a:pathLst>
              <a:path w="601980" h="592455">
                <a:moveTo>
                  <a:pt x="0" y="0"/>
                </a:moveTo>
                <a:lnTo>
                  <a:pt x="601980" y="0"/>
                </a:lnTo>
                <a:lnTo>
                  <a:pt x="601980" y="592455"/>
                </a:lnTo>
                <a:lnTo>
                  <a:pt x="0" y="592455"/>
                </a:lnTo>
                <a:lnTo>
                  <a:pt x="0" y="0"/>
                </a:lnTo>
                <a:close/>
              </a:path>
            </a:pathLst>
          </a:custGeom>
          <a:blipFill>
            <a:blip>
              <a:extLst>
                <a:ext uri="{96DAC541-7B7A-43D3-8B79-37D633B846F1}">
                  <asvg:svgBlip xmlns:asvg="http://schemas.microsoft.com/office/drawing/2016/SVG/main" r:embed="rId10"/>
                </a:ext>
              </a:extLst>
            </a:blip>
            <a:stretch>
              <a:fillRect l="-1490" t="-2726" r="-1680" b="-2102"/>
            </a:stretch>
          </a:blipFill>
          <a:ln cap="sq">
            <a:noFill/>
            <a:prstDash val="solid"/>
            <a:miter/>
          </a:ln>
        </p:spPr>
        <p:txBody>
          <a:bodyPr/>
          <a:lstStyle/>
          <a:p>
            <a:endParaRPr lang="fr-FR"/>
          </a:p>
        </p:txBody>
      </p:sp>
      <p:sp>
        <p:nvSpPr>
          <p:cNvPr id="44" name="Freeform 26">
            <a:extLst>
              <a:ext uri="{FF2B5EF4-FFF2-40B4-BE49-F238E27FC236}">
                <a16:creationId xmlns:a16="http://schemas.microsoft.com/office/drawing/2014/main" id="{DCD0456E-4F61-5D4B-FBD7-BA3E3D0D8242}"/>
              </a:ext>
            </a:extLst>
          </p:cNvPr>
          <p:cNvSpPr/>
          <p:nvPr/>
        </p:nvSpPr>
        <p:spPr>
          <a:xfrm>
            <a:off x="12161662" y="4441200"/>
            <a:ext cx="637808" cy="621065"/>
          </a:xfrm>
          <a:custGeom>
            <a:avLst/>
            <a:gdLst/>
            <a:ahLst/>
            <a:cxnLst/>
            <a:rect l="l" t="t" r="r" b="b"/>
            <a:pathLst>
              <a:path w="637807" h="621065">
                <a:moveTo>
                  <a:pt x="0" y="0"/>
                </a:moveTo>
                <a:lnTo>
                  <a:pt x="637808" y="0"/>
                </a:lnTo>
                <a:lnTo>
                  <a:pt x="637808" y="621065"/>
                </a:lnTo>
                <a:lnTo>
                  <a:pt x="0" y="621065"/>
                </a:lnTo>
                <a:lnTo>
                  <a:pt x="0" y="0"/>
                </a:lnTo>
                <a:close/>
              </a:path>
            </a:pathLst>
          </a:custGeom>
          <a:blipFill>
            <a:blip>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fr-FR"/>
          </a:p>
        </p:txBody>
      </p:sp>
      <p:sp>
        <p:nvSpPr>
          <p:cNvPr id="45" name="Freeform 27">
            <a:extLst>
              <a:ext uri="{FF2B5EF4-FFF2-40B4-BE49-F238E27FC236}">
                <a16:creationId xmlns:a16="http://schemas.microsoft.com/office/drawing/2014/main" id="{3B9390A5-A229-43AC-8F10-B779EE36AD35}"/>
              </a:ext>
            </a:extLst>
          </p:cNvPr>
          <p:cNvSpPr/>
          <p:nvPr/>
        </p:nvSpPr>
        <p:spPr>
          <a:xfrm>
            <a:off x="15148752" y="3193393"/>
            <a:ext cx="716958" cy="621065"/>
          </a:xfrm>
          <a:custGeom>
            <a:avLst/>
            <a:gdLst/>
            <a:ahLst/>
            <a:cxnLst/>
            <a:rect l="l" t="t" r="r" b="b"/>
            <a:pathLst>
              <a:path w="716958" h="621065">
                <a:moveTo>
                  <a:pt x="0" y="0"/>
                </a:moveTo>
                <a:lnTo>
                  <a:pt x="716958" y="0"/>
                </a:lnTo>
                <a:lnTo>
                  <a:pt x="716958" y="621065"/>
                </a:lnTo>
                <a:lnTo>
                  <a:pt x="0" y="621065"/>
                </a:lnTo>
                <a:lnTo>
                  <a:pt x="0" y="0"/>
                </a:lnTo>
                <a:close/>
              </a:path>
            </a:pathLst>
          </a:custGeom>
          <a:blipFill>
            <a:blip>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fr-FR"/>
          </a:p>
        </p:txBody>
      </p:sp>
      <p:grpSp>
        <p:nvGrpSpPr>
          <p:cNvPr id="46" name="Group 29">
            <a:extLst>
              <a:ext uri="{FF2B5EF4-FFF2-40B4-BE49-F238E27FC236}">
                <a16:creationId xmlns:a16="http://schemas.microsoft.com/office/drawing/2014/main" id="{ADE56BE1-3AC6-8502-9BC5-E77F8FA7D3DA}"/>
              </a:ext>
            </a:extLst>
          </p:cNvPr>
          <p:cNvGrpSpPr/>
          <p:nvPr/>
        </p:nvGrpSpPr>
        <p:grpSpPr>
          <a:xfrm>
            <a:off x="1238251" y="2805308"/>
            <a:ext cx="3604598" cy="1842618"/>
            <a:chOff x="0" y="-57151"/>
            <a:chExt cx="4806131" cy="2456824"/>
          </a:xfrm>
        </p:grpSpPr>
        <p:sp>
          <p:nvSpPr>
            <p:cNvPr id="47" name="TextBox 30">
              <a:extLst>
                <a:ext uri="{FF2B5EF4-FFF2-40B4-BE49-F238E27FC236}">
                  <a16:creationId xmlns:a16="http://schemas.microsoft.com/office/drawing/2014/main" id="{06AB4F6B-44D2-C77C-98C1-08610B61379D}"/>
                </a:ext>
              </a:extLst>
            </p:cNvPr>
            <p:cNvSpPr txBox="1"/>
            <p:nvPr/>
          </p:nvSpPr>
          <p:spPr>
            <a:xfrm>
              <a:off x="0" y="-57151"/>
              <a:ext cx="4806131" cy="529376"/>
            </a:xfrm>
            <a:prstGeom prst="rect">
              <a:avLst/>
            </a:prstGeom>
          </p:spPr>
          <p:txBody>
            <a:bodyPr lIns="0" tIns="0" rIns="0" bIns="0" rtlCol="0" anchor="t">
              <a:spAutoFit/>
            </a:bodyPr>
            <a:lstStyle/>
            <a:p>
              <a:pPr algn="ctr">
                <a:lnSpc>
                  <a:spcPts val="3359"/>
                </a:lnSpc>
              </a:pPr>
              <a:r>
                <a:rPr lang="en-US" sz="2400" b="1" err="1">
                  <a:solidFill>
                    <a:srgbClr val="151857"/>
                  </a:solidFill>
                  <a:latin typeface="Liberation Sans Bold"/>
                  <a:ea typeface="Liberation Sans Bold"/>
                  <a:cs typeface="Liberation Sans Bold"/>
                  <a:sym typeface="Liberation Sans Bold"/>
                </a:rPr>
                <a:t>Répondre</a:t>
              </a:r>
              <a:r>
                <a:rPr lang="en-US" sz="2400" b="1">
                  <a:solidFill>
                    <a:srgbClr val="151857"/>
                  </a:solidFill>
                  <a:latin typeface="Liberation Sans Bold"/>
                  <a:ea typeface="Liberation Sans Bold"/>
                  <a:cs typeface="Liberation Sans Bold"/>
                  <a:sym typeface="Liberation Sans Bold"/>
                </a:rPr>
                <a:t> à un </a:t>
              </a:r>
              <a:r>
                <a:rPr lang="en-US" sz="2400" b="1" err="1">
                  <a:solidFill>
                    <a:srgbClr val="151857"/>
                  </a:solidFill>
                  <a:latin typeface="Liberation Sans Bold"/>
                  <a:ea typeface="Liberation Sans Bold"/>
                  <a:cs typeface="Liberation Sans Bold"/>
                  <a:sym typeface="Liberation Sans Bold"/>
                </a:rPr>
                <a:t>besoin</a:t>
              </a:r>
              <a:endParaRPr lang="en-US" sz="2400" b="1">
                <a:solidFill>
                  <a:srgbClr val="151857"/>
                </a:solidFill>
                <a:latin typeface="Liberation Sans Bold"/>
                <a:ea typeface="Liberation Sans Bold"/>
                <a:cs typeface="Liberation Sans Bold"/>
                <a:sym typeface="Liberation Sans Bold"/>
              </a:endParaRPr>
            </a:p>
          </p:txBody>
        </p:sp>
        <p:sp>
          <p:nvSpPr>
            <p:cNvPr id="48" name="TextBox 31">
              <a:extLst>
                <a:ext uri="{FF2B5EF4-FFF2-40B4-BE49-F238E27FC236}">
                  <a16:creationId xmlns:a16="http://schemas.microsoft.com/office/drawing/2014/main" id="{E338888C-4B6D-A5A5-CE34-32736B92D26E}"/>
                </a:ext>
              </a:extLst>
            </p:cNvPr>
            <p:cNvSpPr txBox="1"/>
            <p:nvPr/>
          </p:nvSpPr>
          <p:spPr>
            <a:xfrm>
              <a:off x="449496" y="726565"/>
              <a:ext cx="3907142" cy="1673108"/>
            </a:xfrm>
            <a:prstGeom prst="rect">
              <a:avLst/>
            </a:prstGeom>
          </p:spPr>
          <p:txBody>
            <a:bodyPr lIns="0" tIns="0" rIns="0" bIns="0" rtlCol="0" anchor="t">
              <a:spAutoFit/>
            </a:bodyPr>
            <a:lstStyle/>
            <a:p>
              <a:pPr algn="ctr">
                <a:lnSpc>
                  <a:spcPts val="2520"/>
                </a:lnSpc>
              </a:pPr>
              <a:r>
                <a:rPr lang="en-US" err="1">
                  <a:solidFill>
                    <a:srgbClr val="5B5B5B"/>
                  </a:solidFill>
                  <a:latin typeface="Liberation Sans"/>
                  <a:ea typeface="Liberation Sans"/>
                  <a:cs typeface="Liberation Sans"/>
                  <a:sym typeface="Liberation Sans"/>
                </a:rPr>
                <a:t>Besoin</a:t>
              </a:r>
              <a:r>
                <a:rPr lang="en-US">
                  <a:solidFill>
                    <a:srgbClr val="5B5B5B"/>
                  </a:solidFill>
                  <a:latin typeface="Liberation Sans"/>
                  <a:ea typeface="Liberation Sans"/>
                  <a:cs typeface="Liberation Sans"/>
                  <a:sym typeface="Liberation Sans"/>
                </a:rPr>
                <a:t> de services pour les </a:t>
              </a:r>
              <a:r>
                <a:rPr lang="en-US" err="1">
                  <a:solidFill>
                    <a:srgbClr val="5B5B5B"/>
                  </a:solidFill>
                  <a:latin typeface="Liberation Sans"/>
                  <a:ea typeface="Liberation Sans"/>
                  <a:cs typeface="Liberation Sans"/>
                  <a:sym typeface="Liberation Sans"/>
                </a:rPr>
                <a:t>personnes</a:t>
              </a:r>
              <a:r>
                <a:rPr lang="en-US">
                  <a:solidFill>
                    <a:srgbClr val="5B5B5B"/>
                  </a:solidFill>
                  <a:latin typeface="Liberation Sans"/>
                  <a:ea typeface="Liberation Sans"/>
                  <a:cs typeface="Liberation Sans"/>
                  <a:sym typeface="Liberation Sans"/>
                </a:rPr>
                <a:t> </a:t>
              </a:r>
              <a:r>
                <a:rPr lang="en-US" err="1">
                  <a:solidFill>
                    <a:srgbClr val="5B5B5B"/>
                  </a:solidFill>
                  <a:latin typeface="Liberation Sans"/>
                  <a:ea typeface="Liberation Sans"/>
                  <a:cs typeface="Liberation Sans"/>
                  <a:sym typeface="Liberation Sans"/>
                </a:rPr>
                <a:t>âgées</a:t>
              </a:r>
              <a:r>
                <a:rPr lang="en-US">
                  <a:solidFill>
                    <a:srgbClr val="5B5B5B"/>
                  </a:solidFill>
                  <a:latin typeface="Liberation Sans"/>
                  <a:ea typeface="Liberation Sans"/>
                  <a:cs typeface="Liberation Sans"/>
                  <a:sym typeface="Liberation Sans"/>
                </a:rPr>
                <a:t>, les </a:t>
              </a:r>
              <a:r>
                <a:rPr lang="en-US" err="1">
                  <a:solidFill>
                    <a:srgbClr val="5B5B5B"/>
                  </a:solidFill>
                  <a:latin typeface="Liberation Sans"/>
                  <a:ea typeface="Liberation Sans"/>
                  <a:cs typeface="Liberation Sans"/>
                  <a:sym typeface="Liberation Sans"/>
                </a:rPr>
                <a:t>étudiants</a:t>
              </a:r>
              <a:r>
                <a:rPr lang="en-US">
                  <a:solidFill>
                    <a:srgbClr val="5B5B5B"/>
                  </a:solidFill>
                  <a:latin typeface="Liberation Sans"/>
                  <a:ea typeface="Liberation Sans"/>
                  <a:cs typeface="Liberation Sans"/>
                  <a:sym typeface="Liberation Sans"/>
                </a:rPr>
                <a:t> et pour le </a:t>
              </a:r>
              <a:r>
                <a:rPr lang="en-US" err="1">
                  <a:solidFill>
                    <a:srgbClr val="5B5B5B"/>
                  </a:solidFill>
                  <a:latin typeface="Liberation Sans"/>
                  <a:ea typeface="Liberation Sans"/>
                  <a:cs typeface="Liberation Sans"/>
                  <a:sym typeface="Liberation Sans"/>
                </a:rPr>
                <a:t>tourisme</a:t>
              </a:r>
              <a:r>
                <a:rPr lang="en-US">
                  <a:solidFill>
                    <a:srgbClr val="5B5B5B"/>
                  </a:solidFill>
                  <a:latin typeface="Liberation Sans"/>
                  <a:ea typeface="Liberation Sans"/>
                  <a:cs typeface="Liberation Sans"/>
                  <a:sym typeface="Liberation Sans"/>
                </a:rPr>
                <a:t> (de </a:t>
              </a:r>
              <a:r>
                <a:rPr lang="en-US" err="1">
                  <a:solidFill>
                    <a:srgbClr val="5B5B5B"/>
                  </a:solidFill>
                  <a:latin typeface="Liberation Sans"/>
                  <a:ea typeface="Liberation Sans"/>
                  <a:cs typeface="Liberation Sans"/>
                  <a:sym typeface="Liberation Sans"/>
                </a:rPr>
                <a:t>loisirs</a:t>
              </a:r>
              <a:r>
                <a:rPr lang="en-US">
                  <a:solidFill>
                    <a:srgbClr val="5B5B5B"/>
                  </a:solidFill>
                  <a:latin typeface="Liberation Sans"/>
                  <a:ea typeface="Liberation Sans"/>
                  <a:cs typeface="Liberation Sans"/>
                  <a:sym typeface="Liberation Sans"/>
                </a:rPr>
                <a:t> </a:t>
              </a:r>
              <a:r>
                <a:rPr lang="en-US" err="1">
                  <a:solidFill>
                    <a:srgbClr val="5B5B5B"/>
                  </a:solidFill>
                  <a:latin typeface="Liberation Sans"/>
                  <a:ea typeface="Liberation Sans"/>
                  <a:cs typeface="Liberation Sans"/>
                  <a:sym typeface="Liberation Sans"/>
                </a:rPr>
                <a:t>ou</a:t>
              </a:r>
              <a:r>
                <a:rPr lang="en-US">
                  <a:solidFill>
                    <a:srgbClr val="5B5B5B"/>
                  </a:solidFill>
                  <a:latin typeface="Liberation Sans"/>
                  <a:ea typeface="Liberation Sans"/>
                  <a:cs typeface="Liberation Sans"/>
                  <a:sym typeface="Liberation Sans"/>
                </a:rPr>
                <a:t> d’affaires)</a:t>
              </a:r>
            </a:p>
          </p:txBody>
        </p:sp>
      </p:grpSp>
      <p:grpSp>
        <p:nvGrpSpPr>
          <p:cNvPr id="67" name="Group 32">
            <a:extLst>
              <a:ext uri="{FF2B5EF4-FFF2-40B4-BE49-F238E27FC236}">
                <a16:creationId xmlns:a16="http://schemas.microsoft.com/office/drawing/2014/main" id="{7BCBA734-5FC3-736C-8F4E-9D1F5BCD6B0E}"/>
              </a:ext>
            </a:extLst>
          </p:cNvPr>
          <p:cNvGrpSpPr/>
          <p:nvPr/>
        </p:nvGrpSpPr>
        <p:grpSpPr>
          <a:xfrm>
            <a:off x="7681444" y="1813630"/>
            <a:ext cx="3900476" cy="2261718"/>
            <a:chOff x="0" y="-57151"/>
            <a:chExt cx="5200635" cy="3015624"/>
          </a:xfrm>
        </p:grpSpPr>
        <p:sp>
          <p:nvSpPr>
            <p:cNvPr id="68" name="TextBox 33">
              <a:extLst>
                <a:ext uri="{FF2B5EF4-FFF2-40B4-BE49-F238E27FC236}">
                  <a16:creationId xmlns:a16="http://schemas.microsoft.com/office/drawing/2014/main" id="{E47431BC-9A3D-0493-D0AE-5F2A6B0FCD20}"/>
                </a:ext>
              </a:extLst>
            </p:cNvPr>
            <p:cNvSpPr txBox="1"/>
            <p:nvPr/>
          </p:nvSpPr>
          <p:spPr>
            <a:xfrm>
              <a:off x="0" y="-57151"/>
              <a:ext cx="5200635" cy="1110732"/>
            </a:xfrm>
            <a:prstGeom prst="rect">
              <a:avLst/>
            </a:prstGeom>
          </p:spPr>
          <p:txBody>
            <a:bodyPr lIns="0" tIns="0" rIns="0" bIns="0" rtlCol="0" anchor="t">
              <a:spAutoFit/>
            </a:bodyPr>
            <a:lstStyle/>
            <a:p>
              <a:pPr algn="ctr">
                <a:lnSpc>
                  <a:spcPts val="3359"/>
                </a:lnSpc>
              </a:pPr>
              <a:r>
                <a:rPr lang="en-US" sz="2400" b="1">
                  <a:solidFill>
                    <a:srgbClr val="151857"/>
                  </a:solidFill>
                  <a:latin typeface="Liberation Sans Bold"/>
                  <a:ea typeface="Liberation Sans Bold"/>
                  <a:cs typeface="Liberation Sans Bold"/>
                  <a:sym typeface="Liberation Sans Bold"/>
                </a:rPr>
                <a:t>Réalisation et vente du programme</a:t>
              </a:r>
            </a:p>
          </p:txBody>
        </p:sp>
        <p:sp>
          <p:nvSpPr>
            <p:cNvPr id="69" name="TextBox 34">
              <a:extLst>
                <a:ext uri="{FF2B5EF4-FFF2-40B4-BE49-F238E27FC236}">
                  <a16:creationId xmlns:a16="http://schemas.microsoft.com/office/drawing/2014/main" id="{E4E0509B-5BB9-F0F1-CE3E-54BE34BB2BC0}"/>
                </a:ext>
              </a:extLst>
            </p:cNvPr>
            <p:cNvSpPr txBox="1"/>
            <p:nvPr/>
          </p:nvSpPr>
          <p:spPr>
            <a:xfrm>
              <a:off x="182388" y="1285365"/>
              <a:ext cx="4835859" cy="1673108"/>
            </a:xfrm>
            <a:prstGeom prst="rect">
              <a:avLst/>
            </a:prstGeom>
          </p:spPr>
          <p:txBody>
            <a:bodyPr lIns="0" tIns="0" rIns="0" bIns="0" rtlCol="0" anchor="t">
              <a:spAutoFit/>
            </a:bodyPr>
            <a:lstStyle/>
            <a:p>
              <a:pPr algn="ctr">
                <a:lnSpc>
                  <a:spcPts val="2520"/>
                </a:lnSpc>
              </a:pPr>
              <a:r>
                <a:rPr lang="en-US">
                  <a:solidFill>
                    <a:srgbClr val="5B5B5B"/>
                  </a:solidFill>
                  <a:latin typeface="Liberation Sans"/>
                  <a:ea typeface="Liberation Sans"/>
                  <a:cs typeface="Liberation Sans"/>
                  <a:sym typeface="Liberation Sans"/>
                </a:rPr>
                <a:t>En bloc </a:t>
              </a:r>
              <a:r>
                <a:rPr lang="en-US" err="1">
                  <a:solidFill>
                    <a:srgbClr val="5B5B5B"/>
                  </a:solidFill>
                  <a:latin typeface="Liberation Sans"/>
                  <a:ea typeface="Liberation Sans"/>
                  <a:cs typeface="Liberation Sans"/>
                  <a:sym typeface="Liberation Sans"/>
                </a:rPr>
                <a:t>ou</a:t>
              </a:r>
              <a:r>
                <a:rPr lang="en-US">
                  <a:solidFill>
                    <a:srgbClr val="5B5B5B"/>
                  </a:solidFill>
                  <a:latin typeface="Liberation Sans"/>
                  <a:ea typeface="Liberation Sans"/>
                  <a:cs typeface="Liberation Sans"/>
                  <a:sym typeface="Liberation Sans"/>
                </a:rPr>
                <a:t> par lots à des </a:t>
              </a:r>
              <a:r>
                <a:rPr lang="en-US" err="1">
                  <a:solidFill>
                    <a:srgbClr val="5B5B5B"/>
                  </a:solidFill>
                  <a:latin typeface="Liberation Sans"/>
                  <a:ea typeface="Liberation Sans"/>
                  <a:cs typeface="Liberation Sans"/>
                  <a:sym typeface="Liberation Sans"/>
                </a:rPr>
                <a:t>copropriétaires</a:t>
              </a:r>
              <a:r>
                <a:rPr lang="en-US">
                  <a:solidFill>
                    <a:srgbClr val="5B5B5B"/>
                  </a:solidFill>
                  <a:latin typeface="Liberation Sans"/>
                  <a:ea typeface="Liberation Sans"/>
                  <a:cs typeface="Liberation Sans"/>
                  <a:sym typeface="Liberation Sans"/>
                </a:rPr>
                <a:t> </a:t>
              </a:r>
              <a:r>
                <a:rPr lang="en-US" err="1">
                  <a:solidFill>
                    <a:srgbClr val="5B5B5B"/>
                  </a:solidFill>
                  <a:latin typeface="Liberation Sans"/>
                  <a:ea typeface="Liberation Sans"/>
                  <a:cs typeface="Liberation Sans"/>
                  <a:sym typeface="Liberation Sans"/>
                </a:rPr>
                <a:t>investisseurs</a:t>
              </a:r>
              <a:r>
                <a:rPr lang="en-US">
                  <a:solidFill>
                    <a:srgbClr val="5B5B5B"/>
                  </a:solidFill>
                  <a:latin typeface="Liberation Sans"/>
                  <a:ea typeface="Liberation Sans"/>
                  <a:cs typeface="Liberation Sans"/>
                  <a:sym typeface="Liberation Sans"/>
                </a:rPr>
                <a:t>, </a:t>
              </a:r>
              <a:r>
                <a:rPr lang="en-US" err="1">
                  <a:solidFill>
                    <a:srgbClr val="5B5B5B"/>
                  </a:solidFill>
                  <a:latin typeface="Liberation Sans"/>
                  <a:ea typeface="Liberation Sans"/>
                  <a:cs typeface="Liberation Sans"/>
                  <a:sym typeface="Liberation Sans"/>
                </a:rPr>
                <a:t>profitant</a:t>
              </a:r>
              <a:r>
                <a:rPr lang="en-US">
                  <a:solidFill>
                    <a:srgbClr val="5B5B5B"/>
                  </a:solidFill>
                  <a:latin typeface="Liberation Sans"/>
                  <a:ea typeface="Liberation Sans"/>
                  <a:cs typeface="Liberation Sans"/>
                  <a:sym typeface="Liberation Sans"/>
                </a:rPr>
                <a:t> par </a:t>
              </a:r>
              <a:r>
                <a:rPr lang="en-US" err="1">
                  <a:solidFill>
                    <a:srgbClr val="5B5B5B"/>
                  </a:solidFill>
                  <a:latin typeface="Liberation Sans"/>
                  <a:ea typeface="Liberation Sans"/>
                  <a:cs typeface="Liberation Sans"/>
                  <a:sym typeface="Liberation Sans"/>
                </a:rPr>
                <a:t>ailleurs</a:t>
              </a:r>
              <a:r>
                <a:rPr lang="en-US">
                  <a:solidFill>
                    <a:srgbClr val="5B5B5B"/>
                  </a:solidFill>
                  <a:latin typeface="Liberation Sans"/>
                  <a:ea typeface="Liberation Sans"/>
                  <a:cs typeface="Liberation Sans"/>
                  <a:sym typeface="Liberation Sans"/>
                </a:rPr>
                <a:t> </a:t>
              </a:r>
              <a:r>
                <a:rPr lang="en-US" err="1">
                  <a:solidFill>
                    <a:srgbClr val="5B5B5B"/>
                  </a:solidFill>
                  <a:latin typeface="Liberation Sans"/>
                  <a:ea typeface="Liberation Sans"/>
                  <a:cs typeface="Liberation Sans"/>
                  <a:sym typeface="Liberation Sans"/>
                </a:rPr>
                <a:t>d’avantages</a:t>
              </a:r>
              <a:r>
                <a:rPr lang="en-US">
                  <a:solidFill>
                    <a:srgbClr val="5B5B5B"/>
                  </a:solidFill>
                  <a:latin typeface="Liberation Sans"/>
                  <a:ea typeface="Liberation Sans"/>
                  <a:cs typeface="Liberation Sans"/>
                  <a:sym typeface="Liberation Sans"/>
                </a:rPr>
                <a:t> </a:t>
              </a:r>
              <a:r>
                <a:rPr lang="en-US" err="1">
                  <a:solidFill>
                    <a:srgbClr val="5B5B5B"/>
                  </a:solidFill>
                  <a:latin typeface="Liberation Sans"/>
                  <a:ea typeface="Liberation Sans"/>
                  <a:cs typeface="Liberation Sans"/>
                  <a:sym typeface="Liberation Sans"/>
                </a:rPr>
                <a:t>fiscaux</a:t>
              </a:r>
              <a:endParaRPr lang="en-US">
                <a:solidFill>
                  <a:srgbClr val="5B5B5B"/>
                </a:solidFill>
                <a:latin typeface="Liberation Sans"/>
                <a:ea typeface="Liberation Sans"/>
                <a:cs typeface="Liberation Sans"/>
                <a:sym typeface="Liberation Sans"/>
              </a:endParaRPr>
            </a:p>
          </p:txBody>
        </p:sp>
      </p:grpSp>
      <p:grpSp>
        <p:nvGrpSpPr>
          <p:cNvPr id="70" name="Group 35">
            <a:extLst>
              <a:ext uri="{FF2B5EF4-FFF2-40B4-BE49-F238E27FC236}">
                <a16:creationId xmlns:a16="http://schemas.microsoft.com/office/drawing/2014/main" id="{EDAA52A0-E48C-661C-4CFA-493A50300528}"/>
              </a:ext>
            </a:extLst>
          </p:cNvPr>
          <p:cNvGrpSpPr/>
          <p:nvPr/>
        </p:nvGrpSpPr>
        <p:grpSpPr>
          <a:xfrm>
            <a:off x="13439008" y="795409"/>
            <a:ext cx="3604598" cy="1842618"/>
            <a:chOff x="0" y="-57151"/>
            <a:chExt cx="4806131" cy="2456824"/>
          </a:xfrm>
        </p:grpSpPr>
        <p:sp>
          <p:nvSpPr>
            <p:cNvPr id="71" name="TextBox 36">
              <a:extLst>
                <a:ext uri="{FF2B5EF4-FFF2-40B4-BE49-F238E27FC236}">
                  <a16:creationId xmlns:a16="http://schemas.microsoft.com/office/drawing/2014/main" id="{A57DD576-01A7-F148-35EF-B759E2A3D60F}"/>
                </a:ext>
              </a:extLst>
            </p:cNvPr>
            <p:cNvSpPr txBox="1"/>
            <p:nvPr/>
          </p:nvSpPr>
          <p:spPr>
            <a:xfrm>
              <a:off x="0" y="-57151"/>
              <a:ext cx="4806131" cy="529376"/>
            </a:xfrm>
            <a:prstGeom prst="rect">
              <a:avLst/>
            </a:prstGeom>
          </p:spPr>
          <p:txBody>
            <a:bodyPr lIns="0" tIns="0" rIns="0" bIns="0" rtlCol="0" anchor="t">
              <a:spAutoFit/>
            </a:bodyPr>
            <a:lstStyle/>
            <a:p>
              <a:pPr algn="ctr">
                <a:lnSpc>
                  <a:spcPts val="3359"/>
                </a:lnSpc>
              </a:pPr>
              <a:r>
                <a:rPr lang="en-US" sz="2400" b="1">
                  <a:solidFill>
                    <a:srgbClr val="151857"/>
                  </a:solidFill>
                  <a:latin typeface="Liberation Sans Bold"/>
                  <a:ea typeface="Liberation Sans Bold"/>
                  <a:cs typeface="Liberation Sans Bold"/>
                  <a:sym typeface="Liberation Sans Bold"/>
                </a:rPr>
                <a:t>Déroulement du bail</a:t>
              </a:r>
            </a:p>
          </p:txBody>
        </p:sp>
        <p:sp>
          <p:nvSpPr>
            <p:cNvPr id="72" name="TextBox 37">
              <a:extLst>
                <a:ext uri="{FF2B5EF4-FFF2-40B4-BE49-F238E27FC236}">
                  <a16:creationId xmlns:a16="http://schemas.microsoft.com/office/drawing/2014/main" id="{7A5F005A-E84D-E8B1-1EBA-5FEC4C2343E2}"/>
                </a:ext>
              </a:extLst>
            </p:cNvPr>
            <p:cNvSpPr txBox="1"/>
            <p:nvPr/>
          </p:nvSpPr>
          <p:spPr>
            <a:xfrm>
              <a:off x="358176" y="726565"/>
              <a:ext cx="4089779" cy="1673108"/>
            </a:xfrm>
            <a:prstGeom prst="rect">
              <a:avLst/>
            </a:prstGeom>
          </p:spPr>
          <p:txBody>
            <a:bodyPr lIns="0" tIns="0" rIns="0" bIns="0" rtlCol="0" anchor="t">
              <a:spAutoFit/>
            </a:bodyPr>
            <a:lstStyle/>
            <a:p>
              <a:pPr algn="ctr">
                <a:lnSpc>
                  <a:spcPts val="2520"/>
                </a:lnSpc>
              </a:pPr>
              <a:r>
                <a:rPr lang="en-US">
                  <a:solidFill>
                    <a:srgbClr val="5B5B5B"/>
                  </a:solidFill>
                  <a:latin typeface="Liberation Sans"/>
                  <a:ea typeface="Liberation Sans"/>
                  <a:cs typeface="Liberation Sans"/>
                  <a:sym typeface="Liberation Sans"/>
                </a:rPr>
                <a:t>Souvent d’une première durée de 12 ans et parfois même avec une durée de 9 ans ferme</a:t>
              </a:r>
            </a:p>
          </p:txBody>
        </p:sp>
      </p:grpSp>
      <p:grpSp>
        <p:nvGrpSpPr>
          <p:cNvPr id="73" name="Group 38">
            <a:extLst>
              <a:ext uri="{FF2B5EF4-FFF2-40B4-BE49-F238E27FC236}">
                <a16:creationId xmlns:a16="http://schemas.microsoft.com/office/drawing/2014/main" id="{98391B1D-4F97-DE04-052E-90895600E2D1}"/>
              </a:ext>
            </a:extLst>
          </p:cNvPr>
          <p:cNvGrpSpPr/>
          <p:nvPr/>
        </p:nvGrpSpPr>
        <p:grpSpPr>
          <a:xfrm>
            <a:off x="4528784" y="6790250"/>
            <a:ext cx="4354965" cy="1842618"/>
            <a:chOff x="0" y="-57151"/>
            <a:chExt cx="5806620" cy="2456824"/>
          </a:xfrm>
        </p:grpSpPr>
        <p:sp>
          <p:nvSpPr>
            <p:cNvPr id="74" name="TextBox 39">
              <a:extLst>
                <a:ext uri="{FF2B5EF4-FFF2-40B4-BE49-F238E27FC236}">
                  <a16:creationId xmlns:a16="http://schemas.microsoft.com/office/drawing/2014/main" id="{2D63CF40-5FCA-800E-FE6D-0B5EA7DA6D46}"/>
                </a:ext>
              </a:extLst>
            </p:cNvPr>
            <p:cNvSpPr txBox="1"/>
            <p:nvPr/>
          </p:nvSpPr>
          <p:spPr>
            <a:xfrm>
              <a:off x="0" y="-57151"/>
              <a:ext cx="5806620" cy="529376"/>
            </a:xfrm>
            <a:prstGeom prst="rect">
              <a:avLst/>
            </a:prstGeom>
          </p:spPr>
          <p:txBody>
            <a:bodyPr lIns="0" tIns="0" rIns="0" bIns="0" rtlCol="0" anchor="t">
              <a:spAutoFit/>
            </a:bodyPr>
            <a:lstStyle/>
            <a:p>
              <a:pPr algn="ctr">
                <a:lnSpc>
                  <a:spcPts val="3359"/>
                </a:lnSpc>
              </a:pPr>
              <a:r>
                <a:rPr lang="en-US" sz="2400" b="1">
                  <a:solidFill>
                    <a:srgbClr val="151857"/>
                  </a:solidFill>
                  <a:latin typeface="Liberation Sans Bold"/>
                  <a:ea typeface="Liberation Sans Bold"/>
                  <a:cs typeface="Liberation Sans Bold"/>
                  <a:sym typeface="Liberation Sans Bold"/>
                </a:rPr>
                <a:t>Manifestation du promoteur</a:t>
              </a:r>
            </a:p>
          </p:txBody>
        </p:sp>
        <p:sp>
          <p:nvSpPr>
            <p:cNvPr id="75" name="TextBox 40">
              <a:extLst>
                <a:ext uri="{FF2B5EF4-FFF2-40B4-BE49-F238E27FC236}">
                  <a16:creationId xmlns:a16="http://schemas.microsoft.com/office/drawing/2014/main" id="{597F64C8-91A2-F404-E180-F7C664B68230}"/>
                </a:ext>
              </a:extLst>
            </p:cNvPr>
            <p:cNvSpPr txBox="1"/>
            <p:nvPr/>
          </p:nvSpPr>
          <p:spPr>
            <a:xfrm>
              <a:off x="0" y="726565"/>
              <a:ext cx="5806620" cy="1673108"/>
            </a:xfrm>
            <a:prstGeom prst="rect">
              <a:avLst/>
            </a:prstGeom>
          </p:spPr>
          <p:txBody>
            <a:bodyPr lIns="0" tIns="0" rIns="0" bIns="0" rtlCol="0" anchor="t">
              <a:spAutoFit/>
            </a:bodyPr>
            <a:lstStyle/>
            <a:p>
              <a:pPr algn="ctr">
                <a:lnSpc>
                  <a:spcPts val="2520"/>
                </a:lnSpc>
              </a:pPr>
              <a:r>
                <a:rPr lang="en-US">
                  <a:solidFill>
                    <a:srgbClr val="5B5B5B"/>
                  </a:solidFill>
                  <a:latin typeface="Liberation Sans"/>
                  <a:ea typeface="Liberation Sans"/>
                  <a:cs typeface="Liberation Sans"/>
                  <a:sym typeface="Liberation Sans"/>
                </a:rPr>
                <a:t>Il peut s’agir d’un promoteur reconnu pour ce type de résidences ou directeur d’une société couvrant la double casquette du promoteur/exploitant</a:t>
              </a:r>
            </a:p>
          </p:txBody>
        </p:sp>
      </p:grpSp>
      <p:grpSp>
        <p:nvGrpSpPr>
          <p:cNvPr id="76" name="Group 41">
            <a:extLst>
              <a:ext uri="{FF2B5EF4-FFF2-40B4-BE49-F238E27FC236}">
                <a16:creationId xmlns:a16="http://schemas.microsoft.com/office/drawing/2014/main" id="{706F6DC5-7500-9C6D-404B-808508ABDFC2}"/>
              </a:ext>
            </a:extLst>
          </p:cNvPr>
          <p:cNvGrpSpPr/>
          <p:nvPr/>
        </p:nvGrpSpPr>
        <p:grpSpPr>
          <a:xfrm>
            <a:off x="10914155" y="5888345"/>
            <a:ext cx="3604598" cy="2261718"/>
            <a:chOff x="0" y="-57151"/>
            <a:chExt cx="4806131" cy="3015624"/>
          </a:xfrm>
        </p:grpSpPr>
        <p:sp>
          <p:nvSpPr>
            <p:cNvPr id="77" name="TextBox 42">
              <a:extLst>
                <a:ext uri="{FF2B5EF4-FFF2-40B4-BE49-F238E27FC236}">
                  <a16:creationId xmlns:a16="http://schemas.microsoft.com/office/drawing/2014/main" id="{997A7F7A-126F-1EFF-E6AD-9665B1B7A989}"/>
                </a:ext>
              </a:extLst>
            </p:cNvPr>
            <p:cNvSpPr txBox="1"/>
            <p:nvPr/>
          </p:nvSpPr>
          <p:spPr>
            <a:xfrm>
              <a:off x="0" y="-57151"/>
              <a:ext cx="4806131" cy="1110732"/>
            </a:xfrm>
            <a:prstGeom prst="rect">
              <a:avLst/>
            </a:prstGeom>
          </p:spPr>
          <p:txBody>
            <a:bodyPr lIns="0" tIns="0" rIns="0" bIns="0" rtlCol="0" anchor="t">
              <a:spAutoFit/>
            </a:bodyPr>
            <a:lstStyle/>
            <a:p>
              <a:pPr algn="ctr">
                <a:lnSpc>
                  <a:spcPts val="3359"/>
                </a:lnSpc>
              </a:pPr>
              <a:r>
                <a:rPr lang="en-US" sz="2400" b="1">
                  <a:solidFill>
                    <a:srgbClr val="151857"/>
                  </a:solidFill>
                  <a:latin typeface="Liberation Sans Bold"/>
                  <a:ea typeface="Liberation Sans Bold"/>
                  <a:cs typeface="Liberation Sans Bold"/>
                  <a:sym typeface="Liberation Sans Bold"/>
                </a:rPr>
                <a:t>Livraison et mise en exploitation</a:t>
              </a:r>
            </a:p>
          </p:txBody>
        </p:sp>
        <p:sp>
          <p:nvSpPr>
            <p:cNvPr id="78" name="TextBox 43">
              <a:extLst>
                <a:ext uri="{FF2B5EF4-FFF2-40B4-BE49-F238E27FC236}">
                  <a16:creationId xmlns:a16="http://schemas.microsoft.com/office/drawing/2014/main" id="{D4FE4DB6-AA3B-74B6-5999-BCE0ECE59A86}"/>
                </a:ext>
              </a:extLst>
            </p:cNvPr>
            <p:cNvSpPr txBox="1"/>
            <p:nvPr/>
          </p:nvSpPr>
          <p:spPr>
            <a:xfrm>
              <a:off x="316036" y="1285365"/>
              <a:ext cx="4174055" cy="1673108"/>
            </a:xfrm>
            <a:prstGeom prst="rect">
              <a:avLst/>
            </a:prstGeom>
          </p:spPr>
          <p:txBody>
            <a:bodyPr lIns="0" tIns="0" rIns="0" bIns="0" rtlCol="0" anchor="t">
              <a:spAutoFit/>
            </a:bodyPr>
            <a:lstStyle/>
            <a:p>
              <a:pPr algn="ctr">
                <a:lnSpc>
                  <a:spcPts val="2520"/>
                </a:lnSpc>
              </a:pPr>
              <a:r>
                <a:rPr lang="en-US">
                  <a:solidFill>
                    <a:srgbClr val="5B5B5B"/>
                  </a:solidFill>
                  <a:latin typeface="Liberation Sans"/>
                  <a:ea typeface="Liberation Sans"/>
                  <a:cs typeface="Liberation Sans"/>
                  <a:sym typeface="Liberation Sans"/>
                </a:rPr>
                <a:t>Un unique exploitant, de multiples baux commerciaux, compatibles avec les régimes de défiscalisation</a:t>
              </a:r>
            </a:p>
          </p:txBody>
        </p:sp>
      </p:grpSp>
      <p:pic>
        <p:nvPicPr>
          <p:cNvPr id="79" name="Graphique 78" descr="Graphique à barres avec un remplissage uni">
            <a:extLst>
              <a:ext uri="{FF2B5EF4-FFF2-40B4-BE49-F238E27FC236}">
                <a16:creationId xmlns:a16="http://schemas.microsoft.com/office/drawing/2014/main" id="{643FAA05-E116-AB2A-77C9-BFE47DB2D61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99728" y="378802"/>
            <a:ext cx="972000" cy="972000"/>
          </a:xfrm>
          <a:prstGeom prst="rect">
            <a:avLst/>
          </a:prstGeom>
        </p:spPr>
      </p:pic>
      <p:sp>
        <p:nvSpPr>
          <p:cNvPr id="80" name="ZoneTexte 79">
            <a:extLst>
              <a:ext uri="{FF2B5EF4-FFF2-40B4-BE49-F238E27FC236}">
                <a16:creationId xmlns:a16="http://schemas.microsoft.com/office/drawing/2014/main" id="{D67FF8D4-541B-F4AA-343E-D3E041569FA1}"/>
              </a:ext>
            </a:extLst>
          </p:cNvPr>
          <p:cNvSpPr txBox="1"/>
          <p:nvPr/>
        </p:nvSpPr>
        <p:spPr>
          <a:xfrm>
            <a:off x="1390358" y="143199"/>
            <a:ext cx="10791739" cy="1338828"/>
          </a:xfrm>
          <a:prstGeom prst="rect">
            <a:avLst/>
          </a:prstGeom>
          <a:noFill/>
          <a:ln/>
        </p:spPr>
        <p:txBody>
          <a:bodyPr wrap="square" lIns="0" tIns="0" rIns="0" bIns="0" rtlCol="0" anchor="ctr"/>
          <a:lstStyle>
            <a:lvl1pPr>
              <a:defRPr sz="4050" b="1">
                <a:solidFill>
                  <a:srgbClr val="1B2A4D"/>
                </a:solidFill>
                <a:latin typeface="Cambria" pitchFamily="34" charset="0"/>
                <a:ea typeface="Cambria" pitchFamily="34" charset="-122"/>
                <a:cs typeface="Cambria" pitchFamily="34" charset="-120"/>
              </a:defRPr>
            </a:lvl1pPr>
          </a:lstStyle>
          <a:p>
            <a:r>
              <a:rPr lang="fr-FR"/>
              <a:t>La mise en place d’une résidence-services</a:t>
            </a:r>
          </a:p>
        </p:txBody>
      </p:sp>
    </p:spTree>
    <p:extLst>
      <p:ext uri="{BB962C8B-B14F-4D97-AF65-F5344CB8AC3E}">
        <p14:creationId xmlns:p14="http://schemas.microsoft.com/office/powerpoint/2010/main" val="2765391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ABD23589-1600-1B65-F5BB-81C417F367E9}"/>
            </a:ext>
          </a:extLst>
        </p:cNvPr>
        <p:cNvGrpSpPr/>
        <p:nvPr/>
      </p:nvGrpSpPr>
      <p:grpSpPr>
        <a:xfrm>
          <a:off x="0" y="0"/>
          <a:ext cx="0" cy="0"/>
          <a:chOff x="0" y="0"/>
          <a:chExt cx="0" cy="0"/>
        </a:xfrm>
      </p:grpSpPr>
      <p:pic>
        <p:nvPicPr>
          <p:cNvPr id="79" name="Graphique 78" descr="Graphique à barres avec un remplissage uni">
            <a:extLst>
              <a:ext uri="{FF2B5EF4-FFF2-40B4-BE49-F238E27FC236}">
                <a16:creationId xmlns:a16="http://schemas.microsoft.com/office/drawing/2014/main" id="{F03983F7-5A09-DDB2-FDA3-44CB8F0AA2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9728" y="378802"/>
            <a:ext cx="972000" cy="972000"/>
          </a:xfrm>
          <a:prstGeom prst="rect">
            <a:avLst/>
          </a:prstGeom>
        </p:spPr>
      </p:pic>
      <p:sp>
        <p:nvSpPr>
          <p:cNvPr id="2" name="Freeform 2">
            <a:extLst>
              <a:ext uri="{FF2B5EF4-FFF2-40B4-BE49-F238E27FC236}">
                <a16:creationId xmlns:a16="http://schemas.microsoft.com/office/drawing/2014/main" id="{38492CBD-BD6C-E976-2CBE-8CD3D550FB97}"/>
              </a:ext>
            </a:extLst>
          </p:cNvPr>
          <p:cNvSpPr/>
          <p:nvPr/>
        </p:nvSpPr>
        <p:spPr>
          <a:xfrm>
            <a:off x="353193" y="2117899"/>
            <a:ext cx="4013113" cy="4292483"/>
          </a:xfrm>
          <a:custGeom>
            <a:avLst/>
            <a:gdLst/>
            <a:ahLst/>
            <a:cxnLst/>
            <a:rect l="l" t="t" r="r" b="b"/>
            <a:pathLst>
              <a:path w="9142199" h="9142199">
                <a:moveTo>
                  <a:pt x="0" y="0"/>
                </a:moveTo>
                <a:lnTo>
                  <a:pt x="9142199" y="0"/>
                </a:lnTo>
                <a:lnTo>
                  <a:pt x="9142199" y="9142200"/>
                </a:lnTo>
                <a:lnTo>
                  <a:pt x="0" y="9142200"/>
                </a:lnTo>
                <a:lnTo>
                  <a:pt x="0" y="0"/>
                </a:lnTo>
                <a:close/>
              </a:path>
            </a:pathLst>
          </a:custGeom>
          <a:blipFill>
            <a:blip r:embed="rId4">
              <a:duotone>
                <a:schemeClr val="accent5">
                  <a:shade val="45000"/>
                  <a:satMod val="135000"/>
                </a:schemeClr>
                <a:prstClr val="white"/>
              </a:duotone>
            </a:blip>
            <a:stretch>
              <a:fillRect/>
            </a:stretch>
          </a:blipFill>
        </p:spPr>
        <p:txBody>
          <a:bodyPr/>
          <a:lstStyle/>
          <a:p>
            <a:endParaRPr lang="fr-FR" sz="2700"/>
          </a:p>
        </p:txBody>
      </p:sp>
      <p:sp>
        <p:nvSpPr>
          <p:cNvPr id="7" name="Freeform 44">
            <a:extLst>
              <a:ext uri="{FF2B5EF4-FFF2-40B4-BE49-F238E27FC236}">
                <a16:creationId xmlns:a16="http://schemas.microsoft.com/office/drawing/2014/main" id="{9397D3A2-4667-96A3-3028-10C725A3D096}"/>
              </a:ext>
            </a:extLst>
          </p:cNvPr>
          <p:cNvSpPr/>
          <p:nvPr/>
        </p:nvSpPr>
        <p:spPr>
          <a:xfrm>
            <a:off x="1409701" y="2133654"/>
            <a:ext cx="2956606" cy="4200652"/>
          </a:xfrm>
          <a:custGeom>
            <a:avLst/>
            <a:gdLst/>
            <a:ahLst/>
            <a:cxnLst/>
            <a:rect l="l" t="t" r="r" b="b"/>
            <a:pathLst>
              <a:path w="5983836" h="5983836">
                <a:moveTo>
                  <a:pt x="0" y="0"/>
                </a:moveTo>
                <a:lnTo>
                  <a:pt x="5983836" y="0"/>
                </a:lnTo>
                <a:lnTo>
                  <a:pt x="5983836" y="5983836"/>
                </a:lnTo>
                <a:lnTo>
                  <a:pt x="0" y="59838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700"/>
          </a:p>
        </p:txBody>
      </p:sp>
      <p:sp>
        <p:nvSpPr>
          <p:cNvPr id="8" name="ZoneTexte 7">
            <a:extLst>
              <a:ext uri="{FF2B5EF4-FFF2-40B4-BE49-F238E27FC236}">
                <a16:creationId xmlns:a16="http://schemas.microsoft.com/office/drawing/2014/main" id="{6C45C7A8-D8FD-74AC-06BE-3205FAC8DCA0}"/>
              </a:ext>
            </a:extLst>
          </p:cNvPr>
          <p:cNvSpPr txBox="1"/>
          <p:nvPr/>
        </p:nvSpPr>
        <p:spPr>
          <a:xfrm>
            <a:off x="6533634" y="2117899"/>
            <a:ext cx="10906884" cy="2354491"/>
          </a:xfrm>
          <a:prstGeom prst="rect">
            <a:avLst/>
          </a:prstGeom>
          <a:noFill/>
        </p:spPr>
        <p:txBody>
          <a:bodyPr wrap="square" rtlCol="0">
            <a:spAutoFit/>
          </a:bodyPr>
          <a:lstStyle/>
          <a:p>
            <a:pPr algn="just"/>
            <a:r>
              <a:rPr lang="fr-FR" sz="2100" b="1">
                <a:solidFill>
                  <a:srgbClr val="15224C"/>
                </a:solidFill>
                <a:latin typeface="Avenir Next LT Pro" panose="020B0504020202020204" pitchFamily="34" charset="77"/>
              </a:rPr>
              <a:t>Le loyer</a:t>
            </a:r>
          </a:p>
          <a:p>
            <a:pPr algn="just"/>
            <a:endParaRPr lang="fr-FR" sz="2100" b="1">
              <a:solidFill>
                <a:srgbClr val="770601"/>
              </a:solidFill>
              <a:latin typeface="Avenir Next LT Pro" panose="020B0504020202020204" pitchFamily="34" charset="77"/>
            </a:endParaRPr>
          </a:p>
          <a:p>
            <a:pPr algn="just"/>
            <a:r>
              <a:rPr lang="fr-FR" sz="2100">
                <a:latin typeface="Avenir Next LT Pro" panose="020B0504020202020204" pitchFamily="34" charset="77"/>
              </a:rPr>
              <a:t>-  est défini en valeur absolue: X € / an</a:t>
            </a:r>
          </a:p>
          <a:p>
            <a:pPr algn="just"/>
            <a:r>
              <a:rPr lang="fr-FR" sz="2100">
                <a:latin typeface="Avenir Next LT Pro" panose="020B0504020202020204" pitchFamily="34" charset="77"/>
              </a:rPr>
              <a:t>- n’a pas de référentiel identifié (% du prix de revient de l’opération, comparaison à d’autres résidences, ratio d’exploitation, comparaison au marché de l’habitation…)</a:t>
            </a:r>
          </a:p>
          <a:p>
            <a:pPr algn="just"/>
            <a:endParaRPr lang="fr-FR" sz="2100">
              <a:latin typeface="Avenir Next LT Pro" panose="020B0504020202020204" pitchFamily="34" charset="77"/>
            </a:endParaRPr>
          </a:p>
          <a:p>
            <a:pPr algn="just"/>
            <a:r>
              <a:rPr lang="fr-FR" sz="2100">
                <a:solidFill>
                  <a:srgbClr val="15224C"/>
                </a:solidFill>
                <a:latin typeface="Avenir Next LT Pro" panose="020B0504020202020204" pitchFamily="34" charset="77"/>
              </a:rPr>
              <a:t>Le loyer relève de la promesse de rendement du promoteur. </a:t>
            </a:r>
          </a:p>
        </p:txBody>
      </p:sp>
      <p:sp>
        <p:nvSpPr>
          <p:cNvPr id="9" name="ZoneTexte 8">
            <a:extLst>
              <a:ext uri="{FF2B5EF4-FFF2-40B4-BE49-F238E27FC236}">
                <a16:creationId xmlns:a16="http://schemas.microsoft.com/office/drawing/2014/main" id="{9F5B68A8-3746-C930-F1F3-1B5D26B75CE5}"/>
              </a:ext>
            </a:extLst>
          </p:cNvPr>
          <p:cNvSpPr txBox="1"/>
          <p:nvPr/>
        </p:nvSpPr>
        <p:spPr>
          <a:xfrm>
            <a:off x="6848201" y="5486864"/>
            <a:ext cx="10592317" cy="3323987"/>
          </a:xfrm>
          <a:prstGeom prst="rect">
            <a:avLst/>
          </a:prstGeom>
          <a:noFill/>
        </p:spPr>
        <p:txBody>
          <a:bodyPr wrap="square" rtlCol="0">
            <a:spAutoFit/>
          </a:bodyPr>
          <a:lstStyle/>
          <a:p>
            <a:pPr algn="just"/>
            <a:r>
              <a:rPr lang="fr-FR" sz="2100" b="1" dirty="0">
                <a:solidFill>
                  <a:srgbClr val="15224C"/>
                </a:solidFill>
                <a:latin typeface="Avenir Next LT Pro" panose="020B0504020202020204" pitchFamily="34" charset="77"/>
              </a:rPr>
              <a:t>Les modalités du renouvellement</a:t>
            </a:r>
          </a:p>
          <a:p>
            <a:pPr algn="just"/>
            <a:endParaRPr lang="fr-FR" sz="2100" b="1" dirty="0">
              <a:solidFill>
                <a:srgbClr val="770601"/>
              </a:solidFill>
              <a:latin typeface="Avenir Next LT Pro" panose="020B0504020202020204" pitchFamily="34" charset="77"/>
            </a:endParaRPr>
          </a:p>
          <a:p>
            <a:pPr marL="428625" indent="-428625" algn="just">
              <a:buFontTx/>
              <a:buChar char="-"/>
            </a:pPr>
            <a:r>
              <a:rPr lang="fr-FR" sz="2100" dirty="0">
                <a:latin typeface="Avenir Next LT Pro" panose="020B0504020202020204" pitchFamily="34" charset="77"/>
              </a:rPr>
              <a:t>Parfois le preneur s’engage à renouveler le bail pour une période de 9 ans.</a:t>
            </a:r>
          </a:p>
          <a:p>
            <a:pPr marL="428625" indent="-428625" algn="just">
              <a:buFontTx/>
              <a:buChar char="-"/>
            </a:pPr>
            <a:r>
              <a:rPr lang="fr-FR" sz="2100" dirty="0">
                <a:latin typeface="Avenir Next LT Pro" panose="020B0504020202020204" pitchFamily="34" charset="77"/>
              </a:rPr>
              <a:t>Pour les résidences </a:t>
            </a:r>
            <a:r>
              <a:rPr lang="fr-FR" sz="2100" b="1" dirty="0">
                <a:latin typeface="Avenir Next LT Pro" panose="020B0504020202020204" pitchFamily="34" charset="77"/>
              </a:rPr>
              <a:t>de tourisme, </a:t>
            </a:r>
            <a:r>
              <a:rPr lang="fr-FR" sz="2100" dirty="0">
                <a:latin typeface="Avenir Next LT Pro" panose="020B0504020202020204" pitchFamily="34" charset="77"/>
              </a:rPr>
              <a:t>le bail initial est d’une durée de 9 ans minimum, sans possibilité de résiliation à l’expiration d’une période triennale (L 145-7-1 du Code de commerce) </a:t>
            </a:r>
            <a:r>
              <a:rPr lang="fr-FR" sz="2100" dirty="0">
                <a:latin typeface="Avenir Next LT Pro" panose="020B0504020202020204" pitchFamily="34" charset="77"/>
                <a:hlinkClick r:id="rId6">
                  <a:extLst>
                    <a:ext uri="{A12FA001-AC4F-418D-AE19-62706E023703}">
                      <ahyp:hlinkClr xmlns:ahyp="http://schemas.microsoft.com/office/drawing/2018/hyperlinkcolor" val="tx"/>
                    </a:ext>
                  </a:extLst>
                </a:hlinkClick>
              </a:rPr>
              <a:t>Cass. Civ. 3e, 7 septembre 2023, n°21-14.279</a:t>
            </a:r>
            <a:endParaRPr lang="fr-FR" sz="2100" dirty="0">
              <a:latin typeface="Avenir Next LT Pro" panose="020B0504020202020204" pitchFamily="34" charset="77"/>
            </a:endParaRPr>
          </a:p>
          <a:p>
            <a:pPr algn="just"/>
            <a:endParaRPr lang="fr-FR" sz="2100" dirty="0">
              <a:latin typeface="Avenir Next LT Pro" panose="020B0504020202020204" pitchFamily="34" charset="77"/>
            </a:endParaRPr>
          </a:p>
          <a:p>
            <a:pPr algn="just"/>
            <a:r>
              <a:rPr lang="fr-FR" sz="2100" dirty="0">
                <a:solidFill>
                  <a:srgbClr val="15224C"/>
                </a:solidFill>
                <a:latin typeface="Avenir Next LT Pro" panose="020B0504020202020204" pitchFamily="34" charset="77"/>
              </a:rPr>
              <a:t>Les modalités de fixation ne sont pas prévues (recours à un expert, choix des comparables, définition de la valeur locative, plafonnement/déplafonnement…)</a:t>
            </a:r>
          </a:p>
          <a:p>
            <a:pPr algn="just"/>
            <a:endParaRPr lang="fr-FR" sz="2100" dirty="0">
              <a:latin typeface="Avenir Next LT Pro" panose="020B0504020202020204" pitchFamily="34" charset="77"/>
            </a:endParaRPr>
          </a:p>
        </p:txBody>
      </p:sp>
      <p:sp>
        <p:nvSpPr>
          <p:cNvPr id="10" name="Rectangle 9">
            <a:extLst>
              <a:ext uri="{FF2B5EF4-FFF2-40B4-BE49-F238E27FC236}">
                <a16:creationId xmlns:a16="http://schemas.microsoft.com/office/drawing/2014/main" id="{540A68D2-3C42-21CB-A69A-0F897FFC8278}"/>
              </a:ext>
            </a:extLst>
          </p:cNvPr>
          <p:cNvSpPr/>
          <p:nvPr/>
        </p:nvSpPr>
        <p:spPr>
          <a:xfrm>
            <a:off x="3707453" y="3546925"/>
            <a:ext cx="250048" cy="337770"/>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
        <p:nvSpPr>
          <p:cNvPr id="13" name="Rectangle 12">
            <a:extLst>
              <a:ext uri="{FF2B5EF4-FFF2-40B4-BE49-F238E27FC236}">
                <a16:creationId xmlns:a16="http://schemas.microsoft.com/office/drawing/2014/main" id="{14D9E5B2-84D4-D6E6-448E-F26A30FF83B0}"/>
              </a:ext>
            </a:extLst>
          </p:cNvPr>
          <p:cNvSpPr/>
          <p:nvPr/>
        </p:nvSpPr>
        <p:spPr>
          <a:xfrm>
            <a:off x="2109701" y="5647279"/>
            <a:ext cx="250048" cy="337770"/>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
        <p:nvSpPr>
          <p:cNvPr id="15" name="Rectangle 14">
            <a:extLst>
              <a:ext uri="{FF2B5EF4-FFF2-40B4-BE49-F238E27FC236}">
                <a16:creationId xmlns:a16="http://schemas.microsoft.com/office/drawing/2014/main" id="{E30F70BF-E15B-1EC6-B78D-6225851C905B}"/>
              </a:ext>
            </a:extLst>
          </p:cNvPr>
          <p:cNvSpPr/>
          <p:nvPr/>
        </p:nvSpPr>
        <p:spPr>
          <a:xfrm>
            <a:off x="3692854" y="4974615"/>
            <a:ext cx="250048" cy="337770"/>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
        <p:nvSpPr>
          <p:cNvPr id="17" name="ZoneTexte 16">
            <a:extLst>
              <a:ext uri="{FF2B5EF4-FFF2-40B4-BE49-F238E27FC236}">
                <a16:creationId xmlns:a16="http://schemas.microsoft.com/office/drawing/2014/main" id="{B18D832D-0EF1-6838-6659-995B3DE30779}"/>
              </a:ext>
            </a:extLst>
          </p:cNvPr>
          <p:cNvSpPr txBox="1"/>
          <p:nvPr/>
        </p:nvSpPr>
        <p:spPr>
          <a:xfrm>
            <a:off x="1409699" y="503295"/>
            <a:ext cx="16728671" cy="1338828"/>
          </a:xfrm>
          <a:prstGeom prst="rect">
            <a:avLst/>
          </a:prstGeom>
          <a:noFill/>
        </p:spPr>
        <p:txBody>
          <a:bodyPr wrap="square">
            <a:spAutoFit/>
          </a:bodyPr>
          <a:lstStyle/>
          <a:p>
            <a:r>
              <a:rPr lang="fr-FR" sz="4050" b="1">
                <a:solidFill>
                  <a:srgbClr val="1B2A4D"/>
                </a:solidFill>
                <a:latin typeface="Cambria" pitchFamily="34" charset="0"/>
              </a:rPr>
              <a:t>La rédaction du bail d’origine n’anticipe pas systématiquement les enjeux futurs</a:t>
            </a:r>
          </a:p>
        </p:txBody>
      </p:sp>
      <p:pic>
        <p:nvPicPr>
          <p:cNvPr id="20" name="Image 19" descr="Une image contenant croquis, dessin, cercle, Dessin au trait&#10;&#10;Description générée automatiquement">
            <a:extLst>
              <a:ext uri="{FF2B5EF4-FFF2-40B4-BE49-F238E27FC236}">
                <a16:creationId xmlns:a16="http://schemas.microsoft.com/office/drawing/2014/main" id="{2E6E824A-C7EB-3CC8-846A-69AB75661FBD}"/>
              </a:ext>
            </a:extLst>
          </p:cNvPr>
          <p:cNvPicPr>
            <a:picLocks noChangeAspect="1"/>
          </p:cNvPicPr>
          <p:nvPr/>
        </p:nvPicPr>
        <p:blipFill>
          <a:blip r:embed="rId7"/>
          <a:stretch>
            <a:fillRect/>
          </a:stretch>
        </p:blipFill>
        <p:spPr>
          <a:xfrm>
            <a:off x="5398230" y="2067835"/>
            <a:ext cx="1135404" cy="1253288"/>
          </a:xfrm>
          <a:prstGeom prst="rect">
            <a:avLst/>
          </a:prstGeom>
        </p:spPr>
      </p:pic>
      <p:pic>
        <p:nvPicPr>
          <p:cNvPr id="24" name="Image 23" descr="Une image contenant symbole, Graphique, logo, blanc&#10;&#10;Description générée automatiquement">
            <a:extLst>
              <a:ext uri="{FF2B5EF4-FFF2-40B4-BE49-F238E27FC236}">
                <a16:creationId xmlns:a16="http://schemas.microsoft.com/office/drawing/2014/main" id="{0E42AB8A-8A2E-B084-E9A5-D32468DA0983}"/>
              </a:ext>
            </a:extLst>
          </p:cNvPr>
          <p:cNvPicPr>
            <a:picLocks noChangeAspect="1"/>
          </p:cNvPicPr>
          <p:nvPr/>
        </p:nvPicPr>
        <p:blipFill>
          <a:blip r:embed="rId8"/>
          <a:stretch>
            <a:fillRect/>
          </a:stretch>
        </p:blipFill>
        <p:spPr>
          <a:xfrm>
            <a:off x="5398230" y="5778395"/>
            <a:ext cx="985350" cy="1260566"/>
          </a:xfrm>
          <a:prstGeom prst="rect">
            <a:avLst/>
          </a:prstGeom>
        </p:spPr>
      </p:pic>
    </p:spTree>
    <p:extLst>
      <p:ext uri="{BB962C8B-B14F-4D97-AF65-F5344CB8AC3E}">
        <p14:creationId xmlns:p14="http://schemas.microsoft.com/office/powerpoint/2010/main" val="257641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F635968F-E437-7278-E86E-9994537E6134}"/>
            </a:ext>
          </a:extLst>
        </p:cNvPr>
        <p:cNvGrpSpPr/>
        <p:nvPr/>
      </p:nvGrpSpPr>
      <p:grpSpPr>
        <a:xfrm>
          <a:off x="0" y="0"/>
          <a:ext cx="0" cy="0"/>
          <a:chOff x="0" y="0"/>
          <a:chExt cx="0" cy="0"/>
        </a:xfrm>
      </p:grpSpPr>
      <p:pic>
        <p:nvPicPr>
          <p:cNvPr id="79" name="Graphique 78" descr="Graphique à barres avec un remplissage uni">
            <a:extLst>
              <a:ext uri="{FF2B5EF4-FFF2-40B4-BE49-F238E27FC236}">
                <a16:creationId xmlns:a16="http://schemas.microsoft.com/office/drawing/2014/main" id="{094876BB-4015-F043-F719-79ECD29ADA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9728" y="378802"/>
            <a:ext cx="972000" cy="972000"/>
          </a:xfrm>
          <a:prstGeom prst="rect">
            <a:avLst/>
          </a:prstGeom>
        </p:spPr>
      </p:pic>
      <p:sp>
        <p:nvSpPr>
          <p:cNvPr id="2" name="Freeform 2">
            <a:extLst>
              <a:ext uri="{FF2B5EF4-FFF2-40B4-BE49-F238E27FC236}">
                <a16:creationId xmlns:a16="http://schemas.microsoft.com/office/drawing/2014/main" id="{B51A5AA3-3C8C-11CC-92B5-88F3ACA95F32}"/>
              </a:ext>
            </a:extLst>
          </p:cNvPr>
          <p:cNvSpPr/>
          <p:nvPr/>
        </p:nvSpPr>
        <p:spPr>
          <a:xfrm>
            <a:off x="353193" y="2117899"/>
            <a:ext cx="4013113" cy="4292483"/>
          </a:xfrm>
          <a:custGeom>
            <a:avLst/>
            <a:gdLst/>
            <a:ahLst/>
            <a:cxnLst/>
            <a:rect l="l" t="t" r="r" b="b"/>
            <a:pathLst>
              <a:path w="9142199" h="9142199">
                <a:moveTo>
                  <a:pt x="0" y="0"/>
                </a:moveTo>
                <a:lnTo>
                  <a:pt x="9142199" y="0"/>
                </a:lnTo>
                <a:lnTo>
                  <a:pt x="9142199" y="9142200"/>
                </a:lnTo>
                <a:lnTo>
                  <a:pt x="0" y="9142200"/>
                </a:lnTo>
                <a:lnTo>
                  <a:pt x="0" y="0"/>
                </a:lnTo>
                <a:close/>
              </a:path>
            </a:pathLst>
          </a:custGeom>
          <a:blipFill>
            <a:blip r:embed="rId4">
              <a:duotone>
                <a:schemeClr val="accent5">
                  <a:shade val="45000"/>
                  <a:satMod val="135000"/>
                </a:schemeClr>
                <a:prstClr val="white"/>
              </a:duotone>
            </a:blip>
            <a:stretch>
              <a:fillRect/>
            </a:stretch>
          </a:blipFill>
        </p:spPr>
        <p:txBody>
          <a:bodyPr/>
          <a:lstStyle/>
          <a:p>
            <a:endParaRPr lang="fr-FR" sz="2700"/>
          </a:p>
        </p:txBody>
      </p:sp>
      <p:sp>
        <p:nvSpPr>
          <p:cNvPr id="7" name="Freeform 44">
            <a:extLst>
              <a:ext uri="{FF2B5EF4-FFF2-40B4-BE49-F238E27FC236}">
                <a16:creationId xmlns:a16="http://schemas.microsoft.com/office/drawing/2014/main" id="{688A3C5C-9200-C343-9018-7634FFBE9A93}"/>
              </a:ext>
            </a:extLst>
          </p:cNvPr>
          <p:cNvSpPr/>
          <p:nvPr/>
        </p:nvSpPr>
        <p:spPr>
          <a:xfrm>
            <a:off x="1409701" y="2133654"/>
            <a:ext cx="2956606" cy="4200652"/>
          </a:xfrm>
          <a:custGeom>
            <a:avLst/>
            <a:gdLst/>
            <a:ahLst/>
            <a:cxnLst/>
            <a:rect l="l" t="t" r="r" b="b"/>
            <a:pathLst>
              <a:path w="5983836" h="5983836">
                <a:moveTo>
                  <a:pt x="0" y="0"/>
                </a:moveTo>
                <a:lnTo>
                  <a:pt x="5983836" y="0"/>
                </a:lnTo>
                <a:lnTo>
                  <a:pt x="5983836" y="5983836"/>
                </a:lnTo>
                <a:lnTo>
                  <a:pt x="0" y="59838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700"/>
          </a:p>
        </p:txBody>
      </p:sp>
      <p:sp>
        <p:nvSpPr>
          <p:cNvPr id="10" name="Rectangle 9">
            <a:extLst>
              <a:ext uri="{FF2B5EF4-FFF2-40B4-BE49-F238E27FC236}">
                <a16:creationId xmlns:a16="http://schemas.microsoft.com/office/drawing/2014/main" id="{9843F2FE-10D4-5E19-FDBF-220B497C7257}"/>
              </a:ext>
            </a:extLst>
          </p:cNvPr>
          <p:cNvSpPr/>
          <p:nvPr/>
        </p:nvSpPr>
        <p:spPr>
          <a:xfrm>
            <a:off x="3707453" y="3546925"/>
            <a:ext cx="250048" cy="337770"/>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
        <p:nvSpPr>
          <p:cNvPr id="13" name="Rectangle 12">
            <a:extLst>
              <a:ext uri="{FF2B5EF4-FFF2-40B4-BE49-F238E27FC236}">
                <a16:creationId xmlns:a16="http://schemas.microsoft.com/office/drawing/2014/main" id="{6A3DB5C3-ACA3-3F18-FB07-9FD04B5A38ED}"/>
              </a:ext>
            </a:extLst>
          </p:cNvPr>
          <p:cNvSpPr/>
          <p:nvPr/>
        </p:nvSpPr>
        <p:spPr>
          <a:xfrm>
            <a:off x="2109701" y="5647279"/>
            <a:ext cx="250048" cy="337770"/>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
        <p:nvSpPr>
          <p:cNvPr id="15" name="Rectangle 14">
            <a:extLst>
              <a:ext uri="{FF2B5EF4-FFF2-40B4-BE49-F238E27FC236}">
                <a16:creationId xmlns:a16="http://schemas.microsoft.com/office/drawing/2014/main" id="{065DC31C-E886-AC58-899A-661331E2D1C9}"/>
              </a:ext>
            </a:extLst>
          </p:cNvPr>
          <p:cNvSpPr/>
          <p:nvPr/>
        </p:nvSpPr>
        <p:spPr>
          <a:xfrm>
            <a:off x="3692854" y="4974615"/>
            <a:ext cx="250048" cy="337770"/>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
        <p:nvSpPr>
          <p:cNvPr id="17" name="ZoneTexte 16">
            <a:extLst>
              <a:ext uri="{FF2B5EF4-FFF2-40B4-BE49-F238E27FC236}">
                <a16:creationId xmlns:a16="http://schemas.microsoft.com/office/drawing/2014/main" id="{F94C56C0-FF18-69E1-3362-FC4F4032E45D}"/>
              </a:ext>
            </a:extLst>
          </p:cNvPr>
          <p:cNvSpPr txBox="1"/>
          <p:nvPr/>
        </p:nvSpPr>
        <p:spPr>
          <a:xfrm>
            <a:off x="1409699" y="503295"/>
            <a:ext cx="16728671" cy="1338828"/>
          </a:xfrm>
          <a:prstGeom prst="rect">
            <a:avLst/>
          </a:prstGeom>
          <a:noFill/>
        </p:spPr>
        <p:txBody>
          <a:bodyPr wrap="square">
            <a:spAutoFit/>
          </a:bodyPr>
          <a:lstStyle/>
          <a:p>
            <a:r>
              <a:rPr lang="fr-FR" sz="4050" b="1">
                <a:solidFill>
                  <a:srgbClr val="1B2A4D"/>
                </a:solidFill>
                <a:latin typeface="Cambria" pitchFamily="34" charset="0"/>
              </a:rPr>
              <a:t>La rédaction du bail d’origine n’anticipe pas systématiquement les enjeux futurs</a:t>
            </a:r>
          </a:p>
        </p:txBody>
      </p:sp>
      <p:sp>
        <p:nvSpPr>
          <p:cNvPr id="3" name="ZoneTexte 2">
            <a:extLst>
              <a:ext uri="{FF2B5EF4-FFF2-40B4-BE49-F238E27FC236}">
                <a16:creationId xmlns:a16="http://schemas.microsoft.com/office/drawing/2014/main" id="{A3C37D94-CE12-3381-6CD0-4E3AB54A3D58}"/>
              </a:ext>
            </a:extLst>
          </p:cNvPr>
          <p:cNvSpPr txBox="1"/>
          <p:nvPr/>
        </p:nvSpPr>
        <p:spPr>
          <a:xfrm>
            <a:off x="6724021" y="2176535"/>
            <a:ext cx="11210786" cy="1708160"/>
          </a:xfrm>
          <a:prstGeom prst="rect">
            <a:avLst/>
          </a:prstGeom>
          <a:noFill/>
        </p:spPr>
        <p:txBody>
          <a:bodyPr wrap="square" rtlCol="0">
            <a:spAutoFit/>
          </a:bodyPr>
          <a:lstStyle/>
          <a:p>
            <a:pPr algn="just"/>
            <a:r>
              <a:rPr lang="fr-FR" sz="2100" b="1">
                <a:solidFill>
                  <a:srgbClr val="15224C"/>
                </a:solidFill>
                <a:latin typeface="Avenir Next LT Pro" panose="020B0504020202020204" pitchFamily="34" charset="77"/>
              </a:rPr>
              <a:t>Les travaux de mises aux normes et ceux relevant de l’art 606 du Code Civil</a:t>
            </a:r>
          </a:p>
          <a:p>
            <a:pPr algn="just"/>
            <a:endParaRPr lang="fr-FR" sz="2100" b="1">
              <a:solidFill>
                <a:srgbClr val="770601"/>
              </a:solidFill>
              <a:latin typeface="Avenir Next LT Pro" panose="020B0504020202020204" pitchFamily="34" charset="77"/>
            </a:endParaRPr>
          </a:p>
          <a:p>
            <a:pPr algn="just"/>
            <a:r>
              <a:rPr lang="fr-FR" sz="2100">
                <a:latin typeface="Avenir Next LT Pro" panose="020B0504020202020204" pitchFamily="34" charset="77"/>
              </a:rPr>
              <a:t>-   Etaient souvent pris en charge par le preneur,</a:t>
            </a:r>
          </a:p>
          <a:p>
            <a:pPr algn="just"/>
            <a:endParaRPr lang="fr-FR" sz="2100">
              <a:latin typeface="Avenir Next LT Pro" panose="020B0504020202020204" pitchFamily="34" charset="77"/>
            </a:endParaRPr>
          </a:p>
          <a:p>
            <a:pPr algn="just"/>
            <a:r>
              <a:rPr lang="fr-FR" sz="2100">
                <a:solidFill>
                  <a:srgbClr val="15224C"/>
                </a:solidFill>
                <a:latin typeface="Avenir Next LT Pro" panose="020B0504020202020204" pitchFamily="34" charset="77"/>
              </a:rPr>
              <a:t>Mais quid des nouveaux baux et des renouvellements à rendre conformes à la loi Pinel.</a:t>
            </a:r>
          </a:p>
        </p:txBody>
      </p:sp>
      <p:pic>
        <p:nvPicPr>
          <p:cNvPr id="4" name="Image 3" descr="Une image contenant clipart, croquis, symbole, Graphique&#10;&#10;Description générée automatiquement">
            <a:extLst>
              <a:ext uri="{FF2B5EF4-FFF2-40B4-BE49-F238E27FC236}">
                <a16:creationId xmlns:a16="http://schemas.microsoft.com/office/drawing/2014/main" id="{A1501108-5091-E291-B995-DE06FB53F485}"/>
              </a:ext>
            </a:extLst>
          </p:cNvPr>
          <p:cNvPicPr>
            <a:picLocks noChangeAspect="1"/>
          </p:cNvPicPr>
          <p:nvPr/>
        </p:nvPicPr>
        <p:blipFill>
          <a:blip r:embed="rId6"/>
          <a:stretch>
            <a:fillRect/>
          </a:stretch>
        </p:blipFill>
        <p:spPr>
          <a:xfrm>
            <a:off x="5403179" y="2316447"/>
            <a:ext cx="1197725" cy="1253289"/>
          </a:xfrm>
          <a:prstGeom prst="rect">
            <a:avLst/>
          </a:prstGeom>
        </p:spPr>
      </p:pic>
      <p:pic>
        <p:nvPicPr>
          <p:cNvPr id="5" name="Image 4" descr="Une image contenant ordinateur, habits, art&#10;&#10;Description générée automatiquement">
            <a:extLst>
              <a:ext uri="{FF2B5EF4-FFF2-40B4-BE49-F238E27FC236}">
                <a16:creationId xmlns:a16="http://schemas.microsoft.com/office/drawing/2014/main" id="{00B9D6E3-74C0-A6BD-69AC-E2AB0A5314E0}"/>
              </a:ext>
            </a:extLst>
          </p:cNvPr>
          <p:cNvPicPr>
            <a:picLocks noChangeAspect="1"/>
          </p:cNvPicPr>
          <p:nvPr/>
        </p:nvPicPr>
        <p:blipFill>
          <a:blip r:embed="rId7"/>
          <a:stretch>
            <a:fillRect/>
          </a:stretch>
        </p:blipFill>
        <p:spPr>
          <a:xfrm>
            <a:off x="5343690" y="4940039"/>
            <a:ext cx="1197726" cy="1179938"/>
          </a:xfrm>
          <a:prstGeom prst="rect">
            <a:avLst/>
          </a:prstGeom>
        </p:spPr>
      </p:pic>
      <p:sp>
        <p:nvSpPr>
          <p:cNvPr id="6" name="ZoneTexte 5">
            <a:extLst>
              <a:ext uri="{FF2B5EF4-FFF2-40B4-BE49-F238E27FC236}">
                <a16:creationId xmlns:a16="http://schemas.microsoft.com/office/drawing/2014/main" id="{9558EBA2-995D-A498-2C29-5C3F557E871F}"/>
              </a:ext>
            </a:extLst>
          </p:cNvPr>
          <p:cNvSpPr txBox="1"/>
          <p:nvPr/>
        </p:nvSpPr>
        <p:spPr>
          <a:xfrm>
            <a:off x="6724021" y="4785621"/>
            <a:ext cx="11210786" cy="2031325"/>
          </a:xfrm>
          <a:prstGeom prst="rect">
            <a:avLst/>
          </a:prstGeom>
          <a:noFill/>
        </p:spPr>
        <p:txBody>
          <a:bodyPr wrap="square" rtlCol="0">
            <a:spAutoFit/>
          </a:bodyPr>
          <a:lstStyle/>
          <a:p>
            <a:pPr algn="just"/>
            <a:r>
              <a:rPr lang="fr-FR" sz="2100" b="1">
                <a:solidFill>
                  <a:srgbClr val="15224C"/>
                </a:solidFill>
                <a:latin typeface="Avenir Next LT Pro" panose="020B0504020202020204" pitchFamily="34" charset="77"/>
              </a:rPr>
              <a:t>Renouvellement du mobilier</a:t>
            </a:r>
          </a:p>
          <a:p>
            <a:pPr algn="just"/>
            <a:endParaRPr lang="fr-FR" sz="2100" b="1">
              <a:solidFill>
                <a:srgbClr val="770601"/>
              </a:solidFill>
              <a:latin typeface="Avenir Next LT Pro" panose="020B0504020202020204" pitchFamily="34" charset="77"/>
            </a:endParaRPr>
          </a:p>
          <a:p>
            <a:pPr marL="428625" indent="-428625" algn="just">
              <a:buFontTx/>
              <a:buChar char="-"/>
            </a:pPr>
            <a:r>
              <a:rPr lang="fr-FR" sz="2100">
                <a:latin typeface="Avenir Next LT Pro" panose="020B0504020202020204" pitchFamily="34" charset="77"/>
              </a:rPr>
              <a:t>Soit non prévu (on suppose une prise en charge par le preneur)</a:t>
            </a:r>
          </a:p>
          <a:p>
            <a:pPr marL="428625" indent="-428625" algn="just">
              <a:buFontTx/>
              <a:buChar char="-"/>
            </a:pPr>
            <a:r>
              <a:rPr lang="fr-FR" sz="2100">
                <a:latin typeface="Avenir Next LT Pro" panose="020B0504020202020204" pitchFamily="34" charset="77"/>
              </a:rPr>
              <a:t>Soit à la charge du bailleur avec une période définie</a:t>
            </a:r>
          </a:p>
          <a:p>
            <a:pPr algn="just"/>
            <a:endParaRPr lang="fr-FR" sz="2100">
              <a:latin typeface="Avenir Next LT Pro" panose="020B0504020202020204" pitchFamily="34" charset="77"/>
            </a:endParaRPr>
          </a:p>
          <a:p>
            <a:pPr algn="just"/>
            <a:r>
              <a:rPr lang="fr-FR" sz="2100">
                <a:solidFill>
                  <a:srgbClr val="15224C"/>
                </a:solidFill>
                <a:latin typeface="Avenir Next LT Pro" panose="020B0504020202020204" pitchFamily="34" charset="77"/>
              </a:rPr>
              <a:t>A priori sans enjeux sur la fixation du loyer mais possiblement dans le cadre des évictions</a:t>
            </a:r>
          </a:p>
        </p:txBody>
      </p:sp>
      <p:pic>
        <p:nvPicPr>
          <p:cNvPr id="14" name="Image 13" descr="Une image contenant texte, Police, blanc, Graphique&#10;&#10;Description générée automatiquement">
            <a:extLst>
              <a:ext uri="{FF2B5EF4-FFF2-40B4-BE49-F238E27FC236}">
                <a16:creationId xmlns:a16="http://schemas.microsoft.com/office/drawing/2014/main" id="{53C700EF-6D89-0336-DDE3-1F317C492145}"/>
              </a:ext>
            </a:extLst>
          </p:cNvPr>
          <p:cNvPicPr>
            <a:picLocks noChangeAspect="1"/>
          </p:cNvPicPr>
          <p:nvPr/>
        </p:nvPicPr>
        <p:blipFill>
          <a:blip r:embed="rId8"/>
          <a:stretch>
            <a:fillRect/>
          </a:stretch>
        </p:blipFill>
        <p:spPr>
          <a:xfrm>
            <a:off x="1141630" y="7251726"/>
            <a:ext cx="1255094" cy="1179938"/>
          </a:xfrm>
          <a:prstGeom prst="rect">
            <a:avLst/>
          </a:prstGeom>
        </p:spPr>
      </p:pic>
      <p:sp>
        <p:nvSpPr>
          <p:cNvPr id="16" name="ZoneTexte 15">
            <a:extLst>
              <a:ext uri="{FF2B5EF4-FFF2-40B4-BE49-F238E27FC236}">
                <a16:creationId xmlns:a16="http://schemas.microsoft.com/office/drawing/2014/main" id="{D51522C5-A0C5-8549-25EA-095CA0B9128D}"/>
              </a:ext>
            </a:extLst>
          </p:cNvPr>
          <p:cNvSpPr txBox="1"/>
          <p:nvPr/>
        </p:nvSpPr>
        <p:spPr>
          <a:xfrm>
            <a:off x="3009271" y="7353974"/>
            <a:ext cx="14925536" cy="1061829"/>
          </a:xfrm>
          <a:prstGeom prst="rect">
            <a:avLst/>
          </a:prstGeom>
          <a:noFill/>
        </p:spPr>
        <p:txBody>
          <a:bodyPr wrap="square" rtlCol="0">
            <a:spAutoFit/>
          </a:bodyPr>
          <a:lstStyle/>
          <a:p>
            <a:pPr algn="just"/>
            <a:r>
              <a:rPr lang="fr-FR" sz="2100" b="1">
                <a:solidFill>
                  <a:srgbClr val="15224C"/>
                </a:solidFill>
                <a:latin typeface="Avenir Next LT Pro" panose="020B0504020202020204" pitchFamily="34" charset="77"/>
              </a:rPr>
              <a:t>Accession des travaux:</a:t>
            </a:r>
          </a:p>
          <a:p>
            <a:pPr algn="just"/>
            <a:endParaRPr lang="fr-FR" sz="2100" b="1">
              <a:solidFill>
                <a:srgbClr val="770601"/>
              </a:solidFill>
              <a:latin typeface="Avenir Next LT Pro" panose="020B0504020202020204" pitchFamily="34" charset="77"/>
            </a:endParaRPr>
          </a:p>
          <a:p>
            <a:pPr marL="428625" indent="-428625" algn="just">
              <a:buFontTx/>
              <a:buChar char="-"/>
            </a:pPr>
            <a:r>
              <a:rPr lang="fr-FR" sz="2100">
                <a:latin typeface="Avenir Next LT Pro" panose="020B0504020202020204" pitchFamily="34" charset="77"/>
              </a:rPr>
              <a:t>Si elle est prévue, l’évolution de la jurisprudence a rendu plus incertain le sort des travaux réalisés</a:t>
            </a:r>
            <a:endParaRPr lang="fr-FR" sz="2100">
              <a:solidFill>
                <a:srgbClr val="770601"/>
              </a:solidFill>
              <a:latin typeface="Avenir Next LT Pro" panose="020B0504020202020204" pitchFamily="34" charset="77"/>
            </a:endParaRPr>
          </a:p>
        </p:txBody>
      </p:sp>
    </p:spTree>
    <p:extLst>
      <p:ext uri="{BB962C8B-B14F-4D97-AF65-F5344CB8AC3E}">
        <p14:creationId xmlns:p14="http://schemas.microsoft.com/office/powerpoint/2010/main" val="2193376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5224C"/>
        </a:solidFill>
        <a:effectLst/>
      </p:bgPr>
    </p:bg>
    <p:spTree>
      <p:nvGrpSpPr>
        <p:cNvPr id="1" name="Shape 57"/>
        <p:cNvGrpSpPr/>
        <p:nvPr/>
      </p:nvGrpSpPr>
      <p:grpSpPr>
        <a:xfrm>
          <a:off x="0" y="0"/>
          <a:ext cx="0" cy="0"/>
          <a:chOff x="0" y="0"/>
          <a:chExt cx="0" cy="0"/>
        </a:xfrm>
      </p:grpSpPr>
      <p:sp>
        <p:nvSpPr>
          <p:cNvPr id="58" name="Google Shape;58;p4"/>
          <p:cNvSpPr/>
          <p:nvPr/>
        </p:nvSpPr>
        <p:spPr>
          <a:xfrm>
            <a:off x="15240000" y="1428750"/>
            <a:ext cx="1047750" cy="1047750"/>
          </a:xfrm>
          <a:prstGeom prst="rect">
            <a:avLst/>
          </a:prstGeom>
          <a:solidFill>
            <a:srgbClr val="D9925A"/>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9" name="Google Shape;59;p4"/>
          <p:cNvSpPr/>
          <p:nvPr/>
        </p:nvSpPr>
        <p:spPr>
          <a:xfrm>
            <a:off x="1238250" y="3301901"/>
            <a:ext cx="12258675" cy="1581150"/>
          </a:xfrm>
          <a:prstGeom prst="rect">
            <a:avLst/>
          </a:prstGeom>
          <a:noFill/>
          <a:ln>
            <a:noFill/>
          </a:ln>
        </p:spPr>
        <p:txBody>
          <a:bodyPr spcFirstLastPara="1" wrap="square" lIns="25400" tIns="25400" rIns="25400" bIns="25400" anchor="t" anchorCtr="0">
            <a:normAutofit/>
          </a:bodyPr>
          <a:lstStyle/>
          <a:p>
            <a:pPr marL="0" marR="0" lvl="0" indent="0" algn="l" defTabSz="914400" rtl="0" eaLnBrk="1" fontAlgn="auto" latinLnBrk="0" hangingPunct="1">
              <a:lnSpc>
                <a:spcPct val="68261"/>
              </a:lnSpc>
              <a:spcBef>
                <a:spcPts val="0"/>
              </a:spcBef>
              <a:spcAft>
                <a:spcPts val="0"/>
              </a:spcAft>
              <a:buClr>
                <a:srgbClr val="A9BAE6"/>
              </a:buClr>
              <a:buSzPts val="13500"/>
              <a:buFont typeface="Arial"/>
              <a:buNone/>
              <a:tabLst/>
              <a:defRPr/>
            </a:pPr>
            <a:r>
              <a:rPr kumimoji="0" lang="en-US" sz="13500" b="1" i="0" u="none" strike="noStrike" kern="0" cap="none" spc="0" normalizeH="0" baseline="0" noProof="0" dirty="0">
                <a:ln>
                  <a:noFill/>
                </a:ln>
                <a:solidFill>
                  <a:srgbClr val="A9BAE6"/>
                </a:solidFill>
                <a:effectLst/>
                <a:uLnTx/>
                <a:uFillTx/>
                <a:latin typeface="Arial"/>
                <a:ea typeface="Arial"/>
                <a:cs typeface="Arial"/>
                <a:sym typeface="Arial"/>
              </a:rPr>
              <a:t>02</a:t>
            </a:r>
            <a:endParaRPr kumimoji="0" sz="135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0" name="Google Shape;60;p4"/>
          <p:cNvSpPr/>
          <p:nvPr/>
        </p:nvSpPr>
        <p:spPr>
          <a:xfrm>
            <a:off x="1238250" y="5225951"/>
            <a:ext cx="16285475" cy="1025649"/>
          </a:xfrm>
          <a:prstGeom prst="rect">
            <a:avLst/>
          </a:prstGeom>
          <a:noFill/>
          <a:ln>
            <a:noFill/>
          </a:ln>
        </p:spPr>
        <p:txBody>
          <a:bodyPr spcFirstLastPara="1" wrap="square" lIns="25400" tIns="25400" rIns="25400" bIns="25400" anchor="t" anchorCtr="0">
            <a:normAutofit/>
          </a:bodyPr>
          <a:lstStyle/>
          <a:p>
            <a:pPr marL="0" marR="0" lvl="0" indent="0" algn="l" defTabSz="914400" rtl="0" eaLnBrk="1" fontAlgn="auto" latinLnBrk="0" hangingPunct="1">
              <a:lnSpc>
                <a:spcPct val="83828"/>
              </a:lnSpc>
              <a:spcBef>
                <a:spcPts val="0"/>
              </a:spcBef>
              <a:spcAft>
                <a:spcPts val="0"/>
              </a:spcAft>
              <a:buClr>
                <a:srgbClr val="FFFFFF"/>
              </a:buClr>
              <a:buSzPts val="7200"/>
              <a:buFont typeface="Arial"/>
              <a:buNone/>
              <a:tabLst/>
              <a:defRPr/>
            </a:pPr>
            <a:r>
              <a:rPr kumimoji="0" lang="fr-FR" sz="4800" b="0" i="0" u="none" strike="noStrike" kern="0" cap="none" spc="0" normalizeH="0" baseline="0" noProof="0" dirty="0">
                <a:ln>
                  <a:noFill/>
                </a:ln>
                <a:solidFill>
                  <a:srgbClr val="FFFFFF"/>
                </a:solidFill>
                <a:effectLst/>
                <a:uLnTx/>
                <a:uFillTx/>
                <a:latin typeface="Arial"/>
                <a:ea typeface="Arial"/>
                <a:cs typeface="Arial"/>
                <a:sym typeface="Arial"/>
              </a:rPr>
              <a:t>La valeur locative des résidences étudiantes</a:t>
            </a:r>
          </a:p>
          <a:p>
            <a:pPr marL="0" marR="0" lvl="0" indent="0" algn="l" defTabSz="914400" rtl="0" eaLnBrk="1" fontAlgn="auto" latinLnBrk="0" hangingPunct="1">
              <a:lnSpc>
                <a:spcPct val="83828"/>
              </a:lnSpc>
              <a:spcBef>
                <a:spcPts val="0"/>
              </a:spcBef>
              <a:spcAft>
                <a:spcPts val="0"/>
              </a:spcAft>
              <a:buClr>
                <a:srgbClr val="FFFFFF"/>
              </a:buClr>
              <a:buSzPts val="7200"/>
              <a:buFont typeface="Arial"/>
              <a:buNone/>
              <a:tabLst/>
              <a:defRPr/>
            </a:pPr>
            <a:endParaRPr kumimoji="0" sz="4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1" name="Google Shape;61;p4"/>
          <p:cNvSpPr/>
          <p:nvPr/>
        </p:nvSpPr>
        <p:spPr>
          <a:xfrm>
            <a:off x="1238250" y="6684987"/>
            <a:ext cx="209550" cy="209550"/>
          </a:xfrm>
          <a:prstGeom prst="rect">
            <a:avLst/>
          </a:prstGeom>
          <a:solidFill>
            <a:srgbClr val="6FB48A"/>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2" name="Google Shape;62;p4"/>
          <p:cNvSpPr/>
          <p:nvPr/>
        </p:nvSpPr>
        <p:spPr>
          <a:xfrm>
            <a:off x="1638299" y="6594500"/>
            <a:ext cx="6359289" cy="428625"/>
          </a:xfrm>
          <a:prstGeom prst="rect">
            <a:avLst/>
          </a:prstGeom>
          <a:noFill/>
          <a:ln>
            <a:noFill/>
          </a:ln>
        </p:spPr>
        <p:txBody>
          <a:bodyPr spcFirstLastPara="1" wrap="square" lIns="25400" tIns="25400" rIns="25400" bIns="25400" anchor="t" anchorCtr="0">
            <a:normAutofit/>
          </a:bodyPr>
          <a:lstStyle/>
          <a:p>
            <a:pPr marL="0" marR="0" lvl="0" indent="0" algn="l" defTabSz="914400" rtl="0" eaLnBrk="1" fontAlgn="auto" latinLnBrk="0" hangingPunct="1">
              <a:lnSpc>
                <a:spcPct val="90000"/>
              </a:lnSpc>
              <a:spcBef>
                <a:spcPts val="0"/>
              </a:spcBef>
              <a:spcAft>
                <a:spcPts val="0"/>
              </a:spcAft>
              <a:buClr>
                <a:srgbClr val="C6D0EA"/>
              </a:buClr>
              <a:buSzPts val="2700"/>
              <a:buFont typeface="Arial"/>
              <a:buNone/>
              <a:tabLst/>
              <a:defRPr/>
            </a:pPr>
            <a:r>
              <a:rPr kumimoji="0" lang="fr-FR" sz="2700" b="0" i="0" u="none" strike="noStrike" kern="0" cap="none" spc="0" normalizeH="0" baseline="0" noProof="0" dirty="0">
                <a:ln>
                  <a:noFill/>
                </a:ln>
                <a:solidFill>
                  <a:srgbClr val="C6D0EA"/>
                </a:solidFill>
                <a:effectLst/>
                <a:uLnTx/>
                <a:uFillTx/>
                <a:latin typeface="Arial"/>
                <a:ea typeface="Arial"/>
                <a:cs typeface="Arial"/>
                <a:sym typeface="Arial"/>
              </a:rPr>
              <a:t>Qu’est</a:t>
            </a:r>
            <a:r>
              <a:rPr kumimoji="0" lang="fr-FR" sz="2700" b="0" i="0" u="none" strike="noStrike" kern="0" cap="none" spc="0" normalizeH="0" baseline="0" noProof="0" dirty="0">
                <a:ln>
                  <a:noFill/>
                </a:ln>
                <a:solidFill>
                  <a:srgbClr val="C6D0EA"/>
                </a:solidFill>
                <a:effectLst/>
                <a:uLnTx/>
                <a:uFillTx/>
                <a:latin typeface="Arial"/>
                <a:cs typeface="Arial"/>
                <a:sym typeface="Arial"/>
              </a:rPr>
              <a:t>-ce qu’une résidence étudiante ?</a:t>
            </a:r>
            <a:endParaRPr kumimoji="0" lang="fr-FR" sz="27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4" name="Google Shape;64;p4"/>
          <p:cNvSpPr/>
          <p:nvPr/>
        </p:nvSpPr>
        <p:spPr>
          <a:xfrm>
            <a:off x="1238250" y="7546999"/>
            <a:ext cx="209550" cy="209550"/>
          </a:xfrm>
          <a:prstGeom prst="rect">
            <a:avLst/>
          </a:prstGeom>
          <a:solidFill>
            <a:srgbClr val="6FB48A"/>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5" name="Google Shape;65;p4"/>
          <p:cNvSpPr/>
          <p:nvPr/>
        </p:nvSpPr>
        <p:spPr>
          <a:xfrm>
            <a:off x="1638300" y="7456512"/>
            <a:ext cx="6140924" cy="428625"/>
          </a:xfrm>
          <a:prstGeom prst="rect">
            <a:avLst/>
          </a:prstGeom>
          <a:noFill/>
          <a:ln>
            <a:noFill/>
          </a:ln>
        </p:spPr>
        <p:txBody>
          <a:bodyPr spcFirstLastPara="1" wrap="square" lIns="25400" tIns="25400" rIns="25400" bIns="25400" anchor="t" anchorCtr="0">
            <a:normAutofit/>
          </a:bodyPr>
          <a:lstStyle/>
          <a:p>
            <a:pPr marL="0" marR="0" lvl="0" indent="0" algn="l" defTabSz="914400" rtl="0" eaLnBrk="1" fontAlgn="auto" latinLnBrk="0" hangingPunct="1">
              <a:lnSpc>
                <a:spcPct val="90000"/>
              </a:lnSpc>
              <a:spcBef>
                <a:spcPts val="0"/>
              </a:spcBef>
              <a:spcAft>
                <a:spcPts val="0"/>
              </a:spcAft>
              <a:buClr>
                <a:srgbClr val="C6D0EA"/>
              </a:buClr>
              <a:buSzPts val="2700"/>
              <a:buFont typeface="Arial"/>
              <a:buNone/>
              <a:tabLst/>
              <a:defRPr/>
            </a:pPr>
            <a:r>
              <a:rPr kumimoji="0" lang="fr-FR" sz="2700" b="0" i="0" u="none" strike="noStrike" kern="0" cap="none" spc="0" normalizeH="0" baseline="0" noProof="0" dirty="0">
                <a:ln>
                  <a:noFill/>
                </a:ln>
                <a:solidFill>
                  <a:srgbClr val="C6D0EA"/>
                </a:solidFill>
                <a:effectLst/>
                <a:uLnTx/>
                <a:uFillTx/>
                <a:latin typeface="Arial"/>
                <a:ea typeface="Arial"/>
                <a:cs typeface="Arial"/>
                <a:sym typeface="Arial"/>
              </a:rPr>
              <a:t>Résidence</a:t>
            </a:r>
            <a:r>
              <a:rPr kumimoji="0" lang="fr-FR" sz="2700" b="0" i="0" u="none" strike="noStrike" kern="0" cap="none" spc="0" normalizeH="0" baseline="0" noProof="0" dirty="0">
                <a:ln>
                  <a:noFill/>
                </a:ln>
                <a:solidFill>
                  <a:srgbClr val="C6D0EA"/>
                </a:solidFill>
                <a:effectLst/>
                <a:uLnTx/>
                <a:uFillTx/>
                <a:latin typeface="Arial"/>
                <a:cs typeface="Arial"/>
                <a:sym typeface="Arial"/>
              </a:rPr>
              <a:t>s étudiantes et monolavence</a:t>
            </a:r>
            <a:endParaRPr kumimoji="0" lang="fr-FR" sz="27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6" name="Google Shape;66;p4"/>
          <p:cNvSpPr/>
          <p:nvPr/>
        </p:nvSpPr>
        <p:spPr>
          <a:xfrm>
            <a:off x="1238250" y="8346971"/>
            <a:ext cx="209550" cy="209550"/>
          </a:xfrm>
          <a:prstGeom prst="rect">
            <a:avLst/>
          </a:prstGeom>
          <a:solidFill>
            <a:srgbClr val="6FB48A"/>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7" name="Google Shape;67;p4"/>
          <p:cNvSpPr/>
          <p:nvPr/>
        </p:nvSpPr>
        <p:spPr>
          <a:xfrm>
            <a:off x="1638300" y="8256484"/>
            <a:ext cx="5628218" cy="428625"/>
          </a:xfrm>
          <a:prstGeom prst="rect">
            <a:avLst/>
          </a:prstGeom>
          <a:noFill/>
          <a:ln>
            <a:noFill/>
          </a:ln>
        </p:spPr>
        <p:txBody>
          <a:bodyPr spcFirstLastPara="1" wrap="square" lIns="25400" tIns="25400" rIns="25400" bIns="25400" anchor="t" anchorCtr="0">
            <a:normAutofit/>
          </a:bodyPr>
          <a:lstStyle/>
          <a:p>
            <a:pPr marL="0" marR="0" lvl="0" indent="0" algn="l" defTabSz="914400" rtl="0" eaLnBrk="1" fontAlgn="auto" latinLnBrk="0" hangingPunct="1">
              <a:lnSpc>
                <a:spcPct val="90000"/>
              </a:lnSpc>
              <a:spcBef>
                <a:spcPts val="0"/>
              </a:spcBef>
              <a:spcAft>
                <a:spcPts val="0"/>
              </a:spcAft>
              <a:buClr>
                <a:srgbClr val="C6D0EA"/>
              </a:buClr>
              <a:buSzPts val="2700"/>
              <a:buFont typeface="Arial"/>
              <a:buNone/>
              <a:tabLst/>
              <a:defRPr/>
            </a:pPr>
            <a:r>
              <a:rPr kumimoji="0" lang="fr-FR" sz="2700" b="0" i="0" u="none" strike="noStrike" kern="0" cap="none" spc="0" normalizeH="0" baseline="0" noProof="0" dirty="0">
                <a:ln>
                  <a:noFill/>
                </a:ln>
                <a:solidFill>
                  <a:srgbClr val="C6D0EA"/>
                </a:solidFill>
                <a:effectLst/>
                <a:uLnTx/>
                <a:uFillTx/>
                <a:latin typeface="Arial"/>
                <a:ea typeface="Arial"/>
                <a:cs typeface="Arial"/>
                <a:sym typeface="Arial"/>
              </a:rPr>
              <a:t>Méthode d’estimation</a:t>
            </a:r>
            <a:endParaRPr kumimoji="0" lang="fr-FR" sz="27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3C6E7"/>
        </a:solidFill>
        <a:effectLst/>
      </p:bgPr>
    </p:bg>
    <p:spTree>
      <p:nvGrpSpPr>
        <p:cNvPr id="1" name="Shape 72"/>
        <p:cNvGrpSpPr/>
        <p:nvPr/>
      </p:nvGrpSpPr>
      <p:grpSpPr>
        <a:xfrm>
          <a:off x="0" y="0"/>
          <a:ext cx="0" cy="0"/>
          <a:chOff x="0" y="0"/>
          <a:chExt cx="0" cy="0"/>
        </a:xfrm>
      </p:grpSpPr>
      <p:sp>
        <p:nvSpPr>
          <p:cNvPr id="73" name="Google Shape;73;p5"/>
          <p:cNvSpPr/>
          <p:nvPr/>
        </p:nvSpPr>
        <p:spPr>
          <a:xfrm>
            <a:off x="15240000" y="1428750"/>
            <a:ext cx="1047750" cy="1047750"/>
          </a:xfrm>
          <a:prstGeom prst="rect">
            <a:avLst/>
          </a:prstGeom>
          <a:solidFill>
            <a:srgbClr val="6FB58A"/>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74" name="Google Shape;74;p5"/>
          <p:cNvSpPr/>
          <p:nvPr/>
        </p:nvSpPr>
        <p:spPr>
          <a:xfrm>
            <a:off x="1238250" y="3301901"/>
            <a:ext cx="12258675" cy="1581150"/>
          </a:xfrm>
          <a:prstGeom prst="rect">
            <a:avLst/>
          </a:prstGeom>
          <a:noFill/>
          <a:ln>
            <a:noFill/>
          </a:ln>
        </p:spPr>
        <p:txBody>
          <a:bodyPr spcFirstLastPara="1" wrap="square" lIns="25400" tIns="25400" rIns="25400" bIns="25400" anchor="t" anchorCtr="0">
            <a:normAutofit/>
          </a:bodyPr>
          <a:lstStyle/>
          <a:p>
            <a:pPr marL="0" marR="0" lvl="0" indent="0" algn="l" defTabSz="914400" rtl="0" eaLnBrk="1" fontAlgn="auto" latinLnBrk="0" hangingPunct="1">
              <a:lnSpc>
                <a:spcPct val="68261"/>
              </a:lnSpc>
              <a:spcBef>
                <a:spcPts val="0"/>
              </a:spcBef>
              <a:spcAft>
                <a:spcPts val="0"/>
              </a:spcAft>
              <a:buClr>
                <a:srgbClr val="15224C"/>
              </a:buClr>
              <a:buSzPts val="13500"/>
              <a:buFont typeface="Arial"/>
              <a:buNone/>
              <a:tabLst/>
              <a:defRPr/>
            </a:pPr>
            <a:r>
              <a:rPr kumimoji="0" lang="en-US" sz="13500" b="1" i="0" u="none" strike="noStrike" kern="0" cap="none" spc="0" normalizeH="0" baseline="0" noProof="0" dirty="0">
                <a:ln>
                  <a:noFill/>
                </a:ln>
                <a:solidFill>
                  <a:srgbClr val="15224C"/>
                </a:solidFill>
                <a:effectLst/>
                <a:uLnTx/>
                <a:uFillTx/>
                <a:latin typeface="Arial"/>
                <a:ea typeface="Arial"/>
                <a:cs typeface="Arial"/>
                <a:sym typeface="Arial"/>
              </a:rPr>
              <a:t>02-A</a:t>
            </a:r>
            <a:endParaRPr kumimoji="0" sz="13500" b="0" i="0" u="none" strike="noStrike" kern="0" cap="none" spc="0" normalizeH="0" baseline="0" noProof="0" dirty="0">
              <a:ln>
                <a:noFill/>
              </a:ln>
              <a:solidFill>
                <a:srgbClr val="15224C"/>
              </a:solidFill>
              <a:effectLst/>
              <a:uLnTx/>
              <a:uFillTx/>
              <a:latin typeface="Calibri"/>
              <a:ea typeface="Calibri"/>
              <a:cs typeface="Calibri"/>
              <a:sym typeface="Calibri"/>
            </a:endParaRPr>
          </a:p>
        </p:txBody>
      </p:sp>
      <p:sp>
        <p:nvSpPr>
          <p:cNvPr id="75" name="Google Shape;75;p5"/>
          <p:cNvSpPr/>
          <p:nvPr/>
        </p:nvSpPr>
        <p:spPr>
          <a:xfrm>
            <a:off x="1238249" y="5225951"/>
            <a:ext cx="16053463" cy="1025649"/>
          </a:xfrm>
          <a:prstGeom prst="rect">
            <a:avLst/>
          </a:prstGeom>
          <a:noFill/>
          <a:ln>
            <a:noFill/>
          </a:ln>
        </p:spPr>
        <p:txBody>
          <a:bodyPr spcFirstLastPara="1" wrap="square" lIns="25400" tIns="25400" rIns="25400" bIns="25400" anchor="t" anchorCtr="0">
            <a:normAutofit/>
          </a:bodyPr>
          <a:lstStyle/>
          <a:p>
            <a:pPr marL="0" marR="0" lvl="0" indent="0" algn="l" defTabSz="914400" rtl="0" eaLnBrk="1" fontAlgn="auto" latinLnBrk="0" hangingPunct="1">
              <a:lnSpc>
                <a:spcPct val="83828"/>
              </a:lnSpc>
              <a:spcBef>
                <a:spcPts val="0"/>
              </a:spcBef>
              <a:spcAft>
                <a:spcPts val="0"/>
              </a:spcAft>
              <a:buClr>
                <a:srgbClr val="15224C"/>
              </a:buClr>
              <a:buSzPts val="7200"/>
              <a:buFont typeface="Arial"/>
              <a:buNone/>
              <a:tabLst/>
              <a:defRPr/>
            </a:pPr>
            <a:r>
              <a:rPr kumimoji="0" lang="fr-FR" sz="7200" b="0" i="0" u="none" strike="noStrike" kern="0" cap="none" spc="0" normalizeH="0" baseline="0" noProof="0" dirty="0">
                <a:ln>
                  <a:noFill/>
                </a:ln>
                <a:solidFill>
                  <a:srgbClr val="15224C"/>
                </a:solidFill>
                <a:effectLst/>
                <a:uLnTx/>
                <a:uFillTx/>
                <a:latin typeface="Arial"/>
                <a:ea typeface="Arial"/>
                <a:cs typeface="Arial"/>
                <a:sym typeface="Arial"/>
              </a:rPr>
              <a:t>Qu’est-ce qu’une résidence étudiante ? </a:t>
            </a:r>
            <a:endParaRPr kumimoji="0" lang="fr-FR" sz="7200" b="0" i="0" u="none" strike="noStrike" kern="0" cap="none" spc="0" normalizeH="0" baseline="0" noProof="0" dirty="0">
              <a:ln>
                <a:noFill/>
              </a:ln>
              <a:solidFill>
                <a:srgbClr val="15224C"/>
              </a:solidFill>
              <a:effectLst/>
              <a:uLnTx/>
              <a:uFillTx/>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Shape 107"/>
        <p:cNvGrpSpPr/>
        <p:nvPr/>
      </p:nvGrpSpPr>
      <p:grpSpPr>
        <a:xfrm>
          <a:off x="0" y="0"/>
          <a:ext cx="0" cy="0"/>
          <a:chOff x="0" y="0"/>
          <a:chExt cx="0" cy="0"/>
        </a:xfrm>
      </p:grpSpPr>
      <p:sp>
        <p:nvSpPr>
          <p:cNvPr id="50" name="Appartements">
            <a:extLst>
              <a:ext uri="{FF2B5EF4-FFF2-40B4-BE49-F238E27FC236}">
                <a16:creationId xmlns:a16="http://schemas.microsoft.com/office/drawing/2014/main" id="{C70D975D-1648-8451-A960-39BA09AACAE4}"/>
              </a:ext>
            </a:extLst>
          </p:cNvPr>
          <p:cNvSpPr/>
          <p:nvPr/>
        </p:nvSpPr>
        <p:spPr>
          <a:xfrm>
            <a:off x="914400" y="8321040"/>
            <a:ext cx="2752165" cy="822960"/>
          </a:xfrm>
          <a:prstGeom prst="roundRect">
            <a:avLst>
              <a:gd name="adj" fmla="val 17778"/>
            </a:avLst>
          </a:prstGeom>
          <a:solidFill>
            <a:srgbClr val="B3C6E7"/>
          </a:solidFill>
          <a:ln w="12700">
            <a:solidFill>
              <a:srgbClr val="B3C6E7"/>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Carte privée">
            <a:extLst>
              <a:ext uri="{FF2B5EF4-FFF2-40B4-BE49-F238E27FC236}">
                <a16:creationId xmlns:a16="http://schemas.microsoft.com/office/drawing/2014/main" id="{75E23203-FF3B-5416-7EF4-6C0C01FC9186}"/>
              </a:ext>
            </a:extLst>
          </p:cNvPr>
          <p:cNvSpPr/>
          <p:nvPr/>
        </p:nvSpPr>
        <p:spPr>
          <a:xfrm>
            <a:off x="913421" y="840797"/>
            <a:ext cx="16459200" cy="2981845"/>
          </a:xfrm>
          <a:prstGeom prst="roundRect">
            <a:avLst>
              <a:gd name="adj" fmla="val 3636"/>
            </a:avLst>
          </a:prstGeom>
          <a:solidFill>
            <a:srgbClr val="15224C"/>
          </a:solidFill>
          <a:ln w="12700">
            <a:solidFill>
              <a:srgbClr val="0B1F3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venir"/>
              <a:cs typeface="Arial"/>
              <a:sym typeface="Arial"/>
            </a:endParaRPr>
          </a:p>
        </p:txBody>
      </p:sp>
      <p:sp>
        <p:nvSpPr>
          <p:cNvPr id="4" name="Pastille 1">
            <a:extLst>
              <a:ext uri="{FF2B5EF4-FFF2-40B4-BE49-F238E27FC236}">
                <a16:creationId xmlns:a16="http://schemas.microsoft.com/office/drawing/2014/main" id="{29BAAB4E-190B-8734-8D5F-4ADDACF6853D}"/>
              </a:ext>
            </a:extLst>
          </p:cNvPr>
          <p:cNvSpPr/>
          <p:nvPr/>
        </p:nvSpPr>
        <p:spPr>
          <a:xfrm>
            <a:off x="1246175" y="1188374"/>
            <a:ext cx="1097280" cy="1097280"/>
          </a:xfrm>
          <a:prstGeom prst="ellipse">
            <a:avLst/>
          </a:prstGeom>
          <a:solidFill>
            <a:srgbClr val="A9BAE6"/>
          </a:solidFill>
          <a:ln w="12700">
            <a:solidFill>
              <a:srgbClr val="A9BAE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venir"/>
              <a:cs typeface="Arial"/>
              <a:sym typeface="Arial"/>
            </a:endParaRPr>
          </a:p>
        </p:txBody>
      </p:sp>
      <p:pic>
        <p:nvPicPr>
          <p:cNvPr id="5" name="Image 0" descr="Immeuble">
            <a:extLst>
              <a:ext uri="{FF2B5EF4-FFF2-40B4-BE49-F238E27FC236}">
                <a16:creationId xmlns:a16="http://schemas.microsoft.com/office/drawing/2014/main" id="{96ECC98A-4CDF-12A2-DD8D-39B71171676A}"/>
              </a:ext>
            </a:extLst>
          </p:cNvPr>
          <p:cNvPicPr>
            <a:picLocks noChangeAspect="1"/>
          </p:cNvPicPr>
          <p:nvPr/>
        </p:nvPicPr>
        <p:blipFill>
          <a:blip r:embed="rId3"/>
          <a:stretch>
            <a:fillRect/>
          </a:stretch>
        </p:blipFill>
        <p:spPr>
          <a:xfrm>
            <a:off x="1520495" y="1508414"/>
            <a:ext cx="548640" cy="548640"/>
          </a:xfrm>
          <a:prstGeom prst="rect">
            <a:avLst/>
          </a:prstGeom>
        </p:spPr>
      </p:pic>
      <p:sp>
        <p:nvSpPr>
          <p:cNvPr id="6" name="Text 3">
            <a:extLst>
              <a:ext uri="{FF2B5EF4-FFF2-40B4-BE49-F238E27FC236}">
                <a16:creationId xmlns:a16="http://schemas.microsoft.com/office/drawing/2014/main" id="{75FE36EB-FC7C-269A-8F2D-6891B3CA33E0}"/>
              </a:ext>
            </a:extLst>
          </p:cNvPr>
          <p:cNvSpPr txBox="1"/>
          <p:nvPr/>
        </p:nvSpPr>
        <p:spPr>
          <a:xfrm>
            <a:off x="2687292" y="1416974"/>
            <a:ext cx="603504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FFFFFF"/>
                </a:solidFill>
                <a:effectLst/>
                <a:uLnTx/>
                <a:uFillTx/>
                <a:latin typeface="Avenir"/>
                <a:cs typeface="Arial"/>
                <a:sym typeface="Arial"/>
              </a:rPr>
              <a:t>Résidence étudiante</a:t>
            </a:r>
            <a:endParaRPr kumimoji="0" lang="en-US" sz="3600" b="0" i="0" u="none" strike="noStrike" kern="0" cap="none" spc="0" normalizeH="0" baseline="0" noProof="0" dirty="0">
              <a:ln>
                <a:noFill/>
              </a:ln>
              <a:solidFill>
                <a:srgbClr val="000000"/>
              </a:solidFill>
              <a:effectLst/>
              <a:uLnTx/>
              <a:uFillTx/>
              <a:latin typeface="Avenir"/>
              <a:cs typeface="Arial"/>
              <a:sym typeface="Arial"/>
            </a:endParaRPr>
          </a:p>
        </p:txBody>
      </p:sp>
      <p:sp>
        <p:nvSpPr>
          <p:cNvPr id="8" name="Text 5">
            <a:extLst>
              <a:ext uri="{FF2B5EF4-FFF2-40B4-BE49-F238E27FC236}">
                <a16:creationId xmlns:a16="http://schemas.microsoft.com/office/drawing/2014/main" id="{9EE0ABB8-7B8C-1EE3-1235-A9C0B6AF9859}"/>
              </a:ext>
            </a:extLst>
          </p:cNvPr>
          <p:cNvSpPr txBox="1"/>
          <p:nvPr/>
        </p:nvSpPr>
        <p:spPr>
          <a:xfrm>
            <a:off x="1484229" y="2605694"/>
            <a:ext cx="15317585" cy="94522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600" b="0" i="0" u="none" strike="noStrike" kern="0" cap="none" spc="0" normalizeH="0" baseline="0" noProof="0" dirty="0">
                <a:ln>
                  <a:noFill/>
                </a:ln>
                <a:solidFill>
                  <a:srgbClr val="FFFFFF"/>
                </a:solidFill>
                <a:effectLst/>
                <a:uLnTx/>
                <a:uFillTx/>
                <a:latin typeface="Avenir"/>
                <a:cs typeface="Arial"/>
                <a:sym typeface="Arial"/>
              </a:rPr>
              <a:t>Actif composé d'unités d'hébergement généralement détenues par une multitude de propriétaires qui confient la gestion de leur appartement et de l’immeuble à des bailleurs spécialistes du logement étudiant</a:t>
            </a:r>
            <a:r>
              <a:rPr kumimoji="0" lang="en-US" sz="2600" b="0" i="0" u="none" strike="noStrike" kern="0" cap="none" spc="0" normalizeH="0" baseline="0" noProof="0" dirty="0">
                <a:ln>
                  <a:noFill/>
                </a:ln>
                <a:solidFill>
                  <a:srgbClr val="FFFFFF"/>
                </a:solidFill>
                <a:effectLst/>
                <a:uLnTx/>
                <a:uFillTx/>
                <a:latin typeface="Avenir"/>
                <a:cs typeface="Arial"/>
                <a:sym typeface="Arial"/>
              </a:rPr>
              <a:t>.</a:t>
            </a:r>
            <a:endParaRPr kumimoji="0" lang="en-US" sz="2600" b="0" i="0" u="none" strike="noStrike" kern="0" cap="none" spc="0" normalizeH="0" baseline="0" noProof="0" dirty="0">
              <a:ln>
                <a:noFill/>
              </a:ln>
              <a:solidFill>
                <a:srgbClr val="000000"/>
              </a:solidFill>
              <a:effectLst/>
              <a:uLnTx/>
              <a:uFillTx/>
              <a:latin typeface="Avenir"/>
              <a:cs typeface="Arial"/>
              <a:sym typeface="Arial"/>
            </a:endParaRPr>
          </a:p>
        </p:txBody>
      </p:sp>
      <p:sp>
        <p:nvSpPr>
          <p:cNvPr id="15" name="Text 11">
            <a:extLst>
              <a:ext uri="{FF2B5EF4-FFF2-40B4-BE49-F238E27FC236}">
                <a16:creationId xmlns:a16="http://schemas.microsoft.com/office/drawing/2014/main" id="{13CEF2E5-5C58-074F-4B37-27BF6D85CC06}"/>
              </a:ext>
            </a:extLst>
          </p:cNvPr>
          <p:cNvSpPr txBox="1"/>
          <p:nvPr/>
        </p:nvSpPr>
        <p:spPr>
          <a:xfrm>
            <a:off x="914400" y="6217920"/>
            <a:ext cx="164592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600" b="1" i="0" u="none" strike="noStrike" kern="0" cap="none" spc="0" normalizeH="0" baseline="0" noProof="0" dirty="0">
                <a:ln>
                  <a:noFill/>
                </a:ln>
                <a:solidFill>
                  <a:srgbClr val="15224C"/>
                </a:solidFill>
                <a:effectLst/>
                <a:uLnTx/>
                <a:uFillTx/>
                <a:latin typeface="Avenir"/>
                <a:cs typeface="Arial"/>
                <a:sym typeface="Arial"/>
              </a:rPr>
              <a:t>Une résidence étudiante peut comprendre :</a:t>
            </a:r>
            <a:endParaRPr kumimoji="0" lang="fr-FR" sz="2600" b="0" i="0" u="none" strike="noStrike" kern="0" cap="none" spc="0" normalizeH="0" baseline="0" noProof="0" dirty="0">
              <a:ln>
                <a:noFill/>
              </a:ln>
              <a:solidFill>
                <a:srgbClr val="15224C"/>
              </a:solidFill>
              <a:effectLst/>
              <a:uLnTx/>
              <a:uFillTx/>
              <a:latin typeface="Avenir"/>
              <a:cs typeface="Arial"/>
              <a:sym typeface="Arial"/>
            </a:endParaRPr>
          </a:p>
        </p:txBody>
      </p:sp>
      <p:sp>
        <p:nvSpPr>
          <p:cNvPr id="34" name="Appartements">
            <a:extLst>
              <a:ext uri="{FF2B5EF4-FFF2-40B4-BE49-F238E27FC236}">
                <a16:creationId xmlns:a16="http://schemas.microsoft.com/office/drawing/2014/main" id="{28A62A98-F676-F6F6-D13A-961B1866547B}"/>
              </a:ext>
            </a:extLst>
          </p:cNvPr>
          <p:cNvSpPr/>
          <p:nvPr/>
        </p:nvSpPr>
        <p:spPr>
          <a:xfrm>
            <a:off x="914400" y="7132320"/>
            <a:ext cx="16459200" cy="822960"/>
          </a:xfrm>
          <a:prstGeom prst="roundRect">
            <a:avLst>
              <a:gd name="adj" fmla="val 17778"/>
            </a:avLst>
          </a:prstGeom>
          <a:solidFill>
            <a:srgbClr val="B3C6E7"/>
          </a:solidFill>
          <a:ln w="12700">
            <a:solidFill>
              <a:srgbClr val="B3C6E7"/>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Text 13">
            <a:extLst>
              <a:ext uri="{FF2B5EF4-FFF2-40B4-BE49-F238E27FC236}">
                <a16:creationId xmlns:a16="http://schemas.microsoft.com/office/drawing/2014/main" id="{E8DBB9CF-B840-357E-4AF2-15266A0192FF}"/>
              </a:ext>
            </a:extLst>
          </p:cNvPr>
          <p:cNvSpPr txBox="1"/>
          <p:nvPr/>
        </p:nvSpPr>
        <p:spPr>
          <a:xfrm>
            <a:off x="1201270" y="7132320"/>
            <a:ext cx="15625483"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15224C"/>
                </a:solidFill>
                <a:effectLst/>
                <a:uLnTx/>
                <a:uFillTx/>
                <a:latin typeface="Arial"/>
                <a:cs typeface="Arial"/>
                <a:sym typeface="Arial"/>
              </a:rPr>
              <a:t>Des appartements meublés</a:t>
            </a: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36" name="Text 14">
            <a:extLst>
              <a:ext uri="{FF2B5EF4-FFF2-40B4-BE49-F238E27FC236}">
                <a16:creationId xmlns:a16="http://schemas.microsoft.com/office/drawing/2014/main" id="{E8B969B5-ED71-291C-5EBC-6F9F3101379F}"/>
              </a:ext>
            </a:extLst>
          </p:cNvPr>
          <p:cNvSpPr txBox="1"/>
          <p:nvPr/>
        </p:nvSpPr>
        <p:spPr>
          <a:xfrm>
            <a:off x="1106245" y="8229600"/>
            <a:ext cx="256032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15224C"/>
                </a:solidFill>
                <a:effectLst/>
                <a:uLnTx/>
                <a:uFillTx/>
                <a:latin typeface="Arial"/>
                <a:cs typeface="Arial"/>
                <a:sym typeface="Arial"/>
              </a:rPr>
              <a:t>Des </a:t>
            </a:r>
            <a:r>
              <a:rPr kumimoji="0" lang="fr-FR" sz="1800" b="0" i="0" u="none" strike="noStrike" kern="0" cap="none" spc="0" normalizeH="0" baseline="0" noProof="0" dirty="0">
                <a:ln>
                  <a:noFill/>
                </a:ln>
                <a:solidFill>
                  <a:srgbClr val="15224C"/>
                </a:solidFill>
                <a:effectLst/>
                <a:uLnTx/>
                <a:uFillTx/>
                <a:latin typeface="Arial"/>
                <a:cs typeface="Arial"/>
                <a:sym typeface="Arial"/>
              </a:rPr>
              <a:t>espaces</a:t>
            </a:r>
            <a:r>
              <a:rPr kumimoji="0" lang="en-US" sz="1800" b="0" i="0" u="none" strike="noStrike" kern="0" cap="none" spc="0" normalizeH="0" baseline="0" noProof="0" dirty="0">
                <a:ln>
                  <a:noFill/>
                </a:ln>
                <a:solidFill>
                  <a:srgbClr val="15224C"/>
                </a:solidFill>
                <a:effectLst/>
                <a:uLnTx/>
                <a:uFillTx/>
                <a:latin typeface="Arial"/>
                <a:cs typeface="Arial"/>
                <a:sym typeface="Arial"/>
              </a:rPr>
              <a:t> communs :</a:t>
            </a: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37" name="Espace 1">
            <a:extLst>
              <a:ext uri="{FF2B5EF4-FFF2-40B4-BE49-F238E27FC236}">
                <a16:creationId xmlns:a16="http://schemas.microsoft.com/office/drawing/2014/main" id="{C25412A8-B521-3813-E7D8-53BC472AED29}"/>
              </a:ext>
            </a:extLst>
          </p:cNvPr>
          <p:cNvSpPr/>
          <p:nvPr/>
        </p:nvSpPr>
        <p:spPr>
          <a:xfrm>
            <a:off x="3840480" y="8321040"/>
            <a:ext cx="2560320" cy="822960"/>
          </a:xfrm>
          <a:prstGeom prst="roundRect">
            <a:avLst>
              <a:gd name="adj" fmla="val 14545"/>
            </a:avLst>
          </a:prstGeom>
          <a:solidFill>
            <a:srgbClr val="6FB58A"/>
          </a:solidFill>
          <a:ln w="12700">
            <a:solidFill>
              <a:srgbClr val="6FB58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Text 16">
            <a:extLst>
              <a:ext uri="{FF2B5EF4-FFF2-40B4-BE49-F238E27FC236}">
                <a16:creationId xmlns:a16="http://schemas.microsoft.com/office/drawing/2014/main" id="{555A6C4C-3B68-AE46-74B1-F19D83A513DE}"/>
              </a:ext>
            </a:extLst>
          </p:cNvPr>
          <p:cNvSpPr txBox="1"/>
          <p:nvPr/>
        </p:nvSpPr>
        <p:spPr>
          <a:xfrm>
            <a:off x="3931920" y="8229600"/>
            <a:ext cx="2377440" cy="10058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15224C"/>
                </a:solidFill>
                <a:effectLst/>
                <a:uLnTx/>
                <a:uFillTx/>
                <a:latin typeface="Arial"/>
                <a:cs typeface="Arial"/>
                <a:sym typeface="Arial"/>
              </a:rPr>
              <a:t>Hall d'accueil</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39" name="Espace 2">
            <a:extLst>
              <a:ext uri="{FF2B5EF4-FFF2-40B4-BE49-F238E27FC236}">
                <a16:creationId xmlns:a16="http://schemas.microsoft.com/office/drawing/2014/main" id="{A9207C3C-86BF-30B8-47CA-E4A081D0299C}"/>
              </a:ext>
            </a:extLst>
          </p:cNvPr>
          <p:cNvSpPr/>
          <p:nvPr/>
        </p:nvSpPr>
        <p:spPr>
          <a:xfrm>
            <a:off x="6583680" y="8321040"/>
            <a:ext cx="2560320" cy="822960"/>
          </a:xfrm>
          <a:prstGeom prst="roundRect">
            <a:avLst>
              <a:gd name="adj" fmla="val 14545"/>
            </a:avLst>
          </a:prstGeom>
          <a:solidFill>
            <a:srgbClr val="6FB58A"/>
          </a:solidFill>
          <a:ln w="12700">
            <a:solidFill>
              <a:srgbClr val="6FB58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Text 18">
            <a:extLst>
              <a:ext uri="{FF2B5EF4-FFF2-40B4-BE49-F238E27FC236}">
                <a16:creationId xmlns:a16="http://schemas.microsoft.com/office/drawing/2014/main" id="{0C05412D-C577-CE2E-CA6E-8E69ABDF64D3}"/>
              </a:ext>
            </a:extLst>
          </p:cNvPr>
          <p:cNvSpPr txBox="1"/>
          <p:nvPr/>
        </p:nvSpPr>
        <p:spPr>
          <a:xfrm>
            <a:off x="6675120" y="8229600"/>
            <a:ext cx="2377440" cy="10058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15224C"/>
                </a:solidFill>
                <a:effectLst/>
                <a:uLnTx/>
                <a:uFillTx/>
                <a:latin typeface="Arial"/>
                <a:cs typeface="Arial"/>
                <a:sym typeface="Arial"/>
              </a:rPr>
              <a:t>Laverie</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41" name="Espace 3">
            <a:extLst>
              <a:ext uri="{FF2B5EF4-FFF2-40B4-BE49-F238E27FC236}">
                <a16:creationId xmlns:a16="http://schemas.microsoft.com/office/drawing/2014/main" id="{CB79967F-F798-79DE-A106-C864CB8E1B0C}"/>
              </a:ext>
            </a:extLst>
          </p:cNvPr>
          <p:cNvSpPr/>
          <p:nvPr/>
        </p:nvSpPr>
        <p:spPr>
          <a:xfrm>
            <a:off x="9326880" y="8321040"/>
            <a:ext cx="2560320" cy="822960"/>
          </a:xfrm>
          <a:prstGeom prst="roundRect">
            <a:avLst>
              <a:gd name="adj" fmla="val 14545"/>
            </a:avLst>
          </a:prstGeom>
          <a:solidFill>
            <a:srgbClr val="6FB58A"/>
          </a:solidFill>
          <a:ln w="12700">
            <a:solidFill>
              <a:srgbClr val="6FB58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Text 20">
            <a:extLst>
              <a:ext uri="{FF2B5EF4-FFF2-40B4-BE49-F238E27FC236}">
                <a16:creationId xmlns:a16="http://schemas.microsoft.com/office/drawing/2014/main" id="{7149F3A4-B76C-7CDD-33FF-C034B0160F2C}"/>
              </a:ext>
            </a:extLst>
          </p:cNvPr>
          <p:cNvSpPr txBox="1"/>
          <p:nvPr/>
        </p:nvSpPr>
        <p:spPr>
          <a:xfrm>
            <a:off x="9418320" y="8225790"/>
            <a:ext cx="2377440" cy="100965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15224C"/>
                </a:solidFill>
                <a:effectLst/>
                <a:uLnTx/>
                <a:uFillTx/>
                <a:latin typeface="Arial"/>
                <a:cs typeface="Arial"/>
                <a:sym typeface="Arial"/>
              </a:rPr>
              <a:t>Salle de travail</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43" name="Espace 4">
            <a:extLst>
              <a:ext uri="{FF2B5EF4-FFF2-40B4-BE49-F238E27FC236}">
                <a16:creationId xmlns:a16="http://schemas.microsoft.com/office/drawing/2014/main" id="{619D5341-350D-6B79-9C34-52C4033DCB5E}"/>
              </a:ext>
            </a:extLst>
          </p:cNvPr>
          <p:cNvSpPr/>
          <p:nvPr/>
        </p:nvSpPr>
        <p:spPr>
          <a:xfrm>
            <a:off x="12070080" y="8321040"/>
            <a:ext cx="2560320" cy="822960"/>
          </a:xfrm>
          <a:prstGeom prst="roundRect">
            <a:avLst>
              <a:gd name="adj" fmla="val 14545"/>
            </a:avLst>
          </a:prstGeom>
          <a:solidFill>
            <a:srgbClr val="6FB58A"/>
          </a:solidFill>
          <a:ln w="12700">
            <a:solidFill>
              <a:srgbClr val="6FB58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Text 22">
            <a:extLst>
              <a:ext uri="{FF2B5EF4-FFF2-40B4-BE49-F238E27FC236}">
                <a16:creationId xmlns:a16="http://schemas.microsoft.com/office/drawing/2014/main" id="{A4492C82-658B-C27A-3920-49BB0E05BD17}"/>
              </a:ext>
            </a:extLst>
          </p:cNvPr>
          <p:cNvSpPr txBox="1"/>
          <p:nvPr/>
        </p:nvSpPr>
        <p:spPr>
          <a:xfrm>
            <a:off x="12161520" y="8229600"/>
            <a:ext cx="2377440" cy="10058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15224C"/>
                </a:solidFill>
                <a:effectLst/>
                <a:uLnTx/>
                <a:uFillTx/>
                <a:latin typeface="Arial"/>
                <a:cs typeface="Arial"/>
                <a:sym typeface="Arial"/>
              </a:rPr>
              <a:t>Salle de sport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45" name="Espace 5">
            <a:extLst>
              <a:ext uri="{FF2B5EF4-FFF2-40B4-BE49-F238E27FC236}">
                <a16:creationId xmlns:a16="http://schemas.microsoft.com/office/drawing/2014/main" id="{FA9C230F-768B-B1CC-70D3-F2C91C209862}"/>
              </a:ext>
            </a:extLst>
          </p:cNvPr>
          <p:cNvSpPr/>
          <p:nvPr/>
        </p:nvSpPr>
        <p:spPr>
          <a:xfrm>
            <a:off x="14813280" y="8321040"/>
            <a:ext cx="2560320" cy="822960"/>
          </a:xfrm>
          <a:prstGeom prst="roundRect">
            <a:avLst>
              <a:gd name="adj" fmla="val 14545"/>
            </a:avLst>
          </a:prstGeom>
          <a:solidFill>
            <a:srgbClr val="6FB58A"/>
          </a:solidFill>
          <a:ln w="12700">
            <a:solidFill>
              <a:srgbClr val="6FB58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6" name="Text 24">
            <a:extLst>
              <a:ext uri="{FF2B5EF4-FFF2-40B4-BE49-F238E27FC236}">
                <a16:creationId xmlns:a16="http://schemas.microsoft.com/office/drawing/2014/main" id="{9BA64652-70FA-4F0D-E5C0-640DD030CA6F}"/>
              </a:ext>
            </a:extLst>
          </p:cNvPr>
          <p:cNvSpPr txBox="1"/>
          <p:nvPr/>
        </p:nvSpPr>
        <p:spPr>
          <a:xfrm>
            <a:off x="14904720" y="8229600"/>
            <a:ext cx="2377440" cy="10058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15224C"/>
                </a:solidFill>
                <a:effectLst/>
                <a:uLnTx/>
                <a:uFillTx/>
                <a:latin typeface="Arial"/>
                <a:cs typeface="Arial"/>
                <a:sym typeface="Arial"/>
              </a:rPr>
              <a:t>Restauration, services</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Text 11">
            <a:extLst>
              <a:ext uri="{FF2B5EF4-FFF2-40B4-BE49-F238E27FC236}">
                <a16:creationId xmlns:a16="http://schemas.microsoft.com/office/drawing/2014/main" id="{836964D0-0EE2-B554-F984-7AB8A022E37A}"/>
              </a:ext>
            </a:extLst>
          </p:cNvPr>
          <p:cNvSpPr txBox="1"/>
          <p:nvPr/>
        </p:nvSpPr>
        <p:spPr>
          <a:xfrm>
            <a:off x="913422" y="4835237"/>
            <a:ext cx="164592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600" b="1" i="0" u="none" strike="noStrike" kern="0" cap="none" spc="0" normalizeH="0" baseline="0" noProof="0" dirty="0">
                <a:ln>
                  <a:noFill/>
                </a:ln>
                <a:solidFill>
                  <a:srgbClr val="15224C"/>
                </a:solidFill>
                <a:effectLst/>
                <a:uLnTx/>
                <a:uFillTx/>
                <a:latin typeface="Avenir"/>
                <a:cs typeface="Arial"/>
                <a:sym typeface="Arial"/>
              </a:rPr>
              <a:t>A ne pas confondre avec les résidences universitaires gérées par le CROUS, qui sont publiques.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600" b="1" i="0" u="none" strike="noStrike" kern="0" cap="none" spc="0" normalizeH="0" baseline="0" noProof="0" dirty="0">
                <a:ln>
                  <a:noFill/>
                </a:ln>
                <a:solidFill>
                  <a:srgbClr val="15224C"/>
                </a:solidFill>
                <a:effectLst/>
                <a:uLnTx/>
                <a:uFillTx/>
                <a:latin typeface="Avenir"/>
                <a:cs typeface="Arial"/>
                <a:sym typeface="Arial"/>
              </a:rPr>
              <a:t>Les résidences étudiantes sont quant à elles privées.</a:t>
            </a:r>
            <a:endParaRPr kumimoji="0" lang="fr-FR" sz="2600" b="0" i="0" u="none" strike="noStrike" kern="0" cap="none" spc="0" normalizeH="0" baseline="0" noProof="0" dirty="0">
              <a:ln>
                <a:noFill/>
              </a:ln>
              <a:solidFill>
                <a:srgbClr val="15224C"/>
              </a:solidFill>
              <a:effectLst/>
              <a:uLnTx/>
              <a:uFillTx/>
              <a:latin typeface="Avenir"/>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3C6E7"/>
        </a:solidFill>
        <a:effectLst/>
      </p:bgPr>
    </p:bg>
    <p:spTree>
      <p:nvGrpSpPr>
        <p:cNvPr id="1" name="Shape 349">
          <a:extLst>
            <a:ext uri="{FF2B5EF4-FFF2-40B4-BE49-F238E27FC236}">
              <a16:creationId xmlns:a16="http://schemas.microsoft.com/office/drawing/2014/main" id="{54FE22F5-F01F-AFBA-FC18-A7C4B4C37260}"/>
            </a:ext>
          </a:extLst>
        </p:cNvPr>
        <p:cNvGrpSpPr/>
        <p:nvPr/>
      </p:nvGrpSpPr>
      <p:grpSpPr>
        <a:xfrm>
          <a:off x="0" y="0"/>
          <a:ext cx="0" cy="0"/>
          <a:chOff x="0" y="0"/>
          <a:chExt cx="0" cy="0"/>
        </a:xfrm>
      </p:grpSpPr>
      <p:sp>
        <p:nvSpPr>
          <p:cNvPr id="350" name="Google Shape;350;p12">
            <a:extLst>
              <a:ext uri="{FF2B5EF4-FFF2-40B4-BE49-F238E27FC236}">
                <a16:creationId xmlns:a16="http://schemas.microsoft.com/office/drawing/2014/main" id="{3D55FE0F-0724-67EE-6E96-7CA094C87755}"/>
              </a:ext>
            </a:extLst>
          </p:cNvPr>
          <p:cNvSpPr/>
          <p:nvPr/>
        </p:nvSpPr>
        <p:spPr>
          <a:xfrm>
            <a:off x="15240000" y="1428750"/>
            <a:ext cx="1047750" cy="1047750"/>
          </a:xfrm>
          <a:prstGeom prst="rect">
            <a:avLst/>
          </a:prstGeom>
          <a:solidFill>
            <a:srgbClr val="6FB58A"/>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1" name="Google Shape;351;p12">
            <a:extLst>
              <a:ext uri="{FF2B5EF4-FFF2-40B4-BE49-F238E27FC236}">
                <a16:creationId xmlns:a16="http://schemas.microsoft.com/office/drawing/2014/main" id="{FC791589-8962-DC44-9EE1-D8DFB872FB6E}"/>
              </a:ext>
            </a:extLst>
          </p:cNvPr>
          <p:cNvSpPr/>
          <p:nvPr/>
        </p:nvSpPr>
        <p:spPr>
          <a:xfrm>
            <a:off x="1238250" y="3301901"/>
            <a:ext cx="12258675" cy="1581150"/>
          </a:xfrm>
          <a:prstGeom prst="rect">
            <a:avLst/>
          </a:prstGeom>
          <a:noFill/>
          <a:ln>
            <a:noFill/>
          </a:ln>
        </p:spPr>
        <p:txBody>
          <a:bodyPr spcFirstLastPara="1" wrap="square" lIns="25400" tIns="25400" rIns="25400" bIns="25400" anchor="t" anchorCtr="0">
            <a:normAutofit/>
          </a:bodyPr>
          <a:lstStyle/>
          <a:p>
            <a:pPr marL="0" marR="0" lvl="0" indent="0" algn="l" defTabSz="914400" rtl="0" eaLnBrk="1" fontAlgn="auto" latinLnBrk="0" hangingPunct="1">
              <a:lnSpc>
                <a:spcPct val="68261"/>
              </a:lnSpc>
              <a:spcBef>
                <a:spcPts val="0"/>
              </a:spcBef>
              <a:spcAft>
                <a:spcPts val="0"/>
              </a:spcAft>
              <a:buClr>
                <a:srgbClr val="15224C"/>
              </a:buClr>
              <a:buSzPts val="13500"/>
              <a:buFont typeface="Arial"/>
              <a:buNone/>
              <a:tabLst/>
              <a:defRPr/>
            </a:pPr>
            <a:r>
              <a:rPr kumimoji="0" lang="en-US" sz="13500" b="1" i="0" u="none" strike="noStrike" kern="0" cap="none" spc="0" normalizeH="0" baseline="0" noProof="0" dirty="0">
                <a:ln>
                  <a:noFill/>
                </a:ln>
                <a:solidFill>
                  <a:srgbClr val="15224C"/>
                </a:solidFill>
                <a:effectLst/>
                <a:uLnTx/>
                <a:uFillTx/>
                <a:latin typeface="Arial"/>
                <a:ea typeface="Arial"/>
                <a:cs typeface="Arial"/>
                <a:sym typeface="Arial"/>
              </a:rPr>
              <a:t>02-B</a:t>
            </a:r>
            <a:endParaRPr kumimoji="0" sz="13500" b="0" i="0" u="none" strike="noStrike" kern="0" cap="none" spc="0" normalizeH="0" baseline="0" noProof="0" dirty="0">
              <a:ln>
                <a:noFill/>
              </a:ln>
              <a:solidFill>
                <a:srgbClr val="15224C"/>
              </a:solidFill>
              <a:effectLst/>
              <a:uLnTx/>
              <a:uFillTx/>
              <a:latin typeface="Calibri"/>
              <a:ea typeface="Calibri"/>
              <a:cs typeface="Calibri"/>
              <a:sym typeface="Calibri"/>
            </a:endParaRPr>
          </a:p>
        </p:txBody>
      </p:sp>
      <p:sp>
        <p:nvSpPr>
          <p:cNvPr id="352" name="Google Shape;352;p12">
            <a:extLst>
              <a:ext uri="{FF2B5EF4-FFF2-40B4-BE49-F238E27FC236}">
                <a16:creationId xmlns:a16="http://schemas.microsoft.com/office/drawing/2014/main" id="{22E888C1-EF45-2A0E-71A3-126E39A00A2C}"/>
              </a:ext>
            </a:extLst>
          </p:cNvPr>
          <p:cNvSpPr/>
          <p:nvPr/>
        </p:nvSpPr>
        <p:spPr>
          <a:xfrm>
            <a:off x="1238250" y="5225951"/>
            <a:ext cx="17821910" cy="1025649"/>
          </a:xfrm>
          <a:prstGeom prst="rect">
            <a:avLst/>
          </a:prstGeom>
          <a:noFill/>
          <a:ln>
            <a:noFill/>
          </a:ln>
        </p:spPr>
        <p:txBody>
          <a:bodyPr spcFirstLastPara="1" wrap="square" lIns="25400" tIns="25400" rIns="25400" bIns="25400" anchor="t" anchorCtr="0">
            <a:normAutofit/>
          </a:bodyPr>
          <a:lstStyle/>
          <a:p>
            <a:pPr marL="0" marR="0" lvl="0" indent="0" algn="l" defTabSz="914400" rtl="0" eaLnBrk="1" fontAlgn="auto" latinLnBrk="0" hangingPunct="1">
              <a:lnSpc>
                <a:spcPct val="83828"/>
              </a:lnSpc>
              <a:spcBef>
                <a:spcPts val="0"/>
              </a:spcBef>
              <a:spcAft>
                <a:spcPts val="0"/>
              </a:spcAft>
              <a:buClr>
                <a:srgbClr val="15224C"/>
              </a:buClr>
              <a:buSzPts val="6120"/>
              <a:buFont typeface="Arial"/>
              <a:buNone/>
              <a:tabLst/>
              <a:defRPr/>
            </a:pPr>
            <a:r>
              <a:rPr kumimoji="0" lang="fr-FR" sz="6120" b="0" i="0" u="none" strike="noStrike" kern="0" cap="none" spc="0" normalizeH="0" baseline="0" noProof="0" dirty="0">
                <a:ln>
                  <a:noFill/>
                </a:ln>
                <a:solidFill>
                  <a:srgbClr val="15224C"/>
                </a:solidFill>
                <a:effectLst/>
                <a:uLnTx/>
                <a:uFillTx/>
                <a:latin typeface="Arial"/>
                <a:ea typeface="Arial"/>
                <a:cs typeface="Arial"/>
                <a:sym typeface="Arial"/>
              </a:rPr>
              <a:t>Résidence</a:t>
            </a:r>
            <a:r>
              <a:rPr kumimoji="0" lang="fr-FR" sz="6120" b="0" i="0" u="none" strike="noStrike" kern="0" cap="none" spc="0" normalizeH="0" baseline="0" noProof="0" dirty="0">
                <a:ln>
                  <a:noFill/>
                </a:ln>
                <a:solidFill>
                  <a:srgbClr val="15224C"/>
                </a:solidFill>
                <a:effectLst/>
                <a:uLnTx/>
                <a:uFillTx/>
                <a:latin typeface="Arial"/>
                <a:cs typeface="Arial"/>
                <a:sym typeface="Arial"/>
              </a:rPr>
              <a:t>s étudiantes et monovalence</a:t>
            </a:r>
            <a:endParaRPr kumimoji="0" lang="fr-FR" sz="6120" b="0" i="0" u="none" strike="noStrike" kern="0" cap="none" spc="0" normalizeH="0" baseline="0" noProof="0" dirty="0">
              <a:ln>
                <a:noFill/>
              </a:ln>
              <a:solidFill>
                <a:srgbClr val="15224C"/>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58217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Shape 275"/>
        <p:cNvGrpSpPr/>
        <p:nvPr/>
      </p:nvGrpSpPr>
      <p:grpSpPr>
        <a:xfrm>
          <a:off x="0" y="0"/>
          <a:ext cx="0" cy="0"/>
          <a:chOff x="0" y="0"/>
          <a:chExt cx="0" cy="0"/>
        </a:xfrm>
      </p:grpSpPr>
      <p:sp>
        <p:nvSpPr>
          <p:cNvPr id="33" name="Text 0">
            <a:extLst>
              <a:ext uri="{FF2B5EF4-FFF2-40B4-BE49-F238E27FC236}">
                <a16:creationId xmlns:a16="http://schemas.microsoft.com/office/drawing/2014/main" id="{8C44C4EE-0D8F-2CC0-2FCE-F362448ACE90}"/>
              </a:ext>
            </a:extLst>
          </p:cNvPr>
          <p:cNvSpPr txBox="1">
            <a:spLocks/>
          </p:cNvSpPr>
          <p:nvPr/>
        </p:nvSpPr>
        <p:spPr>
          <a:xfrm>
            <a:off x="914400" y="548640"/>
            <a:ext cx="16459200" cy="1371600"/>
          </a:xfrm>
          <a:prstGeom prst="rect">
            <a:avLst/>
          </a:prstGeom>
          <a:noFill/>
          <a:ln/>
        </p:spPr>
        <p:txBody>
          <a:bodyPr wrap="square" lIns="0" tIns="0" rIns="0" bIns="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4800" b="1" i="0" u="none" strike="noStrike" kern="0" cap="none" spc="0" normalizeH="0" baseline="0" noProof="0" dirty="0">
                <a:ln>
                  <a:noFill/>
                </a:ln>
                <a:solidFill>
                  <a:srgbClr val="15224C"/>
                </a:solidFill>
                <a:effectLst/>
                <a:uLnTx/>
                <a:uFillTx/>
                <a:latin typeface="Cambria" panose="02040503050406030204" pitchFamily="18" charset="0"/>
                <a:ea typeface="Cambria" panose="02040503050406030204" pitchFamily="18" charset="0"/>
                <a:cs typeface="Arial"/>
                <a:sym typeface="Arial"/>
              </a:rPr>
              <a:t>Une résidence étudiante peut-elle être considérée comme un local monovalent ? </a:t>
            </a:r>
          </a:p>
        </p:txBody>
      </p:sp>
      <p:sp>
        <p:nvSpPr>
          <p:cNvPr id="270" name="Carte plafonnement">
            <a:extLst>
              <a:ext uri="{FF2B5EF4-FFF2-40B4-BE49-F238E27FC236}">
                <a16:creationId xmlns:a16="http://schemas.microsoft.com/office/drawing/2014/main" id="{01481952-D4AF-9F9E-E236-F1112B5B9499}"/>
              </a:ext>
            </a:extLst>
          </p:cNvPr>
          <p:cNvSpPr/>
          <p:nvPr/>
        </p:nvSpPr>
        <p:spPr>
          <a:xfrm>
            <a:off x="914400" y="2410460"/>
            <a:ext cx="7863840" cy="2834640"/>
          </a:xfrm>
          <a:prstGeom prst="roundRect">
            <a:avLst>
              <a:gd name="adj" fmla="val 5161"/>
            </a:avLst>
          </a:prstGeom>
          <a:solidFill>
            <a:srgbClr val="6FB58A"/>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venir"/>
              <a:cs typeface="Arial"/>
              <a:sym typeface="Arial"/>
            </a:endParaRPr>
          </a:p>
        </p:txBody>
      </p:sp>
      <p:sp>
        <p:nvSpPr>
          <p:cNvPr id="271" name="Text 2">
            <a:extLst>
              <a:ext uri="{FF2B5EF4-FFF2-40B4-BE49-F238E27FC236}">
                <a16:creationId xmlns:a16="http://schemas.microsoft.com/office/drawing/2014/main" id="{9D7C6E7D-940E-D227-1514-AD1359A0F0A5}"/>
              </a:ext>
            </a:extLst>
          </p:cNvPr>
          <p:cNvSpPr txBox="1"/>
          <p:nvPr/>
        </p:nvSpPr>
        <p:spPr>
          <a:xfrm>
            <a:off x="1280160" y="2684780"/>
            <a:ext cx="7132320" cy="457200"/>
          </a:xfrm>
          <a:prstGeom prst="rect">
            <a:avLst/>
          </a:prstGeom>
          <a:noFill/>
          <a:ln/>
        </p:spPr>
        <p:txBody>
          <a:bodyPr wrap="square" lIns="0" tIns="0" rIns="0" bIns="0" rtlCol="0" anchor="ctr"/>
          <a:lstStyle/>
          <a:p>
            <a:pPr marL="0" marR="0" lvl="0" indent="0" algn="l" defTabSz="1828800" rtl="0" eaLnBrk="1" fontAlgn="auto" latinLnBrk="0" hangingPunct="1">
              <a:lnSpc>
                <a:spcPct val="100000"/>
              </a:lnSpc>
              <a:spcBef>
                <a:spcPts val="0"/>
              </a:spcBef>
              <a:spcAft>
                <a:spcPts val="0"/>
              </a:spcAft>
              <a:buClrTx/>
              <a:buSzTx/>
              <a:buFont typeface="Arial"/>
              <a:buNone/>
              <a:tabLst/>
              <a:defRPr/>
            </a:pPr>
            <a:r>
              <a:rPr kumimoji="0" lang="en-US" sz="2200" b="1" i="0" u="none" strike="noStrike" kern="0" cap="none" spc="400" normalizeH="0" baseline="0" noProof="0" dirty="0">
                <a:ln>
                  <a:noFill/>
                </a:ln>
                <a:solidFill>
                  <a:srgbClr val="8C1C2B"/>
                </a:solidFill>
                <a:effectLst/>
                <a:uLnTx/>
                <a:uFillTx/>
                <a:latin typeface="Avenir"/>
                <a:ea typeface="+mn-ea"/>
                <a:cs typeface="Arial"/>
                <a:sym typeface="Arial"/>
              </a:rPr>
              <a:t>LOCAL NON-MONOVALENT</a:t>
            </a:r>
            <a:endParaRPr kumimoji="0" lang="en-US" sz="2200" b="0" i="0" u="none" strike="noStrike" kern="1200" cap="none" spc="0" normalizeH="0" baseline="0" noProof="0" dirty="0">
              <a:ln>
                <a:noFill/>
              </a:ln>
              <a:solidFill>
                <a:srgbClr val="0B1F3A"/>
              </a:solidFill>
              <a:effectLst/>
              <a:uLnTx/>
              <a:uFillTx/>
              <a:latin typeface="Avenir"/>
              <a:ea typeface="+mn-ea"/>
              <a:cs typeface="Arial"/>
              <a:sym typeface="Arial"/>
            </a:endParaRPr>
          </a:p>
        </p:txBody>
      </p:sp>
      <p:sp>
        <p:nvSpPr>
          <p:cNvPr id="272" name="Text 3">
            <a:extLst>
              <a:ext uri="{FF2B5EF4-FFF2-40B4-BE49-F238E27FC236}">
                <a16:creationId xmlns:a16="http://schemas.microsoft.com/office/drawing/2014/main" id="{54190E06-BB06-5C32-9A4F-C19297AA9E4E}"/>
              </a:ext>
            </a:extLst>
          </p:cNvPr>
          <p:cNvSpPr txBox="1"/>
          <p:nvPr/>
        </p:nvSpPr>
        <p:spPr>
          <a:xfrm>
            <a:off x="1280160" y="3233420"/>
            <a:ext cx="7132320" cy="640080"/>
          </a:xfrm>
          <a:prstGeom prst="rect">
            <a:avLst/>
          </a:prstGeom>
          <a:noFill/>
          <a:ln/>
        </p:spPr>
        <p:txBody>
          <a:bodyPr wrap="square" lIns="0" tIns="0" rIns="0" bIns="0" rtlCol="0" anchor="ctr"/>
          <a:lstStyle/>
          <a:p>
            <a:pPr marL="0" marR="0" lvl="0" indent="0" algn="l" defTabSz="1828800" rtl="0" eaLnBrk="1" fontAlgn="auto" latinLnBrk="0" hangingPunct="1">
              <a:lnSpc>
                <a:spcPct val="100000"/>
              </a:lnSpc>
              <a:spcBef>
                <a:spcPts val="0"/>
              </a:spcBef>
              <a:spcAft>
                <a:spcPts val="0"/>
              </a:spcAft>
              <a:buClrTx/>
              <a:buSzTx/>
              <a:buFont typeface="Arial"/>
              <a:buNone/>
              <a:tabLst/>
              <a:defRPr/>
            </a:pPr>
            <a:r>
              <a:rPr kumimoji="0" lang="fr-FR" sz="3400" b="1" i="0" u="none" strike="noStrike" kern="1200" cap="none" spc="0" normalizeH="0" baseline="0" noProof="0" dirty="0">
                <a:ln>
                  <a:noFill/>
                </a:ln>
                <a:solidFill>
                  <a:srgbClr val="0B1F3A"/>
                </a:solidFill>
                <a:effectLst/>
                <a:uLnTx/>
                <a:uFillTx/>
                <a:latin typeface="Avenir"/>
                <a:ea typeface="+mn-ea"/>
                <a:cs typeface="Arial"/>
                <a:sym typeface="Arial"/>
              </a:rPr>
              <a:t>Loyer soumis au plafonnement</a:t>
            </a:r>
            <a:endParaRPr kumimoji="0" lang="fr-FR" sz="3400" b="0" i="0" u="none" strike="noStrike" kern="1200" cap="none" spc="0" normalizeH="0" baseline="0" noProof="0" dirty="0">
              <a:ln>
                <a:noFill/>
              </a:ln>
              <a:solidFill>
                <a:srgbClr val="0B1F3A"/>
              </a:solidFill>
              <a:effectLst/>
              <a:uLnTx/>
              <a:uFillTx/>
              <a:latin typeface="Avenir"/>
              <a:ea typeface="+mn-ea"/>
              <a:cs typeface="Arial"/>
              <a:sym typeface="Arial"/>
            </a:endParaRPr>
          </a:p>
        </p:txBody>
      </p:sp>
      <p:sp>
        <p:nvSpPr>
          <p:cNvPr id="273" name="Text 4">
            <a:extLst>
              <a:ext uri="{FF2B5EF4-FFF2-40B4-BE49-F238E27FC236}">
                <a16:creationId xmlns:a16="http://schemas.microsoft.com/office/drawing/2014/main" id="{3DB7AA7A-65E9-C3CA-756F-4E3EBD83E88F}"/>
              </a:ext>
            </a:extLst>
          </p:cNvPr>
          <p:cNvSpPr txBox="1"/>
          <p:nvPr/>
        </p:nvSpPr>
        <p:spPr>
          <a:xfrm>
            <a:off x="1280160" y="3964940"/>
            <a:ext cx="7132320" cy="1005840"/>
          </a:xfrm>
          <a:prstGeom prst="rect">
            <a:avLst/>
          </a:prstGeom>
          <a:noFill/>
          <a:ln/>
        </p:spPr>
        <p:txBody>
          <a:bodyPr wrap="square" lIns="0" tIns="0" rIns="0" bIns="0" rtlCol="0" anchor="t"/>
          <a:lstStyle/>
          <a:p>
            <a:pPr marL="0" marR="0" lvl="0" indent="0" algn="l" defTabSz="1828800" rtl="0" eaLnBrk="1" fontAlgn="auto" latinLnBrk="0" hangingPunct="1">
              <a:lnSpc>
                <a:spcPct val="100000"/>
              </a:lnSpc>
              <a:spcBef>
                <a:spcPts val="0"/>
              </a:spcBef>
              <a:spcAft>
                <a:spcPts val="0"/>
              </a:spcAft>
              <a:buClrTx/>
              <a:buSzTx/>
              <a:buFont typeface="Arial"/>
              <a:buNone/>
              <a:tabLst/>
              <a:defRPr/>
            </a:pPr>
            <a:r>
              <a:rPr kumimoji="0" lang="en-US" sz="2400" b="0" i="0" u="none" strike="noStrike" kern="1200" cap="none" spc="0" normalizeH="0" baseline="0" noProof="0" dirty="0">
                <a:ln>
                  <a:noFill/>
                </a:ln>
                <a:solidFill>
                  <a:srgbClr val="0B1F3A"/>
                </a:solidFill>
                <a:effectLst/>
                <a:uLnTx/>
                <a:uFillTx/>
                <a:latin typeface="Avenir"/>
                <a:ea typeface="+mn-ea"/>
                <a:cs typeface="Arial"/>
                <a:sym typeface="Arial"/>
              </a:rPr>
              <a:t>Principe du plafonnement — art. L.145-34 du Code de commerce</a:t>
            </a:r>
          </a:p>
        </p:txBody>
      </p:sp>
      <p:sp>
        <p:nvSpPr>
          <p:cNvPr id="274" name="Carte monovalent">
            <a:extLst>
              <a:ext uri="{FF2B5EF4-FFF2-40B4-BE49-F238E27FC236}">
                <a16:creationId xmlns:a16="http://schemas.microsoft.com/office/drawing/2014/main" id="{9FFA93C0-B333-EA8D-6276-28CAEABAECB0}"/>
              </a:ext>
            </a:extLst>
          </p:cNvPr>
          <p:cNvSpPr/>
          <p:nvPr/>
        </p:nvSpPr>
        <p:spPr>
          <a:xfrm>
            <a:off x="9509760" y="2410460"/>
            <a:ext cx="7863840" cy="2834640"/>
          </a:xfrm>
          <a:prstGeom prst="roundRect">
            <a:avLst>
              <a:gd name="adj" fmla="val 5161"/>
            </a:avLst>
          </a:prstGeom>
          <a:solidFill>
            <a:srgbClr val="15224C"/>
          </a:solidFill>
          <a:ln w="12700">
            <a:solidFill>
              <a:srgbClr val="0B1F3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venir"/>
              <a:cs typeface="Arial"/>
              <a:sym typeface="Arial"/>
            </a:endParaRPr>
          </a:p>
        </p:txBody>
      </p:sp>
      <p:sp>
        <p:nvSpPr>
          <p:cNvPr id="275" name="Text 6">
            <a:extLst>
              <a:ext uri="{FF2B5EF4-FFF2-40B4-BE49-F238E27FC236}">
                <a16:creationId xmlns:a16="http://schemas.microsoft.com/office/drawing/2014/main" id="{701140AF-E225-CBE9-DEB3-CBA48B626A91}"/>
              </a:ext>
            </a:extLst>
          </p:cNvPr>
          <p:cNvSpPr txBox="1"/>
          <p:nvPr/>
        </p:nvSpPr>
        <p:spPr>
          <a:xfrm>
            <a:off x="9875520" y="2684780"/>
            <a:ext cx="7132320" cy="457200"/>
          </a:xfrm>
          <a:prstGeom prst="rect">
            <a:avLst/>
          </a:prstGeom>
          <a:noFill/>
          <a:ln/>
        </p:spPr>
        <p:txBody>
          <a:bodyPr wrap="square" lIns="0" tIns="0" rIns="0" bIns="0" rtlCol="0" anchor="ctr"/>
          <a:lstStyle/>
          <a:p>
            <a:pPr marL="0" marR="0" lvl="0" indent="0" algn="l" defTabSz="1828800" rtl="0" eaLnBrk="1" fontAlgn="auto" latinLnBrk="0" hangingPunct="1">
              <a:lnSpc>
                <a:spcPct val="100000"/>
              </a:lnSpc>
              <a:spcBef>
                <a:spcPts val="0"/>
              </a:spcBef>
              <a:spcAft>
                <a:spcPts val="0"/>
              </a:spcAft>
              <a:buClrTx/>
              <a:buSzTx/>
              <a:buFont typeface="Arial"/>
              <a:buNone/>
              <a:tabLst/>
              <a:defRPr/>
            </a:pPr>
            <a:r>
              <a:rPr kumimoji="0" lang="en-US" sz="2200" b="1" i="0" u="none" strike="noStrike" kern="0" cap="none" spc="400" normalizeH="0" baseline="0" noProof="0" dirty="0">
                <a:ln>
                  <a:noFill/>
                </a:ln>
                <a:solidFill>
                  <a:srgbClr val="D9925A"/>
                </a:solidFill>
                <a:effectLst/>
                <a:uLnTx/>
                <a:uFillTx/>
                <a:latin typeface="Avenir"/>
                <a:ea typeface="+mn-ea"/>
                <a:cs typeface="Arial"/>
                <a:sym typeface="Arial"/>
              </a:rPr>
              <a:t>LOCAL MONOVALENT</a:t>
            </a:r>
            <a:endParaRPr kumimoji="0" lang="en-US" sz="2200" b="0" i="0" u="none" strike="noStrike" kern="1200" cap="none" spc="0" normalizeH="0" baseline="0" noProof="0" dirty="0">
              <a:ln>
                <a:noFill/>
              </a:ln>
              <a:solidFill>
                <a:srgbClr val="D9925A"/>
              </a:solidFill>
              <a:effectLst/>
              <a:uLnTx/>
              <a:uFillTx/>
              <a:latin typeface="Avenir"/>
              <a:ea typeface="+mn-ea"/>
              <a:cs typeface="Arial"/>
              <a:sym typeface="Arial"/>
            </a:endParaRPr>
          </a:p>
        </p:txBody>
      </p:sp>
      <p:sp>
        <p:nvSpPr>
          <p:cNvPr id="287" name="Text 7">
            <a:extLst>
              <a:ext uri="{FF2B5EF4-FFF2-40B4-BE49-F238E27FC236}">
                <a16:creationId xmlns:a16="http://schemas.microsoft.com/office/drawing/2014/main" id="{CD1BD25B-DE97-BE61-70E1-D3B970F6BC90}"/>
              </a:ext>
            </a:extLst>
          </p:cNvPr>
          <p:cNvSpPr txBox="1"/>
          <p:nvPr/>
        </p:nvSpPr>
        <p:spPr>
          <a:xfrm>
            <a:off x="9875520" y="3233420"/>
            <a:ext cx="7132320" cy="640080"/>
          </a:xfrm>
          <a:prstGeom prst="rect">
            <a:avLst/>
          </a:prstGeom>
          <a:noFill/>
          <a:ln/>
        </p:spPr>
        <p:txBody>
          <a:bodyPr wrap="square" lIns="0" tIns="0" rIns="0" bIns="0" rtlCol="0" anchor="ctr"/>
          <a:lstStyle/>
          <a:p>
            <a:pPr marL="0" marR="0" lvl="0" indent="0" algn="l" defTabSz="1828800" rtl="0" eaLnBrk="1" fontAlgn="auto" latinLnBrk="0" hangingPunct="1">
              <a:lnSpc>
                <a:spcPct val="100000"/>
              </a:lnSpc>
              <a:spcBef>
                <a:spcPts val="0"/>
              </a:spcBef>
              <a:spcAft>
                <a:spcPts val="0"/>
              </a:spcAft>
              <a:buClrTx/>
              <a:buSzTx/>
              <a:buFont typeface="Arial"/>
              <a:buNone/>
              <a:tabLst/>
              <a:defRPr/>
            </a:pPr>
            <a:r>
              <a:rPr kumimoji="0" lang="en-US" sz="3400" b="1" i="0" u="none" strike="noStrike" kern="1200" cap="none" spc="0" normalizeH="0" baseline="0" noProof="0" dirty="0">
                <a:ln>
                  <a:noFill/>
                </a:ln>
                <a:solidFill>
                  <a:srgbClr val="FFFFFF"/>
                </a:solidFill>
                <a:effectLst/>
                <a:uLnTx/>
                <a:uFillTx/>
                <a:latin typeface="Avenir"/>
                <a:ea typeface="+mn-ea"/>
                <a:cs typeface="Arial"/>
                <a:sym typeface="Arial"/>
              </a:rPr>
              <a:t>Échappe au plafonnement</a:t>
            </a:r>
            <a:endParaRPr kumimoji="0" lang="en-US" sz="3400" b="0" i="0" u="none" strike="noStrike" kern="1200" cap="none" spc="0" normalizeH="0" baseline="0" noProof="0" dirty="0">
              <a:ln>
                <a:noFill/>
              </a:ln>
              <a:solidFill>
                <a:srgbClr val="0B1F3A"/>
              </a:solidFill>
              <a:effectLst/>
              <a:uLnTx/>
              <a:uFillTx/>
              <a:latin typeface="Avenir"/>
              <a:ea typeface="+mn-ea"/>
              <a:cs typeface="Arial"/>
              <a:sym typeface="Arial"/>
            </a:endParaRPr>
          </a:p>
        </p:txBody>
      </p:sp>
      <p:sp>
        <p:nvSpPr>
          <p:cNvPr id="288" name="Text 8">
            <a:extLst>
              <a:ext uri="{FF2B5EF4-FFF2-40B4-BE49-F238E27FC236}">
                <a16:creationId xmlns:a16="http://schemas.microsoft.com/office/drawing/2014/main" id="{211002ED-2A31-12D7-FEF1-97ABE6E1F782}"/>
              </a:ext>
            </a:extLst>
          </p:cNvPr>
          <p:cNvSpPr txBox="1"/>
          <p:nvPr/>
        </p:nvSpPr>
        <p:spPr>
          <a:xfrm>
            <a:off x="9875520" y="3964940"/>
            <a:ext cx="7132320" cy="1316736"/>
          </a:xfrm>
          <a:prstGeom prst="rect">
            <a:avLst/>
          </a:prstGeom>
          <a:noFill/>
          <a:ln/>
        </p:spPr>
        <p:txBody>
          <a:bodyPr wrap="square" lIns="0" tIns="0" rIns="0" bIns="0" rtlCol="0" anchor="t"/>
          <a:lstStyle/>
          <a:p>
            <a:pPr marL="0" marR="0" lvl="0" indent="0" algn="l" defTabSz="1828800" rtl="0" eaLnBrk="1" fontAlgn="auto" latinLnBrk="0" hangingPunct="1">
              <a:lnSpc>
                <a:spcPct val="100000"/>
              </a:lnSpc>
              <a:spcBef>
                <a:spcPts val="0"/>
              </a:spcBef>
              <a:spcAft>
                <a:spcPts val="0"/>
              </a:spcAft>
              <a:buClrTx/>
              <a:buSzTx/>
              <a:buFont typeface="Arial"/>
              <a:buNone/>
              <a:tabLst/>
              <a:defRPr/>
            </a:pPr>
            <a:r>
              <a:rPr kumimoji="0" lang="fr-FR" sz="2400" b="0" i="0" u="none" strike="noStrike" kern="1200" cap="none" spc="0" normalizeH="0" baseline="0" noProof="0" dirty="0">
                <a:ln>
                  <a:noFill/>
                </a:ln>
                <a:solidFill>
                  <a:srgbClr val="FFFFFF"/>
                </a:solidFill>
                <a:effectLst/>
                <a:uLnTx/>
                <a:uFillTx/>
                <a:latin typeface="Avenir"/>
                <a:ea typeface="+mn-ea"/>
                <a:cs typeface="Arial"/>
                <a:sym typeface="Arial"/>
              </a:rPr>
              <a:t>Valeur locative déterminée « selon les usages observés dans la branche d'activité considérée » — art. R.145-10 du Code de commerce</a:t>
            </a:r>
            <a:endParaRPr kumimoji="0" lang="fr-FR" sz="2400" b="0" i="0" u="none" strike="noStrike" kern="1200" cap="none" spc="0" normalizeH="0" baseline="0" noProof="0" dirty="0">
              <a:ln>
                <a:noFill/>
              </a:ln>
              <a:solidFill>
                <a:srgbClr val="0B1F3A"/>
              </a:solidFill>
              <a:effectLst/>
              <a:uLnTx/>
              <a:uFillTx/>
              <a:latin typeface="Avenir"/>
              <a:ea typeface="+mn-ea"/>
              <a:cs typeface="Arial"/>
              <a:sym typeface="Arial"/>
            </a:endParaRPr>
          </a:p>
        </p:txBody>
      </p:sp>
      <p:sp>
        <p:nvSpPr>
          <p:cNvPr id="289" name="Pastille vs">
            <a:extLst>
              <a:ext uri="{FF2B5EF4-FFF2-40B4-BE49-F238E27FC236}">
                <a16:creationId xmlns:a16="http://schemas.microsoft.com/office/drawing/2014/main" id="{DF6E786C-D19E-6309-49AD-31E892DA9CD5}"/>
              </a:ext>
            </a:extLst>
          </p:cNvPr>
          <p:cNvSpPr/>
          <p:nvPr/>
        </p:nvSpPr>
        <p:spPr>
          <a:xfrm>
            <a:off x="8686800" y="3361436"/>
            <a:ext cx="914400" cy="914400"/>
          </a:xfrm>
          <a:prstGeom prst="ellipse">
            <a:avLst/>
          </a:prstGeom>
          <a:solidFill>
            <a:srgbClr val="D9925A"/>
          </a:solidFill>
          <a:ln w="12700">
            <a:solidFill>
              <a:srgbClr val="C9A24B"/>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venir"/>
              <a:cs typeface="Arial"/>
              <a:sym typeface="Arial"/>
            </a:endParaRPr>
          </a:p>
        </p:txBody>
      </p:sp>
      <p:sp>
        <p:nvSpPr>
          <p:cNvPr id="290" name="Text 10">
            <a:extLst>
              <a:ext uri="{FF2B5EF4-FFF2-40B4-BE49-F238E27FC236}">
                <a16:creationId xmlns:a16="http://schemas.microsoft.com/office/drawing/2014/main" id="{1B5413E6-F763-FFDE-E50B-1BF568BDD440}"/>
              </a:ext>
            </a:extLst>
          </p:cNvPr>
          <p:cNvSpPr txBox="1"/>
          <p:nvPr/>
        </p:nvSpPr>
        <p:spPr>
          <a:xfrm>
            <a:off x="8686800" y="3352292"/>
            <a:ext cx="914400" cy="914400"/>
          </a:xfrm>
          <a:prstGeom prst="rect">
            <a:avLst/>
          </a:prstGeom>
          <a:noFill/>
          <a:ln/>
        </p:spPr>
        <p:txBody>
          <a:bodyPr wrap="square" lIns="0" tIns="0" rIns="0" bIns="0" rtlCol="0" anchor="ctr"/>
          <a:lstStyle/>
          <a:p>
            <a:pPr marL="0" marR="0" lvl="0" indent="0" algn="ctr" defTabSz="1828800" rtl="0" eaLnBrk="1" fontAlgn="auto" latinLnBrk="0" hangingPunct="1">
              <a:lnSpc>
                <a:spcPct val="100000"/>
              </a:lnSpc>
              <a:spcBef>
                <a:spcPts val="0"/>
              </a:spcBef>
              <a:spcAft>
                <a:spcPts val="0"/>
              </a:spcAft>
              <a:buClrTx/>
              <a:buSzTx/>
              <a:buFont typeface="Arial"/>
              <a:buNone/>
              <a:tabLst/>
              <a:defRPr/>
            </a:pPr>
            <a:r>
              <a:rPr kumimoji="0" lang="en-US" sz="2400" b="1" i="0" u="none" strike="noStrike" kern="1200" cap="none" spc="0" normalizeH="0" baseline="0" noProof="0" dirty="0">
                <a:ln>
                  <a:noFill/>
                </a:ln>
                <a:solidFill>
                  <a:srgbClr val="0B1F3A"/>
                </a:solidFill>
                <a:effectLst/>
                <a:uLnTx/>
                <a:uFillTx/>
                <a:latin typeface="Avenir"/>
                <a:ea typeface="+mn-ea"/>
                <a:cs typeface="Arial"/>
                <a:sym typeface="Arial"/>
              </a:rPr>
              <a:t>VS</a:t>
            </a:r>
            <a:endParaRPr kumimoji="0" lang="en-US" sz="2400" b="0" i="0" u="none" strike="noStrike" kern="1200" cap="none" spc="0" normalizeH="0" baseline="0" noProof="0" dirty="0">
              <a:ln>
                <a:noFill/>
              </a:ln>
              <a:solidFill>
                <a:srgbClr val="0B1F3A"/>
              </a:solidFill>
              <a:effectLst/>
              <a:uLnTx/>
              <a:uFillTx/>
              <a:latin typeface="Avenir"/>
              <a:ea typeface="+mn-ea"/>
              <a:cs typeface="Arial"/>
              <a:sym typeface="Arial"/>
            </a:endParaRPr>
          </a:p>
        </p:txBody>
      </p:sp>
      <p:sp>
        <p:nvSpPr>
          <p:cNvPr id="291" name="Text 11">
            <a:extLst>
              <a:ext uri="{FF2B5EF4-FFF2-40B4-BE49-F238E27FC236}">
                <a16:creationId xmlns:a16="http://schemas.microsoft.com/office/drawing/2014/main" id="{B717F464-DD34-954E-9E4E-36BF06FA7306}"/>
              </a:ext>
            </a:extLst>
          </p:cNvPr>
          <p:cNvSpPr txBox="1"/>
          <p:nvPr/>
        </p:nvSpPr>
        <p:spPr>
          <a:xfrm>
            <a:off x="914400" y="5698744"/>
            <a:ext cx="16459200" cy="548640"/>
          </a:xfrm>
          <a:prstGeom prst="rect">
            <a:avLst/>
          </a:prstGeom>
          <a:noFill/>
          <a:ln/>
        </p:spPr>
        <p:txBody>
          <a:bodyPr wrap="square" lIns="0" tIns="0" rIns="0" bIns="0" rtlCol="0" anchor="ctr"/>
          <a:lstStyle/>
          <a:p>
            <a:pPr marL="0" marR="0" lvl="0" indent="0" algn="l" defTabSz="1828800" rtl="0" eaLnBrk="1" fontAlgn="auto" latinLnBrk="0" hangingPunct="1">
              <a:lnSpc>
                <a:spcPct val="100000"/>
              </a:lnSpc>
              <a:spcBef>
                <a:spcPts val="0"/>
              </a:spcBef>
              <a:spcAft>
                <a:spcPts val="0"/>
              </a:spcAft>
              <a:buClrTx/>
              <a:buSzTx/>
              <a:buFont typeface="Arial"/>
              <a:buNone/>
              <a:tabLst/>
              <a:defRPr/>
            </a:pPr>
            <a:r>
              <a:rPr kumimoji="0" lang="en-US" sz="2600" b="1" i="0" u="none" strike="noStrike" kern="1200" cap="none" spc="0" normalizeH="0" baseline="0" noProof="0" dirty="0">
                <a:ln>
                  <a:noFill/>
                </a:ln>
                <a:solidFill>
                  <a:srgbClr val="15224C"/>
                </a:solidFill>
                <a:effectLst/>
                <a:uLnTx/>
                <a:uFillTx/>
                <a:latin typeface="Avenir"/>
                <a:ea typeface="+mn-ea"/>
                <a:cs typeface="Arial"/>
                <a:sym typeface="Arial"/>
              </a:rPr>
              <a:t>Deux </a:t>
            </a:r>
            <a:r>
              <a:rPr kumimoji="0" lang="fr-FR" sz="2600" b="1" i="0" u="none" strike="noStrike" kern="1200" cap="none" spc="0" normalizeH="0" baseline="0" noProof="0" dirty="0">
                <a:ln>
                  <a:noFill/>
                </a:ln>
                <a:solidFill>
                  <a:srgbClr val="15224C"/>
                </a:solidFill>
                <a:effectLst/>
                <a:uLnTx/>
                <a:uFillTx/>
                <a:latin typeface="Avenir"/>
                <a:ea typeface="+mn-ea"/>
                <a:cs typeface="Arial"/>
                <a:sym typeface="Arial"/>
              </a:rPr>
              <a:t>critères cumulatifs </a:t>
            </a:r>
            <a:r>
              <a:rPr kumimoji="0" lang="en-US" sz="2600" b="1" i="0" u="none" strike="noStrike" kern="1200" cap="none" spc="0" normalizeH="0" baseline="0" noProof="0" dirty="0">
                <a:ln>
                  <a:noFill/>
                </a:ln>
                <a:solidFill>
                  <a:srgbClr val="15224C"/>
                </a:solidFill>
                <a:effectLst/>
                <a:uLnTx/>
                <a:uFillTx/>
                <a:latin typeface="Avenir"/>
                <a:ea typeface="+mn-ea"/>
                <a:cs typeface="Arial"/>
                <a:sym typeface="Arial"/>
              </a:rPr>
              <a:t>(</a:t>
            </a:r>
            <a:r>
              <a:rPr kumimoji="0" lang="fr-FR" sz="2600" b="1" i="0" u="none" strike="noStrike" kern="1200" cap="none" spc="0" normalizeH="0" baseline="0" noProof="0" dirty="0">
                <a:ln>
                  <a:noFill/>
                </a:ln>
                <a:solidFill>
                  <a:srgbClr val="15224C"/>
                </a:solidFill>
                <a:effectLst/>
                <a:uLnTx/>
                <a:uFillTx/>
                <a:latin typeface="Avenir"/>
                <a:ea typeface="+mn-ea"/>
                <a:cs typeface="Arial"/>
                <a:sym typeface="Arial"/>
              </a:rPr>
              <a:t>Cass. 3e civ., 08/02/2006, n° 04-17.046, </a:t>
            </a:r>
            <a:r>
              <a:rPr kumimoji="0" lang="en-US" sz="2600" b="1" i="0" u="none" strike="noStrike" kern="1200" cap="none" spc="0" normalizeH="0" baseline="0" noProof="0" dirty="0">
                <a:ln>
                  <a:noFill/>
                </a:ln>
                <a:solidFill>
                  <a:srgbClr val="15224C"/>
                </a:solidFill>
                <a:effectLst/>
                <a:uLnTx/>
                <a:uFillTx/>
                <a:latin typeface="Avenir"/>
                <a:ea typeface="+mn-ea"/>
                <a:cs typeface="Arial"/>
                <a:sym typeface="Arial"/>
              </a:rPr>
              <a:t>Cass. 3e civ., 10 novembre 2010, n° 09-16.783) :</a:t>
            </a:r>
            <a:endParaRPr kumimoji="0" lang="en-US" sz="2600" b="0" i="0" u="none" strike="noStrike" kern="1200" cap="none" spc="0" normalizeH="0" baseline="0" noProof="0" dirty="0">
              <a:ln>
                <a:noFill/>
              </a:ln>
              <a:solidFill>
                <a:srgbClr val="15224C"/>
              </a:solidFill>
              <a:effectLst/>
              <a:uLnTx/>
              <a:uFillTx/>
              <a:latin typeface="Avenir"/>
              <a:ea typeface="+mn-ea"/>
              <a:cs typeface="Arial"/>
              <a:sym typeface="Arial"/>
            </a:endParaRPr>
          </a:p>
        </p:txBody>
      </p:sp>
      <p:sp>
        <p:nvSpPr>
          <p:cNvPr id="292" name="Critère 1">
            <a:extLst>
              <a:ext uri="{FF2B5EF4-FFF2-40B4-BE49-F238E27FC236}">
                <a16:creationId xmlns:a16="http://schemas.microsoft.com/office/drawing/2014/main" id="{FAD3E4E9-125F-65B0-7904-6E4122634BBC}"/>
              </a:ext>
            </a:extLst>
          </p:cNvPr>
          <p:cNvSpPr/>
          <p:nvPr/>
        </p:nvSpPr>
        <p:spPr>
          <a:xfrm>
            <a:off x="914400" y="6430264"/>
            <a:ext cx="7863840" cy="1829468"/>
          </a:xfrm>
          <a:prstGeom prst="roundRect">
            <a:avLst>
              <a:gd name="adj" fmla="val 6400"/>
            </a:avLst>
          </a:prstGeom>
          <a:solidFill>
            <a:srgbClr val="EEF1F6"/>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venir"/>
              <a:cs typeface="Arial"/>
              <a:sym typeface="Arial"/>
            </a:endParaRPr>
          </a:p>
        </p:txBody>
      </p:sp>
      <p:sp>
        <p:nvSpPr>
          <p:cNvPr id="293" name="Pastille critère 1">
            <a:extLst>
              <a:ext uri="{FF2B5EF4-FFF2-40B4-BE49-F238E27FC236}">
                <a16:creationId xmlns:a16="http://schemas.microsoft.com/office/drawing/2014/main" id="{8576EF6F-9816-5C3A-4685-26AAD1988964}"/>
              </a:ext>
            </a:extLst>
          </p:cNvPr>
          <p:cNvSpPr/>
          <p:nvPr/>
        </p:nvSpPr>
        <p:spPr>
          <a:xfrm>
            <a:off x="1280160" y="6796024"/>
            <a:ext cx="1005840" cy="1005840"/>
          </a:xfrm>
          <a:prstGeom prst="ellipse">
            <a:avLst/>
          </a:prstGeom>
          <a:solidFill>
            <a:srgbClr val="0B1F3A"/>
          </a:solidFill>
          <a:ln w="12700">
            <a:solidFill>
              <a:srgbClr val="0B1F3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venir"/>
              <a:cs typeface="Arial"/>
              <a:sym typeface="Arial"/>
            </a:endParaRPr>
          </a:p>
        </p:txBody>
      </p:sp>
      <p:pic>
        <p:nvPicPr>
          <p:cNvPr id="294" name="Image 0" descr="Critère matériel">
            <a:extLst>
              <a:ext uri="{FF2B5EF4-FFF2-40B4-BE49-F238E27FC236}">
                <a16:creationId xmlns:a16="http://schemas.microsoft.com/office/drawing/2014/main" id="{0A2BC3C1-6C9C-ECB4-B2EE-97242913AA67}"/>
              </a:ext>
            </a:extLst>
          </p:cNvPr>
          <p:cNvPicPr>
            <a:picLocks noChangeAspect="1"/>
          </p:cNvPicPr>
          <p:nvPr/>
        </p:nvPicPr>
        <p:blipFill>
          <a:blip r:embed="rId3"/>
          <a:stretch>
            <a:fillRect/>
          </a:stretch>
        </p:blipFill>
        <p:spPr>
          <a:xfrm>
            <a:off x="1536192" y="7052056"/>
            <a:ext cx="493776" cy="493776"/>
          </a:xfrm>
          <a:prstGeom prst="rect">
            <a:avLst/>
          </a:prstGeom>
        </p:spPr>
      </p:pic>
      <p:sp>
        <p:nvSpPr>
          <p:cNvPr id="295" name="Text 14">
            <a:extLst>
              <a:ext uri="{FF2B5EF4-FFF2-40B4-BE49-F238E27FC236}">
                <a16:creationId xmlns:a16="http://schemas.microsoft.com/office/drawing/2014/main" id="{D82B3B5C-4464-3B1D-69F8-0C3AD0F32D39}"/>
              </a:ext>
            </a:extLst>
          </p:cNvPr>
          <p:cNvSpPr txBox="1"/>
          <p:nvPr/>
        </p:nvSpPr>
        <p:spPr>
          <a:xfrm>
            <a:off x="2651760" y="6704584"/>
            <a:ext cx="5852160" cy="548640"/>
          </a:xfrm>
          <a:prstGeom prst="rect">
            <a:avLst/>
          </a:prstGeom>
          <a:noFill/>
          <a:ln/>
        </p:spPr>
        <p:txBody>
          <a:bodyPr wrap="square" lIns="0" tIns="0" rIns="0" bIns="0" rtlCol="0" anchor="ctr"/>
          <a:lstStyle/>
          <a:p>
            <a:pPr marL="0" marR="0" lvl="0" indent="0" algn="l" defTabSz="1828800" rtl="0" eaLnBrk="1" fontAlgn="auto" latinLnBrk="0" hangingPunct="1">
              <a:lnSpc>
                <a:spcPct val="100000"/>
              </a:lnSpc>
              <a:spcBef>
                <a:spcPts val="0"/>
              </a:spcBef>
              <a:spcAft>
                <a:spcPts val="0"/>
              </a:spcAft>
              <a:buClrTx/>
              <a:buSzTx/>
              <a:buFont typeface="Arial"/>
              <a:buNone/>
              <a:tabLst/>
              <a:defRPr/>
            </a:pPr>
            <a:r>
              <a:rPr kumimoji="0" lang="en-US" sz="3000" b="1" i="0" u="none" strike="noStrike" kern="1200" cap="none" spc="0" normalizeH="0" baseline="0" noProof="0" dirty="0">
                <a:ln>
                  <a:noFill/>
                </a:ln>
                <a:solidFill>
                  <a:srgbClr val="0B1F3A"/>
                </a:solidFill>
                <a:effectLst/>
                <a:uLnTx/>
                <a:uFillTx/>
                <a:latin typeface="Avenir"/>
                <a:ea typeface="+mn-ea"/>
                <a:cs typeface="Arial"/>
                <a:sym typeface="Arial"/>
              </a:rPr>
              <a:t>Critère matériel</a:t>
            </a:r>
            <a:endParaRPr kumimoji="0" lang="en-US" sz="3000" b="0" i="0" u="none" strike="noStrike" kern="1200" cap="none" spc="0" normalizeH="0" baseline="0" noProof="0" dirty="0">
              <a:ln>
                <a:noFill/>
              </a:ln>
              <a:solidFill>
                <a:srgbClr val="0B1F3A"/>
              </a:solidFill>
              <a:effectLst/>
              <a:uLnTx/>
              <a:uFillTx/>
              <a:latin typeface="Avenir"/>
              <a:ea typeface="+mn-ea"/>
              <a:cs typeface="Arial"/>
              <a:sym typeface="Arial"/>
            </a:endParaRPr>
          </a:p>
        </p:txBody>
      </p:sp>
      <p:sp>
        <p:nvSpPr>
          <p:cNvPr id="296" name="Text 15">
            <a:extLst>
              <a:ext uri="{FF2B5EF4-FFF2-40B4-BE49-F238E27FC236}">
                <a16:creationId xmlns:a16="http://schemas.microsoft.com/office/drawing/2014/main" id="{27E795E2-92A9-1FAE-4097-F0CEA612DD42}"/>
              </a:ext>
            </a:extLst>
          </p:cNvPr>
          <p:cNvSpPr txBox="1"/>
          <p:nvPr/>
        </p:nvSpPr>
        <p:spPr>
          <a:xfrm>
            <a:off x="2651760" y="7289800"/>
            <a:ext cx="5852160" cy="864055"/>
          </a:xfrm>
          <a:prstGeom prst="rect">
            <a:avLst/>
          </a:prstGeom>
          <a:noFill/>
          <a:ln/>
        </p:spPr>
        <p:txBody>
          <a:bodyPr wrap="square" lIns="0" tIns="0" rIns="0" bIns="0" rtlCol="0" anchor="t"/>
          <a:lstStyle/>
          <a:p>
            <a:pPr marL="0" marR="0" lvl="0" indent="0" algn="l" defTabSz="1828800" rtl="0" eaLnBrk="1" fontAlgn="auto" latinLnBrk="0" hangingPunct="1">
              <a:lnSpc>
                <a:spcPct val="100000"/>
              </a:lnSpc>
              <a:spcBef>
                <a:spcPts val="0"/>
              </a:spcBef>
              <a:spcAft>
                <a:spcPts val="0"/>
              </a:spcAft>
              <a:buClrTx/>
              <a:buSzTx/>
              <a:buFont typeface="Arial"/>
              <a:buNone/>
              <a:tabLst/>
              <a:defRPr/>
            </a:pPr>
            <a:r>
              <a:rPr kumimoji="0" lang="en-US" sz="2200" b="0" i="0" u="none" strike="noStrike" kern="1200" cap="none" spc="0" normalizeH="0" baseline="0" noProof="0" dirty="0">
                <a:ln>
                  <a:noFill/>
                </a:ln>
                <a:solidFill>
                  <a:srgbClr val="0B1F3A"/>
                </a:solidFill>
                <a:effectLst/>
                <a:uLnTx/>
                <a:uFillTx/>
                <a:latin typeface="Avenir"/>
                <a:ea typeface="+mn-ea"/>
                <a:cs typeface="Arial"/>
                <a:sym typeface="Arial"/>
              </a:rPr>
              <a:t>Local construit ou aménagé en vue d'une seule utilisation.</a:t>
            </a:r>
          </a:p>
        </p:txBody>
      </p:sp>
      <p:sp>
        <p:nvSpPr>
          <p:cNvPr id="297" name="Critère 2">
            <a:extLst>
              <a:ext uri="{FF2B5EF4-FFF2-40B4-BE49-F238E27FC236}">
                <a16:creationId xmlns:a16="http://schemas.microsoft.com/office/drawing/2014/main" id="{D1745941-04EB-3971-8CF4-F7D53FF086CE}"/>
              </a:ext>
            </a:extLst>
          </p:cNvPr>
          <p:cNvSpPr/>
          <p:nvPr/>
        </p:nvSpPr>
        <p:spPr>
          <a:xfrm>
            <a:off x="9509760" y="6430264"/>
            <a:ext cx="7863840" cy="1829468"/>
          </a:xfrm>
          <a:prstGeom prst="roundRect">
            <a:avLst>
              <a:gd name="adj" fmla="val 6400"/>
            </a:avLst>
          </a:prstGeom>
          <a:solidFill>
            <a:srgbClr val="EEF1F6"/>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dirty="0">
              <a:ln>
                <a:noFill/>
              </a:ln>
              <a:solidFill>
                <a:srgbClr val="000000"/>
              </a:solidFill>
              <a:effectLst/>
              <a:uLnTx/>
              <a:uFillTx/>
              <a:latin typeface="Avenir"/>
              <a:cs typeface="Arial"/>
              <a:sym typeface="Arial"/>
            </a:endParaRPr>
          </a:p>
        </p:txBody>
      </p:sp>
      <p:sp>
        <p:nvSpPr>
          <p:cNvPr id="298" name="Pastille critère 2">
            <a:extLst>
              <a:ext uri="{FF2B5EF4-FFF2-40B4-BE49-F238E27FC236}">
                <a16:creationId xmlns:a16="http://schemas.microsoft.com/office/drawing/2014/main" id="{A4BFC22E-AE5A-1214-6547-920D685A3994}"/>
              </a:ext>
            </a:extLst>
          </p:cNvPr>
          <p:cNvSpPr/>
          <p:nvPr/>
        </p:nvSpPr>
        <p:spPr>
          <a:xfrm>
            <a:off x="9875520" y="6796024"/>
            <a:ext cx="1005840" cy="1005840"/>
          </a:xfrm>
          <a:prstGeom prst="ellipse">
            <a:avLst/>
          </a:prstGeom>
          <a:solidFill>
            <a:srgbClr val="0B1F3A"/>
          </a:solidFill>
          <a:ln w="12700">
            <a:solidFill>
              <a:srgbClr val="0B1F3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venir"/>
              <a:cs typeface="Arial"/>
              <a:sym typeface="Arial"/>
            </a:endParaRPr>
          </a:p>
        </p:txBody>
      </p:sp>
      <p:pic>
        <p:nvPicPr>
          <p:cNvPr id="299" name="Image 1" descr="Critère économique">
            <a:extLst>
              <a:ext uri="{FF2B5EF4-FFF2-40B4-BE49-F238E27FC236}">
                <a16:creationId xmlns:a16="http://schemas.microsoft.com/office/drawing/2014/main" id="{60AB2E2C-EB10-B2C3-3EF4-B8EE7F74F29D}"/>
              </a:ext>
            </a:extLst>
          </p:cNvPr>
          <p:cNvPicPr>
            <a:picLocks noChangeAspect="1"/>
          </p:cNvPicPr>
          <p:nvPr/>
        </p:nvPicPr>
        <p:blipFill>
          <a:blip r:embed="rId4"/>
          <a:stretch>
            <a:fillRect/>
          </a:stretch>
        </p:blipFill>
        <p:spPr>
          <a:xfrm>
            <a:off x="10131552" y="7052056"/>
            <a:ext cx="493776" cy="493776"/>
          </a:xfrm>
          <a:prstGeom prst="rect">
            <a:avLst/>
          </a:prstGeom>
        </p:spPr>
      </p:pic>
      <p:sp>
        <p:nvSpPr>
          <p:cNvPr id="300" name="Text 18">
            <a:extLst>
              <a:ext uri="{FF2B5EF4-FFF2-40B4-BE49-F238E27FC236}">
                <a16:creationId xmlns:a16="http://schemas.microsoft.com/office/drawing/2014/main" id="{9F898400-5A78-D0C9-24D8-B9B7AC254225}"/>
              </a:ext>
            </a:extLst>
          </p:cNvPr>
          <p:cNvSpPr txBox="1"/>
          <p:nvPr/>
        </p:nvSpPr>
        <p:spPr>
          <a:xfrm>
            <a:off x="11247120" y="6704584"/>
            <a:ext cx="5852160" cy="548640"/>
          </a:xfrm>
          <a:prstGeom prst="rect">
            <a:avLst/>
          </a:prstGeom>
          <a:noFill/>
          <a:ln/>
        </p:spPr>
        <p:txBody>
          <a:bodyPr wrap="square" lIns="0" tIns="0" rIns="0" bIns="0" rtlCol="0" anchor="ctr"/>
          <a:lstStyle/>
          <a:p>
            <a:pPr marL="0" marR="0" lvl="0" indent="0" algn="l" defTabSz="1828800" rtl="0" eaLnBrk="1" fontAlgn="auto" latinLnBrk="0" hangingPunct="1">
              <a:lnSpc>
                <a:spcPct val="100000"/>
              </a:lnSpc>
              <a:spcBef>
                <a:spcPts val="0"/>
              </a:spcBef>
              <a:spcAft>
                <a:spcPts val="0"/>
              </a:spcAft>
              <a:buClrTx/>
              <a:buSzTx/>
              <a:buFont typeface="Arial"/>
              <a:buNone/>
              <a:tabLst/>
              <a:defRPr/>
            </a:pPr>
            <a:r>
              <a:rPr kumimoji="0" lang="en-US" sz="3000" b="1" i="0" u="none" strike="noStrike" kern="1200" cap="none" spc="0" normalizeH="0" baseline="0" noProof="0" dirty="0">
                <a:ln>
                  <a:noFill/>
                </a:ln>
                <a:solidFill>
                  <a:srgbClr val="0B1F3A"/>
                </a:solidFill>
                <a:effectLst/>
                <a:uLnTx/>
                <a:uFillTx/>
                <a:latin typeface="Avenir"/>
                <a:ea typeface="+mn-ea"/>
                <a:cs typeface="Arial"/>
                <a:sym typeface="Arial"/>
              </a:rPr>
              <a:t>Critère économique</a:t>
            </a:r>
            <a:endParaRPr kumimoji="0" lang="en-US" sz="3000" b="0" i="0" u="none" strike="noStrike" kern="1200" cap="none" spc="0" normalizeH="0" baseline="0" noProof="0" dirty="0">
              <a:ln>
                <a:noFill/>
              </a:ln>
              <a:solidFill>
                <a:srgbClr val="0B1F3A"/>
              </a:solidFill>
              <a:effectLst/>
              <a:uLnTx/>
              <a:uFillTx/>
              <a:latin typeface="Avenir"/>
              <a:ea typeface="+mn-ea"/>
              <a:cs typeface="Arial"/>
              <a:sym typeface="Arial"/>
            </a:endParaRPr>
          </a:p>
        </p:txBody>
      </p:sp>
      <p:sp>
        <p:nvSpPr>
          <p:cNvPr id="301" name="Text 19">
            <a:extLst>
              <a:ext uri="{FF2B5EF4-FFF2-40B4-BE49-F238E27FC236}">
                <a16:creationId xmlns:a16="http://schemas.microsoft.com/office/drawing/2014/main" id="{4F597B1E-D5B3-D884-4BAA-BF84B4263B32}"/>
              </a:ext>
            </a:extLst>
          </p:cNvPr>
          <p:cNvSpPr txBox="1"/>
          <p:nvPr/>
        </p:nvSpPr>
        <p:spPr>
          <a:xfrm>
            <a:off x="11247120" y="7289800"/>
            <a:ext cx="5852160" cy="864055"/>
          </a:xfrm>
          <a:prstGeom prst="rect">
            <a:avLst/>
          </a:prstGeom>
          <a:noFill/>
          <a:ln/>
        </p:spPr>
        <p:txBody>
          <a:bodyPr wrap="square" lIns="0" tIns="0" rIns="0" bIns="0" rtlCol="0" anchor="t"/>
          <a:lstStyle/>
          <a:p>
            <a:pPr marL="0" marR="0" lvl="0" indent="0" algn="l" defTabSz="1828800" rtl="0" eaLnBrk="1" fontAlgn="auto" latinLnBrk="0" hangingPunct="1">
              <a:lnSpc>
                <a:spcPct val="100000"/>
              </a:lnSpc>
              <a:spcBef>
                <a:spcPts val="0"/>
              </a:spcBef>
              <a:spcAft>
                <a:spcPts val="0"/>
              </a:spcAft>
              <a:buClrTx/>
              <a:buSzTx/>
              <a:buFont typeface="Arial"/>
              <a:buNone/>
              <a:tabLst/>
              <a:defRPr/>
            </a:pPr>
            <a:r>
              <a:rPr kumimoji="0" lang="fr-FR" sz="2200" b="0" i="0" u="none" strike="noStrike" kern="1200" cap="none" spc="0" normalizeH="0" baseline="0" noProof="0" dirty="0">
                <a:ln>
                  <a:noFill/>
                </a:ln>
                <a:solidFill>
                  <a:srgbClr val="0B1F3A"/>
                </a:solidFill>
                <a:effectLst/>
                <a:uLnTx/>
                <a:uFillTx/>
                <a:latin typeface="Avenir"/>
                <a:ea typeface="+mn-ea"/>
                <a:cs typeface="Arial"/>
                <a:sym typeface="Arial"/>
              </a:rPr>
              <a:t>Ne pouvant être affecté a une autre activité sans des travaux importants et onéreux.</a:t>
            </a:r>
          </a:p>
        </p:txBody>
      </p:sp>
      <p:sp>
        <p:nvSpPr>
          <p:cNvPr id="302" name="Text 20">
            <a:extLst>
              <a:ext uri="{FF2B5EF4-FFF2-40B4-BE49-F238E27FC236}">
                <a16:creationId xmlns:a16="http://schemas.microsoft.com/office/drawing/2014/main" id="{3C3872CE-FCEA-F894-E303-8CEDB189B681}"/>
              </a:ext>
            </a:extLst>
          </p:cNvPr>
          <p:cNvSpPr txBox="1"/>
          <p:nvPr/>
        </p:nvSpPr>
        <p:spPr>
          <a:xfrm>
            <a:off x="914400" y="8847836"/>
            <a:ext cx="16459200" cy="640080"/>
          </a:xfrm>
          <a:prstGeom prst="rect">
            <a:avLst/>
          </a:prstGeom>
          <a:noFill/>
          <a:ln/>
        </p:spPr>
        <p:txBody>
          <a:bodyPr wrap="square" lIns="0" tIns="0" rIns="0" bIns="0" rtlCol="0" anchor="ctr"/>
          <a:lstStyle/>
          <a:p>
            <a:pPr marL="0" marR="0" lvl="0" indent="0" algn="l" defTabSz="1828800" rtl="0" eaLnBrk="1" fontAlgn="auto" latinLnBrk="0" hangingPunct="1">
              <a:lnSpc>
                <a:spcPct val="100000"/>
              </a:lnSpc>
              <a:spcBef>
                <a:spcPts val="0"/>
              </a:spcBef>
              <a:spcAft>
                <a:spcPts val="0"/>
              </a:spcAft>
              <a:buClrTx/>
              <a:buSzTx/>
              <a:buFont typeface="Arial"/>
              <a:buNone/>
              <a:tabLst/>
              <a:defRPr/>
            </a:pPr>
            <a:r>
              <a:rPr kumimoji="0" lang="en-US" sz="2800" b="1" i="1" u="none" strike="noStrike" kern="1200" cap="none" spc="0" normalizeH="0" baseline="0" noProof="0" dirty="0">
                <a:ln>
                  <a:noFill/>
                </a:ln>
                <a:solidFill>
                  <a:srgbClr val="8C1C2B"/>
                </a:solidFill>
                <a:effectLst/>
                <a:uLnTx/>
                <a:uFillTx/>
                <a:latin typeface="Avenir"/>
                <a:ea typeface="+mn-ea"/>
                <a:cs typeface="Arial"/>
                <a:sym typeface="Arial"/>
              </a:rPr>
              <a:t>→ La </a:t>
            </a:r>
            <a:r>
              <a:rPr kumimoji="0" lang="fr-FR" sz="2800" b="1" i="1" u="none" strike="noStrike" kern="1200" cap="none" spc="0" normalizeH="0" baseline="0" noProof="0" dirty="0">
                <a:ln>
                  <a:noFill/>
                </a:ln>
                <a:solidFill>
                  <a:srgbClr val="8C1C2B"/>
                </a:solidFill>
                <a:effectLst/>
                <a:uLnTx/>
                <a:uFillTx/>
                <a:latin typeface="Avenir"/>
                <a:ea typeface="+mn-ea"/>
                <a:cs typeface="Arial"/>
                <a:sym typeface="Arial"/>
              </a:rPr>
              <a:t>jurisprudence apparaît hétérogène sur le caractère monovalent d'une résidence étudiante</a:t>
            </a:r>
            <a:endParaRPr kumimoji="0" lang="en-US" sz="2800" b="0" i="0" u="none" strike="noStrike" kern="1200" cap="none" spc="0" normalizeH="0" baseline="0" noProof="0" dirty="0">
              <a:ln>
                <a:noFill/>
              </a:ln>
              <a:solidFill>
                <a:srgbClr val="0B1F3A"/>
              </a:solidFill>
              <a:effectLst/>
              <a:uLnTx/>
              <a:uFillTx/>
              <a:latin typeface="Avenir"/>
              <a:ea typeface="+mn-ea"/>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14400" y="365760"/>
            <a:ext cx="16459200" cy="1554480"/>
          </a:xfrm>
          <a:prstGeom prst="rect">
            <a:avLst/>
          </a:prstGeom>
          <a:noFill/>
          <a:ln/>
        </p:spPr>
        <p:txBody>
          <a:bodyPr wrap="square" lIns="0" tIns="0" rIns="0" bIns="0" rtlCol="0" anchor="ctr"/>
          <a:lstStyle/>
          <a:p>
            <a:r>
              <a:rPr lang="en-US" dirty="0">
                <a:solidFill>
                  <a:srgbClr val="15224C"/>
                </a:solidFill>
                <a:latin typeface="Cambria" panose="02040503050406030204" pitchFamily="18" charset="0"/>
                <a:ea typeface="Cambria" panose="02040503050406030204" pitchFamily="18" charset="0"/>
              </a:rPr>
              <a:t>Panorama de la jurisprudence (1/2)</a:t>
            </a:r>
          </a:p>
        </p:txBody>
      </p:sp>
      <p:sp>
        <p:nvSpPr>
          <p:cNvPr id="3" name="En-tête"/>
          <p:cNvSpPr/>
          <p:nvPr/>
        </p:nvSpPr>
        <p:spPr>
          <a:xfrm>
            <a:off x="914400" y="2011680"/>
            <a:ext cx="16459200" cy="548640"/>
          </a:xfrm>
          <a:prstGeom prst="roundRect">
            <a:avLst>
              <a:gd name="adj" fmla="val 26667"/>
            </a:avLst>
          </a:prstGeom>
          <a:solidFill>
            <a:srgbClr val="15224C"/>
          </a:solidFill>
          <a:ln w="12700">
            <a:solidFill>
              <a:srgbClr val="15224C"/>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Text 2"/>
          <p:cNvSpPr txBox="1"/>
          <p:nvPr/>
        </p:nvSpPr>
        <p:spPr>
          <a:xfrm>
            <a:off x="1188720" y="2011680"/>
            <a:ext cx="3017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latin typeface="Arial"/>
                <a:cs typeface="Arial"/>
                <a:sym typeface="Arial"/>
              </a:rPr>
              <a:t>Référence</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Text 3"/>
          <p:cNvSpPr txBox="1"/>
          <p:nvPr/>
        </p:nvSpPr>
        <p:spPr>
          <a:xfrm>
            <a:off x="3911134" y="2011680"/>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latin typeface="Arial"/>
                <a:cs typeface="Arial"/>
                <a:sym typeface="Arial"/>
              </a:rPr>
              <a:t>Locaux objet du litige</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Text 4"/>
          <p:cNvSpPr txBox="1"/>
          <p:nvPr/>
        </p:nvSpPr>
        <p:spPr>
          <a:xfrm>
            <a:off x="6963985" y="2011680"/>
            <a:ext cx="2886597"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latin typeface="Arial"/>
                <a:cs typeface="Arial"/>
                <a:sym typeface="Arial"/>
              </a:rPr>
              <a:t>Monovalence retenue ?</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Text 5"/>
          <p:cNvSpPr txBox="1"/>
          <p:nvPr/>
        </p:nvSpPr>
        <p:spPr>
          <a:xfrm>
            <a:off x="9966960" y="2011680"/>
            <a:ext cx="71323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latin typeface="Arial"/>
                <a:cs typeface="Arial"/>
                <a:sym typeface="Arial"/>
              </a:rPr>
              <a:t>Motivation</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Décision 0"/>
          <p:cNvSpPr/>
          <p:nvPr/>
        </p:nvSpPr>
        <p:spPr>
          <a:xfrm>
            <a:off x="914400" y="2688336"/>
            <a:ext cx="16459200" cy="1572768"/>
          </a:xfrm>
          <a:prstGeom prst="roundRect">
            <a:avLst>
              <a:gd name="adj" fmla="val 9302"/>
            </a:avLst>
          </a:prstGeom>
          <a:solidFill>
            <a:srgbClr val="FFFFFF"/>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Text 7"/>
          <p:cNvSpPr txBox="1"/>
          <p:nvPr/>
        </p:nvSpPr>
        <p:spPr>
          <a:xfrm>
            <a:off x="1188720" y="2688336"/>
            <a:ext cx="30175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CA Aix-en-Provence</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28 septembre 2012</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5B6B80"/>
                </a:solidFill>
                <a:effectLst/>
                <a:uLnTx/>
                <a:uFillTx/>
                <a:latin typeface="Arial"/>
                <a:cs typeface="Arial"/>
                <a:sym typeface="Arial"/>
              </a:rPr>
              <a:t>n° 11/08331</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Text 8"/>
          <p:cNvSpPr txBox="1"/>
          <p:nvPr/>
        </p:nvSpPr>
        <p:spPr>
          <a:xfrm>
            <a:off x="3911134" y="2688336"/>
            <a:ext cx="283464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0" i="0" u="none" strike="noStrike" kern="0" cap="none" spc="0" normalizeH="0" baseline="0" noProof="0" dirty="0">
                <a:ln>
                  <a:noFill/>
                </a:ln>
                <a:solidFill>
                  <a:srgbClr val="15224C"/>
                </a:solidFill>
                <a:effectLst/>
                <a:uLnTx/>
                <a:uFillTx/>
                <a:latin typeface="Arial"/>
                <a:cs typeface="Arial"/>
                <a:sym typeface="Arial"/>
              </a:rPr>
              <a:t>Lots de service (hall d’accueil, salle de pdj, laverie, logement de gardien)</a:t>
            </a:r>
            <a:endParaRPr kumimoji="0" lang="en-US" sz="19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Verdict 0"/>
          <p:cNvSpPr/>
          <p:nvPr/>
        </p:nvSpPr>
        <p:spPr>
          <a:xfrm>
            <a:off x="7209211" y="3218688"/>
            <a:ext cx="2286000" cy="512064"/>
          </a:xfrm>
          <a:prstGeom prst="roundRect">
            <a:avLst>
              <a:gd name="adj" fmla="val 50000"/>
            </a:avLst>
          </a:prstGeom>
          <a:solidFill>
            <a:srgbClr val="6FB58A"/>
          </a:solidFill>
          <a:ln w="12700">
            <a:solidFill>
              <a:srgbClr val="6FB58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Text 10"/>
          <p:cNvSpPr txBox="1"/>
          <p:nvPr/>
        </p:nvSpPr>
        <p:spPr>
          <a:xfrm>
            <a:off x="7209211" y="3218688"/>
            <a:ext cx="2286000"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15224C"/>
                </a:solidFill>
                <a:effectLst/>
                <a:uLnTx/>
                <a:uFillTx/>
                <a:latin typeface="Arial"/>
                <a:cs typeface="Arial"/>
                <a:sym typeface="Arial"/>
              </a:rPr>
              <a:t>MONOVALENT</a:t>
            </a: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Text 11"/>
          <p:cNvSpPr txBox="1"/>
          <p:nvPr/>
        </p:nvSpPr>
        <p:spPr>
          <a:xfrm>
            <a:off x="9966960" y="2688336"/>
            <a:ext cx="71323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900" b="0" i="0" u="none" strike="noStrike" kern="0" cap="none" spc="0" normalizeH="0" baseline="0" noProof="0" dirty="0">
                <a:ln>
                  <a:noFill/>
                </a:ln>
                <a:solidFill>
                  <a:srgbClr val="15224C"/>
                </a:solidFill>
                <a:effectLst/>
                <a:uLnTx/>
                <a:uFillTx/>
                <a:latin typeface="Arial"/>
                <a:cs typeface="Arial"/>
                <a:sym typeface="Arial"/>
              </a:rPr>
              <a:t>Monovalence retenue au regard de la destination prévue dans le bail (para-hôtellerie) et notamment de celle du règlement de copropriété. Résidence de 219 lots.</a:t>
            </a:r>
            <a:endParaRPr kumimoji="0" lang="fr-FR" sz="19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Décision 1"/>
          <p:cNvSpPr/>
          <p:nvPr/>
        </p:nvSpPr>
        <p:spPr>
          <a:xfrm>
            <a:off x="914400" y="4389120"/>
            <a:ext cx="16459200" cy="1572768"/>
          </a:xfrm>
          <a:prstGeom prst="roundRect">
            <a:avLst>
              <a:gd name="adj" fmla="val 9302"/>
            </a:avLst>
          </a:prstGeom>
          <a:solidFill>
            <a:srgbClr val="EEF1F6"/>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Text 13"/>
          <p:cNvSpPr txBox="1"/>
          <p:nvPr/>
        </p:nvSpPr>
        <p:spPr>
          <a:xfrm>
            <a:off x="1188720" y="4389120"/>
            <a:ext cx="30175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CA Versailles</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20 juin 2017</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5B6B80"/>
                </a:solidFill>
                <a:effectLst/>
                <a:uLnTx/>
                <a:uFillTx/>
                <a:latin typeface="Arial"/>
                <a:cs typeface="Arial"/>
                <a:sym typeface="Arial"/>
              </a:rPr>
              <a:t>n° 12/05804 et 12/05809</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Text 14"/>
          <p:cNvSpPr txBox="1"/>
          <p:nvPr/>
        </p:nvSpPr>
        <p:spPr>
          <a:xfrm>
            <a:off x="3911134" y="4389120"/>
            <a:ext cx="283464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0" i="0" u="none" strike="noStrike" kern="0" cap="none" spc="0" normalizeH="0" baseline="0" noProof="0" dirty="0">
                <a:ln>
                  <a:noFill/>
                </a:ln>
                <a:solidFill>
                  <a:srgbClr val="15224C"/>
                </a:solidFill>
                <a:effectLst/>
                <a:uLnTx/>
                <a:uFillTx/>
                <a:latin typeface="Arial"/>
                <a:cs typeface="Arial"/>
                <a:sym typeface="Arial"/>
              </a:rPr>
              <a:t>Studios dans une résidence étudiante</a:t>
            </a:r>
            <a:endParaRPr kumimoji="0" lang="en-US" sz="19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Verdict 1"/>
          <p:cNvSpPr/>
          <p:nvPr/>
        </p:nvSpPr>
        <p:spPr>
          <a:xfrm>
            <a:off x="7209211" y="4919472"/>
            <a:ext cx="2286000" cy="512064"/>
          </a:xfrm>
          <a:prstGeom prst="roundRect">
            <a:avLst>
              <a:gd name="adj" fmla="val 50000"/>
            </a:avLst>
          </a:prstGeom>
          <a:solidFill>
            <a:srgbClr val="6FB58A"/>
          </a:solidFill>
          <a:ln w="12700">
            <a:solidFill>
              <a:srgbClr val="6FB58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Text 16"/>
          <p:cNvSpPr txBox="1"/>
          <p:nvPr/>
        </p:nvSpPr>
        <p:spPr>
          <a:xfrm>
            <a:off x="7209211" y="4919472"/>
            <a:ext cx="2286000"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15224C"/>
                </a:solidFill>
                <a:effectLst/>
                <a:uLnTx/>
                <a:uFillTx/>
                <a:latin typeface="Arial"/>
                <a:cs typeface="Arial"/>
                <a:sym typeface="Arial"/>
              </a:rPr>
              <a:t>MONOVALENT</a:t>
            </a: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Text 17"/>
          <p:cNvSpPr txBox="1"/>
          <p:nvPr/>
        </p:nvSpPr>
        <p:spPr>
          <a:xfrm>
            <a:off x="9966960" y="4389120"/>
            <a:ext cx="71323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0" i="0" u="none" strike="noStrike" kern="0" cap="none" spc="0" normalizeH="0" baseline="0" noProof="0" dirty="0">
                <a:ln>
                  <a:noFill/>
                </a:ln>
                <a:solidFill>
                  <a:srgbClr val="15224C"/>
                </a:solidFill>
                <a:effectLst/>
                <a:uLnTx/>
                <a:uFillTx/>
                <a:latin typeface="Arial"/>
                <a:cs typeface="Arial"/>
                <a:sym typeface="Arial"/>
              </a:rPr>
              <a:t>Accord des parties sur la monovalence des locaux en cause.</a:t>
            </a:r>
            <a:endParaRPr kumimoji="0" lang="en-US" sz="19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Décision 2"/>
          <p:cNvSpPr/>
          <p:nvPr/>
        </p:nvSpPr>
        <p:spPr>
          <a:xfrm>
            <a:off x="914400" y="6089904"/>
            <a:ext cx="16459200" cy="1572768"/>
          </a:xfrm>
          <a:prstGeom prst="roundRect">
            <a:avLst>
              <a:gd name="adj" fmla="val 9302"/>
            </a:avLst>
          </a:prstGeom>
          <a:solidFill>
            <a:srgbClr val="FFFFFF"/>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Text 19"/>
          <p:cNvSpPr txBox="1"/>
          <p:nvPr/>
        </p:nvSpPr>
        <p:spPr>
          <a:xfrm>
            <a:off x="1188720" y="6089904"/>
            <a:ext cx="30175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CA Versailles</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4 juillet 2017</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5B6B80"/>
                </a:solidFill>
                <a:effectLst/>
                <a:uLnTx/>
                <a:uFillTx/>
                <a:latin typeface="Arial"/>
                <a:cs typeface="Arial"/>
                <a:sym typeface="Arial"/>
              </a:rPr>
              <a:t>n° 16/04294</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Text 20"/>
          <p:cNvSpPr txBox="1"/>
          <p:nvPr/>
        </p:nvSpPr>
        <p:spPr>
          <a:xfrm>
            <a:off x="3911134" y="6089904"/>
            <a:ext cx="283464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0" i="0" u="none" strike="noStrike" kern="0" cap="none" spc="0" normalizeH="0" baseline="0" noProof="0" dirty="0">
                <a:ln>
                  <a:noFill/>
                </a:ln>
                <a:solidFill>
                  <a:srgbClr val="15224C"/>
                </a:solidFill>
                <a:effectLst/>
                <a:uLnTx/>
                <a:uFillTx/>
                <a:latin typeface="Arial"/>
                <a:cs typeface="Arial"/>
                <a:sym typeface="Arial"/>
              </a:rPr>
              <a:t>Plusieurs studios dans une résidence étudiante</a:t>
            </a:r>
            <a:endParaRPr kumimoji="0" lang="en-US" sz="19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Verdict 2"/>
          <p:cNvSpPr/>
          <p:nvPr/>
        </p:nvSpPr>
        <p:spPr>
          <a:xfrm>
            <a:off x="7209211" y="6620256"/>
            <a:ext cx="2286000" cy="512064"/>
          </a:xfrm>
          <a:prstGeom prst="roundRect">
            <a:avLst>
              <a:gd name="adj" fmla="val 50000"/>
            </a:avLst>
          </a:prstGeom>
          <a:solidFill>
            <a:srgbClr val="6FB58A"/>
          </a:solidFill>
          <a:ln w="12700">
            <a:solidFill>
              <a:srgbClr val="6FB58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Text 22"/>
          <p:cNvSpPr txBox="1"/>
          <p:nvPr/>
        </p:nvSpPr>
        <p:spPr>
          <a:xfrm>
            <a:off x="7209211" y="6620256"/>
            <a:ext cx="2286000"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15224C"/>
                </a:solidFill>
                <a:effectLst/>
                <a:uLnTx/>
                <a:uFillTx/>
                <a:latin typeface="Arial"/>
                <a:cs typeface="Arial"/>
                <a:sym typeface="Arial"/>
              </a:rPr>
              <a:t>MONOVALENT</a:t>
            </a: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Text 23"/>
          <p:cNvSpPr txBox="1"/>
          <p:nvPr/>
        </p:nvSpPr>
        <p:spPr>
          <a:xfrm>
            <a:off x="9966960" y="6089904"/>
            <a:ext cx="71323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0" i="0" u="none" strike="noStrike" kern="0" cap="none" spc="0" normalizeH="0" baseline="0" noProof="0" dirty="0">
                <a:ln>
                  <a:noFill/>
                </a:ln>
                <a:solidFill>
                  <a:srgbClr val="15224C"/>
                </a:solidFill>
                <a:effectLst/>
                <a:uLnTx/>
                <a:uFillTx/>
                <a:latin typeface="Arial"/>
                <a:cs typeface="Arial"/>
                <a:sym typeface="Arial"/>
              </a:rPr>
              <a:t>Monovalence retenue au regard : de la destination du RCP (modification difficile à obtenir) ; de la difficulté de transformer l’immeuble de 262 studios d’habitations en un immeuble de bureaux, d’entreprise ou autre sans aménagements coûteux.</a:t>
            </a:r>
            <a:endParaRPr kumimoji="0" lang="en-US" sz="1900" b="0" i="0" u="none" strike="noStrike" kern="0" cap="none" spc="0" normalizeH="0" baseline="0" noProof="0" dirty="0">
              <a:ln>
                <a:noFill/>
              </a:ln>
              <a:solidFill>
                <a:srgbClr val="000000"/>
              </a:solidFill>
              <a:effectLst/>
              <a:uLnTx/>
              <a:uFillTx/>
              <a:latin typeface="Arial"/>
              <a:cs typeface="Arial"/>
              <a:sym typeface="Arial"/>
            </a:endParaRPr>
          </a:p>
        </p:txBody>
      </p:sp>
      <p:sp>
        <p:nvSpPr>
          <p:cNvPr id="26" name="Décision 3"/>
          <p:cNvSpPr/>
          <p:nvPr/>
        </p:nvSpPr>
        <p:spPr>
          <a:xfrm>
            <a:off x="914400" y="7790688"/>
            <a:ext cx="16459200" cy="1572768"/>
          </a:xfrm>
          <a:prstGeom prst="roundRect">
            <a:avLst>
              <a:gd name="adj" fmla="val 9302"/>
            </a:avLst>
          </a:prstGeom>
          <a:solidFill>
            <a:srgbClr val="EEF1F6"/>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7" name="Text 25"/>
          <p:cNvSpPr txBox="1"/>
          <p:nvPr/>
        </p:nvSpPr>
        <p:spPr>
          <a:xfrm>
            <a:off x="1188720" y="7790688"/>
            <a:ext cx="30175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CA Paris</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2 mai 2018</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5B6B80"/>
                </a:solidFill>
                <a:effectLst/>
                <a:uLnTx/>
                <a:uFillTx/>
                <a:latin typeface="Arial"/>
                <a:cs typeface="Arial"/>
                <a:sym typeface="Arial"/>
              </a:rPr>
              <a:t>n° 16/10194, 16/10300, 16/04656, 16/04685, 16/04638</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28" name="Text 26"/>
          <p:cNvSpPr txBox="1"/>
          <p:nvPr/>
        </p:nvSpPr>
        <p:spPr>
          <a:xfrm>
            <a:off x="3911134" y="7790688"/>
            <a:ext cx="283464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0" i="0" u="none" strike="noStrike" kern="0" cap="none" spc="0" normalizeH="0" baseline="0" noProof="0" dirty="0">
                <a:ln>
                  <a:noFill/>
                </a:ln>
                <a:solidFill>
                  <a:srgbClr val="15224C"/>
                </a:solidFill>
                <a:effectLst/>
                <a:uLnTx/>
                <a:uFillTx/>
                <a:latin typeface="Arial"/>
                <a:cs typeface="Arial"/>
                <a:sym typeface="Arial"/>
              </a:rPr>
              <a:t>Studios dans une résidence étudiante</a:t>
            </a:r>
            <a:endParaRPr kumimoji="0" lang="en-US" sz="19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Verdict 3"/>
          <p:cNvSpPr/>
          <p:nvPr/>
        </p:nvSpPr>
        <p:spPr>
          <a:xfrm>
            <a:off x="7209211" y="8321040"/>
            <a:ext cx="2286000" cy="512064"/>
          </a:xfrm>
          <a:prstGeom prst="roundRect">
            <a:avLst>
              <a:gd name="adj" fmla="val 50000"/>
            </a:avLst>
          </a:prstGeom>
          <a:solidFill>
            <a:srgbClr val="C0392B"/>
          </a:solidFill>
          <a:ln w="12700">
            <a:solidFill>
              <a:srgbClr val="C0392B"/>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Text 28"/>
          <p:cNvSpPr txBox="1"/>
          <p:nvPr/>
        </p:nvSpPr>
        <p:spPr>
          <a:xfrm>
            <a:off x="7209211" y="8321040"/>
            <a:ext cx="2286000"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Arial"/>
                <a:cs typeface="Arial"/>
                <a:sym typeface="Arial"/>
              </a:rPr>
              <a:t>NON-MONOVALENT</a:t>
            </a: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31" name="Text 29"/>
          <p:cNvSpPr txBox="1"/>
          <p:nvPr/>
        </p:nvSpPr>
        <p:spPr>
          <a:xfrm>
            <a:off x="9966960" y="7790688"/>
            <a:ext cx="71323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0" i="0" u="none" strike="noStrike" kern="0" cap="none" spc="0" normalizeH="0" baseline="0" noProof="0" dirty="0">
                <a:ln>
                  <a:noFill/>
                </a:ln>
                <a:solidFill>
                  <a:srgbClr val="15224C"/>
                </a:solidFill>
                <a:effectLst/>
                <a:uLnTx/>
                <a:uFillTx/>
                <a:latin typeface="Arial"/>
                <a:cs typeface="Arial"/>
                <a:sym typeface="Arial"/>
              </a:rPr>
              <a:t>Immeuble construit en vue d’une seule utilisation (critère matériel) mais facilement transformable sans d’importants travaux, seule la cafétéria étant à affecter à un autre usage.</a:t>
            </a:r>
            <a:endParaRPr kumimoji="0" lang="en-US" sz="19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14400" y="365760"/>
            <a:ext cx="16459200" cy="1554480"/>
          </a:xfrm>
          <a:prstGeom prst="rect">
            <a:avLst/>
          </a:prstGeom>
          <a:noFill/>
          <a:ln/>
        </p:spPr>
        <p:txBody>
          <a:bodyPr wrap="square" lIns="0" tIns="0" rIns="0" bIns="0" rtlCol="0" anchor="ctr"/>
          <a:lstStyle/>
          <a:p>
            <a:r>
              <a:rPr lang="en-US" dirty="0">
                <a:solidFill>
                  <a:srgbClr val="15224C"/>
                </a:solidFill>
                <a:latin typeface="Cambria" panose="02040503050406030204" pitchFamily="18" charset="0"/>
                <a:ea typeface="Cambria" panose="02040503050406030204" pitchFamily="18" charset="0"/>
              </a:rPr>
              <a:t>Panorama de la jurisprudence (2/2)</a:t>
            </a:r>
          </a:p>
        </p:txBody>
      </p:sp>
      <p:sp>
        <p:nvSpPr>
          <p:cNvPr id="3" name="En-tête"/>
          <p:cNvSpPr/>
          <p:nvPr/>
        </p:nvSpPr>
        <p:spPr>
          <a:xfrm>
            <a:off x="914400" y="2011680"/>
            <a:ext cx="16459200" cy="548640"/>
          </a:xfrm>
          <a:prstGeom prst="roundRect">
            <a:avLst>
              <a:gd name="adj" fmla="val 26667"/>
            </a:avLst>
          </a:prstGeom>
          <a:solidFill>
            <a:srgbClr val="15224C"/>
          </a:solidFill>
          <a:ln w="12700">
            <a:solidFill>
              <a:srgbClr val="15224C"/>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Text 2"/>
          <p:cNvSpPr txBox="1"/>
          <p:nvPr/>
        </p:nvSpPr>
        <p:spPr>
          <a:xfrm>
            <a:off x="1188720" y="2011680"/>
            <a:ext cx="3017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latin typeface="Arial"/>
                <a:cs typeface="Arial"/>
                <a:sym typeface="Arial"/>
              </a:rPr>
              <a:t>Référence</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Text 3"/>
          <p:cNvSpPr txBox="1"/>
          <p:nvPr/>
        </p:nvSpPr>
        <p:spPr>
          <a:xfrm>
            <a:off x="3869570" y="2011680"/>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latin typeface="Arial"/>
                <a:cs typeface="Arial"/>
                <a:sym typeface="Arial"/>
              </a:rPr>
              <a:t>Locaux objet du litige</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Text 4"/>
          <p:cNvSpPr txBox="1"/>
          <p:nvPr/>
        </p:nvSpPr>
        <p:spPr>
          <a:xfrm>
            <a:off x="6980609" y="2011680"/>
            <a:ext cx="3724561"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latin typeface="Arial"/>
                <a:cs typeface="Arial"/>
                <a:sym typeface="Arial"/>
              </a:rPr>
              <a:t>Monovalence retenue ?</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Text 5"/>
          <p:cNvSpPr txBox="1"/>
          <p:nvPr/>
        </p:nvSpPr>
        <p:spPr>
          <a:xfrm>
            <a:off x="9966960" y="2011680"/>
            <a:ext cx="71323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latin typeface="Arial"/>
                <a:cs typeface="Arial"/>
                <a:sym typeface="Arial"/>
              </a:rPr>
              <a:t>Motivation</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Décision 4"/>
          <p:cNvSpPr/>
          <p:nvPr/>
        </p:nvSpPr>
        <p:spPr>
          <a:xfrm>
            <a:off x="914400" y="2688336"/>
            <a:ext cx="16459200" cy="1572768"/>
          </a:xfrm>
          <a:prstGeom prst="roundRect">
            <a:avLst>
              <a:gd name="adj" fmla="val 9302"/>
            </a:avLst>
          </a:prstGeom>
          <a:solidFill>
            <a:srgbClr val="FFFFFF"/>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Text 7"/>
          <p:cNvSpPr txBox="1"/>
          <p:nvPr/>
        </p:nvSpPr>
        <p:spPr>
          <a:xfrm>
            <a:off x="1188720" y="2688336"/>
            <a:ext cx="30175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CA Aix-en-Provence</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30 janvier 2020</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5B6B80"/>
                </a:solidFill>
                <a:effectLst/>
                <a:uLnTx/>
                <a:uFillTx/>
                <a:latin typeface="Arial"/>
                <a:cs typeface="Arial"/>
                <a:sym typeface="Arial"/>
              </a:rPr>
              <a:t>n° 17/05730</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Text 8"/>
          <p:cNvSpPr txBox="1"/>
          <p:nvPr/>
        </p:nvSpPr>
        <p:spPr>
          <a:xfrm>
            <a:off x="3869570" y="2688336"/>
            <a:ext cx="283464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900" b="0" i="0" u="none" strike="noStrike" kern="0" cap="none" spc="0" normalizeH="0" baseline="0" noProof="0" dirty="0">
                <a:ln>
                  <a:noFill/>
                </a:ln>
                <a:solidFill>
                  <a:srgbClr val="15224C"/>
                </a:solidFill>
                <a:effectLst/>
                <a:uLnTx/>
                <a:uFillTx/>
                <a:latin typeface="Arial"/>
                <a:cs typeface="Arial"/>
                <a:sym typeface="Arial"/>
              </a:rPr>
              <a:t>Lots de service (service de </a:t>
            </a:r>
            <a:r>
              <a:rPr kumimoji="0" lang="fr-FR" sz="1900" b="0" i="0" u="none" strike="noStrike" kern="0" cap="none" spc="0" normalizeH="0" baseline="0" noProof="0" dirty="0" err="1">
                <a:ln>
                  <a:noFill/>
                </a:ln>
                <a:solidFill>
                  <a:srgbClr val="15224C"/>
                </a:solidFill>
                <a:effectLst/>
                <a:uLnTx/>
                <a:uFillTx/>
                <a:latin typeface="Arial"/>
                <a:cs typeface="Arial"/>
                <a:sym typeface="Arial"/>
              </a:rPr>
              <a:t>pdj</a:t>
            </a:r>
            <a:r>
              <a:rPr kumimoji="0" lang="fr-FR" sz="1900" b="0" i="0" u="none" strike="noStrike" kern="0" cap="none" spc="0" normalizeH="0" baseline="0" noProof="0" dirty="0">
                <a:ln>
                  <a:noFill/>
                </a:ln>
                <a:solidFill>
                  <a:srgbClr val="15224C"/>
                </a:solidFill>
                <a:effectLst/>
                <a:uLnTx/>
                <a:uFillTx/>
                <a:latin typeface="Arial"/>
                <a:cs typeface="Arial"/>
                <a:sym typeface="Arial"/>
              </a:rPr>
              <a:t>, accueil, stockage, laverie, logement du gardien)</a:t>
            </a:r>
            <a:endParaRPr kumimoji="0" lang="fr-FR" sz="19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Verdict 4"/>
          <p:cNvSpPr/>
          <p:nvPr/>
        </p:nvSpPr>
        <p:spPr>
          <a:xfrm>
            <a:off x="7209211" y="3218688"/>
            <a:ext cx="2286000" cy="512064"/>
          </a:xfrm>
          <a:prstGeom prst="roundRect">
            <a:avLst>
              <a:gd name="adj" fmla="val 50000"/>
            </a:avLst>
          </a:prstGeom>
          <a:solidFill>
            <a:srgbClr val="6FB58A"/>
          </a:solidFill>
          <a:ln w="12700">
            <a:solidFill>
              <a:srgbClr val="6FB58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Text 10"/>
          <p:cNvSpPr txBox="1"/>
          <p:nvPr/>
        </p:nvSpPr>
        <p:spPr>
          <a:xfrm>
            <a:off x="7209211" y="3218688"/>
            <a:ext cx="2286000"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15224C"/>
                </a:solidFill>
                <a:effectLst/>
                <a:uLnTx/>
                <a:uFillTx/>
                <a:latin typeface="Arial"/>
                <a:cs typeface="Arial"/>
                <a:sym typeface="Arial"/>
              </a:rPr>
              <a:t>MONOVALENT</a:t>
            </a: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Text 11"/>
          <p:cNvSpPr txBox="1"/>
          <p:nvPr/>
        </p:nvSpPr>
        <p:spPr>
          <a:xfrm>
            <a:off x="9966960" y="2688336"/>
            <a:ext cx="71323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0" i="0" u="none" strike="noStrike" kern="0" cap="none" spc="0" normalizeH="0" baseline="0" noProof="0" dirty="0">
                <a:ln>
                  <a:noFill/>
                </a:ln>
                <a:solidFill>
                  <a:srgbClr val="15224C"/>
                </a:solidFill>
                <a:effectLst/>
                <a:uLnTx/>
                <a:uFillTx/>
                <a:latin typeface="Arial"/>
                <a:cs typeface="Arial"/>
                <a:sym typeface="Arial"/>
              </a:rPr>
              <a:t>Accord des parties sur la monovalence des locaux en cause.</a:t>
            </a:r>
            <a:endParaRPr kumimoji="0" lang="en-US" sz="19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Décision 5"/>
          <p:cNvSpPr/>
          <p:nvPr/>
        </p:nvSpPr>
        <p:spPr>
          <a:xfrm>
            <a:off x="914400" y="4389120"/>
            <a:ext cx="16459200" cy="1572768"/>
          </a:xfrm>
          <a:prstGeom prst="roundRect">
            <a:avLst>
              <a:gd name="adj" fmla="val 9302"/>
            </a:avLst>
          </a:prstGeom>
          <a:solidFill>
            <a:srgbClr val="EEF1F6"/>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Text 13"/>
          <p:cNvSpPr txBox="1"/>
          <p:nvPr/>
        </p:nvSpPr>
        <p:spPr>
          <a:xfrm>
            <a:off x="1188720" y="4389120"/>
            <a:ext cx="30175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CA Versailles</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2 mars 2023</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5B6B80"/>
                </a:solidFill>
                <a:effectLst/>
                <a:uLnTx/>
                <a:uFillTx/>
                <a:latin typeface="Arial"/>
                <a:cs typeface="Arial"/>
                <a:sym typeface="Arial"/>
              </a:rPr>
              <a:t>n° 21/04593</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Text 14"/>
          <p:cNvSpPr txBox="1"/>
          <p:nvPr/>
        </p:nvSpPr>
        <p:spPr>
          <a:xfrm>
            <a:off x="3869570" y="4389120"/>
            <a:ext cx="283464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0" i="0" u="none" strike="noStrike" kern="0" cap="none" spc="0" normalizeH="0" baseline="0" noProof="0" dirty="0">
                <a:ln>
                  <a:noFill/>
                </a:ln>
                <a:solidFill>
                  <a:srgbClr val="15224C"/>
                </a:solidFill>
                <a:effectLst/>
                <a:uLnTx/>
                <a:uFillTx/>
                <a:latin typeface="Arial"/>
                <a:cs typeface="Arial"/>
                <a:sym typeface="Arial"/>
              </a:rPr>
              <a:t>Studio dans une résidence étudiante</a:t>
            </a:r>
            <a:endParaRPr kumimoji="0" lang="en-US" sz="19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Verdict 5"/>
          <p:cNvSpPr/>
          <p:nvPr/>
        </p:nvSpPr>
        <p:spPr>
          <a:xfrm>
            <a:off x="7209211" y="4919472"/>
            <a:ext cx="2286000" cy="512064"/>
          </a:xfrm>
          <a:prstGeom prst="roundRect">
            <a:avLst>
              <a:gd name="adj" fmla="val 50000"/>
            </a:avLst>
          </a:prstGeom>
          <a:solidFill>
            <a:srgbClr val="C0392B"/>
          </a:solidFill>
          <a:ln w="12700">
            <a:solidFill>
              <a:srgbClr val="C0392B"/>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Text 16"/>
          <p:cNvSpPr txBox="1"/>
          <p:nvPr/>
        </p:nvSpPr>
        <p:spPr>
          <a:xfrm>
            <a:off x="7209211" y="4919472"/>
            <a:ext cx="2286000"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Arial"/>
                <a:cs typeface="Arial"/>
                <a:sym typeface="Arial"/>
              </a:rPr>
              <a:t>NON-MONOVALENT</a:t>
            </a: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Text 17"/>
          <p:cNvSpPr txBox="1"/>
          <p:nvPr/>
        </p:nvSpPr>
        <p:spPr>
          <a:xfrm>
            <a:off x="9966960" y="4389120"/>
            <a:ext cx="71323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900" b="0" i="0" u="none" strike="noStrike" kern="0" cap="none" spc="0" normalizeH="0" baseline="0" noProof="0" dirty="0">
                <a:ln>
                  <a:noFill/>
                </a:ln>
                <a:solidFill>
                  <a:srgbClr val="15224C"/>
                </a:solidFill>
                <a:effectLst/>
                <a:uLnTx/>
                <a:uFillTx/>
                <a:latin typeface="Arial"/>
                <a:cs typeface="Arial"/>
                <a:sym typeface="Arial"/>
              </a:rPr>
              <a:t>Appréciation au niveau du lot concerné </a:t>
            </a:r>
            <a:r>
              <a:rPr kumimoji="0" lang="en-US" sz="1900" b="0" i="0" u="none" strike="noStrike" kern="0" cap="none" spc="0" normalizeH="0" baseline="0" noProof="0" dirty="0">
                <a:ln>
                  <a:noFill/>
                </a:ln>
                <a:solidFill>
                  <a:srgbClr val="15224C"/>
                </a:solidFill>
                <a:effectLst/>
                <a:uLnTx/>
                <a:uFillTx/>
                <a:latin typeface="Arial"/>
                <a:cs typeface="Arial"/>
                <a:sym typeface="Arial"/>
              </a:rPr>
              <a:t>: </a:t>
            </a:r>
            <a:r>
              <a:rPr kumimoji="0" lang="en-US" sz="1900" b="0" i="1" u="none" strike="noStrike" kern="0" cap="none" spc="0" normalizeH="0" baseline="0" noProof="0" dirty="0">
                <a:ln>
                  <a:noFill/>
                </a:ln>
                <a:solidFill>
                  <a:srgbClr val="15224C"/>
                </a:solidFill>
                <a:effectLst/>
                <a:uLnTx/>
                <a:uFillTx/>
                <a:latin typeface="Arial"/>
                <a:cs typeface="Arial"/>
                <a:sym typeface="Arial"/>
              </a:rPr>
              <a:t>« il s’agit d’une pièce principale et d’une salle de bain pouvant être affectés sans travaux particuliers à un usage de bureau ou d’atelier. »</a:t>
            </a:r>
            <a:endParaRPr kumimoji="0" lang="en-US" sz="1900" b="0" i="1" u="none" strike="noStrike" kern="0" cap="none" spc="0" normalizeH="0" baseline="0" noProof="0" dirty="0">
              <a:ln>
                <a:noFill/>
              </a:ln>
              <a:solidFill>
                <a:srgbClr val="000000"/>
              </a:solidFill>
              <a:effectLst/>
              <a:uLnTx/>
              <a:uFillTx/>
              <a:latin typeface="Arial"/>
              <a:cs typeface="Arial"/>
              <a:sym typeface="Arial"/>
            </a:endParaRPr>
          </a:p>
        </p:txBody>
      </p:sp>
      <p:sp>
        <p:nvSpPr>
          <p:cNvPr id="20" name="Décision 6"/>
          <p:cNvSpPr/>
          <p:nvPr/>
        </p:nvSpPr>
        <p:spPr>
          <a:xfrm>
            <a:off x="914400" y="6089904"/>
            <a:ext cx="16459200" cy="1572768"/>
          </a:xfrm>
          <a:prstGeom prst="roundRect">
            <a:avLst>
              <a:gd name="adj" fmla="val 9302"/>
            </a:avLst>
          </a:prstGeom>
          <a:solidFill>
            <a:srgbClr val="FFFFFF"/>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Text 19"/>
          <p:cNvSpPr txBox="1"/>
          <p:nvPr/>
        </p:nvSpPr>
        <p:spPr>
          <a:xfrm>
            <a:off x="1188720" y="6089904"/>
            <a:ext cx="30175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CA Versailles</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15224C"/>
                </a:solidFill>
                <a:effectLst/>
                <a:uLnTx/>
                <a:uFillTx/>
                <a:latin typeface="Arial"/>
                <a:cs typeface="Arial"/>
                <a:sym typeface="Arial"/>
              </a:rPr>
              <a:t>19 novembre 2025</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5B6B80"/>
                </a:solidFill>
                <a:effectLst/>
                <a:uLnTx/>
                <a:uFillTx/>
                <a:latin typeface="Arial"/>
                <a:cs typeface="Arial"/>
                <a:sym typeface="Arial"/>
              </a:rPr>
              <a:t>n° 23/05660</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Text 20"/>
          <p:cNvSpPr txBox="1"/>
          <p:nvPr/>
        </p:nvSpPr>
        <p:spPr>
          <a:xfrm>
            <a:off x="3869570" y="6089904"/>
            <a:ext cx="283464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0" i="0" u="none" strike="noStrike" kern="0" cap="none" spc="0" normalizeH="0" baseline="0" noProof="0" dirty="0">
                <a:ln>
                  <a:noFill/>
                </a:ln>
                <a:solidFill>
                  <a:srgbClr val="15224C"/>
                </a:solidFill>
                <a:effectLst/>
                <a:uLnTx/>
                <a:uFillTx/>
                <a:latin typeface="Arial"/>
                <a:cs typeface="Arial"/>
                <a:sym typeface="Arial"/>
              </a:rPr>
              <a:t>Studio dans une résidence étudiante</a:t>
            </a:r>
            <a:endParaRPr kumimoji="0" lang="en-US" sz="19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Verdict 6"/>
          <p:cNvSpPr/>
          <p:nvPr/>
        </p:nvSpPr>
        <p:spPr>
          <a:xfrm>
            <a:off x="7209211" y="6620256"/>
            <a:ext cx="2286000" cy="512064"/>
          </a:xfrm>
          <a:prstGeom prst="roundRect">
            <a:avLst>
              <a:gd name="adj" fmla="val 50000"/>
            </a:avLst>
          </a:prstGeom>
          <a:solidFill>
            <a:srgbClr val="6FB58A"/>
          </a:solidFill>
          <a:ln w="12700">
            <a:solidFill>
              <a:srgbClr val="6FB58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Text 22"/>
          <p:cNvSpPr txBox="1"/>
          <p:nvPr/>
        </p:nvSpPr>
        <p:spPr>
          <a:xfrm>
            <a:off x="7209211" y="6620256"/>
            <a:ext cx="2286000" cy="51206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15224C"/>
                </a:solidFill>
                <a:effectLst/>
                <a:uLnTx/>
                <a:uFillTx/>
                <a:latin typeface="Arial"/>
                <a:cs typeface="Arial"/>
                <a:sym typeface="Arial"/>
              </a:rPr>
              <a:t>MONOVALENT</a:t>
            </a: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Text 23"/>
          <p:cNvSpPr txBox="1"/>
          <p:nvPr/>
        </p:nvSpPr>
        <p:spPr>
          <a:xfrm>
            <a:off x="9966960" y="6089904"/>
            <a:ext cx="7132320" cy="15727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0" i="0" u="none" strike="noStrike" kern="0" cap="none" spc="0" normalizeH="0" baseline="0" noProof="0" dirty="0">
                <a:ln>
                  <a:noFill/>
                </a:ln>
                <a:solidFill>
                  <a:srgbClr val="15224C"/>
                </a:solidFill>
                <a:effectLst/>
                <a:uLnTx/>
                <a:uFillTx/>
                <a:latin typeface="Arial"/>
                <a:cs typeface="Arial"/>
                <a:sym typeface="Arial"/>
              </a:rPr>
              <a:t>Immeuble construit en vue d’une seule utilisation (appartements avec espaces communs, destination prévue dans le bail et dans le RCP) et sa transformation nécessiterait des aménagements structurels importants et coûteux.</a:t>
            </a:r>
            <a:endParaRPr kumimoji="0" lang="en-US" sz="1900" b="0" i="0" u="none" strike="noStrike" kern="0" cap="none" spc="0" normalizeH="0" baseline="0" noProof="0" dirty="0">
              <a:ln>
                <a:noFill/>
              </a:ln>
              <a:solidFill>
                <a:srgbClr val="000000"/>
              </a:solidFill>
              <a:effectLst/>
              <a:uLnTx/>
              <a:uFillTx/>
              <a:latin typeface="Arial"/>
              <a:cs typeface="Arial"/>
              <a:sym typeface="Arial"/>
            </a:endParaRPr>
          </a:p>
        </p:txBody>
      </p:sp>
      <p:sp>
        <p:nvSpPr>
          <p:cNvPr id="26" name="Conclusion"/>
          <p:cNvSpPr/>
          <p:nvPr/>
        </p:nvSpPr>
        <p:spPr>
          <a:xfrm>
            <a:off x="914400" y="8275320"/>
            <a:ext cx="16459200" cy="1051560"/>
          </a:xfrm>
          <a:prstGeom prst="roundRect">
            <a:avLst>
              <a:gd name="adj" fmla="val 10667"/>
            </a:avLst>
          </a:prstGeom>
          <a:solidFill>
            <a:srgbClr val="15224C"/>
          </a:solidFill>
          <a:ln w="12700">
            <a:solidFill>
              <a:srgbClr val="15224C"/>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Text 25"/>
          <p:cNvSpPr txBox="1"/>
          <p:nvPr/>
        </p:nvSpPr>
        <p:spPr>
          <a:xfrm>
            <a:off x="1188720" y="8193024"/>
            <a:ext cx="15910560" cy="11338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000" b="1" i="0" u="none" strike="noStrike" kern="0" cap="none" spc="0" normalizeH="0" baseline="0" noProof="0" dirty="0">
                <a:ln>
                  <a:noFill/>
                </a:ln>
                <a:solidFill>
                  <a:srgbClr val="FFFFFF"/>
                </a:solidFill>
                <a:effectLst/>
                <a:uLnTx/>
                <a:uFillTx/>
                <a:latin typeface="Arial"/>
                <a:cs typeface="Arial"/>
                <a:sym typeface="Arial"/>
              </a:rPr>
              <a:t>Finalement, on s’aperçoit que le critère matériel de la monovalence est généralement admis (avec à l’appui un critère juridique : destination du RCP) mais que le critère économique ne l'est pas nécessairement.</a:t>
            </a:r>
            <a:endParaRPr kumimoji="0" lang="fr-FR" sz="20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B3C6E7"/>
        </a:solidFill>
        <a:effectLst/>
      </p:bgPr>
    </p:bg>
    <p:spTree>
      <p:nvGrpSpPr>
        <p:cNvPr id="1" name="Shape 349"/>
        <p:cNvGrpSpPr/>
        <p:nvPr/>
      </p:nvGrpSpPr>
      <p:grpSpPr>
        <a:xfrm>
          <a:off x="0" y="0"/>
          <a:ext cx="0" cy="0"/>
          <a:chOff x="0" y="0"/>
          <a:chExt cx="0" cy="0"/>
        </a:xfrm>
      </p:grpSpPr>
      <p:sp>
        <p:nvSpPr>
          <p:cNvPr id="350" name="Google Shape;350;p12"/>
          <p:cNvSpPr/>
          <p:nvPr/>
        </p:nvSpPr>
        <p:spPr>
          <a:xfrm>
            <a:off x="15240000" y="1428750"/>
            <a:ext cx="1047750" cy="1047750"/>
          </a:xfrm>
          <a:prstGeom prst="rect">
            <a:avLst/>
          </a:prstGeom>
          <a:solidFill>
            <a:srgbClr val="6FB58A"/>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1" name="Google Shape;351;p12"/>
          <p:cNvSpPr/>
          <p:nvPr/>
        </p:nvSpPr>
        <p:spPr>
          <a:xfrm>
            <a:off x="1238250" y="3301901"/>
            <a:ext cx="12258675" cy="1581150"/>
          </a:xfrm>
          <a:prstGeom prst="rect">
            <a:avLst/>
          </a:prstGeom>
          <a:noFill/>
          <a:ln>
            <a:noFill/>
          </a:ln>
        </p:spPr>
        <p:txBody>
          <a:bodyPr spcFirstLastPara="1" wrap="square" lIns="25400" tIns="25400" rIns="25400" bIns="25400" anchor="t" anchorCtr="0">
            <a:normAutofit/>
          </a:bodyPr>
          <a:lstStyle/>
          <a:p>
            <a:pPr marL="0" marR="0" lvl="0" indent="0" algn="l" defTabSz="914400" rtl="0" eaLnBrk="1" fontAlgn="auto" latinLnBrk="0" hangingPunct="1">
              <a:lnSpc>
                <a:spcPct val="68261"/>
              </a:lnSpc>
              <a:spcBef>
                <a:spcPts val="0"/>
              </a:spcBef>
              <a:spcAft>
                <a:spcPts val="0"/>
              </a:spcAft>
              <a:buClr>
                <a:srgbClr val="15224C"/>
              </a:buClr>
              <a:buSzPts val="13500"/>
              <a:buFont typeface="Arial"/>
              <a:buNone/>
              <a:tabLst/>
              <a:defRPr/>
            </a:pPr>
            <a:r>
              <a:rPr kumimoji="0" lang="en-US" sz="13500" b="1" i="0" u="none" strike="noStrike" kern="0" cap="none" spc="0" normalizeH="0" baseline="0" noProof="0" dirty="0">
                <a:ln>
                  <a:noFill/>
                </a:ln>
                <a:solidFill>
                  <a:srgbClr val="15224C"/>
                </a:solidFill>
                <a:effectLst/>
                <a:uLnTx/>
                <a:uFillTx/>
                <a:latin typeface="Arial"/>
                <a:ea typeface="Arial"/>
                <a:cs typeface="Arial"/>
                <a:sym typeface="Arial"/>
              </a:rPr>
              <a:t>02-C</a:t>
            </a:r>
            <a:endParaRPr kumimoji="0" sz="13500" b="0" i="0" u="none" strike="noStrike" kern="0" cap="none" spc="0" normalizeH="0" baseline="0" noProof="0" dirty="0">
              <a:ln>
                <a:noFill/>
              </a:ln>
              <a:solidFill>
                <a:srgbClr val="15224C"/>
              </a:solidFill>
              <a:effectLst/>
              <a:uLnTx/>
              <a:uFillTx/>
              <a:latin typeface="Calibri"/>
              <a:ea typeface="Calibri"/>
              <a:cs typeface="Calibri"/>
              <a:sym typeface="Calibri"/>
            </a:endParaRPr>
          </a:p>
        </p:txBody>
      </p:sp>
      <p:sp>
        <p:nvSpPr>
          <p:cNvPr id="352" name="Google Shape;352;p12"/>
          <p:cNvSpPr/>
          <p:nvPr/>
        </p:nvSpPr>
        <p:spPr>
          <a:xfrm>
            <a:off x="1238250" y="5225951"/>
            <a:ext cx="12258675" cy="1025649"/>
          </a:xfrm>
          <a:prstGeom prst="rect">
            <a:avLst/>
          </a:prstGeom>
          <a:noFill/>
          <a:ln>
            <a:noFill/>
          </a:ln>
        </p:spPr>
        <p:txBody>
          <a:bodyPr spcFirstLastPara="1" wrap="square" lIns="25400" tIns="25400" rIns="25400" bIns="25400" anchor="t" anchorCtr="0">
            <a:normAutofit/>
          </a:bodyPr>
          <a:lstStyle/>
          <a:p>
            <a:pPr marL="0" marR="0" lvl="0" indent="0" algn="l" defTabSz="914400" rtl="0" eaLnBrk="1" fontAlgn="auto" latinLnBrk="0" hangingPunct="1">
              <a:lnSpc>
                <a:spcPct val="83828"/>
              </a:lnSpc>
              <a:spcBef>
                <a:spcPts val="0"/>
              </a:spcBef>
              <a:spcAft>
                <a:spcPts val="0"/>
              </a:spcAft>
              <a:buClr>
                <a:srgbClr val="15224C"/>
              </a:buClr>
              <a:buSzPts val="6120"/>
              <a:buFont typeface="Arial"/>
              <a:buNone/>
              <a:tabLst/>
              <a:defRPr/>
            </a:pPr>
            <a:r>
              <a:rPr kumimoji="0" lang="fr-FR" sz="6120" b="0" i="0" u="none" strike="noStrike" kern="0" cap="none" spc="0" normalizeH="0" baseline="0" noProof="0" dirty="0">
                <a:ln>
                  <a:noFill/>
                </a:ln>
                <a:solidFill>
                  <a:srgbClr val="15224C"/>
                </a:solidFill>
                <a:effectLst/>
                <a:uLnTx/>
                <a:uFillTx/>
                <a:latin typeface="Arial"/>
                <a:ea typeface="Arial"/>
                <a:cs typeface="Arial"/>
                <a:sym typeface="Arial"/>
              </a:rPr>
              <a:t>Méthodes d’estimation</a:t>
            </a:r>
            <a:endParaRPr kumimoji="0" lang="fr-FR" sz="6120" b="0" i="0" u="none" strike="noStrike" kern="0" cap="none" spc="0" normalizeH="0" baseline="0" noProof="0" dirty="0">
              <a:ln>
                <a:noFill/>
              </a:ln>
              <a:solidFill>
                <a:srgbClr val="15224C"/>
              </a:solidFill>
              <a:effectLst/>
              <a:uLnTx/>
              <a:uFillTx/>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Shape 358"/>
        <p:cNvGrpSpPr/>
        <p:nvPr/>
      </p:nvGrpSpPr>
      <p:grpSpPr>
        <a:xfrm>
          <a:off x="0" y="0"/>
          <a:ext cx="0" cy="0"/>
          <a:chOff x="0" y="0"/>
          <a:chExt cx="0" cy="0"/>
        </a:xfrm>
      </p:grpSpPr>
      <p:sp>
        <p:nvSpPr>
          <p:cNvPr id="2" name="Text 0">
            <a:extLst>
              <a:ext uri="{FF2B5EF4-FFF2-40B4-BE49-F238E27FC236}">
                <a16:creationId xmlns:a16="http://schemas.microsoft.com/office/drawing/2014/main" id="{3AFBC325-CD40-F9FD-9061-9AE415544C3B}"/>
              </a:ext>
            </a:extLst>
          </p:cNvPr>
          <p:cNvSpPr txBox="1">
            <a:spLocks/>
          </p:cNvSpPr>
          <p:nvPr/>
        </p:nvSpPr>
        <p:spPr>
          <a:xfrm>
            <a:off x="914400" y="548640"/>
            <a:ext cx="16459200" cy="1371600"/>
          </a:xfrm>
          <a:prstGeom prst="rect">
            <a:avLst/>
          </a:prstGeom>
          <a:noFill/>
          <a:ln/>
        </p:spPr>
        <p:txBody>
          <a:bodyPr wrap="square" lIns="0" tIns="0" rIns="0" bIns="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4800" b="1" i="0" u="none" strike="noStrike" kern="0" cap="none" spc="0" normalizeH="0" baseline="0" noProof="0" dirty="0">
                <a:ln>
                  <a:noFill/>
                </a:ln>
                <a:solidFill>
                  <a:srgbClr val="15224C"/>
                </a:solidFill>
                <a:effectLst/>
                <a:uLnTx/>
                <a:uFillTx/>
                <a:latin typeface="Cambria" panose="02040503050406030204" pitchFamily="18" charset="0"/>
                <a:ea typeface="Cambria" panose="02040503050406030204" pitchFamily="18" charset="0"/>
                <a:cs typeface="Arial"/>
                <a:sym typeface="Arial"/>
              </a:rPr>
              <a:t>Deux méthodes d'estimation</a:t>
            </a:r>
          </a:p>
        </p:txBody>
      </p:sp>
      <p:sp>
        <p:nvSpPr>
          <p:cNvPr id="3" name="Carte métrique">
            <a:extLst>
              <a:ext uri="{FF2B5EF4-FFF2-40B4-BE49-F238E27FC236}">
                <a16:creationId xmlns:a16="http://schemas.microsoft.com/office/drawing/2014/main" id="{56B53AD4-6F0E-0EF8-953A-A4A77EF4E4E7}"/>
              </a:ext>
            </a:extLst>
          </p:cNvPr>
          <p:cNvSpPr/>
          <p:nvPr/>
        </p:nvSpPr>
        <p:spPr>
          <a:xfrm>
            <a:off x="914400" y="2194560"/>
            <a:ext cx="7863840" cy="6949440"/>
          </a:xfrm>
          <a:prstGeom prst="roundRect">
            <a:avLst>
              <a:gd name="adj" fmla="val 2105"/>
            </a:avLst>
          </a:prstGeom>
          <a:solidFill>
            <a:srgbClr val="EEF1F6"/>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Pastille métrique">
            <a:extLst>
              <a:ext uri="{FF2B5EF4-FFF2-40B4-BE49-F238E27FC236}">
                <a16:creationId xmlns:a16="http://schemas.microsoft.com/office/drawing/2014/main" id="{94D4A515-3B38-536F-D1D1-255DAC9F79DD}"/>
              </a:ext>
            </a:extLst>
          </p:cNvPr>
          <p:cNvSpPr/>
          <p:nvPr/>
        </p:nvSpPr>
        <p:spPr>
          <a:xfrm>
            <a:off x="1280160" y="2560320"/>
            <a:ext cx="1005840" cy="1005840"/>
          </a:xfrm>
          <a:prstGeom prst="ellipse">
            <a:avLst/>
          </a:prstGeom>
          <a:solidFill>
            <a:srgbClr val="D9925A"/>
          </a:solidFill>
          <a:ln w="12700">
            <a:solidFill>
              <a:srgbClr val="C9A24B"/>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pic>
        <p:nvPicPr>
          <p:cNvPr id="5" name="Image 0" descr="Règle">
            <a:extLst>
              <a:ext uri="{FF2B5EF4-FFF2-40B4-BE49-F238E27FC236}">
                <a16:creationId xmlns:a16="http://schemas.microsoft.com/office/drawing/2014/main" id="{ACEEE7E7-D264-B1DA-72B7-09953671BE5A}"/>
              </a:ext>
            </a:extLst>
          </p:cNvPr>
          <p:cNvPicPr>
            <a:picLocks noChangeAspect="1"/>
          </p:cNvPicPr>
          <p:nvPr/>
        </p:nvPicPr>
        <p:blipFill>
          <a:blip r:embed="rId3"/>
          <a:stretch>
            <a:fillRect/>
          </a:stretch>
        </p:blipFill>
        <p:spPr>
          <a:xfrm>
            <a:off x="1536192" y="2816352"/>
            <a:ext cx="493776" cy="493776"/>
          </a:xfrm>
          <a:prstGeom prst="rect">
            <a:avLst/>
          </a:prstGeom>
        </p:spPr>
      </p:pic>
      <p:sp>
        <p:nvSpPr>
          <p:cNvPr id="6" name="Text 3">
            <a:extLst>
              <a:ext uri="{FF2B5EF4-FFF2-40B4-BE49-F238E27FC236}">
                <a16:creationId xmlns:a16="http://schemas.microsoft.com/office/drawing/2014/main" id="{F64BD390-BB54-39B0-392D-18868B74DE9F}"/>
              </a:ext>
            </a:extLst>
          </p:cNvPr>
          <p:cNvSpPr txBox="1"/>
          <p:nvPr/>
        </p:nvSpPr>
        <p:spPr>
          <a:xfrm>
            <a:off x="2651760" y="2560320"/>
            <a:ext cx="585216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Avenir"/>
                <a:cs typeface="Arial"/>
                <a:sym typeface="Arial"/>
              </a:rPr>
              <a:t>Comparaison métrique</a:t>
            </a:r>
            <a:endParaRPr kumimoji="0" lang="en-US" sz="3200" b="0" i="0" u="none" strike="noStrike" kern="0" cap="none" spc="0" normalizeH="0" baseline="0" noProof="0" dirty="0">
              <a:ln>
                <a:noFill/>
              </a:ln>
              <a:solidFill>
                <a:srgbClr val="000000"/>
              </a:solidFill>
              <a:effectLst/>
              <a:uLnTx/>
              <a:uFillTx/>
              <a:latin typeface="Avenir"/>
              <a:cs typeface="Arial"/>
              <a:sym typeface="Arial"/>
            </a:endParaRPr>
          </a:p>
        </p:txBody>
      </p:sp>
      <p:sp>
        <p:nvSpPr>
          <p:cNvPr id="7" name="Réf. meublés">
            <a:extLst>
              <a:ext uri="{FF2B5EF4-FFF2-40B4-BE49-F238E27FC236}">
                <a16:creationId xmlns:a16="http://schemas.microsoft.com/office/drawing/2014/main" id="{7765450B-20C3-0DD4-1D07-D1C91DBD1102}"/>
              </a:ext>
            </a:extLst>
          </p:cNvPr>
          <p:cNvSpPr/>
          <p:nvPr/>
        </p:nvSpPr>
        <p:spPr>
          <a:xfrm>
            <a:off x="1280160" y="4114800"/>
            <a:ext cx="7132320" cy="1737360"/>
          </a:xfrm>
          <a:prstGeom prst="roundRect">
            <a:avLst>
              <a:gd name="adj" fmla="val 8421"/>
            </a:avLst>
          </a:prstGeom>
          <a:solidFill>
            <a:srgbClr val="6FB58A"/>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Text 5">
            <a:extLst>
              <a:ext uri="{FF2B5EF4-FFF2-40B4-BE49-F238E27FC236}">
                <a16:creationId xmlns:a16="http://schemas.microsoft.com/office/drawing/2014/main" id="{69CA7331-BC1A-5BAF-70AC-8842117FE8E9}"/>
              </a:ext>
            </a:extLst>
          </p:cNvPr>
          <p:cNvSpPr txBox="1"/>
          <p:nvPr/>
        </p:nvSpPr>
        <p:spPr>
          <a:xfrm>
            <a:off x="1645920" y="4297680"/>
            <a:ext cx="64008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1" i="0" u="none" strike="noStrike" kern="0" cap="none" spc="0" normalizeH="0" baseline="0" noProof="0" dirty="0">
                <a:ln>
                  <a:noFill/>
                </a:ln>
                <a:solidFill>
                  <a:srgbClr val="000000"/>
                </a:solidFill>
                <a:effectLst/>
                <a:uLnTx/>
                <a:uFillTx/>
                <a:latin typeface="Avenir"/>
                <a:cs typeface="Arial"/>
                <a:sym typeface="Arial"/>
              </a:rPr>
              <a:t>Loyers de logements meublés</a:t>
            </a:r>
            <a:endParaRPr kumimoji="0" lang="en-US" sz="2600" b="0" i="0" u="none" strike="noStrike" kern="0" cap="none" spc="0" normalizeH="0" baseline="0" noProof="0" dirty="0">
              <a:ln>
                <a:noFill/>
              </a:ln>
              <a:solidFill>
                <a:srgbClr val="000000"/>
              </a:solidFill>
              <a:effectLst/>
              <a:uLnTx/>
              <a:uFillTx/>
              <a:latin typeface="Avenir"/>
              <a:cs typeface="Arial"/>
              <a:sym typeface="Arial"/>
            </a:endParaRPr>
          </a:p>
        </p:txBody>
      </p:sp>
      <p:sp>
        <p:nvSpPr>
          <p:cNvPr id="9" name="Text 6">
            <a:extLst>
              <a:ext uri="{FF2B5EF4-FFF2-40B4-BE49-F238E27FC236}">
                <a16:creationId xmlns:a16="http://schemas.microsoft.com/office/drawing/2014/main" id="{C040AEB7-89CA-DB3D-B43E-00ABBCC2E1E0}"/>
              </a:ext>
            </a:extLst>
          </p:cNvPr>
          <p:cNvSpPr txBox="1"/>
          <p:nvPr/>
        </p:nvSpPr>
        <p:spPr>
          <a:xfrm>
            <a:off x="1645920" y="4901184"/>
            <a:ext cx="6400800" cy="7315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0" i="0" u="none" strike="noStrike" kern="0" cap="none" spc="0" normalizeH="0" baseline="0" noProof="0" dirty="0">
                <a:ln>
                  <a:noFill/>
                </a:ln>
                <a:solidFill>
                  <a:srgbClr val="FFFFFF"/>
                </a:solidFill>
                <a:effectLst/>
                <a:uLnTx/>
                <a:uFillTx/>
                <a:latin typeface="Avenir"/>
                <a:cs typeface="Arial"/>
                <a:sym typeface="Arial"/>
              </a:rPr>
              <a:t>Studios loués dans le cadre de baux d'habitation</a:t>
            </a:r>
          </a:p>
        </p:txBody>
      </p:sp>
      <p:sp>
        <p:nvSpPr>
          <p:cNvPr id="10" name="Text 7">
            <a:extLst>
              <a:ext uri="{FF2B5EF4-FFF2-40B4-BE49-F238E27FC236}">
                <a16:creationId xmlns:a16="http://schemas.microsoft.com/office/drawing/2014/main" id="{1DA1BAE3-4DC7-3700-D43D-2D7437CE176F}"/>
              </a:ext>
            </a:extLst>
          </p:cNvPr>
          <p:cNvSpPr txBox="1"/>
          <p:nvPr/>
        </p:nvSpPr>
        <p:spPr>
          <a:xfrm>
            <a:off x="1280160" y="5943600"/>
            <a:ext cx="7132320"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1" u="none" strike="noStrike" kern="0" cap="none" spc="0" normalizeH="0" baseline="0" noProof="0" dirty="0">
                <a:ln>
                  <a:noFill/>
                </a:ln>
                <a:solidFill>
                  <a:srgbClr val="ED7D31"/>
                </a:solidFill>
                <a:effectLst/>
                <a:uLnTx/>
                <a:uFillTx/>
                <a:latin typeface="Avenir"/>
                <a:cs typeface="Arial"/>
                <a:sym typeface="Arial"/>
              </a:rPr>
              <a:t>ou</a:t>
            </a:r>
            <a:endParaRPr kumimoji="0" lang="en-US" sz="2400" b="0" i="0" u="none" strike="noStrike" kern="0" cap="none" spc="0" normalizeH="0" baseline="0" noProof="0" dirty="0">
              <a:ln>
                <a:noFill/>
              </a:ln>
              <a:solidFill>
                <a:srgbClr val="000000"/>
              </a:solidFill>
              <a:effectLst/>
              <a:uLnTx/>
              <a:uFillTx/>
              <a:latin typeface="Avenir"/>
              <a:cs typeface="Arial"/>
              <a:sym typeface="Arial"/>
            </a:endParaRPr>
          </a:p>
        </p:txBody>
      </p:sp>
      <p:sp>
        <p:nvSpPr>
          <p:cNvPr id="11" name="Réf. résidences">
            <a:extLst>
              <a:ext uri="{FF2B5EF4-FFF2-40B4-BE49-F238E27FC236}">
                <a16:creationId xmlns:a16="http://schemas.microsoft.com/office/drawing/2014/main" id="{9827AEE0-9C16-35B7-4ED8-F372A1F47D29}"/>
              </a:ext>
            </a:extLst>
          </p:cNvPr>
          <p:cNvSpPr/>
          <p:nvPr/>
        </p:nvSpPr>
        <p:spPr>
          <a:xfrm>
            <a:off x="1280160" y="6583680"/>
            <a:ext cx="7132320" cy="1737360"/>
          </a:xfrm>
          <a:prstGeom prst="roundRect">
            <a:avLst>
              <a:gd name="adj" fmla="val 8421"/>
            </a:avLst>
          </a:prstGeom>
          <a:solidFill>
            <a:srgbClr val="6FB58A"/>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Text 9">
            <a:extLst>
              <a:ext uri="{FF2B5EF4-FFF2-40B4-BE49-F238E27FC236}">
                <a16:creationId xmlns:a16="http://schemas.microsoft.com/office/drawing/2014/main" id="{8403677B-38D7-73A0-A0DD-3672C5434CEE}"/>
              </a:ext>
            </a:extLst>
          </p:cNvPr>
          <p:cNvSpPr txBox="1"/>
          <p:nvPr/>
        </p:nvSpPr>
        <p:spPr>
          <a:xfrm>
            <a:off x="1645920" y="6766560"/>
            <a:ext cx="64008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1" i="0" u="none" strike="noStrike" kern="0" cap="none" spc="0" normalizeH="0" baseline="0" noProof="0" dirty="0">
                <a:ln>
                  <a:noFill/>
                </a:ln>
                <a:solidFill>
                  <a:srgbClr val="000000"/>
                </a:solidFill>
                <a:effectLst/>
                <a:uLnTx/>
                <a:uFillTx/>
                <a:latin typeface="Avenir"/>
                <a:cs typeface="Arial"/>
                <a:sym typeface="Arial"/>
              </a:rPr>
              <a:t>Loyers d'autres résidences</a:t>
            </a:r>
            <a:endParaRPr kumimoji="0" lang="en-US" sz="2600" b="0" i="0" u="none" strike="noStrike" kern="0" cap="none" spc="0" normalizeH="0" baseline="0" noProof="0" dirty="0">
              <a:ln>
                <a:noFill/>
              </a:ln>
              <a:solidFill>
                <a:srgbClr val="000000"/>
              </a:solidFill>
              <a:effectLst/>
              <a:uLnTx/>
              <a:uFillTx/>
              <a:latin typeface="Avenir"/>
              <a:cs typeface="Arial"/>
              <a:sym typeface="Arial"/>
            </a:endParaRPr>
          </a:p>
        </p:txBody>
      </p:sp>
      <p:sp>
        <p:nvSpPr>
          <p:cNvPr id="13" name="Text 10">
            <a:extLst>
              <a:ext uri="{FF2B5EF4-FFF2-40B4-BE49-F238E27FC236}">
                <a16:creationId xmlns:a16="http://schemas.microsoft.com/office/drawing/2014/main" id="{76720962-2F38-D729-E117-E46A17CAE68C}"/>
              </a:ext>
            </a:extLst>
          </p:cNvPr>
          <p:cNvSpPr txBox="1"/>
          <p:nvPr/>
        </p:nvSpPr>
        <p:spPr>
          <a:xfrm>
            <a:off x="1645920" y="7370064"/>
            <a:ext cx="6400800" cy="7315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200" b="0" i="0" u="none" strike="noStrike" kern="0" cap="none" spc="0" normalizeH="0" baseline="0" noProof="0" dirty="0">
                <a:ln>
                  <a:noFill/>
                </a:ln>
                <a:solidFill>
                  <a:srgbClr val="FFFFFF"/>
                </a:solidFill>
                <a:effectLst/>
                <a:uLnTx/>
                <a:uFillTx/>
                <a:latin typeface="Avenir"/>
                <a:cs typeface="Arial"/>
                <a:sym typeface="Arial"/>
              </a:rPr>
              <a:t>Résidences étudiantes comparables en termes de capacité, d’équipements, etc.</a:t>
            </a:r>
          </a:p>
        </p:txBody>
      </p:sp>
      <p:sp>
        <p:nvSpPr>
          <p:cNvPr id="14" name="Carte hôtelière">
            <a:extLst>
              <a:ext uri="{FF2B5EF4-FFF2-40B4-BE49-F238E27FC236}">
                <a16:creationId xmlns:a16="http://schemas.microsoft.com/office/drawing/2014/main" id="{25A39D47-BCB5-A147-33EC-861E41AC9165}"/>
              </a:ext>
            </a:extLst>
          </p:cNvPr>
          <p:cNvSpPr/>
          <p:nvPr/>
        </p:nvSpPr>
        <p:spPr>
          <a:xfrm>
            <a:off x="9509760" y="2194560"/>
            <a:ext cx="7863840" cy="6949440"/>
          </a:xfrm>
          <a:prstGeom prst="roundRect">
            <a:avLst>
              <a:gd name="adj" fmla="val 2105"/>
            </a:avLst>
          </a:prstGeom>
          <a:solidFill>
            <a:srgbClr val="0B1F3A"/>
          </a:solidFill>
          <a:ln w="12700">
            <a:solidFill>
              <a:srgbClr val="0B1F3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Pastille hôtelière">
            <a:extLst>
              <a:ext uri="{FF2B5EF4-FFF2-40B4-BE49-F238E27FC236}">
                <a16:creationId xmlns:a16="http://schemas.microsoft.com/office/drawing/2014/main" id="{EB3DFA03-36F9-AC04-4EE5-4AD08947D51B}"/>
              </a:ext>
            </a:extLst>
          </p:cNvPr>
          <p:cNvSpPr/>
          <p:nvPr/>
        </p:nvSpPr>
        <p:spPr>
          <a:xfrm>
            <a:off x="9875520" y="2560320"/>
            <a:ext cx="1005840" cy="1005840"/>
          </a:xfrm>
          <a:prstGeom prst="ellipse">
            <a:avLst/>
          </a:prstGeom>
          <a:solidFill>
            <a:srgbClr val="D9925A"/>
          </a:solidFill>
          <a:ln w="12700">
            <a:solidFill>
              <a:srgbClr val="C9A24B"/>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pic>
        <p:nvPicPr>
          <p:cNvPr id="16" name="Image 1" descr="Hôtel">
            <a:extLst>
              <a:ext uri="{FF2B5EF4-FFF2-40B4-BE49-F238E27FC236}">
                <a16:creationId xmlns:a16="http://schemas.microsoft.com/office/drawing/2014/main" id="{DB050F56-D12B-A874-D83C-89DA067907B0}"/>
              </a:ext>
            </a:extLst>
          </p:cNvPr>
          <p:cNvPicPr>
            <a:picLocks noChangeAspect="1"/>
          </p:cNvPicPr>
          <p:nvPr/>
        </p:nvPicPr>
        <p:blipFill>
          <a:blip r:embed="rId4"/>
          <a:stretch>
            <a:fillRect/>
          </a:stretch>
        </p:blipFill>
        <p:spPr>
          <a:xfrm>
            <a:off x="10131552" y="2816352"/>
            <a:ext cx="493776" cy="493776"/>
          </a:xfrm>
          <a:prstGeom prst="rect">
            <a:avLst/>
          </a:prstGeom>
        </p:spPr>
      </p:pic>
      <p:sp>
        <p:nvSpPr>
          <p:cNvPr id="17" name="Text 13">
            <a:extLst>
              <a:ext uri="{FF2B5EF4-FFF2-40B4-BE49-F238E27FC236}">
                <a16:creationId xmlns:a16="http://schemas.microsoft.com/office/drawing/2014/main" id="{7EB69104-A0F4-88DB-D7F3-045153917F1F}"/>
              </a:ext>
            </a:extLst>
          </p:cNvPr>
          <p:cNvSpPr txBox="1"/>
          <p:nvPr/>
        </p:nvSpPr>
        <p:spPr>
          <a:xfrm>
            <a:off x="11247120" y="2560320"/>
            <a:ext cx="585216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FFFFFF"/>
                </a:solidFill>
                <a:effectLst/>
                <a:uLnTx/>
                <a:uFillTx/>
                <a:latin typeface="Avenir"/>
                <a:cs typeface="Arial"/>
                <a:sym typeface="Arial"/>
              </a:rPr>
              <a:t>Méthode hôtelière adaptée</a:t>
            </a:r>
            <a:endParaRPr kumimoji="0" lang="en-US" sz="3200" b="0" i="0" u="none" strike="noStrike" kern="0" cap="none" spc="0" normalizeH="0" baseline="0" noProof="0" dirty="0">
              <a:ln>
                <a:noFill/>
              </a:ln>
              <a:solidFill>
                <a:srgbClr val="000000"/>
              </a:solidFill>
              <a:effectLst/>
              <a:uLnTx/>
              <a:uFillTx/>
              <a:latin typeface="Avenir"/>
              <a:cs typeface="Arial"/>
              <a:sym typeface="Arial"/>
            </a:endParaRPr>
          </a:p>
        </p:txBody>
      </p:sp>
      <p:sp>
        <p:nvSpPr>
          <p:cNvPr id="18" name="Étape 1">
            <a:extLst>
              <a:ext uri="{FF2B5EF4-FFF2-40B4-BE49-F238E27FC236}">
                <a16:creationId xmlns:a16="http://schemas.microsoft.com/office/drawing/2014/main" id="{56BB6473-CCFD-324C-0AE8-4C6FA9DA2F7B}"/>
              </a:ext>
            </a:extLst>
          </p:cNvPr>
          <p:cNvSpPr/>
          <p:nvPr/>
        </p:nvSpPr>
        <p:spPr>
          <a:xfrm>
            <a:off x="9875520" y="4023360"/>
            <a:ext cx="2011680" cy="1463040"/>
          </a:xfrm>
          <a:prstGeom prst="roundRect">
            <a:avLst>
              <a:gd name="adj" fmla="val 10000"/>
            </a:avLst>
          </a:prstGeom>
          <a:solidFill>
            <a:srgbClr val="1B365D"/>
          </a:solidFill>
          <a:ln w="12700">
            <a:solidFill>
              <a:srgbClr val="1B365D"/>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Text 15">
            <a:extLst>
              <a:ext uri="{FF2B5EF4-FFF2-40B4-BE49-F238E27FC236}">
                <a16:creationId xmlns:a16="http://schemas.microsoft.com/office/drawing/2014/main" id="{F72BAD4A-A884-48A3-5DAA-BD8C2B5C2A03}"/>
              </a:ext>
            </a:extLst>
          </p:cNvPr>
          <p:cNvSpPr txBox="1"/>
          <p:nvPr/>
        </p:nvSpPr>
        <p:spPr>
          <a:xfrm>
            <a:off x="9966960" y="4023360"/>
            <a:ext cx="1828800" cy="1463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latin typeface="Avenir"/>
                <a:cs typeface="Arial"/>
                <a:sym typeface="Arial"/>
              </a:rPr>
              <a:t>Prix moyen praticable</a:t>
            </a:r>
            <a:endParaRPr kumimoji="0" lang="en-US" sz="2000" b="0" i="0" u="none" strike="noStrike" kern="0" cap="none" spc="0" normalizeH="0" baseline="0" noProof="0" dirty="0">
              <a:ln>
                <a:noFill/>
              </a:ln>
              <a:solidFill>
                <a:srgbClr val="000000"/>
              </a:solidFill>
              <a:effectLst/>
              <a:uLnTx/>
              <a:uFillTx/>
              <a:latin typeface="Avenir"/>
              <a:cs typeface="Arial"/>
              <a:sym typeface="Arial"/>
            </a:endParaRPr>
          </a:p>
        </p:txBody>
      </p:sp>
      <p:sp>
        <p:nvSpPr>
          <p:cNvPr id="20" name="Étape 2">
            <a:extLst>
              <a:ext uri="{FF2B5EF4-FFF2-40B4-BE49-F238E27FC236}">
                <a16:creationId xmlns:a16="http://schemas.microsoft.com/office/drawing/2014/main" id="{557445AD-08E0-AC8D-80A0-F6EFDC58B0C2}"/>
              </a:ext>
            </a:extLst>
          </p:cNvPr>
          <p:cNvSpPr/>
          <p:nvPr/>
        </p:nvSpPr>
        <p:spPr>
          <a:xfrm>
            <a:off x="12435840" y="4023360"/>
            <a:ext cx="2011680" cy="1463040"/>
          </a:xfrm>
          <a:prstGeom prst="roundRect">
            <a:avLst>
              <a:gd name="adj" fmla="val 10000"/>
            </a:avLst>
          </a:prstGeom>
          <a:solidFill>
            <a:srgbClr val="1B365D"/>
          </a:solidFill>
          <a:ln w="12700">
            <a:solidFill>
              <a:srgbClr val="1B365D"/>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Text 17">
            <a:extLst>
              <a:ext uri="{FF2B5EF4-FFF2-40B4-BE49-F238E27FC236}">
                <a16:creationId xmlns:a16="http://schemas.microsoft.com/office/drawing/2014/main" id="{47CFA2F8-43C4-B53A-BDAD-89D5784F3B3D}"/>
              </a:ext>
            </a:extLst>
          </p:cNvPr>
          <p:cNvSpPr txBox="1"/>
          <p:nvPr/>
        </p:nvSpPr>
        <p:spPr>
          <a:xfrm>
            <a:off x="12527280" y="4023360"/>
            <a:ext cx="1828800" cy="1463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latin typeface="Avenir"/>
                <a:cs typeface="Arial"/>
                <a:sym typeface="Arial"/>
              </a:rPr>
              <a:t>Taux d'occupation</a:t>
            </a:r>
            <a:endParaRPr kumimoji="0" lang="en-US" sz="2000" b="0" i="0" u="none" strike="noStrike" kern="0" cap="none" spc="0" normalizeH="0" baseline="0" noProof="0" dirty="0">
              <a:ln>
                <a:noFill/>
              </a:ln>
              <a:solidFill>
                <a:srgbClr val="000000"/>
              </a:solidFill>
              <a:effectLst/>
              <a:uLnTx/>
              <a:uFillTx/>
              <a:latin typeface="Avenir"/>
              <a:cs typeface="Arial"/>
              <a:sym typeface="Arial"/>
            </a:endParaRPr>
          </a:p>
        </p:txBody>
      </p:sp>
      <p:sp>
        <p:nvSpPr>
          <p:cNvPr id="22" name="Étape 3">
            <a:extLst>
              <a:ext uri="{FF2B5EF4-FFF2-40B4-BE49-F238E27FC236}">
                <a16:creationId xmlns:a16="http://schemas.microsoft.com/office/drawing/2014/main" id="{BE6DE9B7-09EA-3F4D-7D4B-A146C5143FAB}"/>
              </a:ext>
            </a:extLst>
          </p:cNvPr>
          <p:cNvSpPr/>
          <p:nvPr/>
        </p:nvSpPr>
        <p:spPr>
          <a:xfrm>
            <a:off x="14996160" y="4023360"/>
            <a:ext cx="2011680" cy="1463040"/>
          </a:xfrm>
          <a:prstGeom prst="roundRect">
            <a:avLst>
              <a:gd name="adj" fmla="val 10000"/>
            </a:avLst>
          </a:prstGeom>
          <a:solidFill>
            <a:srgbClr val="1B365D"/>
          </a:solidFill>
          <a:ln w="12700">
            <a:solidFill>
              <a:srgbClr val="1B365D"/>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Text 19">
            <a:extLst>
              <a:ext uri="{FF2B5EF4-FFF2-40B4-BE49-F238E27FC236}">
                <a16:creationId xmlns:a16="http://schemas.microsoft.com/office/drawing/2014/main" id="{5D9CC9E9-8914-6AD1-66BF-E1F0EEC30085}"/>
              </a:ext>
            </a:extLst>
          </p:cNvPr>
          <p:cNvSpPr txBox="1"/>
          <p:nvPr/>
        </p:nvSpPr>
        <p:spPr>
          <a:xfrm>
            <a:off x="15087600" y="4023360"/>
            <a:ext cx="1828800" cy="1463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latin typeface="Avenir"/>
                <a:cs typeface="Arial"/>
                <a:sym typeface="Arial"/>
              </a:rPr>
              <a:t>Recette hébergement théorique</a:t>
            </a:r>
            <a:endParaRPr kumimoji="0" lang="en-US" sz="2000" b="0" i="0" u="none" strike="noStrike" kern="0" cap="none" spc="0" normalizeH="0" baseline="0" noProof="0" dirty="0">
              <a:ln>
                <a:noFill/>
              </a:ln>
              <a:solidFill>
                <a:srgbClr val="000000"/>
              </a:solidFill>
              <a:effectLst/>
              <a:uLnTx/>
              <a:uFillTx/>
              <a:latin typeface="Avenir"/>
              <a:cs typeface="Arial"/>
              <a:sym typeface="Arial"/>
            </a:endParaRPr>
          </a:p>
        </p:txBody>
      </p:sp>
      <p:sp>
        <p:nvSpPr>
          <p:cNvPr id="24" name="Text 20">
            <a:extLst>
              <a:ext uri="{FF2B5EF4-FFF2-40B4-BE49-F238E27FC236}">
                <a16:creationId xmlns:a16="http://schemas.microsoft.com/office/drawing/2014/main" id="{75878D5F-285B-08D5-A74D-00BC6F61958D}"/>
              </a:ext>
            </a:extLst>
          </p:cNvPr>
          <p:cNvSpPr txBox="1"/>
          <p:nvPr/>
        </p:nvSpPr>
        <p:spPr>
          <a:xfrm>
            <a:off x="11887200" y="4023360"/>
            <a:ext cx="548640" cy="1463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4472C4"/>
                </a:solidFill>
                <a:effectLst/>
                <a:uLnTx/>
                <a:uFillTx/>
                <a:latin typeface="Avenir"/>
                <a:cs typeface="Arial"/>
                <a:sym typeface="Arial"/>
              </a:rPr>
              <a:t>×</a:t>
            </a:r>
            <a:endParaRPr kumimoji="0" lang="en-US" sz="3200" b="0" i="0" u="none" strike="noStrike" kern="0" cap="none" spc="0" normalizeH="0" baseline="0" noProof="0" dirty="0">
              <a:ln>
                <a:noFill/>
              </a:ln>
              <a:solidFill>
                <a:srgbClr val="000000"/>
              </a:solidFill>
              <a:effectLst/>
              <a:uLnTx/>
              <a:uFillTx/>
              <a:latin typeface="Avenir"/>
              <a:cs typeface="Arial"/>
              <a:sym typeface="Arial"/>
            </a:endParaRPr>
          </a:p>
        </p:txBody>
      </p:sp>
      <p:sp>
        <p:nvSpPr>
          <p:cNvPr id="25" name="Text 21">
            <a:extLst>
              <a:ext uri="{FF2B5EF4-FFF2-40B4-BE49-F238E27FC236}">
                <a16:creationId xmlns:a16="http://schemas.microsoft.com/office/drawing/2014/main" id="{281C2B8E-C82C-981E-3CC7-D0690098423C}"/>
              </a:ext>
            </a:extLst>
          </p:cNvPr>
          <p:cNvSpPr txBox="1"/>
          <p:nvPr/>
        </p:nvSpPr>
        <p:spPr>
          <a:xfrm>
            <a:off x="14447520" y="4023360"/>
            <a:ext cx="548640" cy="1463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4472C4"/>
                </a:solidFill>
                <a:effectLst/>
                <a:uLnTx/>
                <a:uFillTx/>
                <a:latin typeface="Avenir"/>
                <a:cs typeface="Arial"/>
                <a:sym typeface="Arial"/>
              </a:rPr>
              <a:t>=</a:t>
            </a:r>
            <a:endParaRPr kumimoji="0" lang="en-US" sz="3200" b="0" i="0" u="none" strike="noStrike" kern="0" cap="none" spc="0" normalizeH="0" baseline="0" noProof="0" dirty="0">
              <a:ln>
                <a:noFill/>
              </a:ln>
              <a:solidFill>
                <a:srgbClr val="000000"/>
              </a:solidFill>
              <a:effectLst/>
              <a:uLnTx/>
              <a:uFillTx/>
              <a:latin typeface="Avenir"/>
              <a:cs typeface="Arial"/>
              <a:sym typeface="Arial"/>
            </a:endParaRPr>
          </a:p>
        </p:txBody>
      </p:sp>
      <p:sp>
        <p:nvSpPr>
          <p:cNvPr id="26" name="Taux sur recettes">
            <a:extLst>
              <a:ext uri="{FF2B5EF4-FFF2-40B4-BE49-F238E27FC236}">
                <a16:creationId xmlns:a16="http://schemas.microsoft.com/office/drawing/2014/main" id="{5C56BEAA-D825-B5C3-5DE8-0BABABDC1793}"/>
              </a:ext>
            </a:extLst>
          </p:cNvPr>
          <p:cNvSpPr/>
          <p:nvPr/>
        </p:nvSpPr>
        <p:spPr>
          <a:xfrm>
            <a:off x="9875520" y="6035040"/>
            <a:ext cx="7132320" cy="1371600"/>
          </a:xfrm>
          <a:prstGeom prst="roundRect">
            <a:avLst>
              <a:gd name="adj" fmla="val 10667"/>
            </a:avLst>
          </a:prstGeom>
          <a:solidFill>
            <a:srgbClr val="D9925A"/>
          </a:solidFill>
          <a:ln w="12700">
            <a:solidFill>
              <a:srgbClr val="C9A24B"/>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7" name="Text 23">
            <a:extLst>
              <a:ext uri="{FF2B5EF4-FFF2-40B4-BE49-F238E27FC236}">
                <a16:creationId xmlns:a16="http://schemas.microsoft.com/office/drawing/2014/main" id="{78E333B6-B6A1-EEAC-7BBE-24AD7989B0E2}"/>
              </a:ext>
            </a:extLst>
          </p:cNvPr>
          <p:cNvSpPr txBox="1"/>
          <p:nvPr/>
        </p:nvSpPr>
        <p:spPr>
          <a:xfrm>
            <a:off x="10149840" y="6126480"/>
            <a:ext cx="658368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Avenir"/>
                <a:cs typeface="Arial"/>
                <a:sym typeface="Arial"/>
              </a:rPr>
              <a:t>× Taux sur recettes</a:t>
            </a:r>
            <a:endParaRPr kumimoji="0" lang="en-US" sz="2800" b="0" i="0" u="none" strike="noStrike" kern="0" cap="none" spc="0" normalizeH="0" baseline="0" noProof="0" dirty="0">
              <a:ln>
                <a:noFill/>
              </a:ln>
              <a:solidFill>
                <a:srgbClr val="000000"/>
              </a:solidFill>
              <a:effectLst/>
              <a:uLnTx/>
              <a:uFillTx/>
              <a:latin typeface="Avenir"/>
              <a:cs typeface="Arial"/>
              <a:sym typeface="Arial"/>
            </a:endParaRPr>
          </a:p>
        </p:txBody>
      </p:sp>
      <p:sp>
        <p:nvSpPr>
          <p:cNvPr id="28" name="Text 24">
            <a:extLst>
              <a:ext uri="{FF2B5EF4-FFF2-40B4-BE49-F238E27FC236}">
                <a16:creationId xmlns:a16="http://schemas.microsoft.com/office/drawing/2014/main" id="{D20FCF49-ED26-960C-C93D-C54A3C9B563F}"/>
              </a:ext>
            </a:extLst>
          </p:cNvPr>
          <p:cNvSpPr txBox="1"/>
          <p:nvPr/>
        </p:nvSpPr>
        <p:spPr>
          <a:xfrm>
            <a:off x="10149840" y="6711696"/>
            <a:ext cx="658368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200" b="0" i="0" u="none" strike="noStrike" kern="0" cap="none" spc="0" normalizeH="0" baseline="0" noProof="0" dirty="0">
                <a:ln>
                  <a:noFill/>
                </a:ln>
                <a:solidFill>
                  <a:srgbClr val="000000"/>
                </a:solidFill>
                <a:effectLst/>
                <a:uLnTx/>
                <a:uFillTx/>
                <a:latin typeface="Avenir"/>
                <a:cs typeface="Arial"/>
                <a:sym typeface="Arial"/>
              </a:rPr>
              <a:t>selon emplacement, standing, capacité, prestations, </a:t>
            </a:r>
            <a:r>
              <a:rPr kumimoji="0" lang="fr-FR" sz="2200" b="0" i="0" u="none" strike="noStrike" kern="0" cap="none" spc="0" normalizeH="0" baseline="0" noProof="0" dirty="0" err="1">
                <a:ln>
                  <a:noFill/>
                </a:ln>
                <a:solidFill>
                  <a:srgbClr val="000000"/>
                </a:solidFill>
                <a:effectLst/>
                <a:uLnTx/>
                <a:uFillTx/>
                <a:latin typeface="Avenir"/>
                <a:cs typeface="Arial"/>
                <a:sym typeface="Arial"/>
              </a:rPr>
              <a:t>etc</a:t>
            </a:r>
            <a:r>
              <a:rPr kumimoji="0" lang="en-US" sz="2200" b="0" i="0" u="none" strike="noStrike" kern="0" cap="none" spc="0" normalizeH="0" baseline="0" noProof="0" dirty="0">
                <a:ln>
                  <a:noFill/>
                </a:ln>
                <a:solidFill>
                  <a:srgbClr val="000000"/>
                </a:solidFill>
                <a:effectLst/>
                <a:uLnTx/>
                <a:uFillTx/>
                <a:latin typeface="Avenir"/>
                <a:cs typeface="Arial"/>
                <a:sym typeface="Arial"/>
              </a:rPr>
              <a:t>.</a:t>
            </a:r>
          </a:p>
        </p:txBody>
      </p:sp>
      <p:sp>
        <p:nvSpPr>
          <p:cNvPr id="29" name="Valeur locative">
            <a:extLst>
              <a:ext uri="{FF2B5EF4-FFF2-40B4-BE49-F238E27FC236}">
                <a16:creationId xmlns:a16="http://schemas.microsoft.com/office/drawing/2014/main" id="{D90BD8E0-A832-9647-D271-8C74D5047F6F}"/>
              </a:ext>
            </a:extLst>
          </p:cNvPr>
          <p:cNvSpPr/>
          <p:nvPr/>
        </p:nvSpPr>
        <p:spPr>
          <a:xfrm>
            <a:off x="9875520" y="7772400"/>
            <a:ext cx="7132320" cy="1005840"/>
          </a:xfrm>
          <a:prstGeom prst="roundRect">
            <a:avLst>
              <a:gd name="adj" fmla="val 14545"/>
            </a:avLst>
          </a:prstGeom>
          <a:solidFill>
            <a:srgbClr val="FFFFFF"/>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Text 26">
            <a:extLst>
              <a:ext uri="{FF2B5EF4-FFF2-40B4-BE49-F238E27FC236}">
                <a16:creationId xmlns:a16="http://schemas.microsoft.com/office/drawing/2014/main" id="{2C2C80B1-2471-4176-ECDD-44CCD89FE4B6}"/>
              </a:ext>
            </a:extLst>
          </p:cNvPr>
          <p:cNvSpPr txBox="1"/>
          <p:nvPr/>
        </p:nvSpPr>
        <p:spPr>
          <a:xfrm>
            <a:off x="9875520" y="7772400"/>
            <a:ext cx="7132320" cy="10058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Avenir"/>
                <a:cs typeface="Arial"/>
                <a:sym typeface="Arial"/>
              </a:rPr>
              <a:t>= Valeur locative</a:t>
            </a:r>
            <a:endParaRPr kumimoji="0" lang="en-US" sz="3200" b="0" i="0" u="none" strike="noStrike" kern="0" cap="none" spc="0" normalizeH="0" baseline="0" noProof="0" dirty="0">
              <a:ln>
                <a:noFill/>
              </a:ln>
              <a:solidFill>
                <a:srgbClr val="000000"/>
              </a:solidFill>
              <a:effectLst/>
              <a:uLnTx/>
              <a:uFillTx/>
              <a:latin typeface="Avenir"/>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14400" y="365760"/>
            <a:ext cx="16459200" cy="1554480"/>
          </a:xfrm>
          <a:prstGeom prst="rect">
            <a:avLst/>
          </a:prstGeom>
          <a:noFill/>
          <a:ln/>
        </p:spPr>
        <p:txBody>
          <a:bodyPr wrap="square" lIns="0" tIns="0" rIns="0" bIns="0" rtlCol="0" anchor="ctr"/>
          <a:lstStyle/>
          <a:p>
            <a:r>
              <a:rPr lang="fr-FR" noProof="0" dirty="0">
                <a:solidFill>
                  <a:srgbClr val="15224C"/>
                </a:solidFill>
                <a:latin typeface="Cambria" panose="02040503050406030204" pitchFamily="18" charset="0"/>
                <a:ea typeface="Cambria" panose="02040503050406030204" pitchFamily="18" charset="0"/>
              </a:rPr>
              <a:t>Principales distinctions avec l'hôtellerie traditionnelle</a:t>
            </a:r>
          </a:p>
        </p:txBody>
      </p:sp>
      <p:sp>
        <p:nvSpPr>
          <p:cNvPr id="3" name="Différence 1"/>
          <p:cNvSpPr/>
          <p:nvPr/>
        </p:nvSpPr>
        <p:spPr>
          <a:xfrm>
            <a:off x="914400" y="2286000"/>
            <a:ext cx="3840480" cy="3108960"/>
          </a:xfrm>
          <a:prstGeom prst="roundRect">
            <a:avLst>
              <a:gd name="adj" fmla="val 4706"/>
            </a:avLst>
          </a:prstGeom>
          <a:solidFill>
            <a:srgbClr val="EEF1F6"/>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Text 2"/>
          <p:cNvSpPr txBox="1"/>
          <p:nvPr/>
        </p:nvSpPr>
        <p:spPr>
          <a:xfrm>
            <a:off x="1280160" y="2560320"/>
            <a:ext cx="310896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5B6B80"/>
                </a:solidFill>
                <a:effectLst/>
                <a:uLnTx/>
                <a:uFillTx/>
                <a:latin typeface="Arial"/>
                <a:cs typeface="Arial"/>
                <a:sym typeface="Arial"/>
              </a:rPr>
              <a:t>01</a:t>
            </a: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Text 3"/>
          <p:cNvSpPr txBox="1"/>
          <p:nvPr/>
        </p:nvSpPr>
        <p:spPr>
          <a:xfrm>
            <a:off x="1280160" y="3200400"/>
            <a:ext cx="3200400" cy="19202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1" i="0" u="none" strike="noStrike" kern="0" cap="none" spc="0" normalizeH="0" baseline="0" noProof="0" dirty="0">
                <a:ln>
                  <a:noFill/>
                </a:ln>
                <a:solidFill>
                  <a:srgbClr val="15224C"/>
                </a:solidFill>
                <a:effectLst/>
                <a:uLnTx/>
                <a:uFillTx/>
                <a:latin typeface="Arial"/>
                <a:cs typeface="Arial"/>
                <a:sym typeface="Arial"/>
              </a:rPr>
              <a:t>Location au mois</a:t>
            </a:r>
            <a:endParaRPr kumimoji="0" lang="en-US" sz="30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Différence 2"/>
          <p:cNvSpPr/>
          <p:nvPr/>
        </p:nvSpPr>
        <p:spPr>
          <a:xfrm>
            <a:off x="5120640" y="2286000"/>
            <a:ext cx="3840480" cy="3108960"/>
          </a:xfrm>
          <a:prstGeom prst="roundRect">
            <a:avLst>
              <a:gd name="adj" fmla="val 4706"/>
            </a:avLst>
          </a:prstGeom>
          <a:solidFill>
            <a:srgbClr val="15224C"/>
          </a:solidFill>
          <a:ln w="12700">
            <a:solidFill>
              <a:srgbClr val="15224C"/>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Text 5"/>
          <p:cNvSpPr txBox="1"/>
          <p:nvPr/>
        </p:nvSpPr>
        <p:spPr>
          <a:xfrm>
            <a:off x="5486400" y="2560320"/>
            <a:ext cx="310896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6FB58A"/>
                </a:solidFill>
                <a:effectLst/>
                <a:uLnTx/>
                <a:uFillTx/>
                <a:latin typeface="Arial"/>
                <a:cs typeface="Arial"/>
                <a:sym typeface="Arial"/>
              </a:rPr>
              <a:t>02</a:t>
            </a: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Text 6"/>
          <p:cNvSpPr txBox="1"/>
          <p:nvPr/>
        </p:nvSpPr>
        <p:spPr>
          <a:xfrm>
            <a:off x="5486400" y="3200400"/>
            <a:ext cx="3200400" cy="19202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1" i="0" u="none" strike="noStrike" kern="0" cap="none" spc="0" normalizeH="0" baseline="0" noProof="0" dirty="0">
                <a:ln>
                  <a:noFill/>
                </a:ln>
                <a:solidFill>
                  <a:srgbClr val="FFFFFF"/>
                </a:solidFill>
                <a:effectLst/>
                <a:uLnTx/>
                <a:uFillTx/>
                <a:latin typeface="Arial"/>
                <a:cs typeface="Arial"/>
                <a:sym typeface="Arial"/>
              </a:rPr>
              <a:t>Pas de recours aux OTA</a:t>
            </a:r>
            <a:endParaRPr kumimoji="0" lang="en-US" sz="30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Différence 3"/>
          <p:cNvSpPr/>
          <p:nvPr/>
        </p:nvSpPr>
        <p:spPr>
          <a:xfrm>
            <a:off x="9326880" y="2286000"/>
            <a:ext cx="3840480" cy="3108960"/>
          </a:xfrm>
          <a:prstGeom prst="roundRect">
            <a:avLst>
              <a:gd name="adj" fmla="val 4706"/>
            </a:avLst>
          </a:prstGeom>
          <a:solidFill>
            <a:srgbClr val="EEF1F6"/>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0" name="Text 8"/>
          <p:cNvSpPr txBox="1"/>
          <p:nvPr/>
        </p:nvSpPr>
        <p:spPr>
          <a:xfrm>
            <a:off x="9692640" y="2560320"/>
            <a:ext cx="310896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5B6B80"/>
                </a:solidFill>
                <a:effectLst/>
                <a:uLnTx/>
                <a:uFillTx/>
                <a:latin typeface="Arial"/>
                <a:cs typeface="Arial"/>
                <a:sym typeface="Arial"/>
              </a:rPr>
              <a:t>03</a:t>
            </a: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Text 9"/>
          <p:cNvSpPr txBox="1"/>
          <p:nvPr/>
        </p:nvSpPr>
        <p:spPr>
          <a:xfrm>
            <a:off x="9692640" y="3200400"/>
            <a:ext cx="3200400" cy="19202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1" i="0" u="none" strike="noStrike" kern="0" cap="none" spc="0" normalizeH="0" baseline="0" noProof="0" dirty="0">
                <a:ln>
                  <a:noFill/>
                </a:ln>
                <a:solidFill>
                  <a:srgbClr val="15224C"/>
                </a:solidFill>
                <a:effectLst/>
                <a:uLnTx/>
                <a:uFillTx/>
                <a:latin typeface="Arial"/>
                <a:cs typeface="Arial"/>
                <a:sym typeface="Arial"/>
              </a:rPr>
              <a:t>Taux d’occupation élevé</a:t>
            </a:r>
            <a:endParaRPr kumimoji="0" lang="en-US" sz="30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Différence 4"/>
          <p:cNvSpPr/>
          <p:nvPr/>
        </p:nvSpPr>
        <p:spPr>
          <a:xfrm>
            <a:off x="13533120" y="2286000"/>
            <a:ext cx="3840480" cy="3108960"/>
          </a:xfrm>
          <a:prstGeom prst="roundRect">
            <a:avLst>
              <a:gd name="adj" fmla="val 4706"/>
            </a:avLst>
          </a:prstGeom>
          <a:solidFill>
            <a:srgbClr val="15224C"/>
          </a:solidFill>
          <a:ln w="12700">
            <a:solidFill>
              <a:srgbClr val="15224C"/>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3" name="Text 11"/>
          <p:cNvSpPr txBox="1"/>
          <p:nvPr/>
        </p:nvSpPr>
        <p:spPr>
          <a:xfrm>
            <a:off x="13898880" y="2560320"/>
            <a:ext cx="310896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6FB58A"/>
                </a:solidFill>
                <a:effectLst/>
                <a:uLnTx/>
                <a:uFillTx/>
                <a:latin typeface="Arial"/>
                <a:cs typeface="Arial"/>
                <a:sym typeface="Arial"/>
              </a:rPr>
              <a:t>04</a:t>
            </a: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Text 12"/>
          <p:cNvSpPr txBox="1"/>
          <p:nvPr/>
        </p:nvSpPr>
        <p:spPr>
          <a:xfrm>
            <a:off x="13898880" y="3200400"/>
            <a:ext cx="3200400" cy="19202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1" i="0" u="none" strike="noStrike" kern="0" cap="none" spc="0" normalizeH="0" baseline="0" noProof="0" dirty="0">
                <a:ln>
                  <a:noFill/>
                </a:ln>
                <a:solidFill>
                  <a:srgbClr val="FFFFFF"/>
                </a:solidFill>
                <a:effectLst/>
                <a:uLnTx/>
                <a:uFillTx/>
                <a:latin typeface="Arial"/>
                <a:cs typeface="Arial"/>
                <a:sym typeface="Arial"/>
              </a:rPr>
              <a:t>Prestations de service à la carte</a:t>
            </a:r>
            <a:endParaRPr kumimoji="0" lang="en-US" sz="3000" b="0" i="0" u="none" strike="noStrike" kern="0" cap="none" spc="0" normalizeH="0" baseline="0" noProof="0" dirty="0">
              <a:ln>
                <a:noFill/>
              </a:ln>
              <a:solidFill>
                <a:srgbClr val="000000"/>
              </a:solidFill>
              <a:effectLst/>
              <a:uLnTx/>
              <a:uFillTx/>
              <a:latin typeface="Arial"/>
              <a:cs typeface="Arial"/>
              <a:sym typeface="Arial"/>
            </a:endParaRPr>
          </a:p>
        </p:txBody>
      </p:sp>
      <p:sp>
        <p:nvSpPr>
          <p:cNvPr id="15" name="Différence 5"/>
          <p:cNvSpPr/>
          <p:nvPr/>
        </p:nvSpPr>
        <p:spPr>
          <a:xfrm>
            <a:off x="914400" y="5760720"/>
            <a:ext cx="3840480" cy="3108960"/>
          </a:xfrm>
          <a:prstGeom prst="roundRect">
            <a:avLst>
              <a:gd name="adj" fmla="val 4706"/>
            </a:avLst>
          </a:prstGeom>
          <a:solidFill>
            <a:srgbClr val="EEF1F6"/>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6" name="Text 14"/>
          <p:cNvSpPr txBox="1"/>
          <p:nvPr/>
        </p:nvSpPr>
        <p:spPr>
          <a:xfrm>
            <a:off x="1280160" y="6035040"/>
            <a:ext cx="310896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5B6B80"/>
                </a:solidFill>
                <a:effectLst/>
                <a:uLnTx/>
                <a:uFillTx/>
                <a:latin typeface="Arial"/>
                <a:cs typeface="Arial"/>
                <a:sym typeface="Arial"/>
              </a:rPr>
              <a:t>05</a:t>
            </a: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Text 15"/>
          <p:cNvSpPr txBox="1"/>
          <p:nvPr/>
        </p:nvSpPr>
        <p:spPr>
          <a:xfrm>
            <a:off x="1280160" y="6675120"/>
            <a:ext cx="3200400" cy="128016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1" i="0" u="none" strike="noStrike" kern="0" cap="none" spc="0" normalizeH="0" baseline="0" noProof="0" dirty="0">
                <a:ln>
                  <a:noFill/>
                </a:ln>
                <a:solidFill>
                  <a:srgbClr val="15224C"/>
                </a:solidFill>
                <a:effectLst/>
                <a:uLnTx/>
                <a:uFillTx/>
                <a:latin typeface="Arial"/>
                <a:cs typeface="Arial"/>
                <a:sym typeface="Arial"/>
              </a:rPr>
              <a:t>Charges d’exploitation faibles</a:t>
            </a:r>
            <a:endParaRPr kumimoji="0" lang="en-US" sz="26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Text 16"/>
          <p:cNvSpPr txBox="1"/>
          <p:nvPr/>
        </p:nvSpPr>
        <p:spPr>
          <a:xfrm>
            <a:off x="1280160" y="7955280"/>
            <a:ext cx="3200400" cy="7315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0" i="0" u="none" strike="noStrike" kern="0" cap="none" spc="0" normalizeH="0" baseline="0" noProof="0" dirty="0">
                <a:ln>
                  <a:noFill/>
                </a:ln>
                <a:solidFill>
                  <a:srgbClr val="15224C"/>
                </a:solidFill>
                <a:effectLst/>
                <a:uLnTx/>
                <a:uFillTx/>
                <a:latin typeface="Arial"/>
                <a:cs typeface="Arial"/>
                <a:sym typeface="Arial"/>
              </a:rPr>
              <a:t>Notamment les charges salariales</a:t>
            </a:r>
            <a:endParaRPr kumimoji="0" lang="en-US" sz="21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Différence 6"/>
          <p:cNvSpPr/>
          <p:nvPr/>
        </p:nvSpPr>
        <p:spPr>
          <a:xfrm>
            <a:off x="5120640" y="5760720"/>
            <a:ext cx="3840480" cy="3108960"/>
          </a:xfrm>
          <a:prstGeom prst="roundRect">
            <a:avLst>
              <a:gd name="adj" fmla="val 4706"/>
            </a:avLst>
          </a:prstGeom>
          <a:solidFill>
            <a:srgbClr val="15224C"/>
          </a:solidFill>
          <a:ln w="12700">
            <a:solidFill>
              <a:srgbClr val="15224C"/>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Text 18"/>
          <p:cNvSpPr txBox="1"/>
          <p:nvPr/>
        </p:nvSpPr>
        <p:spPr>
          <a:xfrm>
            <a:off x="5486400" y="6035040"/>
            <a:ext cx="310896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6FB58A"/>
                </a:solidFill>
                <a:effectLst/>
                <a:uLnTx/>
                <a:uFillTx/>
                <a:latin typeface="Arial"/>
                <a:cs typeface="Arial"/>
                <a:sym typeface="Arial"/>
              </a:rPr>
              <a:t>06</a:t>
            </a: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21" name="Text 19"/>
          <p:cNvSpPr txBox="1"/>
          <p:nvPr/>
        </p:nvSpPr>
        <p:spPr>
          <a:xfrm>
            <a:off x="5486400" y="6675120"/>
            <a:ext cx="3200400" cy="19202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FFFFFF"/>
                </a:solidFill>
                <a:effectLst/>
                <a:uLnTx/>
                <a:uFillTx/>
                <a:latin typeface="Arial"/>
                <a:cs typeface="Arial"/>
                <a:sym typeface="Arial"/>
              </a:rPr>
              <a:t>Normes d’exploitation différentes, notamment normes de sécurité (une résidence étudiante n’est pas un ERP)</a:t>
            </a:r>
            <a:endParaRPr kumimoji="0" lang="en-US" sz="22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Différence 7"/>
          <p:cNvSpPr/>
          <p:nvPr/>
        </p:nvSpPr>
        <p:spPr>
          <a:xfrm>
            <a:off x="9326880" y="5760720"/>
            <a:ext cx="3840480" cy="3108960"/>
          </a:xfrm>
          <a:prstGeom prst="roundRect">
            <a:avLst>
              <a:gd name="adj" fmla="val 4706"/>
            </a:avLst>
          </a:prstGeom>
          <a:solidFill>
            <a:srgbClr val="EEF1F6"/>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Text 21"/>
          <p:cNvSpPr txBox="1"/>
          <p:nvPr/>
        </p:nvSpPr>
        <p:spPr>
          <a:xfrm>
            <a:off x="9692640" y="6035040"/>
            <a:ext cx="310896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5B6B80"/>
                </a:solidFill>
                <a:effectLst/>
                <a:uLnTx/>
                <a:uFillTx/>
                <a:latin typeface="Arial"/>
                <a:cs typeface="Arial"/>
                <a:sym typeface="Arial"/>
              </a:rPr>
              <a:t>07</a:t>
            </a: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 name="Text 22"/>
          <p:cNvSpPr txBox="1"/>
          <p:nvPr/>
        </p:nvSpPr>
        <p:spPr>
          <a:xfrm>
            <a:off x="9692640" y="6675120"/>
            <a:ext cx="3200400" cy="19202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1" i="0" u="none" strike="noStrike" kern="0" cap="none" spc="0" normalizeH="0" baseline="0" noProof="0" dirty="0">
                <a:ln>
                  <a:noFill/>
                </a:ln>
                <a:solidFill>
                  <a:srgbClr val="15224C"/>
                </a:solidFill>
                <a:effectLst/>
                <a:uLnTx/>
                <a:uFillTx/>
                <a:latin typeface="Arial"/>
                <a:cs typeface="Arial"/>
                <a:sym typeface="Arial"/>
              </a:rPr>
              <a:t>EBITDA élevé</a:t>
            </a:r>
            <a:endParaRPr kumimoji="0" lang="en-US" sz="30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Différence 8"/>
          <p:cNvSpPr/>
          <p:nvPr/>
        </p:nvSpPr>
        <p:spPr>
          <a:xfrm>
            <a:off x="13533120" y="5760720"/>
            <a:ext cx="3840480" cy="3108960"/>
          </a:xfrm>
          <a:prstGeom prst="roundRect">
            <a:avLst>
              <a:gd name="adj" fmla="val 4706"/>
            </a:avLst>
          </a:prstGeom>
          <a:solidFill>
            <a:srgbClr val="D9925A"/>
          </a:solidFill>
          <a:ln w="12700">
            <a:solidFill>
              <a:srgbClr val="D9925A"/>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Text 24"/>
          <p:cNvSpPr txBox="1"/>
          <p:nvPr/>
        </p:nvSpPr>
        <p:spPr>
          <a:xfrm>
            <a:off x="13898880" y="6035040"/>
            <a:ext cx="310896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15224C"/>
                </a:solidFill>
                <a:effectLst/>
                <a:uLnTx/>
                <a:uFillTx/>
                <a:latin typeface="Arial"/>
                <a:cs typeface="Arial"/>
                <a:sym typeface="Arial"/>
              </a:rPr>
              <a:t>08</a:t>
            </a: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27" name="Text 25"/>
          <p:cNvSpPr txBox="1"/>
          <p:nvPr/>
        </p:nvSpPr>
        <p:spPr>
          <a:xfrm>
            <a:off x="13898880" y="6675120"/>
            <a:ext cx="3200400" cy="19202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15224C"/>
                </a:solidFill>
                <a:effectLst/>
                <a:uLnTx/>
                <a:uFillTx/>
                <a:latin typeface="Arial"/>
                <a:cs typeface="Arial"/>
                <a:sym typeface="Arial"/>
              </a:rPr>
              <a:t>Pourcentage sur recette plus </a:t>
            </a:r>
            <a:r>
              <a:rPr kumimoji="0" lang="en-US" sz="2200" b="1" i="0" u="none" strike="noStrike" kern="0" cap="none" spc="0" normalizeH="0" baseline="0" noProof="0" dirty="0" err="1">
                <a:ln>
                  <a:noFill/>
                </a:ln>
                <a:solidFill>
                  <a:srgbClr val="15224C"/>
                </a:solidFill>
                <a:effectLst/>
                <a:uLnTx/>
                <a:uFillTx/>
                <a:latin typeface="Arial"/>
                <a:cs typeface="Arial"/>
                <a:sym typeface="Arial"/>
              </a:rPr>
              <a:t>élevé</a:t>
            </a:r>
            <a:endParaRPr kumimoji="0" lang="en-US" sz="22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14400" y="365760"/>
            <a:ext cx="16459200" cy="1554480"/>
          </a:xfrm>
          <a:prstGeom prst="rect">
            <a:avLst/>
          </a:prstGeom>
          <a:noFill/>
          <a:ln/>
        </p:spPr>
        <p:txBody>
          <a:bodyPr wrap="square" lIns="0" tIns="0" rIns="0" bIns="0" rtlCol="0" anchor="ctr"/>
          <a:lstStyle/>
          <a:p>
            <a:r>
              <a:rPr lang="en-US" dirty="0">
                <a:solidFill>
                  <a:srgbClr val="15224C"/>
                </a:solidFill>
                <a:latin typeface="Cambria" panose="02040503050406030204" pitchFamily="18" charset="0"/>
                <a:ea typeface="Cambria" panose="02040503050406030204" pitchFamily="18" charset="0"/>
              </a:rPr>
              <a:t>Ventilation de la valeur locative</a:t>
            </a:r>
          </a:p>
        </p:txBody>
      </p:sp>
      <p:sp>
        <p:nvSpPr>
          <p:cNvPr id="15" name="Text 13"/>
          <p:cNvSpPr txBox="1"/>
          <p:nvPr/>
        </p:nvSpPr>
        <p:spPr>
          <a:xfrm>
            <a:off x="914399" y="2085835"/>
            <a:ext cx="15821891" cy="6535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1" u="none" strike="noStrike" kern="0" cap="none" spc="0" normalizeH="0" baseline="0" noProof="0" dirty="0">
                <a:ln>
                  <a:noFill/>
                </a:ln>
                <a:solidFill>
                  <a:srgbClr val="15224C"/>
                </a:solidFill>
                <a:effectLst/>
                <a:uLnTx/>
                <a:uFillTx/>
                <a:latin typeface="Arial"/>
                <a:cs typeface="Arial"/>
                <a:sym typeface="Arial"/>
              </a:rPr>
              <a:t>Ventilation nécessaire lorsque la résidence est soumise au régime de la copropriété et divisée en plusieurs lots.</a:t>
            </a: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Méthode usuelle"/>
          <p:cNvSpPr/>
          <p:nvPr/>
        </p:nvSpPr>
        <p:spPr>
          <a:xfrm>
            <a:off x="914399" y="2707316"/>
            <a:ext cx="16459200" cy="2129859"/>
          </a:xfrm>
          <a:prstGeom prst="roundRect">
            <a:avLst>
              <a:gd name="adj" fmla="val 6154"/>
            </a:avLst>
          </a:prstGeom>
          <a:solidFill>
            <a:srgbClr val="15224C"/>
          </a:solidFill>
          <a:ln w="12700">
            <a:solidFill>
              <a:srgbClr val="15224C"/>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Text 15"/>
          <p:cNvSpPr txBox="1"/>
          <p:nvPr/>
        </p:nvSpPr>
        <p:spPr>
          <a:xfrm>
            <a:off x="1188720" y="3001812"/>
            <a:ext cx="859536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400" normalizeH="0" baseline="0" noProof="0" dirty="0">
                <a:ln>
                  <a:noFill/>
                </a:ln>
                <a:solidFill>
                  <a:srgbClr val="D9925A"/>
                </a:solidFill>
                <a:effectLst/>
                <a:uLnTx/>
                <a:uFillTx/>
                <a:latin typeface="Arial"/>
                <a:cs typeface="Arial"/>
                <a:sym typeface="Arial"/>
              </a:rPr>
              <a:t>MÉTHODE USUELLE</a:t>
            </a:r>
            <a:endParaRPr kumimoji="0" lang="en-US" sz="22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Text 16"/>
          <p:cNvSpPr txBox="1"/>
          <p:nvPr/>
        </p:nvSpPr>
        <p:spPr>
          <a:xfrm>
            <a:off x="1188720" y="3496715"/>
            <a:ext cx="859536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FFFFFF"/>
                </a:solidFill>
                <a:effectLst/>
                <a:uLnTx/>
                <a:uFillTx/>
                <a:latin typeface="Arial"/>
                <a:cs typeface="Arial"/>
                <a:sym typeface="Arial"/>
              </a:rPr>
              <a:t>Ventilation </a:t>
            </a:r>
            <a:r>
              <a:rPr kumimoji="0" lang="fr-FR" sz="3600" b="1" i="0" u="none" strike="noStrike" kern="0" cap="none" spc="0" normalizeH="0" baseline="0" noProof="0" dirty="0">
                <a:ln>
                  <a:noFill/>
                </a:ln>
                <a:solidFill>
                  <a:srgbClr val="FFFFFF"/>
                </a:solidFill>
                <a:effectLst/>
                <a:uLnTx/>
                <a:uFillTx/>
                <a:latin typeface="Arial"/>
                <a:cs typeface="Arial"/>
                <a:sym typeface="Arial"/>
              </a:rPr>
              <a:t>au prorata des tantièmes</a:t>
            </a:r>
            <a:endParaRPr kumimoji="0" lang="en-US"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Text 17"/>
          <p:cNvSpPr txBox="1"/>
          <p:nvPr/>
        </p:nvSpPr>
        <p:spPr>
          <a:xfrm>
            <a:off x="1188720" y="4201668"/>
            <a:ext cx="9883834" cy="7315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Arial"/>
                <a:cs typeface="Arial"/>
                <a:sym typeface="Arial"/>
              </a:rPr>
              <a:t>(</a:t>
            </a:r>
            <a:r>
              <a:rPr kumimoji="0" lang="fr-FR" sz="2400" b="0" i="0" u="none" strike="noStrike" kern="0" cap="none" spc="0" normalizeH="0" baseline="0" noProof="0" dirty="0">
                <a:ln>
                  <a:noFill/>
                </a:ln>
                <a:solidFill>
                  <a:srgbClr val="FFFFFF"/>
                </a:solidFill>
                <a:effectLst/>
                <a:uLnTx/>
                <a:uFillTx/>
                <a:latin typeface="Arial"/>
                <a:cs typeface="Arial"/>
                <a:sym typeface="Arial"/>
              </a:rPr>
              <a:t>quote-part des parties communes générales afférente à chaque lot)</a:t>
            </a: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Difficulté 2"/>
          <p:cNvSpPr/>
          <p:nvPr/>
        </p:nvSpPr>
        <p:spPr>
          <a:xfrm>
            <a:off x="914398" y="7518448"/>
            <a:ext cx="16459201" cy="1463040"/>
          </a:xfrm>
          <a:prstGeom prst="roundRect">
            <a:avLst>
              <a:gd name="adj" fmla="val 7619"/>
            </a:avLst>
          </a:prstGeom>
          <a:solidFill>
            <a:srgbClr val="EEF1F6"/>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Pastille difficulté 2"/>
          <p:cNvSpPr/>
          <p:nvPr/>
        </p:nvSpPr>
        <p:spPr>
          <a:xfrm>
            <a:off x="1188720" y="7789685"/>
            <a:ext cx="822960" cy="822960"/>
          </a:xfrm>
          <a:prstGeom prst="ellipse">
            <a:avLst/>
          </a:prstGeom>
          <a:solidFill>
            <a:srgbClr val="8C1C2B"/>
          </a:solidFill>
          <a:ln w="12700">
            <a:solidFill>
              <a:srgbClr val="8C1C2B"/>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pic>
        <p:nvPicPr>
          <p:cNvPr id="27" name="Image 1" descr="Alerte"/>
          <p:cNvPicPr>
            <a:picLocks noChangeAspect="1"/>
          </p:cNvPicPr>
          <p:nvPr/>
        </p:nvPicPr>
        <p:blipFill>
          <a:blip r:embed="rId3"/>
          <a:stretch>
            <a:fillRect/>
          </a:stretch>
        </p:blipFill>
        <p:spPr>
          <a:xfrm>
            <a:off x="1388086" y="7941428"/>
            <a:ext cx="466344" cy="383045"/>
          </a:xfrm>
          <a:prstGeom prst="rect">
            <a:avLst/>
          </a:prstGeom>
        </p:spPr>
      </p:pic>
      <p:sp>
        <p:nvSpPr>
          <p:cNvPr id="28" name="Text 24"/>
          <p:cNvSpPr txBox="1"/>
          <p:nvPr/>
        </p:nvSpPr>
        <p:spPr>
          <a:xfrm>
            <a:off x="2472205" y="7905405"/>
            <a:ext cx="14788342"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600" b="1" i="0" u="none" strike="noStrike" kern="0" cap="none" spc="0" normalizeH="0" baseline="0" noProof="0" dirty="0">
                <a:ln>
                  <a:noFill/>
                </a:ln>
                <a:solidFill>
                  <a:srgbClr val="15224C"/>
                </a:solidFill>
                <a:effectLst/>
                <a:uLnTx/>
                <a:uFillTx/>
                <a:latin typeface="Arial"/>
                <a:cs typeface="Arial"/>
                <a:sym typeface="Arial"/>
              </a:rPr>
              <a:t>Risque de survaloriser les espaces communs au regard de leur contribution effective à la valeur de l’immeuble (hall de réception, salle de sport, etc.)</a:t>
            </a:r>
            <a:endParaRPr kumimoji="0" lang="fr-FR" sz="2600" b="0" i="0" u="none" strike="noStrike" kern="0" cap="none" spc="0" normalizeH="0" baseline="0" noProof="0" dirty="0">
              <a:ln>
                <a:noFill/>
              </a:ln>
              <a:solidFill>
                <a:srgbClr val="000000"/>
              </a:solidFill>
              <a:effectLst/>
              <a:uLnTx/>
              <a:uFillTx/>
              <a:latin typeface="Arial"/>
              <a:cs typeface="Arial"/>
              <a:sym typeface="Arial"/>
            </a:endParaRPr>
          </a:p>
        </p:txBody>
      </p:sp>
      <p:sp>
        <p:nvSpPr>
          <p:cNvPr id="30"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021451-1387-4CA6-816F-3879F97B5CBC}" type="slidenum">
              <a:rPr kumimoji="0" lang="en-US" sz="900" b="0" i="0" u="none" strike="noStrike" kern="1200" cap="none" spc="0" normalizeH="0" baseline="0" noProof="0" smtClean="0">
                <a:ln>
                  <a:noFill/>
                </a:ln>
                <a:solidFill>
                  <a:srgbClr val="E7E6E6"/>
                </a:solidFill>
                <a:effectLst/>
                <a:uLnTx/>
                <a:uFillTx/>
                <a:latin typeface="Arial"/>
                <a:ea typeface="+mn-ea"/>
                <a:cs typeface="+mn-cs"/>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n-US" sz="900" b="0" i="0" u="none" strike="noStrike" kern="1200" cap="none" spc="0" normalizeH="0" baseline="0" noProof="0">
              <a:ln>
                <a:noFill/>
              </a:ln>
              <a:solidFill>
                <a:srgbClr val="E7E6E6"/>
              </a:solidFill>
              <a:effectLst/>
              <a:uLnTx/>
              <a:uFillTx/>
              <a:latin typeface="Arial"/>
              <a:ea typeface="+mn-ea"/>
              <a:cs typeface="+mn-cs"/>
              <a:sym typeface="Arial"/>
            </a:endParaRPr>
          </a:p>
        </p:txBody>
      </p:sp>
      <p:sp>
        <p:nvSpPr>
          <p:cNvPr id="36" name="Difficulté 2">
            <a:extLst>
              <a:ext uri="{FF2B5EF4-FFF2-40B4-BE49-F238E27FC236}">
                <a16:creationId xmlns:a16="http://schemas.microsoft.com/office/drawing/2014/main" id="{F0BF2F36-3A80-6D85-6479-8242DFAA538A}"/>
              </a:ext>
            </a:extLst>
          </p:cNvPr>
          <p:cNvSpPr/>
          <p:nvPr/>
        </p:nvSpPr>
        <p:spPr>
          <a:xfrm>
            <a:off x="914398" y="5875298"/>
            <a:ext cx="16459201" cy="1463040"/>
          </a:xfrm>
          <a:prstGeom prst="roundRect">
            <a:avLst>
              <a:gd name="adj" fmla="val 7619"/>
            </a:avLst>
          </a:prstGeom>
          <a:solidFill>
            <a:srgbClr val="EEF1F6"/>
          </a:solidFill>
          <a:ln w="12700">
            <a:solidFill>
              <a:srgbClr val="EEF1F6"/>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Pastille difficulté 2">
            <a:extLst>
              <a:ext uri="{FF2B5EF4-FFF2-40B4-BE49-F238E27FC236}">
                <a16:creationId xmlns:a16="http://schemas.microsoft.com/office/drawing/2014/main" id="{1044FCCF-4625-98D0-8EF6-71296FC66D90}"/>
              </a:ext>
            </a:extLst>
          </p:cNvPr>
          <p:cNvSpPr/>
          <p:nvPr/>
        </p:nvSpPr>
        <p:spPr>
          <a:xfrm>
            <a:off x="1210333" y="6225818"/>
            <a:ext cx="822960" cy="822960"/>
          </a:xfrm>
          <a:prstGeom prst="ellipse">
            <a:avLst/>
          </a:prstGeom>
          <a:solidFill>
            <a:srgbClr val="8C1C2B"/>
          </a:solidFill>
          <a:ln w="12700">
            <a:solidFill>
              <a:srgbClr val="8C1C2B"/>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000000"/>
              </a:solidFill>
              <a:effectLst/>
              <a:uLnTx/>
              <a:uFillTx/>
              <a:latin typeface="Arial"/>
              <a:cs typeface="Arial"/>
              <a:sym typeface="Arial"/>
            </a:endParaRPr>
          </a:p>
        </p:txBody>
      </p:sp>
      <p:pic>
        <p:nvPicPr>
          <p:cNvPr id="42" name="Image 1" descr="Alerte">
            <a:extLst>
              <a:ext uri="{FF2B5EF4-FFF2-40B4-BE49-F238E27FC236}">
                <a16:creationId xmlns:a16="http://schemas.microsoft.com/office/drawing/2014/main" id="{4E303B57-D283-E1C4-D9C5-A2A8DEAE1E10}"/>
              </a:ext>
            </a:extLst>
          </p:cNvPr>
          <p:cNvPicPr>
            <a:picLocks noChangeAspect="1"/>
          </p:cNvPicPr>
          <p:nvPr/>
        </p:nvPicPr>
        <p:blipFill>
          <a:blip r:embed="rId3"/>
          <a:stretch>
            <a:fillRect/>
          </a:stretch>
        </p:blipFill>
        <p:spPr>
          <a:xfrm>
            <a:off x="1429234" y="6445274"/>
            <a:ext cx="384048" cy="384048"/>
          </a:xfrm>
          <a:prstGeom prst="rect">
            <a:avLst/>
          </a:prstGeom>
        </p:spPr>
      </p:pic>
      <p:sp>
        <p:nvSpPr>
          <p:cNvPr id="46" name="Text 24">
            <a:extLst>
              <a:ext uri="{FF2B5EF4-FFF2-40B4-BE49-F238E27FC236}">
                <a16:creationId xmlns:a16="http://schemas.microsoft.com/office/drawing/2014/main" id="{8D4AA407-0555-6696-E53D-E3056C9333F9}"/>
              </a:ext>
            </a:extLst>
          </p:cNvPr>
          <p:cNvSpPr txBox="1"/>
          <p:nvPr/>
        </p:nvSpPr>
        <p:spPr>
          <a:xfrm>
            <a:off x="2472205" y="6299488"/>
            <a:ext cx="14788342"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600" b="1" i="0" u="none" strike="noStrike" kern="0" cap="none" spc="0" normalizeH="0" baseline="0" noProof="0" dirty="0">
                <a:ln>
                  <a:noFill/>
                </a:ln>
                <a:solidFill>
                  <a:srgbClr val="15224C"/>
                </a:solidFill>
                <a:effectLst/>
                <a:uLnTx/>
                <a:uFillTx/>
                <a:latin typeface="Arial"/>
                <a:cs typeface="Arial"/>
                <a:sym typeface="Arial"/>
              </a:rPr>
              <a:t>Les tantièmes ne tiennent pas compte de l’utilisation des lots (ils tiennent compte de la consistance, de la superficie et de la situation - art. 5 de la loi n°65-557 du 10 juillet 1965)</a:t>
            </a:r>
            <a:endParaRPr kumimoji="0" lang="fr-FR" sz="2600" b="0" i="0" u="none" strike="noStrike" kern="0" cap="none" spc="0" normalizeH="0" baseline="0" noProof="0" dirty="0">
              <a:ln>
                <a:noFill/>
              </a:ln>
              <a:solidFill>
                <a:srgbClr val="000000"/>
              </a:solidFill>
              <a:effectLst/>
              <a:uLnTx/>
              <a:uFillTx/>
              <a:latin typeface="Arial"/>
              <a:cs typeface="Arial"/>
              <a:sym typeface="Arial"/>
            </a:endParaRPr>
          </a:p>
        </p:txBody>
      </p:sp>
      <p:sp>
        <p:nvSpPr>
          <p:cNvPr id="48" name="Text 15">
            <a:extLst>
              <a:ext uri="{FF2B5EF4-FFF2-40B4-BE49-F238E27FC236}">
                <a16:creationId xmlns:a16="http://schemas.microsoft.com/office/drawing/2014/main" id="{E147FEBE-A72B-BE3A-B1F8-B070F81451D6}"/>
              </a:ext>
            </a:extLst>
          </p:cNvPr>
          <p:cNvSpPr txBox="1"/>
          <p:nvPr/>
        </p:nvSpPr>
        <p:spPr>
          <a:xfrm>
            <a:off x="1036319" y="5237988"/>
            <a:ext cx="7018711"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200" b="1" i="0" u="none" strike="noStrike" kern="0" cap="none" spc="400" normalizeH="0" baseline="0" noProof="0" dirty="0">
                <a:ln>
                  <a:noFill/>
                </a:ln>
                <a:solidFill>
                  <a:srgbClr val="8C1C2B"/>
                </a:solidFill>
                <a:effectLst/>
                <a:uLnTx/>
                <a:uFillTx/>
                <a:latin typeface="Arial"/>
                <a:cs typeface="Arial"/>
                <a:sym typeface="Arial"/>
              </a:rPr>
              <a:t>DIFFICULTÉS :</a:t>
            </a:r>
            <a:endParaRPr kumimoji="0" lang="fr-FR" sz="2200" b="0" i="0" u="none" strike="noStrike" kern="0" cap="none" spc="0" normalizeH="0" baseline="0" noProof="0" dirty="0">
              <a:ln>
                <a:noFill/>
              </a:ln>
              <a:solidFill>
                <a:srgbClr val="8C1C2B"/>
              </a:solidFill>
              <a:effectLst/>
              <a:uLnTx/>
              <a:uFillTx/>
              <a:latin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5224C"/>
        </a:solidFill>
        <a:effectLst/>
      </p:bgPr>
    </p:bg>
    <p:spTree>
      <p:nvGrpSpPr>
        <p:cNvPr id="1" name="">
          <a:extLst>
            <a:ext uri="{FF2B5EF4-FFF2-40B4-BE49-F238E27FC236}">
              <a16:creationId xmlns:a16="http://schemas.microsoft.com/office/drawing/2014/main" id="{32FDDBE7-092C-00D9-AB4A-B9AA9F56754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4F724FF-1C36-C2DD-CA76-15960D775A2E}"/>
              </a:ext>
            </a:extLst>
          </p:cNvPr>
          <p:cNvSpPr/>
          <p:nvPr/>
        </p:nvSpPr>
        <p:spPr>
          <a:xfrm>
            <a:off x="15240000" y="1428750"/>
            <a:ext cx="1047750" cy="1047750"/>
          </a:xfrm>
          <a:prstGeom prst="rect">
            <a:avLst/>
          </a:prstGeom>
          <a:solidFill>
            <a:srgbClr val="D9925A"/>
          </a:solidFill>
          <a:ln/>
        </p:spPr>
        <p:txBody>
          <a:bodyPr/>
          <a:lstStyle/>
          <a:p>
            <a:endParaRPr lang="fr-FR"/>
          </a:p>
        </p:txBody>
      </p:sp>
      <p:sp>
        <p:nvSpPr>
          <p:cNvPr id="3" name="Text 1">
            <a:extLst>
              <a:ext uri="{FF2B5EF4-FFF2-40B4-BE49-F238E27FC236}">
                <a16:creationId xmlns:a16="http://schemas.microsoft.com/office/drawing/2014/main" id="{455679D8-280F-CC1A-C633-4C905D193114}"/>
              </a:ext>
            </a:extLst>
          </p:cNvPr>
          <p:cNvSpPr/>
          <p:nvPr/>
        </p:nvSpPr>
        <p:spPr>
          <a:xfrm>
            <a:off x="1238250" y="3301901"/>
            <a:ext cx="12258675" cy="1581150"/>
          </a:xfrm>
          <a:prstGeom prst="rect">
            <a:avLst/>
          </a:prstGeom>
          <a:noFill/>
          <a:ln/>
        </p:spPr>
        <p:txBody>
          <a:bodyPr wrap="square" lIns="25400" tIns="25400" rIns="25400" bIns="25400" rtlCol="0" anchor="t">
            <a:normAutofit lnSpcReduction="10000"/>
          </a:bodyPr>
          <a:lstStyle/>
          <a:p>
            <a:pPr marL="0" indent="0" algn="l">
              <a:lnSpc>
                <a:spcPct val="78261"/>
              </a:lnSpc>
              <a:buNone/>
            </a:pPr>
            <a:r>
              <a:rPr lang="en-US" sz="13500" b="1" dirty="0">
                <a:solidFill>
                  <a:srgbClr val="A9BAE6">
                    <a:alpha val="34000"/>
                  </a:srgbClr>
                </a:solidFill>
                <a:latin typeface="Arial" pitchFamily="34" charset="0"/>
                <a:ea typeface="Arial" pitchFamily="34" charset="-122"/>
                <a:cs typeface="Arial" pitchFamily="34" charset="-120"/>
              </a:rPr>
              <a:t>03</a:t>
            </a:r>
            <a:endParaRPr lang="en-US" sz="13500" dirty="0"/>
          </a:p>
        </p:txBody>
      </p:sp>
      <p:sp>
        <p:nvSpPr>
          <p:cNvPr id="4" name="Text 2">
            <a:extLst>
              <a:ext uri="{FF2B5EF4-FFF2-40B4-BE49-F238E27FC236}">
                <a16:creationId xmlns:a16="http://schemas.microsoft.com/office/drawing/2014/main" id="{A75DA186-55BE-3B1C-53DF-DADF15CA8641}"/>
              </a:ext>
            </a:extLst>
          </p:cNvPr>
          <p:cNvSpPr/>
          <p:nvPr/>
        </p:nvSpPr>
        <p:spPr>
          <a:xfrm>
            <a:off x="1238249" y="5225951"/>
            <a:ext cx="16687143" cy="1087689"/>
          </a:xfrm>
          <a:prstGeom prst="rect">
            <a:avLst/>
          </a:prstGeom>
          <a:noFill/>
          <a:ln/>
        </p:spPr>
        <p:txBody>
          <a:bodyPr wrap="square" lIns="25400" tIns="25400" rIns="25400" bIns="25400" rtlCol="0" anchor="t">
            <a:normAutofit/>
          </a:bodyPr>
          <a:lstStyle/>
          <a:p>
            <a:pPr marL="0" indent="0" algn="l">
              <a:lnSpc>
                <a:spcPct val="93828"/>
              </a:lnSpc>
              <a:buNone/>
            </a:pPr>
            <a:r>
              <a:rPr lang="en-US" sz="7200">
                <a:solidFill>
                  <a:srgbClr val="FFFFFF"/>
                </a:solidFill>
                <a:latin typeface="Arial" pitchFamily="34" charset="0"/>
                <a:ea typeface="Arial" pitchFamily="34" charset="-122"/>
                <a:cs typeface="Arial" pitchFamily="34" charset="-120"/>
              </a:rPr>
              <a:t>Valeur locative </a:t>
            </a:r>
            <a:r>
              <a:rPr lang="en-US" sz="7200" err="1">
                <a:solidFill>
                  <a:srgbClr val="FFFFFF"/>
                </a:solidFill>
                <a:latin typeface="Arial" pitchFamily="34" charset="0"/>
                <a:ea typeface="Arial" pitchFamily="34" charset="-122"/>
                <a:cs typeface="Arial" pitchFamily="34" charset="-120"/>
              </a:rPr>
              <a:t>d’une</a:t>
            </a:r>
            <a:r>
              <a:rPr lang="en-US" sz="7200">
                <a:solidFill>
                  <a:srgbClr val="FFFFFF"/>
                </a:solidFill>
                <a:latin typeface="Arial" pitchFamily="34" charset="0"/>
                <a:ea typeface="Arial" pitchFamily="34" charset="-122"/>
                <a:cs typeface="Arial" pitchFamily="34" charset="-120"/>
              </a:rPr>
              <a:t> RSS</a:t>
            </a:r>
            <a:endParaRPr lang="en-US" sz="7200"/>
          </a:p>
        </p:txBody>
      </p:sp>
      <p:sp>
        <p:nvSpPr>
          <p:cNvPr id="5" name="Shape 3">
            <a:extLst>
              <a:ext uri="{FF2B5EF4-FFF2-40B4-BE49-F238E27FC236}">
                <a16:creationId xmlns:a16="http://schemas.microsoft.com/office/drawing/2014/main" id="{E590C0BF-8FCA-7234-7103-01AC4CE370F3}"/>
              </a:ext>
            </a:extLst>
          </p:cNvPr>
          <p:cNvSpPr/>
          <p:nvPr/>
        </p:nvSpPr>
        <p:spPr>
          <a:xfrm>
            <a:off x="1238250" y="6684987"/>
            <a:ext cx="209550" cy="209550"/>
          </a:xfrm>
          <a:prstGeom prst="rect">
            <a:avLst/>
          </a:prstGeom>
          <a:solidFill>
            <a:srgbClr val="6FB48A"/>
          </a:solidFill>
          <a:ln/>
        </p:spPr>
        <p:txBody>
          <a:bodyPr/>
          <a:lstStyle/>
          <a:p>
            <a:endParaRPr lang="fr-FR"/>
          </a:p>
        </p:txBody>
      </p:sp>
      <p:sp>
        <p:nvSpPr>
          <p:cNvPr id="6" name="Text 4">
            <a:extLst>
              <a:ext uri="{FF2B5EF4-FFF2-40B4-BE49-F238E27FC236}">
                <a16:creationId xmlns:a16="http://schemas.microsoft.com/office/drawing/2014/main" id="{03D6ECCE-6A6B-21E0-13CB-793A7141371C}"/>
              </a:ext>
            </a:extLst>
          </p:cNvPr>
          <p:cNvSpPr/>
          <p:nvPr/>
        </p:nvSpPr>
        <p:spPr>
          <a:xfrm>
            <a:off x="1638300" y="6594500"/>
            <a:ext cx="5628218" cy="428625"/>
          </a:xfrm>
          <a:prstGeom prst="rect">
            <a:avLst/>
          </a:prstGeom>
          <a:noFill/>
          <a:ln/>
        </p:spPr>
        <p:txBody>
          <a:bodyPr wrap="square" lIns="25400" tIns="25400" rIns="25400" bIns="25400" rtlCol="0" anchor="t">
            <a:normAutofit lnSpcReduction="10000"/>
          </a:bodyPr>
          <a:lstStyle/>
          <a:p>
            <a:pPr marL="0" indent="0" algn="l">
              <a:buNone/>
            </a:pPr>
            <a:r>
              <a:rPr lang="en-US" sz="2700" err="1">
                <a:solidFill>
                  <a:srgbClr val="C6D0EA"/>
                </a:solidFill>
                <a:latin typeface="Arial" pitchFamily="34" charset="0"/>
                <a:ea typeface="Arial" pitchFamily="34" charset="-122"/>
                <a:cs typeface="Arial" pitchFamily="34" charset="-120"/>
              </a:rPr>
              <a:t>Quelques</a:t>
            </a:r>
            <a:r>
              <a:rPr lang="en-US" sz="2700">
                <a:solidFill>
                  <a:srgbClr val="C6D0EA"/>
                </a:solidFill>
                <a:latin typeface="Arial" pitchFamily="34" charset="0"/>
                <a:ea typeface="Arial" pitchFamily="34" charset="-122"/>
                <a:cs typeface="Arial" pitchFamily="34" charset="-120"/>
              </a:rPr>
              <a:t> </a:t>
            </a:r>
            <a:r>
              <a:rPr lang="en-US" sz="2700" err="1">
                <a:solidFill>
                  <a:srgbClr val="C6D0EA"/>
                </a:solidFill>
                <a:latin typeface="Arial" pitchFamily="34" charset="0"/>
                <a:ea typeface="Arial" pitchFamily="34" charset="-122"/>
                <a:cs typeface="Arial" pitchFamily="34" charset="-120"/>
              </a:rPr>
              <a:t>fondements</a:t>
            </a:r>
            <a:endParaRPr lang="en-US" sz="2700"/>
          </a:p>
        </p:txBody>
      </p:sp>
      <p:sp>
        <p:nvSpPr>
          <p:cNvPr id="9" name="Shape 3">
            <a:extLst>
              <a:ext uri="{FF2B5EF4-FFF2-40B4-BE49-F238E27FC236}">
                <a16:creationId xmlns:a16="http://schemas.microsoft.com/office/drawing/2014/main" id="{60FC3885-CF00-B0F5-0F82-36B5548EACC2}"/>
              </a:ext>
            </a:extLst>
          </p:cNvPr>
          <p:cNvSpPr/>
          <p:nvPr/>
        </p:nvSpPr>
        <p:spPr>
          <a:xfrm>
            <a:off x="1238250" y="7546999"/>
            <a:ext cx="209550" cy="209550"/>
          </a:xfrm>
          <a:prstGeom prst="rect">
            <a:avLst/>
          </a:prstGeom>
          <a:solidFill>
            <a:srgbClr val="6FB48A"/>
          </a:solidFill>
          <a:ln/>
        </p:spPr>
        <p:txBody>
          <a:bodyPr/>
          <a:lstStyle/>
          <a:p>
            <a:endParaRPr lang="fr-FR"/>
          </a:p>
        </p:txBody>
      </p:sp>
      <p:sp>
        <p:nvSpPr>
          <p:cNvPr id="10" name="Text 4">
            <a:extLst>
              <a:ext uri="{FF2B5EF4-FFF2-40B4-BE49-F238E27FC236}">
                <a16:creationId xmlns:a16="http://schemas.microsoft.com/office/drawing/2014/main" id="{5647205D-21FA-1DD8-E99D-F795F05162CA}"/>
              </a:ext>
            </a:extLst>
          </p:cNvPr>
          <p:cNvSpPr/>
          <p:nvPr/>
        </p:nvSpPr>
        <p:spPr>
          <a:xfrm>
            <a:off x="1638300" y="7456512"/>
            <a:ext cx="5628218" cy="428625"/>
          </a:xfrm>
          <a:prstGeom prst="rect">
            <a:avLst/>
          </a:prstGeom>
          <a:noFill/>
          <a:ln/>
        </p:spPr>
        <p:txBody>
          <a:bodyPr wrap="square" lIns="25400" tIns="25400" rIns="25400" bIns="25400" rtlCol="0" anchor="t">
            <a:normAutofit lnSpcReduction="10000"/>
          </a:bodyPr>
          <a:lstStyle/>
          <a:p>
            <a:pPr marL="0" indent="0" algn="l">
              <a:buNone/>
            </a:pPr>
            <a:r>
              <a:rPr lang="en-US" sz="2700" err="1">
                <a:solidFill>
                  <a:srgbClr val="C6D0EA"/>
                </a:solidFill>
                <a:latin typeface="Arial" pitchFamily="34" charset="0"/>
                <a:ea typeface="Arial" pitchFamily="34" charset="-122"/>
                <a:cs typeface="Arial" pitchFamily="34" charset="-120"/>
              </a:rPr>
              <a:t>Méthodes</a:t>
            </a:r>
            <a:r>
              <a:rPr lang="en-US" sz="2700">
                <a:solidFill>
                  <a:srgbClr val="C6D0EA"/>
                </a:solidFill>
                <a:latin typeface="Arial" pitchFamily="34" charset="0"/>
                <a:ea typeface="Arial" pitchFamily="34" charset="-122"/>
                <a:cs typeface="Arial" pitchFamily="34" charset="-120"/>
              </a:rPr>
              <a:t> par </a:t>
            </a:r>
            <a:r>
              <a:rPr lang="en-US" sz="2700" err="1">
                <a:solidFill>
                  <a:srgbClr val="C6D0EA"/>
                </a:solidFill>
                <a:latin typeface="Arial" pitchFamily="34" charset="0"/>
                <a:ea typeface="Arial" pitchFamily="34" charset="-122"/>
                <a:cs typeface="Arial" pitchFamily="34" charset="-120"/>
              </a:rPr>
              <a:t>comparaison</a:t>
            </a:r>
            <a:endParaRPr lang="en-US" sz="2700"/>
          </a:p>
        </p:txBody>
      </p:sp>
      <p:sp>
        <p:nvSpPr>
          <p:cNvPr id="11" name="Shape 3">
            <a:extLst>
              <a:ext uri="{FF2B5EF4-FFF2-40B4-BE49-F238E27FC236}">
                <a16:creationId xmlns:a16="http://schemas.microsoft.com/office/drawing/2014/main" id="{FD309A60-01F0-2402-59CD-635F347F9F1A}"/>
              </a:ext>
            </a:extLst>
          </p:cNvPr>
          <p:cNvSpPr/>
          <p:nvPr/>
        </p:nvSpPr>
        <p:spPr>
          <a:xfrm>
            <a:off x="1238250" y="8346971"/>
            <a:ext cx="209550" cy="209550"/>
          </a:xfrm>
          <a:prstGeom prst="rect">
            <a:avLst/>
          </a:prstGeom>
          <a:solidFill>
            <a:srgbClr val="6FB48A"/>
          </a:solidFill>
          <a:ln/>
        </p:spPr>
        <p:txBody>
          <a:bodyPr/>
          <a:lstStyle/>
          <a:p>
            <a:endParaRPr lang="fr-FR"/>
          </a:p>
        </p:txBody>
      </p:sp>
      <p:sp>
        <p:nvSpPr>
          <p:cNvPr id="12" name="Text 4">
            <a:extLst>
              <a:ext uri="{FF2B5EF4-FFF2-40B4-BE49-F238E27FC236}">
                <a16:creationId xmlns:a16="http://schemas.microsoft.com/office/drawing/2014/main" id="{1D0432E5-24ED-CECA-8F8E-445D48B51299}"/>
              </a:ext>
            </a:extLst>
          </p:cNvPr>
          <p:cNvSpPr/>
          <p:nvPr/>
        </p:nvSpPr>
        <p:spPr>
          <a:xfrm>
            <a:off x="1638300" y="8256484"/>
            <a:ext cx="5628218" cy="428625"/>
          </a:xfrm>
          <a:prstGeom prst="rect">
            <a:avLst/>
          </a:prstGeom>
          <a:noFill/>
          <a:ln/>
        </p:spPr>
        <p:txBody>
          <a:bodyPr wrap="square" lIns="25400" tIns="25400" rIns="25400" bIns="25400" rtlCol="0" anchor="t">
            <a:normAutofit lnSpcReduction="10000"/>
          </a:bodyPr>
          <a:lstStyle/>
          <a:p>
            <a:pPr marL="0" indent="0" algn="l">
              <a:buNone/>
            </a:pPr>
            <a:r>
              <a:rPr lang="en-US" sz="2700" err="1">
                <a:solidFill>
                  <a:srgbClr val="C6D0EA"/>
                </a:solidFill>
                <a:latin typeface="Arial" pitchFamily="34" charset="0"/>
                <a:cs typeface="Arial" pitchFamily="34" charset="-120"/>
              </a:rPr>
              <a:t>Méthodes</a:t>
            </a:r>
            <a:r>
              <a:rPr lang="en-US" sz="2700">
                <a:solidFill>
                  <a:srgbClr val="C6D0EA"/>
                </a:solidFill>
                <a:latin typeface="Arial" pitchFamily="34" charset="0"/>
                <a:cs typeface="Arial" pitchFamily="34" charset="-120"/>
              </a:rPr>
              <a:t> </a:t>
            </a:r>
            <a:r>
              <a:rPr lang="en-US" sz="2700" err="1">
                <a:solidFill>
                  <a:srgbClr val="C6D0EA"/>
                </a:solidFill>
                <a:latin typeface="Arial" pitchFamily="34" charset="0"/>
                <a:cs typeface="Arial" pitchFamily="34" charset="-120"/>
              </a:rPr>
              <a:t>hôtelières</a:t>
            </a:r>
            <a:endParaRPr lang="en-US" sz="2700"/>
          </a:p>
        </p:txBody>
      </p:sp>
      <p:sp>
        <p:nvSpPr>
          <p:cNvPr id="8" name="Shape 3">
            <a:extLst>
              <a:ext uri="{FF2B5EF4-FFF2-40B4-BE49-F238E27FC236}">
                <a16:creationId xmlns:a16="http://schemas.microsoft.com/office/drawing/2014/main" id="{81B7C1AC-771A-90A1-1577-570D9C6877C4}"/>
              </a:ext>
            </a:extLst>
          </p:cNvPr>
          <p:cNvSpPr/>
          <p:nvPr/>
        </p:nvSpPr>
        <p:spPr>
          <a:xfrm>
            <a:off x="1238250" y="9146943"/>
            <a:ext cx="209550" cy="209550"/>
          </a:xfrm>
          <a:prstGeom prst="rect">
            <a:avLst/>
          </a:prstGeom>
          <a:solidFill>
            <a:srgbClr val="6FB48A"/>
          </a:solidFill>
          <a:ln/>
        </p:spPr>
        <p:txBody>
          <a:bodyPr/>
          <a:lstStyle/>
          <a:p>
            <a:endParaRPr lang="fr-FR"/>
          </a:p>
        </p:txBody>
      </p:sp>
      <p:sp>
        <p:nvSpPr>
          <p:cNvPr id="13" name="Text 4">
            <a:extLst>
              <a:ext uri="{FF2B5EF4-FFF2-40B4-BE49-F238E27FC236}">
                <a16:creationId xmlns:a16="http://schemas.microsoft.com/office/drawing/2014/main" id="{C4177B8A-B527-E3B2-1B61-24B2228B3BF4}"/>
              </a:ext>
            </a:extLst>
          </p:cNvPr>
          <p:cNvSpPr/>
          <p:nvPr/>
        </p:nvSpPr>
        <p:spPr>
          <a:xfrm>
            <a:off x="1638300" y="9056456"/>
            <a:ext cx="5628218" cy="428625"/>
          </a:xfrm>
          <a:prstGeom prst="rect">
            <a:avLst/>
          </a:prstGeom>
          <a:noFill/>
          <a:ln/>
        </p:spPr>
        <p:txBody>
          <a:bodyPr wrap="square" lIns="25400" tIns="25400" rIns="25400" bIns="25400" rtlCol="0" anchor="t">
            <a:normAutofit lnSpcReduction="10000"/>
          </a:bodyPr>
          <a:lstStyle/>
          <a:p>
            <a:pPr marL="0" indent="0" algn="l">
              <a:buNone/>
            </a:pPr>
            <a:r>
              <a:rPr lang="en-US" sz="2700" err="1">
                <a:solidFill>
                  <a:srgbClr val="C6D0EA"/>
                </a:solidFill>
                <a:latin typeface="Arial" pitchFamily="34" charset="0"/>
                <a:cs typeface="Arial" pitchFamily="34" charset="-120"/>
              </a:rPr>
              <a:t>Méthodes</a:t>
            </a:r>
            <a:r>
              <a:rPr lang="en-US" sz="2700">
                <a:solidFill>
                  <a:srgbClr val="C6D0EA"/>
                </a:solidFill>
                <a:latin typeface="Arial" pitchFamily="34" charset="0"/>
                <a:cs typeface="Arial" pitchFamily="34" charset="-120"/>
              </a:rPr>
              <a:t> par le </a:t>
            </a:r>
            <a:r>
              <a:rPr lang="en-US" sz="2700" err="1">
                <a:solidFill>
                  <a:srgbClr val="C6D0EA"/>
                </a:solidFill>
                <a:latin typeface="Arial" pitchFamily="34" charset="0"/>
                <a:cs typeface="Arial" pitchFamily="34" charset="-120"/>
              </a:rPr>
              <a:t>rendement</a:t>
            </a:r>
            <a:endParaRPr lang="en-US" sz="2700"/>
          </a:p>
        </p:txBody>
      </p:sp>
    </p:spTree>
    <p:extLst>
      <p:ext uri="{BB962C8B-B14F-4D97-AF65-F5344CB8AC3E}">
        <p14:creationId xmlns:p14="http://schemas.microsoft.com/office/powerpoint/2010/main" val="134197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A55EF292-4804-ABD2-202A-71A8994BFE3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8313CEC-018D-3601-01DB-389DD41FF901}"/>
              </a:ext>
            </a:extLst>
          </p:cNvPr>
          <p:cNvSpPr/>
          <p:nvPr/>
        </p:nvSpPr>
        <p:spPr>
          <a:xfrm>
            <a:off x="15240000" y="1428750"/>
            <a:ext cx="1047750" cy="1047750"/>
          </a:xfrm>
          <a:prstGeom prst="rect">
            <a:avLst/>
          </a:prstGeom>
          <a:solidFill>
            <a:srgbClr val="6FB58A"/>
          </a:solidFill>
          <a:ln/>
        </p:spPr>
        <p:txBody>
          <a:bodyPr/>
          <a:lstStyle/>
          <a:p>
            <a:endParaRPr lang="fr-FR"/>
          </a:p>
        </p:txBody>
      </p:sp>
      <p:sp>
        <p:nvSpPr>
          <p:cNvPr id="3" name="Text 1">
            <a:extLst>
              <a:ext uri="{FF2B5EF4-FFF2-40B4-BE49-F238E27FC236}">
                <a16:creationId xmlns:a16="http://schemas.microsoft.com/office/drawing/2014/main" id="{E5118DE4-6959-8B52-B3A0-E468443AB94A}"/>
              </a:ext>
            </a:extLst>
          </p:cNvPr>
          <p:cNvSpPr/>
          <p:nvPr/>
        </p:nvSpPr>
        <p:spPr>
          <a:xfrm>
            <a:off x="1238250" y="3301901"/>
            <a:ext cx="12258675" cy="1581150"/>
          </a:xfrm>
          <a:prstGeom prst="rect">
            <a:avLst/>
          </a:prstGeom>
          <a:noFill/>
          <a:ln/>
        </p:spPr>
        <p:txBody>
          <a:bodyPr wrap="square" lIns="25400" tIns="25400" rIns="25400" bIns="25400" rtlCol="0" anchor="t">
            <a:normAutofit lnSpcReduction="10000"/>
          </a:bodyPr>
          <a:lstStyle/>
          <a:p>
            <a:pPr marL="0" indent="0" algn="l">
              <a:lnSpc>
                <a:spcPct val="78261"/>
              </a:lnSpc>
              <a:buNone/>
            </a:pPr>
            <a:r>
              <a:rPr lang="en-US" sz="13500" b="1" dirty="0">
                <a:solidFill>
                  <a:srgbClr val="15224C"/>
                </a:solidFill>
                <a:latin typeface="Arial" pitchFamily="34" charset="0"/>
                <a:ea typeface="Arial" pitchFamily="34" charset="-122"/>
                <a:cs typeface="Arial" pitchFamily="34" charset="-120"/>
              </a:rPr>
              <a:t>03-A</a:t>
            </a:r>
            <a:endParaRPr lang="en-US" sz="13500" dirty="0">
              <a:solidFill>
                <a:srgbClr val="15224C"/>
              </a:solidFill>
            </a:endParaRPr>
          </a:p>
        </p:txBody>
      </p:sp>
      <p:sp>
        <p:nvSpPr>
          <p:cNvPr id="4" name="Text 2">
            <a:extLst>
              <a:ext uri="{FF2B5EF4-FFF2-40B4-BE49-F238E27FC236}">
                <a16:creationId xmlns:a16="http://schemas.microsoft.com/office/drawing/2014/main" id="{ED084E86-19A1-B76A-CFCD-E42648042F34}"/>
              </a:ext>
            </a:extLst>
          </p:cNvPr>
          <p:cNvSpPr/>
          <p:nvPr/>
        </p:nvSpPr>
        <p:spPr>
          <a:xfrm>
            <a:off x="1238250" y="5225951"/>
            <a:ext cx="16135350" cy="1025649"/>
          </a:xfrm>
          <a:prstGeom prst="rect">
            <a:avLst/>
          </a:prstGeom>
          <a:noFill/>
          <a:ln/>
        </p:spPr>
        <p:txBody>
          <a:bodyPr wrap="square" lIns="25400" tIns="25400" rIns="25400" bIns="25400" rtlCol="0" anchor="t">
            <a:noAutofit/>
          </a:bodyPr>
          <a:lstStyle/>
          <a:p>
            <a:pPr marL="0" indent="0" algn="l">
              <a:lnSpc>
                <a:spcPct val="93828"/>
              </a:lnSpc>
              <a:buNone/>
            </a:pPr>
            <a:r>
              <a:rPr lang="en-US" sz="5400">
                <a:solidFill>
                  <a:srgbClr val="15224C"/>
                </a:solidFill>
                <a:latin typeface="Arial" pitchFamily="34" charset="0"/>
                <a:ea typeface="Arial" pitchFamily="34" charset="-122"/>
                <a:cs typeface="Arial" pitchFamily="34" charset="-120"/>
              </a:rPr>
              <a:t>Des </a:t>
            </a:r>
            <a:r>
              <a:rPr lang="en-US" sz="5400" err="1">
                <a:solidFill>
                  <a:srgbClr val="15224C"/>
                </a:solidFill>
                <a:latin typeface="Arial" pitchFamily="34" charset="0"/>
                <a:ea typeface="Arial" pitchFamily="34" charset="-122"/>
                <a:cs typeface="Arial" pitchFamily="34" charset="-120"/>
              </a:rPr>
              <a:t>fondamentaux</a:t>
            </a:r>
            <a:r>
              <a:rPr lang="en-US" sz="5400">
                <a:solidFill>
                  <a:srgbClr val="15224C"/>
                </a:solidFill>
                <a:latin typeface="Arial" pitchFamily="34" charset="0"/>
                <a:ea typeface="Arial" pitchFamily="34" charset="-122"/>
                <a:cs typeface="Arial" pitchFamily="34" charset="-120"/>
              </a:rPr>
              <a:t> </a:t>
            </a:r>
            <a:r>
              <a:rPr lang="en-US" sz="5400" err="1">
                <a:solidFill>
                  <a:srgbClr val="15224C"/>
                </a:solidFill>
                <a:latin typeface="Arial" pitchFamily="34" charset="0"/>
                <a:ea typeface="Arial" pitchFamily="34" charset="-122"/>
                <a:cs typeface="Arial" pitchFamily="34" charset="-120"/>
              </a:rPr>
              <a:t>solides</a:t>
            </a:r>
            <a:r>
              <a:rPr lang="en-US" sz="5400">
                <a:solidFill>
                  <a:srgbClr val="15224C"/>
                </a:solidFill>
                <a:latin typeface="Arial" pitchFamily="34" charset="0"/>
                <a:ea typeface="Arial" pitchFamily="34" charset="-122"/>
                <a:cs typeface="Arial" pitchFamily="34" charset="-120"/>
              </a:rPr>
              <a:t> </a:t>
            </a:r>
            <a:r>
              <a:rPr lang="en-US" sz="5400" err="1">
                <a:solidFill>
                  <a:srgbClr val="15224C"/>
                </a:solidFill>
                <a:latin typeface="Arial" pitchFamily="34" charset="0"/>
                <a:ea typeface="Arial" pitchFamily="34" charset="-122"/>
                <a:cs typeface="Arial" pitchFamily="34" charset="-120"/>
              </a:rPr>
              <a:t>mais</a:t>
            </a:r>
            <a:r>
              <a:rPr lang="en-US" sz="5400">
                <a:solidFill>
                  <a:srgbClr val="15224C"/>
                </a:solidFill>
                <a:latin typeface="Arial" pitchFamily="34" charset="0"/>
                <a:ea typeface="Arial" pitchFamily="34" charset="-122"/>
                <a:cs typeface="Arial" pitchFamily="34" charset="-120"/>
              </a:rPr>
              <a:t> des </a:t>
            </a:r>
            <a:r>
              <a:rPr lang="en-US" sz="5400" err="1">
                <a:solidFill>
                  <a:srgbClr val="15224C"/>
                </a:solidFill>
                <a:latin typeface="Arial" pitchFamily="34" charset="0"/>
                <a:ea typeface="Arial" pitchFamily="34" charset="-122"/>
                <a:cs typeface="Arial" pitchFamily="34" charset="-120"/>
              </a:rPr>
              <a:t>fragilités</a:t>
            </a:r>
            <a:r>
              <a:rPr lang="en-US" sz="5400">
                <a:solidFill>
                  <a:srgbClr val="15224C"/>
                </a:solidFill>
                <a:latin typeface="Arial" pitchFamily="34" charset="0"/>
                <a:ea typeface="Arial" pitchFamily="34" charset="-122"/>
                <a:cs typeface="Arial" pitchFamily="34" charset="-120"/>
              </a:rPr>
              <a:t> </a:t>
            </a:r>
            <a:r>
              <a:rPr lang="en-US" sz="5400" err="1">
                <a:solidFill>
                  <a:srgbClr val="15224C"/>
                </a:solidFill>
                <a:latin typeface="Arial" pitchFamily="34" charset="0"/>
                <a:ea typeface="Arial" pitchFamily="34" charset="-122"/>
                <a:cs typeface="Arial" pitchFamily="34" charset="-120"/>
              </a:rPr>
              <a:t>réelles</a:t>
            </a:r>
            <a:r>
              <a:rPr lang="en-US" sz="5400">
                <a:solidFill>
                  <a:srgbClr val="15224C"/>
                </a:solidFill>
                <a:latin typeface="Arial" pitchFamily="34" charset="0"/>
                <a:ea typeface="Arial" pitchFamily="34" charset="-122"/>
                <a:cs typeface="Arial" pitchFamily="34" charset="-120"/>
              </a:rPr>
              <a:t> </a:t>
            </a:r>
            <a:endParaRPr lang="en-US" sz="5400">
              <a:solidFill>
                <a:srgbClr val="15224C"/>
              </a:solidFill>
            </a:endParaRPr>
          </a:p>
        </p:txBody>
      </p:sp>
      <p:sp>
        <p:nvSpPr>
          <p:cNvPr id="5" name="Text 2">
            <a:extLst>
              <a:ext uri="{FF2B5EF4-FFF2-40B4-BE49-F238E27FC236}">
                <a16:creationId xmlns:a16="http://schemas.microsoft.com/office/drawing/2014/main" id="{BCE7BC07-6309-B28A-4BE4-D065E0E3258F}"/>
              </a:ext>
            </a:extLst>
          </p:cNvPr>
          <p:cNvSpPr/>
          <p:nvPr/>
        </p:nvSpPr>
        <p:spPr>
          <a:xfrm>
            <a:off x="1238250" y="6470191"/>
            <a:ext cx="16135350" cy="1025649"/>
          </a:xfrm>
          <a:prstGeom prst="rect">
            <a:avLst/>
          </a:prstGeom>
          <a:noFill/>
          <a:ln/>
        </p:spPr>
        <p:txBody>
          <a:bodyPr wrap="square" lIns="25400" tIns="25400" rIns="25400" bIns="25400" rtlCol="0" anchor="t">
            <a:noAutofit/>
          </a:bodyPr>
          <a:lstStyle/>
          <a:p>
            <a:pPr marL="0" indent="0" algn="l">
              <a:lnSpc>
                <a:spcPct val="93828"/>
              </a:lnSpc>
              <a:buNone/>
            </a:pPr>
            <a:r>
              <a:rPr lang="en-US" sz="5400">
                <a:solidFill>
                  <a:srgbClr val="15224C"/>
                </a:solidFill>
                <a:latin typeface="Arial" pitchFamily="34" charset="0"/>
                <a:ea typeface="Arial" pitchFamily="34" charset="-122"/>
                <a:cs typeface="Arial" pitchFamily="34" charset="-120"/>
              </a:rPr>
              <a:t>Trois </a:t>
            </a:r>
            <a:r>
              <a:rPr lang="en-US" sz="5400" err="1">
                <a:solidFill>
                  <a:srgbClr val="15224C"/>
                </a:solidFill>
                <a:latin typeface="Arial" pitchFamily="34" charset="0"/>
                <a:ea typeface="Arial" pitchFamily="34" charset="-122"/>
                <a:cs typeface="Arial" pitchFamily="34" charset="-120"/>
              </a:rPr>
              <a:t>grandes</a:t>
            </a:r>
            <a:r>
              <a:rPr lang="en-US" sz="5400">
                <a:solidFill>
                  <a:srgbClr val="15224C"/>
                </a:solidFill>
                <a:latin typeface="Arial" pitchFamily="34" charset="0"/>
                <a:ea typeface="Arial" pitchFamily="34" charset="-122"/>
                <a:cs typeface="Arial" pitchFamily="34" charset="-120"/>
              </a:rPr>
              <a:t> </a:t>
            </a:r>
            <a:r>
              <a:rPr lang="en-US" sz="5400" err="1">
                <a:solidFill>
                  <a:srgbClr val="15224C"/>
                </a:solidFill>
                <a:latin typeface="Arial" pitchFamily="34" charset="0"/>
                <a:ea typeface="Arial" pitchFamily="34" charset="-122"/>
                <a:cs typeface="Arial" pitchFamily="34" charset="-120"/>
              </a:rPr>
              <a:t>méthodes</a:t>
            </a:r>
            <a:endParaRPr lang="en-US" sz="5400">
              <a:solidFill>
                <a:srgbClr val="15224C"/>
              </a:solidFill>
            </a:endParaRPr>
          </a:p>
        </p:txBody>
      </p:sp>
      <p:sp>
        <p:nvSpPr>
          <p:cNvPr id="6" name="Text 2">
            <a:extLst>
              <a:ext uri="{FF2B5EF4-FFF2-40B4-BE49-F238E27FC236}">
                <a16:creationId xmlns:a16="http://schemas.microsoft.com/office/drawing/2014/main" id="{706D07D9-1006-ABF7-1FF9-FCCAC80D56BF}"/>
              </a:ext>
            </a:extLst>
          </p:cNvPr>
          <p:cNvSpPr/>
          <p:nvPr/>
        </p:nvSpPr>
        <p:spPr>
          <a:xfrm>
            <a:off x="1238250" y="7632502"/>
            <a:ext cx="16135350" cy="1025649"/>
          </a:xfrm>
          <a:prstGeom prst="rect">
            <a:avLst/>
          </a:prstGeom>
          <a:noFill/>
          <a:ln/>
        </p:spPr>
        <p:txBody>
          <a:bodyPr wrap="square" lIns="25400" tIns="25400" rIns="25400" bIns="25400" rtlCol="0" anchor="t">
            <a:noAutofit/>
          </a:bodyPr>
          <a:lstStyle/>
          <a:p>
            <a:pPr marL="0" indent="0" algn="l">
              <a:lnSpc>
                <a:spcPct val="93828"/>
              </a:lnSpc>
              <a:buNone/>
            </a:pPr>
            <a:r>
              <a:rPr lang="en-US" sz="5400">
                <a:solidFill>
                  <a:srgbClr val="15224C"/>
                </a:solidFill>
                <a:latin typeface="Arial" pitchFamily="34" charset="0"/>
                <a:ea typeface="Arial" pitchFamily="34" charset="-122"/>
                <a:cs typeface="Arial" pitchFamily="34" charset="-120"/>
              </a:rPr>
              <a:t>La </a:t>
            </a:r>
            <a:r>
              <a:rPr lang="en-US" sz="5400" err="1">
                <a:solidFill>
                  <a:srgbClr val="15224C"/>
                </a:solidFill>
                <a:latin typeface="Arial" pitchFamily="34" charset="0"/>
                <a:ea typeface="Arial" pitchFamily="34" charset="-122"/>
                <a:cs typeface="Arial" pitchFamily="34" charset="-120"/>
              </a:rPr>
              <a:t>monavalence</a:t>
            </a:r>
            <a:r>
              <a:rPr lang="en-US" sz="5400">
                <a:solidFill>
                  <a:srgbClr val="15224C"/>
                </a:solidFill>
                <a:latin typeface="Arial" pitchFamily="34" charset="0"/>
                <a:ea typeface="Arial" pitchFamily="34" charset="-122"/>
                <a:cs typeface="Arial" pitchFamily="34" charset="-120"/>
              </a:rPr>
              <a:t> </a:t>
            </a:r>
            <a:r>
              <a:rPr lang="en-US" sz="5400" err="1">
                <a:solidFill>
                  <a:srgbClr val="15224C"/>
                </a:solidFill>
                <a:latin typeface="Arial" pitchFamily="34" charset="0"/>
                <a:ea typeface="Arial" pitchFamily="34" charset="-122"/>
                <a:cs typeface="Arial" pitchFamily="34" charset="-120"/>
              </a:rPr>
              <a:t>dicte</a:t>
            </a:r>
            <a:r>
              <a:rPr lang="en-US" sz="5400">
                <a:solidFill>
                  <a:srgbClr val="15224C"/>
                </a:solidFill>
                <a:latin typeface="Arial" pitchFamily="34" charset="0"/>
                <a:ea typeface="Arial" pitchFamily="34" charset="-122"/>
                <a:cs typeface="Arial" pitchFamily="34" charset="-120"/>
              </a:rPr>
              <a:t> t-</a:t>
            </a:r>
            <a:r>
              <a:rPr lang="en-US" sz="5400" err="1">
                <a:solidFill>
                  <a:srgbClr val="15224C"/>
                </a:solidFill>
                <a:latin typeface="Arial" pitchFamily="34" charset="0"/>
                <a:ea typeface="Arial" pitchFamily="34" charset="-122"/>
                <a:cs typeface="Arial" pitchFamily="34" charset="-120"/>
              </a:rPr>
              <a:t>elle</a:t>
            </a:r>
            <a:r>
              <a:rPr lang="en-US" sz="5400">
                <a:solidFill>
                  <a:srgbClr val="15224C"/>
                </a:solidFill>
                <a:latin typeface="Arial" pitchFamily="34" charset="0"/>
                <a:ea typeface="Arial" pitchFamily="34" charset="-122"/>
                <a:cs typeface="Arial" pitchFamily="34" charset="-120"/>
              </a:rPr>
              <a:t> la </a:t>
            </a:r>
            <a:r>
              <a:rPr lang="en-US" sz="5400" err="1">
                <a:solidFill>
                  <a:srgbClr val="15224C"/>
                </a:solidFill>
                <a:latin typeface="Arial" pitchFamily="34" charset="0"/>
                <a:ea typeface="Arial" pitchFamily="34" charset="-122"/>
                <a:cs typeface="Arial" pitchFamily="34" charset="-120"/>
              </a:rPr>
              <a:t>méthode</a:t>
            </a:r>
            <a:r>
              <a:rPr lang="en-US" sz="5400">
                <a:solidFill>
                  <a:srgbClr val="15224C"/>
                </a:solidFill>
                <a:latin typeface="Arial" pitchFamily="34" charset="0"/>
                <a:ea typeface="Arial" pitchFamily="34" charset="-122"/>
                <a:cs typeface="Arial" pitchFamily="34" charset="-120"/>
              </a:rPr>
              <a:t>?</a:t>
            </a:r>
            <a:endParaRPr lang="en-US" sz="5400">
              <a:solidFill>
                <a:srgbClr val="15224C"/>
              </a:solidFill>
            </a:endParaRPr>
          </a:p>
        </p:txBody>
      </p:sp>
    </p:spTree>
    <p:extLst>
      <p:ext uri="{BB962C8B-B14F-4D97-AF65-F5344CB8AC3E}">
        <p14:creationId xmlns:p14="http://schemas.microsoft.com/office/powerpoint/2010/main" val="1505170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9D415C2D-77F2-C31C-B7D7-9E79ED277600}"/>
            </a:ext>
          </a:extLst>
        </p:cNvPr>
        <p:cNvGrpSpPr/>
        <p:nvPr/>
      </p:nvGrpSpPr>
      <p:grpSpPr>
        <a:xfrm>
          <a:off x="0" y="0"/>
          <a:ext cx="0" cy="0"/>
          <a:chOff x="0" y="0"/>
          <a:chExt cx="0" cy="0"/>
        </a:xfrm>
      </p:grpSpPr>
      <p:sp>
        <p:nvSpPr>
          <p:cNvPr id="27" name="Ellipse 26">
            <a:extLst>
              <a:ext uri="{FF2B5EF4-FFF2-40B4-BE49-F238E27FC236}">
                <a16:creationId xmlns:a16="http://schemas.microsoft.com/office/drawing/2014/main" id="{6BCEE9B5-03AF-7FDB-EFDF-C4E803C003B7}"/>
              </a:ext>
            </a:extLst>
          </p:cNvPr>
          <p:cNvSpPr/>
          <p:nvPr/>
        </p:nvSpPr>
        <p:spPr>
          <a:xfrm>
            <a:off x="14345645" y="3760170"/>
            <a:ext cx="2041742" cy="177924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5" name="Ellipse 14">
            <a:extLst>
              <a:ext uri="{FF2B5EF4-FFF2-40B4-BE49-F238E27FC236}">
                <a16:creationId xmlns:a16="http://schemas.microsoft.com/office/drawing/2014/main" id="{E4CDC97E-B188-8E2F-7B18-0414219DE34D}"/>
              </a:ext>
            </a:extLst>
          </p:cNvPr>
          <p:cNvSpPr/>
          <p:nvPr/>
        </p:nvSpPr>
        <p:spPr>
          <a:xfrm>
            <a:off x="12625797" y="3067232"/>
            <a:ext cx="2041742" cy="177924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0" name="Ellipse 9">
            <a:extLst>
              <a:ext uri="{FF2B5EF4-FFF2-40B4-BE49-F238E27FC236}">
                <a16:creationId xmlns:a16="http://schemas.microsoft.com/office/drawing/2014/main" id="{B784A533-236D-A293-8411-84446923D2BD}"/>
              </a:ext>
            </a:extLst>
          </p:cNvPr>
          <p:cNvSpPr/>
          <p:nvPr/>
        </p:nvSpPr>
        <p:spPr>
          <a:xfrm>
            <a:off x="10943054" y="2468540"/>
            <a:ext cx="2041742" cy="177924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4" name="Rectangle 3">
            <a:extLst>
              <a:ext uri="{FF2B5EF4-FFF2-40B4-BE49-F238E27FC236}">
                <a16:creationId xmlns:a16="http://schemas.microsoft.com/office/drawing/2014/main" id="{298D79DC-A0DC-D3BA-45F8-6FDF6DE17159}"/>
              </a:ext>
            </a:extLst>
          </p:cNvPr>
          <p:cNvSpPr/>
          <p:nvPr/>
        </p:nvSpPr>
        <p:spPr>
          <a:xfrm>
            <a:off x="1179575" y="1656794"/>
            <a:ext cx="7144617" cy="19075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Shape 0">
            <a:extLst>
              <a:ext uri="{FF2B5EF4-FFF2-40B4-BE49-F238E27FC236}">
                <a16:creationId xmlns:a16="http://schemas.microsoft.com/office/drawing/2014/main" id="{5F078224-11F9-FD0C-E380-0CC524DB2B69}"/>
              </a:ext>
            </a:extLst>
          </p:cNvPr>
          <p:cNvSpPr/>
          <p:nvPr/>
        </p:nvSpPr>
        <p:spPr>
          <a:xfrm>
            <a:off x="754380" y="576072"/>
            <a:ext cx="850392" cy="850392"/>
          </a:xfrm>
          <a:prstGeom prst="ellipse">
            <a:avLst/>
          </a:prstGeom>
          <a:solidFill>
            <a:srgbClr val="1B2A4D"/>
          </a:solidFill>
          <a:ln/>
        </p:spPr>
        <p:txBody>
          <a:bodyPr/>
          <a:lstStyle/>
          <a:p>
            <a:endParaRPr lang="fr-FR" sz="2700"/>
          </a:p>
        </p:txBody>
      </p:sp>
      <p:pic>
        <p:nvPicPr>
          <p:cNvPr id="14" name="Image 0" descr="preencoded.png">
            <a:extLst>
              <a:ext uri="{FF2B5EF4-FFF2-40B4-BE49-F238E27FC236}">
                <a16:creationId xmlns:a16="http://schemas.microsoft.com/office/drawing/2014/main" id="{5F67B58A-699B-D00E-A3C4-1DFFA5D1900C}"/>
              </a:ext>
            </a:extLst>
          </p:cNvPr>
          <p:cNvPicPr>
            <a:picLocks noChangeAspect="1"/>
          </p:cNvPicPr>
          <p:nvPr/>
        </p:nvPicPr>
        <p:blipFill>
          <a:blip r:embed="rId3"/>
          <a:stretch>
            <a:fillRect/>
          </a:stretch>
        </p:blipFill>
        <p:spPr>
          <a:xfrm>
            <a:off x="953262" y="774954"/>
            <a:ext cx="452628" cy="452628"/>
          </a:xfrm>
          <a:prstGeom prst="rect">
            <a:avLst/>
          </a:prstGeom>
        </p:spPr>
      </p:pic>
      <p:sp>
        <p:nvSpPr>
          <p:cNvPr id="16" name="Text 2">
            <a:extLst>
              <a:ext uri="{FF2B5EF4-FFF2-40B4-BE49-F238E27FC236}">
                <a16:creationId xmlns:a16="http://schemas.microsoft.com/office/drawing/2014/main" id="{BEA8A243-2D7C-30D6-4D99-5048C53CC567}"/>
              </a:ext>
            </a:extLst>
          </p:cNvPr>
          <p:cNvSpPr/>
          <p:nvPr/>
        </p:nvSpPr>
        <p:spPr>
          <a:xfrm>
            <a:off x="1947672" y="547064"/>
            <a:ext cx="15499080" cy="850392"/>
          </a:xfrm>
          <a:prstGeom prst="rect">
            <a:avLst/>
          </a:prstGeom>
          <a:noFill/>
          <a:ln/>
        </p:spPr>
        <p:txBody>
          <a:bodyPr wrap="square" lIns="0" tIns="0" rIns="0" bIns="0" rtlCol="0" anchor="ctr"/>
          <a:lstStyle/>
          <a:p>
            <a:r>
              <a:rPr lang="fr-FR" sz="4050" b="1">
                <a:solidFill>
                  <a:srgbClr val="1B2A4D"/>
                </a:solidFill>
                <a:latin typeface="Cambria" pitchFamily="34" charset="0"/>
                <a:ea typeface="Cambria" pitchFamily="34" charset="-122"/>
                <a:cs typeface="Cambria" pitchFamily="34" charset="-120"/>
              </a:rPr>
              <a:t>Quelques chiffres</a:t>
            </a:r>
            <a:endParaRPr lang="fr-FR" sz="4050"/>
          </a:p>
        </p:txBody>
      </p:sp>
      <p:sp>
        <p:nvSpPr>
          <p:cNvPr id="2" name="ZoneTexte 1">
            <a:extLst>
              <a:ext uri="{FF2B5EF4-FFF2-40B4-BE49-F238E27FC236}">
                <a16:creationId xmlns:a16="http://schemas.microsoft.com/office/drawing/2014/main" id="{F15DE938-B6AE-E76A-F492-3E472685D593}"/>
              </a:ext>
            </a:extLst>
          </p:cNvPr>
          <p:cNvSpPr txBox="1"/>
          <p:nvPr/>
        </p:nvSpPr>
        <p:spPr>
          <a:xfrm>
            <a:off x="2359761" y="1625346"/>
            <a:ext cx="5964432" cy="1938992"/>
          </a:xfrm>
          <a:prstGeom prst="rect">
            <a:avLst/>
          </a:prstGeom>
          <a:solidFill>
            <a:schemeClr val="bg1">
              <a:alpha val="50924"/>
            </a:schemeClr>
          </a:solidFill>
        </p:spPr>
        <p:txBody>
          <a:bodyPr wrap="square">
            <a:spAutoFit/>
          </a:bodyPr>
          <a:lstStyle/>
          <a:p>
            <a:r>
              <a:rPr lang="fr-FR" sz="2000">
                <a:solidFill>
                  <a:srgbClr val="000000"/>
                </a:solidFill>
                <a:latin typeface="Avenir Next LT Pro" panose="020B0504020202020204" pitchFamily="34" charset="77"/>
              </a:rPr>
              <a:t>En 2024, 7,1 millions de personnes avaient plus de 75 ans en France, soit 10% de la population française.</a:t>
            </a:r>
          </a:p>
          <a:p>
            <a:endParaRPr lang="fr-FR" sz="2000">
              <a:solidFill>
                <a:srgbClr val="000000"/>
              </a:solidFill>
              <a:latin typeface="Avenir Next LT Pro" panose="020B0504020202020204" pitchFamily="34" charset="77"/>
            </a:endParaRPr>
          </a:p>
          <a:p>
            <a:r>
              <a:rPr lang="fr-FR" sz="2000">
                <a:solidFill>
                  <a:srgbClr val="000000"/>
                </a:solidFill>
                <a:latin typeface="Avenir Next LT Pro" panose="020B0504020202020204" pitchFamily="34" charset="77"/>
              </a:rPr>
              <a:t>En 2030, ils devraient passer la barre des 8 millions de personnes</a:t>
            </a:r>
          </a:p>
        </p:txBody>
      </p:sp>
      <p:pic>
        <p:nvPicPr>
          <p:cNvPr id="3" name="Image 2" descr="Une image contenant silhouette, illustration&#10;&#10;Description générée automatiquement">
            <a:extLst>
              <a:ext uri="{FF2B5EF4-FFF2-40B4-BE49-F238E27FC236}">
                <a16:creationId xmlns:a16="http://schemas.microsoft.com/office/drawing/2014/main" id="{67556542-08DD-878C-81AA-94853F30FC8B}"/>
              </a:ext>
            </a:extLst>
          </p:cNvPr>
          <p:cNvPicPr>
            <a:picLocks noChangeAspect="1"/>
          </p:cNvPicPr>
          <p:nvPr/>
        </p:nvPicPr>
        <p:blipFill>
          <a:blip r:embed="rId4"/>
          <a:stretch>
            <a:fillRect/>
          </a:stretch>
        </p:blipFill>
        <p:spPr>
          <a:xfrm>
            <a:off x="1179576" y="1625346"/>
            <a:ext cx="970467" cy="1105881"/>
          </a:xfrm>
          <a:prstGeom prst="rect">
            <a:avLst/>
          </a:prstGeom>
        </p:spPr>
      </p:pic>
      <p:pic>
        <p:nvPicPr>
          <p:cNvPr id="5" name="Image 4">
            <a:extLst>
              <a:ext uri="{FF2B5EF4-FFF2-40B4-BE49-F238E27FC236}">
                <a16:creationId xmlns:a16="http://schemas.microsoft.com/office/drawing/2014/main" id="{18013191-E081-6619-9F1D-C410D77C692F}"/>
              </a:ext>
            </a:extLst>
          </p:cNvPr>
          <p:cNvPicPr>
            <a:picLocks noChangeAspect="1"/>
          </p:cNvPicPr>
          <p:nvPr/>
        </p:nvPicPr>
        <p:blipFill>
          <a:blip r:embed="rId5"/>
          <a:stretch>
            <a:fillRect/>
          </a:stretch>
        </p:blipFill>
        <p:spPr>
          <a:xfrm>
            <a:off x="1179576" y="3823675"/>
            <a:ext cx="7144617" cy="4977045"/>
          </a:xfrm>
          <a:prstGeom prst="rect">
            <a:avLst/>
          </a:prstGeom>
        </p:spPr>
      </p:pic>
      <p:pic>
        <p:nvPicPr>
          <p:cNvPr id="6" name="Image 5" descr="Une image contenant capture d’écran, texte, ligne, diagramme&#10;&#10;Description générée automatiquement">
            <a:extLst>
              <a:ext uri="{FF2B5EF4-FFF2-40B4-BE49-F238E27FC236}">
                <a16:creationId xmlns:a16="http://schemas.microsoft.com/office/drawing/2014/main" id="{C919A0F6-12F1-D80A-252F-203BDD64EC94}"/>
              </a:ext>
            </a:extLst>
          </p:cNvPr>
          <p:cNvPicPr>
            <a:picLocks noChangeAspect="1"/>
          </p:cNvPicPr>
          <p:nvPr/>
        </p:nvPicPr>
        <p:blipFill>
          <a:blip r:embed="rId6"/>
          <a:stretch>
            <a:fillRect/>
          </a:stretch>
        </p:blipFill>
        <p:spPr>
          <a:xfrm>
            <a:off x="8533910" y="2759471"/>
            <a:ext cx="9573326" cy="5776825"/>
          </a:xfrm>
          <a:prstGeom prst="rect">
            <a:avLst/>
          </a:prstGeom>
        </p:spPr>
      </p:pic>
      <p:pic>
        <p:nvPicPr>
          <p:cNvPr id="7" name="Image 6">
            <a:extLst>
              <a:ext uri="{FF2B5EF4-FFF2-40B4-BE49-F238E27FC236}">
                <a16:creationId xmlns:a16="http://schemas.microsoft.com/office/drawing/2014/main" id="{C82E4F65-F3D6-82B3-03C3-3F06098FE0A5}"/>
              </a:ext>
            </a:extLst>
          </p:cNvPr>
          <p:cNvPicPr>
            <a:picLocks noChangeAspect="1"/>
          </p:cNvPicPr>
          <p:nvPr/>
        </p:nvPicPr>
        <p:blipFill>
          <a:blip r:embed="rId7"/>
          <a:stretch>
            <a:fillRect/>
          </a:stretch>
        </p:blipFill>
        <p:spPr>
          <a:xfrm>
            <a:off x="14714642" y="3997920"/>
            <a:ext cx="1303748" cy="1303748"/>
          </a:xfrm>
          <a:prstGeom prst="rect">
            <a:avLst/>
          </a:prstGeom>
        </p:spPr>
      </p:pic>
      <p:pic>
        <p:nvPicPr>
          <p:cNvPr id="8" name="Image 7">
            <a:extLst>
              <a:ext uri="{FF2B5EF4-FFF2-40B4-BE49-F238E27FC236}">
                <a16:creationId xmlns:a16="http://schemas.microsoft.com/office/drawing/2014/main" id="{181FABA1-CE16-9258-2308-B10AA50AC7FF}"/>
              </a:ext>
            </a:extLst>
          </p:cNvPr>
          <p:cNvPicPr>
            <a:picLocks noChangeAspect="1"/>
          </p:cNvPicPr>
          <p:nvPr/>
        </p:nvPicPr>
        <p:blipFill>
          <a:blip r:embed="rId8"/>
          <a:stretch>
            <a:fillRect/>
          </a:stretch>
        </p:blipFill>
        <p:spPr>
          <a:xfrm>
            <a:off x="12847337" y="3495826"/>
            <a:ext cx="1598662" cy="957282"/>
          </a:xfrm>
          <a:prstGeom prst="rect">
            <a:avLst/>
          </a:prstGeom>
        </p:spPr>
      </p:pic>
      <p:pic>
        <p:nvPicPr>
          <p:cNvPr id="9" name="Image 8">
            <a:extLst>
              <a:ext uri="{FF2B5EF4-FFF2-40B4-BE49-F238E27FC236}">
                <a16:creationId xmlns:a16="http://schemas.microsoft.com/office/drawing/2014/main" id="{B1CD5C48-34C8-887F-AEB6-8E150671747F}"/>
              </a:ext>
            </a:extLst>
          </p:cNvPr>
          <p:cNvPicPr>
            <a:picLocks noChangeAspect="1"/>
          </p:cNvPicPr>
          <p:nvPr/>
        </p:nvPicPr>
        <p:blipFill>
          <a:blip r:embed="rId9"/>
          <a:stretch>
            <a:fillRect/>
          </a:stretch>
        </p:blipFill>
        <p:spPr>
          <a:xfrm>
            <a:off x="11302053" y="2759471"/>
            <a:ext cx="1323744" cy="1197386"/>
          </a:xfrm>
          <a:prstGeom prst="rect">
            <a:avLst/>
          </a:prstGeom>
        </p:spPr>
      </p:pic>
    </p:spTree>
    <p:extLst>
      <p:ext uri="{BB962C8B-B14F-4D97-AF65-F5344CB8AC3E}">
        <p14:creationId xmlns:p14="http://schemas.microsoft.com/office/powerpoint/2010/main" val="3933123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90710A35-87A3-972C-D76D-95CD4EE93030}"/>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9C343EDC-6373-9F4B-5CD9-15E83D3046E7}"/>
              </a:ext>
            </a:extLst>
          </p:cNvPr>
          <p:cNvSpPr/>
          <p:nvPr/>
        </p:nvSpPr>
        <p:spPr>
          <a:xfrm>
            <a:off x="754380" y="576072"/>
            <a:ext cx="850392" cy="850392"/>
          </a:xfrm>
          <a:prstGeom prst="ellipse">
            <a:avLst/>
          </a:prstGeom>
          <a:solidFill>
            <a:srgbClr val="1B2A4D"/>
          </a:solidFill>
          <a:ln/>
        </p:spPr>
        <p:txBody>
          <a:bodyPr/>
          <a:lstStyle/>
          <a:p>
            <a:endParaRPr lang="fr-FR" sz="2700"/>
          </a:p>
        </p:txBody>
      </p:sp>
      <p:pic>
        <p:nvPicPr>
          <p:cNvPr id="14" name="Image 0" descr="preencoded.png">
            <a:extLst>
              <a:ext uri="{FF2B5EF4-FFF2-40B4-BE49-F238E27FC236}">
                <a16:creationId xmlns:a16="http://schemas.microsoft.com/office/drawing/2014/main" id="{4A3B752E-A137-C90B-78AF-A8D33731ECCF}"/>
              </a:ext>
            </a:extLst>
          </p:cNvPr>
          <p:cNvPicPr>
            <a:picLocks noChangeAspect="1"/>
          </p:cNvPicPr>
          <p:nvPr/>
        </p:nvPicPr>
        <p:blipFill>
          <a:blip r:embed="rId3"/>
          <a:stretch>
            <a:fillRect/>
          </a:stretch>
        </p:blipFill>
        <p:spPr>
          <a:xfrm>
            <a:off x="953262" y="774954"/>
            <a:ext cx="452628" cy="452628"/>
          </a:xfrm>
          <a:prstGeom prst="rect">
            <a:avLst/>
          </a:prstGeom>
        </p:spPr>
      </p:pic>
      <p:sp>
        <p:nvSpPr>
          <p:cNvPr id="16" name="Text 2">
            <a:extLst>
              <a:ext uri="{FF2B5EF4-FFF2-40B4-BE49-F238E27FC236}">
                <a16:creationId xmlns:a16="http://schemas.microsoft.com/office/drawing/2014/main" id="{E132F2D5-1095-835D-8245-A0F3767C6059}"/>
              </a:ext>
            </a:extLst>
          </p:cNvPr>
          <p:cNvSpPr/>
          <p:nvPr/>
        </p:nvSpPr>
        <p:spPr>
          <a:xfrm>
            <a:off x="1947672" y="547064"/>
            <a:ext cx="15499080" cy="850392"/>
          </a:xfrm>
          <a:prstGeom prst="rect">
            <a:avLst/>
          </a:prstGeom>
          <a:noFill/>
          <a:ln/>
        </p:spPr>
        <p:txBody>
          <a:bodyPr wrap="square" lIns="0" tIns="0" rIns="0" bIns="0" rtlCol="0" anchor="ctr"/>
          <a:lstStyle/>
          <a:p>
            <a:r>
              <a:rPr lang="fr-FR" sz="4050" b="1">
                <a:solidFill>
                  <a:srgbClr val="1B2A4D"/>
                </a:solidFill>
                <a:latin typeface="Cambria" pitchFamily="34" charset="0"/>
                <a:ea typeface="Cambria" pitchFamily="34" charset="-122"/>
                <a:cs typeface="Cambria" pitchFamily="34" charset="-120"/>
              </a:rPr>
              <a:t>Des fondamentaux solides, des fragilités réelles</a:t>
            </a:r>
            <a:endParaRPr lang="fr-FR" sz="4050"/>
          </a:p>
        </p:txBody>
      </p:sp>
      <p:sp>
        <p:nvSpPr>
          <p:cNvPr id="17" name="Shape 3">
            <a:extLst>
              <a:ext uri="{FF2B5EF4-FFF2-40B4-BE49-F238E27FC236}">
                <a16:creationId xmlns:a16="http://schemas.microsoft.com/office/drawing/2014/main" id="{EA38C9BA-4404-ECED-190E-5CC804217A0A}"/>
              </a:ext>
            </a:extLst>
          </p:cNvPr>
          <p:cNvSpPr/>
          <p:nvPr/>
        </p:nvSpPr>
        <p:spPr>
          <a:xfrm>
            <a:off x="754380" y="1988820"/>
            <a:ext cx="8229600" cy="4937760"/>
          </a:xfrm>
          <a:prstGeom prst="roundRect">
            <a:avLst>
              <a:gd name="adj" fmla="val 1667"/>
            </a:avLst>
          </a:prstGeom>
          <a:solidFill>
            <a:srgbClr val="F3F5F9"/>
          </a:solidFill>
          <a:ln/>
        </p:spPr>
        <p:txBody>
          <a:bodyPr/>
          <a:lstStyle/>
          <a:p>
            <a:endParaRPr lang="fr-FR" sz="2700"/>
          </a:p>
        </p:txBody>
      </p:sp>
      <p:sp>
        <p:nvSpPr>
          <p:cNvPr id="18" name="Shape 4">
            <a:extLst>
              <a:ext uri="{FF2B5EF4-FFF2-40B4-BE49-F238E27FC236}">
                <a16:creationId xmlns:a16="http://schemas.microsoft.com/office/drawing/2014/main" id="{BB33F004-5921-E3E8-97F1-A8DDB2557D5C}"/>
              </a:ext>
            </a:extLst>
          </p:cNvPr>
          <p:cNvSpPr/>
          <p:nvPr/>
        </p:nvSpPr>
        <p:spPr>
          <a:xfrm>
            <a:off x="1165860" y="2235708"/>
            <a:ext cx="576072" cy="576072"/>
          </a:xfrm>
          <a:prstGeom prst="ellipse">
            <a:avLst/>
          </a:prstGeom>
          <a:solidFill>
            <a:srgbClr val="1B2A4D"/>
          </a:solidFill>
          <a:ln/>
        </p:spPr>
        <p:txBody>
          <a:bodyPr/>
          <a:lstStyle/>
          <a:p>
            <a:endParaRPr lang="fr-FR" sz="2700"/>
          </a:p>
        </p:txBody>
      </p:sp>
      <p:pic>
        <p:nvPicPr>
          <p:cNvPr id="19" name="Image 1" descr="preencoded.png">
            <a:extLst>
              <a:ext uri="{FF2B5EF4-FFF2-40B4-BE49-F238E27FC236}">
                <a16:creationId xmlns:a16="http://schemas.microsoft.com/office/drawing/2014/main" id="{20BE932F-9873-ABE0-C445-057AA838DEA9}"/>
              </a:ext>
            </a:extLst>
          </p:cNvPr>
          <p:cNvPicPr>
            <a:picLocks noChangeAspect="1"/>
          </p:cNvPicPr>
          <p:nvPr/>
        </p:nvPicPr>
        <p:blipFill>
          <a:blip r:embed="rId4"/>
          <a:stretch>
            <a:fillRect/>
          </a:stretch>
        </p:blipFill>
        <p:spPr>
          <a:xfrm>
            <a:off x="1309878" y="2379726"/>
            <a:ext cx="288036" cy="288036"/>
          </a:xfrm>
          <a:prstGeom prst="rect">
            <a:avLst/>
          </a:prstGeom>
        </p:spPr>
      </p:pic>
      <p:sp>
        <p:nvSpPr>
          <p:cNvPr id="20" name="Text 5">
            <a:extLst>
              <a:ext uri="{FF2B5EF4-FFF2-40B4-BE49-F238E27FC236}">
                <a16:creationId xmlns:a16="http://schemas.microsoft.com/office/drawing/2014/main" id="{E60D22B1-E54C-9DBC-0370-01C267417310}"/>
              </a:ext>
            </a:extLst>
          </p:cNvPr>
          <p:cNvSpPr/>
          <p:nvPr/>
        </p:nvSpPr>
        <p:spPr>
          <a:xfrm>
            <a:off x="1947672" y="2318004"/>
            <a:ext cx="6720840" cy="411480"/>
          </a:xfrm>
          <a:prstGeom prst="rect">
            <a:avLst/>
          </a:prstGeom>
          <a:noFill/>
          <a:ln/>
        </p:spPr>
        <p:txBody>
          <a:bodyPr wrap="square" lIns="0" tIns="0" rIns="0" bIns="0" rtlCol="0" anchor="ctr"/>
          <a:lstStyle/>
          <a:p>
            <a:r>
              <a:rPr lang="fr-FR" sz="1875" b="1" kern="0" spc="225">
                <a:solidFill>
                  <a:srgbClr val="1B2A4D"/>
                </a:solidFill>
                <a:latin typeface="Calibri" pitchFamily="34" charset="0"/>
                <a:ea typeface="Calibri" pitchFamily="34" charset="-122"/>
                <a:cs typeface="Calibri" pitchFamily="34" charset="-120"/>
              </a:rPr>
              <a:t>FACTEURS FAVORABLES</a:t>
            </a:r>
            <a:endParaRPr lang="fr-FR" sz="1875"/>
          </a:p>
        </p:txBody>
      </p:sp>
      <p:sp>
        <p:nvSpPr>
          <p:cNvPr id="21" name="Text 6">
            <a:extLst>
              <a:ext uri="{FF2B5EF4-FFF2-40B4-BE49-F238E27FC236}">
                <a16:creationId xmlns:a16="http://schemas.microsoft.com/office/drawing/2014/main" id="{8A8C3205-6009-5922-98EA-D8669ABF30FA}"/>
              </a:ext>
            </a:extLst>
          </p:cNvPr>
          <p:cNvSpPr/>
          <p:nvPr/>
        </p:nvSpPr>
        <p:spPr>
          <a:xfrm>
            <a:off x="1165860" y="3017520"/>
            <a:ext cx="7406640" cy="3703320"/>
          </a:xfrm>
          <a:prstGeom prst="rect">
            <a:avLst/>
          </a:prstGeom>
          <a:noFill/>
          <a:ln/>
        </p:spPr>
        <p:txBody>
          <a:bodyPr wrap="square" lIns="0" tIns="0" rIns="0" bIns="0" rtlCol="0" anchor="t"/>
          <a:lstStyle/>
          <a:p>
            <a:pPr marL="190500" indent="-190500">
              <a:lnSpc>
                <a:spcPct val="105000"/>
              </a:lnSpc>
              <a:spcAft>
                <a:spcPts val="1200"/>
              </a:spcAft>
              <a:buSzPct val="100000"/>
              <a:buChar char="•"/>
            </a:pPr>
            <a:r>
              <a:rPr lang="fr-FR" sz="1725">
                <a:solidFill>
                  <a:srgbClr val="2B2F38"/>
                </a:solidFill>
                <a:latin typeface="Avenir Next LT Pro" panose="020B0504020202020204" pitchFamily="34" charset="77"/>
                <a:ea typeface="Calibri" pitchFamily="34" charset="-122"/>
                <a:cs typeface="Calibri" pitchFamily="34" charset="-120"/>
              </a:rPr>
              <a:t>Offre récente (début 2000) et insuffisante face aux besoins (140 000 / an entre 2025 et 2030 passeront dans la tranche d’âge 80-84 ans</a:t>
            </a:r>
            <a:endParaRPr lang="fr-FR" sz="1725">
              <a:latin typeface="Avenir Next LT Pro" panose="020B0504020202020204" pitchFamily="34" charset="77"/>
            </a:endParaRPr>
          </a:p>
          <a:p>
            <a:pPr marL="190500" indent="-190500">
              <a:lnSpc>
                <a:spcPct val="105000"/>
              </a:lnSpc>
              <a:spcAft>
                <a:spcPts val="1200"/>
              </a:spcAft>
              <a:buSzPct val="100000"/>
              <a:buChar char="•"/>
            </a:pPr>
            <a:r>
              <a:rPr lang="fr-FR" sz="1725">
                <a:solidFill>
                  <a:srgbClr val="2B2F38"/>
                </a:solidFill>
                <a:latin typeface="Avenir Next LT Pro" panose="020B0504020202020204" pitchFamily="34" charset="77"/>
                <a:ea typeface="Calibri" pitchFamily="34" charset="-122"/>
                <a:cs typeface="Calibri" pitchFamily="34" charset="-120"/>
              </a:rPr>
              <a:t>Souplesse d'exploitation, taux d'occupation élevés (souvent &gt; 90 %),</a:t>
            </a:r>
          </a:p>
          <a:p>
            <a:pPr marL="190500" indent="-190500">
              <a:lnSpc>
                <a:spcPct val="105000"/>
              </a:lnSpc>
              <a:spcAft>
                <a:spcPts val="1200"/>
              </a:spcAft>
              <a:buSzPct val="100000"/>
              <a:buChar char="•"/>
            </a:pPr>
            <a:r>
              <a:rPr lang="fr-FR" sz="1725">
                <a:solidFill>
                  <a:srgbClr val="2B2F38"/>
                </a:solidFill>
                <a:latin typeface="Avenir Next LT Pro" panose="020B0504020202020204" pitchFamily="34" charset="77"/>
                <a:ea typeface="Calibri" pitchFamily="34" charset="-122"/>
                <a:cs typeface="Calibri" pitchFamily="34" charset="-120"/>
              </a:rPr>
              <a:t> Reconversion en logement classique envisageable (quid de la monovalence?)</a:t>
            </a:r>
          </a:p>
          <a:p>
            <a:pPr marL="190500" indent="-190500">
              <a:lnSpc>
                <a:spcPct val="105000"/>
              </a:lnSpc>
              <a:spcAft>
                <a:spcPts val="1200"/>
              </a:spcAft>
              <a:buSzPct val="100000"/>
              <a:buChar char="•"/>
            </a:pPr>
            <a:r>
              <a:rPr lang="fr-FR" sz="1725">
                <a:solidFill>
                  <a:srgbClr val="2B2F38"/>
                </a:solidFill>
                <a:latin typeface="Avenir Next LT Pro" panose="020B0504020202020204" pitchFamily="34" charset="77"/>
                <a:cs typeface="Calibri" pitchFamily="34" charset="-120"/>
              </a:rPr>
              <a:t>Par rapport aux </a:t>
            </a:r>
            <a:r>
              <a:rPr lang="fr-FR" sz="1725" err="1">
                <a:solidFill>
                  <a:srgbClr val="2B2F38"/>
                </a:solidFill>
                <a:latin typeface="Avenir Next LT Pro" panose="020B0504020202020204" pitchFamily="34" charset="77"/>
                <a:cs typeface="Calibri" pitchFamily="34" charset="-120"/>
              </a:rPr>
              <a:t>Ehpad</a:t>
            </a:r>
            <a:r>
              <a:rPr lang="fr-FR" sz="1725">
                <a:solidFill>
                  <a:srgbClr val="2B2F38"/>
                </a:solidFill>
                <a:latin typeface="Avenir Next LT Pro" panose="020B0504020202020204" pitchFamily="34" charset="77"/>
                <a:cs typeface="Calibri" pitchFamily="34" charset="-120"/>
              </a:rPr>
              <a:t>: </a:t>
            </a:r>
            <a:br>
              <a:rPr lang="fr-FR" sz="1725">
                <a:solidFill>
                  <a:srgbClr val="2B2F38"/>
                </a:solidFill>
                <a:latin typeface="Avenir Next LT Pro" panose="020B0504020202020204" pitchFamily="34" charset="77"/>
                <a:cs typeface="Calibri" pitchFamily="34" charset="-120"/>
              </a:rPr>
            </a:br>
            <a:r>
              <a:rPr lang="fr-FR" sz="1725">
                <a:solidFill>
                  <a:srgbClr val="2B2F38"/>
                </a:solidFill>
                <a:latin typeface="Avenir Next LT Pro" panose="020B0504020202020204" pitchFamily="34" charset="77"/>
                <a:cs typeface="Calibri" pitchFamily="34" charset="-120"/>
              </a:rPr>
              <a:t>&gt; Tarification libre</a:t>
            </a:r>
            <a:br>
              <a:rPr lang="fr-FR" sz="1725">
                <a:solidFill>
                  <a:srgbClr val="2B2F38"/>
                </a:solidFill>
                <a:latin typeface="Avenir Next LT Pro" panose="020B0504020202020204" pitchFamily="34" charset="77"/>
                <a:cs typeface="Calibri" pitchFamily="34" charset="-120"/>
              </a:rPr>
            </a:br>
            <a:r>
              <a:rPr lang="fr-FR" sz="1725">
                <a:solidFill>
                  <a:srgbClr val="2B2F38"/>
                </a:solidFill>
                <a:latin typeface="Avenir Next LT Pro" panose="020B0504020202020204" pitchFamily="34" charset="77"/>
                <a:cs typeface="Calibri" pitchFamily="34" charset="-120"/>
              </a:rPr>
              <a:t>&gt; Services proposés adaptés à la clientèle locale</a:t>
            </a:r>
            <a:br>
              <a:rPr lang="fr-FR" sz="1725">
                <a:solidFill>
                  <a:srgbClr val="2B2F38"/>
                </a:solidFill>
                <a:latin typeface="Avenir Next LT Pro" panose="020B0504020202020204" pitchFamily="34" charset="77"/>
                <a:cs typeface="Calibri" pitchFamily="34" charset="-120"/>
              </a:rPr>
            </a:br>
            <a:r>
              <a:rPr lang="fr-FR" sz="1725">
                <a:solidFill>
                  <a:srgbClr val="2B2F38"/>
                </a:solidFill>
                <a:latin typeface="Avenir Next LT Pro" panose="020B0504020202020204" pitchFamily="34" charset="77"/>
                <a:cs typeface="Calibri" pitchFamily="34" charset="-120"/>
              </a:rPr>
              <a:t>&gt; Capacité d’accueil non limitée par l’ARS</a:t>
            </a:r>
            <a:br>
              <a:rPr lang="fr-FR" sz="1725">
                <a:solidFill>
                  <a:srgbClr val="2B2F38"/>
                </a:solidFill>
                <a:latin typeface="Avenir Next LT Pro" panose="020B0504020202020204" pitchFamily="34" charset="77"/>
                <a:cs typeface="Calibri" pitchFamily="34" charset="-120"/>
              </a:rPr>
            </a:br>
            <a:r>
              <a:rPr lang="fr-FR" sz="1725">
                <a:solidFill>
                  <a:srgbClr val="2B2F38"/>
                </a:solidFill>
                <a:latin typeface="Avenir Next LT Pro" panose="020B0504020202020204" pitchFamily="34" charset="77"/>
                <a:cs typeface="Calibri" pitchFamily="34" charset="-120"/>
              </a:rPr>
              <a:t>&gt; Normes de constructions moins contraignantes (notamment en termes de médicalisation)</a:t>
            </a:r>
          </a:p>
        </p:txBody>
      </p:sp>
      <p:sp>
        <p:nvSpPr>
          <p:cNvPr id="22" name="Shape 7">
            <a:extLst>
              <a:ext uri="{FF2B5EF4-FFF2-40B4-BE49-F238E27FC236}">
                <a16:creationId xmlns:a16="http://schemas.microsoft.com/office/drawing/2014/main" id="{301A1273-E0E8-9E86-37CF-1C8B94E01323}"/>
              </a:ext>
            </a:extLst>
          </p:cNvPr>
          <p:cNvSpPr/>
          <p:nvPr/>
        </p:nvSpPr>
        <p:spPr>
          <a:xfrm>
            <a:off x="9326880" y="1988820"/>
            <a:ext cx="8229600" cy="6493028"/>
          </a:xfrm>
          <a:prstGeom prst="roundRect">
            <a:avLst>
              <a:gd name="adj" fmla="val 1667"/>
            </a:avLst>
          </a:prstGeom>
          <a:solidFill>
            <a:srgbClr val="F3F5F9"/>
          </a:solidFill>
          <a:ln/>
        </p:spPr>
        <p:txBody>
          <a:bodyPr/>
          <a:lstStyle/>
          <a:p>
            <a:endParaRPr lang="fr-FR" sz="2700"/>
          </a:p>
        </p:txBody>
      </p:sp>
      <p:sp>
        <p:nvSpPr>
          <p:cNvPr id="23" name="Shape 8">
            <a:extLst>
              <a:ext uri="{FF2B5EF4-FFF2-40B4-BE49-F238E27FC236}">
                <a16:creationId xmlns:a16="http://schemas.microsoft.com/office/drawing/2014/main" id="{B134B209-9320-DF7C-38DF-99891CAFCD37}"/>
              </a:ext>
            </a:extLst>
          </p:cNvPr>
          <p:cNvSpPr/>
          <p:nvPr/>
        </p:nvSpPr>
        <p:spPr>
          <a:xfrm>
            <a:off x="9738360" y="2235708"/>
            <a:ext cx="576072" cy="576072"/>
          </a:xfrm>
          <a:prstGeom prst="ellipse">
            <a:avLst/>
          </a:prstGeom>
          <a:solidFill>
            <a:srgbClr val="A8853C"/>
          </a:solidFill>
          <a:ln/>
        </p:spPr>
        <p:txBody>
          <a:bodyPr/>
          <a:lstStyle/>
          <a:p>
            <a:endParaRPr lang="fr-FR" sz="2700"/>
          </a:p>
        </p:txBody>
      </p:sp>
      <p:pic>
        <p:nvPicPr>
          <p:cNvPr id="24" name="Image 2" descr="preencoded.png">
            <a:extLst>
              <a:ext uri="{FF2B5EF4-FFF2-40B4-BE49-F238E27FC236}">
                <a16:creationId xmlns:a16="http://schemas.microsoft.com/office/drawing/2014/main" id="{115DBCC1-2854-5014-A1F2-1E8B91E575C6}"/>
              </a:ext>
            </a:extLst>
          </p:cNvPr>
          <p:cNvPicPr>
            <a:picLocks noChangeAspect="1"/>
          </p:cNvPicPr>
          <p:nvPr/>
        </p:nvPicPr>
        <p:blipFill>
          <a:blip r:embed="rId5"/>
          <a:stretch>
            <a:fillRect/>
          </a:stretch>
        </p:blipFill>
        <p:spPr>
          <a:xfrm>
            <a:off x="9882378" y="2379726"/>
            <a:ext cx="288036" cy="288036"/>
          </a:xfrm>
          <a:prstGeom prst="rect">
            <a:avLst/>
          </a:prstGeom>
        </p:spPr>
      </p:pic>
      <p:sp>
        <p:nvSpPr>
          <p:cNvPr id="25" name="Text 9">
            <a:extLst>
              <a:ext uri="{FF2B5EF4-FFF2-40B4-BE49-F238E27FC236}">
                <a16:creationId xmlns:a16="http://schemas.microsoft.com/office/drawing/2014/main" id="{C4AEB450-7B1D-7B5A-0026-0EACD9EECE58}"/>
              </a:ext>
            </a:extLst>
          </p:cNvPr>
          <p:cNvSpPr/>
          <p:nvPr/>
        </p:nvSpPr>
        <p:spPr>
          <a:xfrm>
            <a:off x="10520172" y="2318004"/>
            <a:ext cx="6720840" cy="411480"/>
          </a:xfrm>
          <a:prstGeom prst="rect">
            <a:avLst/>
          </a:prstGeom>
          <a:noFill/>
          <a:ln/>
        </p:spPr>
        <p:txBody>
          <a:bodyPr wrap="square" lIns="0" tIns="0" rIns="0" bIns="0" rtlCol="0" anchor="ctr"/>
          <a:lstStyle/>
          <a:p>
            <a:r>
              <a:rPr lang="fr-FR" sz="1875" b="1" kern="0" spc="225">
                <a:solidFill>
                  <a:srgbClr val="1B2A4D"/>
                </a:solidFill>
                <a:latin typeface="Calibri" pitchFamily="34" charset="0"/>
                <a:ea typeface="Calibri" pitchFamily="34" charset="-122"/>
                <a:cs typeface="Calibri" pitchFamily="34" charset="-120"/>
              </a:rPr>
              <a:t>FACTEURS D'INCERTITUDE</a:t>
            </a:r>
            <a:endParaRPr lang="fr-FR" sz="1875"/>
          </a:p>
        </p:txBody>
      </p:sp>
      <p:sp>
        <p:nvSpPr>
          <p:cNvPr id="26" name="Text 10">
            <a:extLst>
              <a:ext uri="{FF2B5EF4-FFF2-40B4-BE49-F238E27FC236}">
                <a16:creationId xmlns:a16="http://schemas.microsoft.com/office/drawing/2014/main" id="{728E3ECC-8F86-2CE6-74DD-6E7E0F69317B}"/>
              </a:ext>
            </a:extLst>
          </p:cNvPr>
          <p:cNvSpPr/>
          <p:nvPr/>
        </p:nvSpPr>
        <p:spPr>
          <a:xfrm>
            <a:off x="9738360" y="3017520"/>
            <a:ext cx="7406640" cy="3703320"/>
          </a:xfrm>
          <a:prstGeom prst="rect">
            <a:avLst/>
          </a:prstGeom>
          <a:noFill/>
          <a:ln/>
        </p:spPr>
        <p:txBody>
          <a:bodyPr wrap="square" lIns="0" tIns="0" rIns="0" bIns="0" rtlCol="0" anchor="t"/>
          <a:lstStyle/>
          <a:p>
            <a:pPr marL="190500" indent="-190500">
              <a:lnSpc>
                <a:spcPct val="105000"/>
              </a:lnSpc>
              <a:spcAft>
                <a:spcPts val="1050"/>
              </a:spcAft>
              <a:buSzPct val="100000"/>
              <a:buChar char="•"/>
            </a:pPr>
            <a:r>
              <a:rPr lang="fr-FR" sz="1725">
                <a:solidFill>
                  <a:srgbClr val="2B2F38"/>
                </a:solidFill>
                <a:latin typeface="Avenir Next LT Pro" panose="020B0504020202020204" pitchFamily="34" charset="77"/>
                <a:ea typeface="Calibri" pitchFamily="34" charset="-122"/>
                <a:cs typeface="Calibri" pitchFamily="34" charset="-120"/>
              </a:rPr>
              <a:t>Inflation : coûts de construction en hausse de plus de 20 %, difficilement répercutés sur les loyers.</a:t>
            </a:r>
            <a:endParaRPr lang="fr-FR" sz="1725">
              <a:latin typeface="Avenir Next LT Pro" panose="020B0504020202020204" pitchFamily="34" charset="77"/>
            </a:endParaRPr>
          </a:p>
          <a:p>
            <a:pPr marL="190500" indent="-190500">
              <a:lnSpc>
                <a:spcPct val="105000"/>
              </a:lnSpc>
              <a:spcAft>
                <a:spcPts val="1050"/>
              </a:spcAft>
              <a:buSzPct val="100000"/>
              <a:buChar char="•"/>
            </a:pPr>
            <a:r>
              <a:rPr lang="fr-FR" sz="1725">
                <a:solidFill>
                  <a:srgbClr val="2B2F38"/>
                </a:solidFill>
                <a:latin typeface="Avenir Next LT Pro" panose="020B0504020202020204" pitchFamily="34" charset="77"/>
                <a:ea typeface="Calibri" pitchFamily="34" charset="-122"/>
                <a:cs typeface="Calibri" pitchFamily="34" charset="-120"/>
              </a:rPr>
              <a:t>Instabilité fiscale : remise en cause du régime LMNP, pilier du modèle économique.</a:t>
            </a:r>
            <a:endParaRPr lang="fr-FR" sz="1725">
              <a:latin typeface="Avenir Next LT Pro" panose="020B0504020202020204" pitchFamily="34" charset="77"/>
            </a:endParaRPr>
          </a:p>
          <a:p>
            <a:pPr marL="190500" indent="-190500">
              <a:lnSpc>
                <a:spcPct val="105000"/>
              </a:lnSpc>
              <a:spcAft>
                <a:spcPts val="1050"/>
              </a:spcAft>
              <a:buSzPct val="100000"/>
              <a:buChar char="•"/>
            </a:pPr>
            <a:r>
              <a:rPr lang="fr-FR" sz="1725">
                <a:solidFill>
                  <a:srgbClr val="2B2F38"/>
                </a:solidFill>
                <a:latin typeface="Avenir Next LT Pro" panose="020B0504020202020204" pitchFamily="34" charset="77"/>
                <a:ea typeface="Calibri" pitchFamily="34" charset="-122"/>
                <a:cs typeface="Calibri" pitchFamily="34" charset="-120"/>
              </a:rPr>
              <a:t>Envolée des taux depuis 2022 : investisseurs attentistes, projets recentrés sur les grandes opérations.</a:t>
            </a:r>
            <a:endParaRPr lang="fr-FR" sz="1725">
              <a:latin typeface="Avenir Next LT Pro" panose="020B0504020202020204" pitchFamily="34" charset="77"/>
            </a:endParaRPr>
          </a:p>
          <a:p>
            <a:pPr marL="190500" indent="-190500">
              <a:lnSpc>
                <a:spcPct val="105000"/>
              </a:lnSpc>
              <a:spcAft>
                <a:spcPts val="1050"/>
              </a:spcAft>
              <a:buSzPct val="100000"/>
              <a:buChar char="•"/>
            </a:pPr>
            <a:r>
              <a:rPr lang="fr-FR" sz="1725">
                <a:solidFill>
                  <a:srgbClr val="2B2F38"/>
                </a:solidFill>
                <a:latin typeface="Avenir Next LT Pro" panose="020B0504020202020204" pitchFamily="34" charset="77"/>
                <a:ea typeface="Calibri" pitchFamily="34" charset="-122"/>
                <a:cs typeface="Calibri" pitchFamily="34" charset="-120"/>
              </a:rPr>
              <a:t>Baux « calés » sur des promesses de rendement : comment fixer la valeur locative au renouvellement ?</a:t>
            </a:r>
            <a:endParaRPr lang="fr-FR" sz="1725">
              <a:latin typeface="Avenir Next LT Pro" panose="020B0504020202020204" pitchFamily="34" charset="77"/>
            </a:endParaRPr>
          </a:p>
          <a:p>
            <a:pPr marL="190500" indent="-190500">
              <a:lnSpc>
                <a:spcPct val="105000"/>
              </a:lnSpc>
              <a:spcAft>
                <a:spcPts val="1050"/>
              </a:spcAft>
              <a:buSzPct val="100000"/>
              <a:buChar char="•"/>
            </a:pPr>
            <a:r>
              <a:rPr lang="fr-FR" sz="1725">
                <a:solidFill>
                  <a:srgbClr val="2B2F38"/>
                </a:solidFill>
                <a:latin typeface="Avenir Next LT Pro" panose="020B0504020202020204" pitchFamily="34" charset="77"/>
                <a:ea typeface="Calibri" pitchFamily="34" charset="-122"/>
                <a:cs typeface="Calibri" pitchFamily="34" charset="-120"/>
              </a:rPr>
              <a:t>Image dégradée (« Les Fossoyeurs ») avec de possibles répercussions sur les RSS également.</a:t>
            </a:r>
          </a:p>
          <a:p>
            <a:pPr marL="190500" indent="-190500">
              <a:lnSpc>
                <a:spcPct val="105000"/>
              </a:lnSpc>
              <a:spcAft>
                <a:spcPts val="1050"/>
              </a:spcAft>
              <a:buSzPct val="100000"/>
              <a:buChar char="•"/>
            </a:pPr>
            <a:r>
              <a:rPr lang="fr-FR" sz="1725">
                <a:solidFill>
                  <a:srgbClr val="2B2F38"/>
                </a:solidFill>
                <a:latin typeface="Avenir Next LT Pro" panose="020B0504020202020204" pitchFamily="34" charset="77"/>
                <a:cs typeface="Calibri" pitchFamily="34" charset="-120"/>
              </a:rPr>
              <a:t>Altarea qui envisage de se retirer de l’exploitation de </a:t>
            </a:r>
            <a:r>
              <a:rPr lang="fr-FR" sz="1725" err="1">
                <a:solidFill>
                  <a:srgbClr val="2B2F38"/>
                </a:solidFill>
                <a:latin typeface="Avenir Next LT Pro" panose="020B0504020202020204" pitchFamily="34" charset="77"/>
                <a:cs typeface="Calibri" pitchFamily="34" charset="-120"/>
              </a:rPr>
              <a:t>Nohée</a:t>
            </a:r>
            <a:r>
              <a:rPr lang="fr-FR" sz="1725">
                <a:solidFill>
                  <a:srgbClr val="2B2F38"/>
                </a:solidFill>
                <a:latin typeface="Avenir Next LT Pro" panose="020B0504020202020204" pitchFamily="34" charset="77"/>
                <a:cs typeface="Calibri" pitchFamily="34" charset="-120"/>
              </a:rPr>
              <a:t> et des Hespérides</a:t>
            </a:r>
          </a:p>
          <a:p>
            <a:pPr marL="190500" indent="-190500">
              <a:lnSpc>
                <a:spcPct val="105000"/>
              </a:lnSpc>
              <a:spcAft>
                <a:spcPts val="1050"/>
              </a:spcAft>
              <a:buSzPct val="100000"/>
              <a:buChar char="•"/>
            </a:pPr>
            <a:r>
              <a:rPr lang="fr-FR" sz="1725">
                <a:solidFill>
                  <a:srgbClr val="2B2F38"/>
                </a:solidFill>
                <a:latin typeface="Avenir Next LT Pro" panose="020B0504020202020204" pitchFamily="34" charset="77"/>
                <a:cs typeface="Calibri" pitchFamily="34" charset="-120"/>
              </a:rPr>
              <a:t>Les Essentielles, Les </a:t>
            </a:r>
            <a:r>
              <a:rPr lang="fr-FR" sz="1725" err="1">
                <a:solidFill>
                  <a:srgbClr val="2B2F38"/>
                </a:solidFill>
                <a:latin typeface="Avenir Next LT Pro" panose="020B0504020202020204" pitchFamily="34" charset="77"/>
                <a:cs typeface="Calibri" pitchFamily="34" charset="-120"/>
              </a:rPr>
              <a:t>Girandières</a:t>
            </a:r>
            <a:r>
              <a:rPr lang="fr-FR" sz="1725">
                <a:solidFill>
                  <a:srgbClr val="2B2F38"/>
                </a:solidFill>
                <a:latin typeface="Avenir Next LT Pro" panose="020B0504020202020204" pitchFamily="34" charset="77"/>
                <a:cs typeface="Calibri" pitchFamily="34" charset="-120"/>
              </a:rPr>
              <a:t> et Palazzo, </a:t>
            </a:r>
            <a:r>
              <a:rPr lang="fr-FR" sz="1725" err="1">
                <a:solidFill>
                  <a:srgbClr val="2B2F38"/>
                </a:solidFill>
                <a:latin typeface="Avenir Next LT Pro" panose="020B0504020202020204" pitchFamily="34" charset="77"/>
                <a:cs typeface="Calibri" pitchFamily="34" charset="-120"/>
              </a:rPr>
              <a:t>Seniorales</a:t>
            </a:r>
            <a:r>
              <a:rPr lang="fr-FR" sz="1725">
                <a:solidFill>
                  <a:srgbClr val="2B2F38"/>
                </a:solidFill>
                <a:latin typeface="Avenir Next LT Pro" panose="020B0504020202020204" pitchFamily="34" charset="77"/>
                <a:cs typeface="Calibri" pitchFamily="34" charset="-120"/>
              </a:rPr>
              <a:t>… de nombreuses cessions de réseaux ces derniers mois</a:t>
            </a:r>
            <a:endParaRPr lang="fr-FR" sz="1725">
              <a:latin typeface="Avenir Next LT Pro" panose="020B0504020202020204" pitchFamily="34" charset="77"/>
            </a:endParaRPr>
          </a:p>
        </p:txBody>
      </p:sp>
    </p:spTree>
    <p:extLst>
      <p:ext uri="{BB962C8B-B14F-4D97-AF65-F5344CB8AC3E}">
        <p14:creationId xmlns:p14="http://schemas.microsoft.com/office/powerpoint/2010/main" val="3923844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DCB8FCB4-D789-303C-3195-91F3DF07A953}"/>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11A0DFEE-DD23-E6F9-5192-5E12968B5314}"/>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737C5CCB-5F8C-EE6A-A011-E05645323253}"/>
              </a:ext>
            </a:extLst>
          </p:cNvPr>
          <p:cNvPicPr>
            <a:picLocks noChangeAspect="1"/>
          </p:cNvPicPr>
          <p:nvPr/>
        </p:nvPicPr>
        <p:blipFill>
          <a:blip r:embed="rId3"/>
          <a:stretch>
            <a:fillRect/>
          </a:stretch>
        </p:blipFill>
        <p:spPr>
          <a:xfrm>
            <a:off x="953262" y="774954"/>
            <a:ext cx="452628" cy="452628"/>
          </a:xfrm>
          <a:prstGeom prst="rect">
            <a:avLst/>
          </a:prstGeom>
        </p:spPr>
      </p:pic>
      <p:sp>
        <p:nvSpPr>
          <p:cNvPr id="5" name="Shape 3">
            <a:extLst>
              <a:ext uri="{FF2B5EF4-FFF2-40B4-BE49-F238E27FC236}">
                <a16:creationId xmlns:a16="http://schemas.microsoft.com/office/drawing/2014/main" id="{A334388D-ADB8-F284-B9C3-CC2DA6F5D951}"/>
              </a:ext>
            </a:extLst>
          </p:cNvPr>
          <p:cNvSpPr/>
          <p:nvPr/>
        </p:nvSpPr>
        <p:spPr>
          <a:xfrm>
            <a:off x="754380" y="1687068"/>
            <a:ext cx="5417820" cy="7200900"/>
          </a:xfrm>
          <a:prstGeom prst="roundRect">
            <a:avLst>
              <a:gd name="adj" fmla="val 1519"/>
            </a:avLst>
          </a:prstGeom>
          <a:solidFill>
            <a:srgbClr val="F3F5F9"/>
          </a:solidFill>
          <a:ln/>
        </p:spPr>
        <p:txBody>
          <a:bodyPr/>
          <a:lstStyle/>
          <a:p>
            <a:endParaRPr lang="fr-FR" sz="2700"/>
          </a:p>
        </p:txBody>
      </p:sp>
      <p:sp>
        <p:nvSpPr>
          <p:cNvPr id="6" name="Text 4">
            <a:extLst>
              <a:ext uri="{FF2B5EF4-FFF2-40B4-BE49-F238E27FC236}">
                <a16:creationId xmlns:a16="http://schemas.microsoft.com/office/drawing/2014/main" id="{03675ED8-D952-E630-2E75-574076E396D9}"/>
              </a:ext>
            </a:extLst>
          </p:cNvPr>
          <p:cNvSpPr/>
          <p:nvPr/>
        </p:nvSpPr>
        <p:spPr>
          <a:xfrm>
            <a:off x="1165860" y="1988820"/>
            <a:ext cx="4663440" cy="411480"/>
          </a:xfrm>
          <a:prstGeom prst="rect">
            <a:avLst/>
          </a:prstGeom>
          <a:noFill/>
          <a:ln/>
        </p:spPr>
        <p:txBody>
          <a:bodyPr wrap="square" lIns="0" tIns="0" rIns="0" bIns="0" rtlCol="0" anchor="ctr"/>
          <a:lstStyle/>
          <a:p>
            <a:r>
              <a:rPr lang="fr-FR" b="1" kern="0" spc="180">
                <a:solidFill>
                  <a:srgbClr val="1B2A4D"/>
                </a:solidFill>
                <a:latin typeface="Calibri" pitchFamily="34" charset="0"/>
                <a:ea typeface="Calibri" pitchFamily="34" charset="-122"/>
                <a:cs typeface="Calibri" pitchFamily="34" charset="-120"/>
              </a:rPr>
              <a:t>PAR COMPARAISON</a:t>
            </a:r>
            <a:endParaRPr lang="fr-FR"/>
          </a:p>
        </p:txBody>
      </p:sp>
      <p:sp>
        <p:nvSpPr>
          <p:cNvPr id="8" name="Text 5">
            <a:extLst>
              <a:ext uri="{FF2B5EF4-FFF2-40B4-BE49-F238E27FC236}">
                <a16:creationId xmlns:a16="http://schemas.microsoft.com/office/drawing/2014/main" id="{1755EB23-91E8-D67C-9AD2-220B6BE8CA23}"/>
              </a:ext>
            </a:extLst>
          </p:cNvPr>
          <p:cNvSpPr/>
          <p:nvPr/>
        </p:nvSpPr>
        <p:spPr>
          <a:xfrm>
            <a:off x="1165860" y="2647188"/>
            <a:ext cx="4663440" cy="5897880"/>
          </a:xfrm>
          <a:prstGeom prst="rect">
            <a:avLst/>
          </a:prstGeom>
          <a:noFill/>
          <a:ln/>
        </p:spPr>
        <p:txBody>
          <a:bodyPr wrap="square" lIns="0" tIns="0" rIns="0" bIns="0" rtlCol="0" anchor="t"/>
          <a:lstStyle/>
          <a:p>
            <a:pPr marL="190500" indent="-190500">
              <a:lnSpc>
                <a:spcPct val="105000"/>
              </a:lnSpc>
              <a:spcAft>
                <a:spcPts val="1350"/>
              </a:spcAft>
              <a:buSzPct val="100000"/>
              <a:buChar char="•"/>
            </a:pPr>
            <a:r>
              <a:rPr lang="fr-FR" sz="1725">
                <a:solidFill>
                  <a:srgbClr val="2B2F38"/>
                </a:solidFill>
                <a:latin typeface="Calibri" pitchFamily="34" charset="0"/>
                <a:ea typeface="Calibri" pitchFamily="34" charset="-122"/>
                <a:cs typeface="Calibri" pitchFamily="34" charset="-120"/>
              </a:rPr>
              <a:t>Recherche d'éléments de comparaison : locations meublées (écarts de prix faibles, l'entretien étant assuré par le gestionnaire),</a:t>
            </a:r>
            <a:endParaRPr lang="fr-FR" sz="1725"/>
          </a:p>
          <a:p>
            <a:pPr marL="190500" indent="-190500">
              <a:lnSpc>
                <a:spcPct val="105000"/>
              </a:lnSpc>
              <a:spcAft>
                <a:spcPts val="1350"/>
              </a:spcAft>
              <a:buSzPct val="100000"/>
              <a:buChar char="•"/>
            </a:pPr>
            <a:r>
              <a:rPr lang="fr-FR" sz="1725">
                <a:solidFill>
                  <a:srgbClr val="2B2F38"/>
                </a:solidFill>
                <a:latin typeface="Calibri" pitchFamily="34" charset="0"/>
                <a:ea typeface="Calibri" pitchFamily="34" charset="-122"/>
                <a:cs typeface="Calibri" pitchFamily="34" charset="-120"/>
              </a:rPr>
              <a:t>loyers pratiqués dans d'autres résidences comparables.</a:t>
            </a:r>
            <a:endParaRPr lang="fr-FR" sz="1725"/>
          </a:p>
        </p:txBody>
      </p:sp>
      <p:sp>
        <p:nvSpPr>
          <p:cNvPr id="9" name="Shape 6">
            <a:extLst>
              <a:ext uri="{FF2B5EF4-FFF2-40B4-BE49-F238E27FC236}">
                <a16:creationId xmlns:a16="http://schemas.microsoft.com/office/drawing/2014/main" id="{D78F5F1C-1D79-D807-FD84-D43C76D523A1}"/>
              </a:ext>
            </a:extLst>
          </p:cNvPr>
          <p:cNvSpPr/>
          <p:nvPr/>
        </p:nvSpPr>
        <p:spPr>
          <a:xfrm>
            <a:off x="6432804" y="1687068"/>
            <a:ext cx="5417820" cy="7200900"/>
          </a:xfrm>
          <a:prstGeom prst="roundRect">
            <a:avLst>
              <a:gd name="adj" fmla="val 1519"/>
            </a:avLst>
          </a:prstGeom>
          <a:solidFill>
            <a:srgbClr val="1B2A4D"/>
          </a:solidFill>
          <a:ln/>
        </p:spPr>
        <p:txBody>
          <a:bodyPr/>
          <a:lstStyle/>
          <a:p>
            <a:endParaRPr lang="fr-FR" sz="2700"/>
          </a:p>
        </p:txBody>
      </p:sp>
      <p:sp>
        <p:nvSpPr>
          <p:cNvPr id="10" name="Text 7">
            <a:extLst>
              <a:ext uri="{FF2B5EF4-FFF2-40B4-BE49-F238E27FC236}">
                <a16:creationId xmlns:a16="http://schemas.microsoft.com/office/drawing/2014/main" id="{53F67219-D2E4-636F-3A8E-605939A78B92}"/>
              </a:ext>
            </a:extLst>
          </p:cNvPr>
          <p:cNvSpPr/>
          <p:nvPr/>
        </p:nvSpPr>
        <p:spPr>
          <a:xfrm>
            <a:off x="6844284" y="1988820"/>
            <a:ext cx="4663440" cy="411480"/>
          </a:xfrm>
          <a:prstGeom prst="rect">
            <a:avLst/>
          </a:prstGeom>
          <a:noFill/>
          <a:ln/>
        </p:spPr>
        <p:txBody>
          <a:bodyPr wrap="square" lIns="0" tIns="0" rIns="0" bIns="0" rtlCol="0" anchor="ctr"/>
          <a:lstStyle/>
          <a:p>
            <a:r>
              <a:rPr lang="fr-FR" b="1" kern="0" spc="180">
                <a:solidFill>
                  <a:srgbClr val="C9A96A"/>
                </a:solidFill>
                <a:latin typeface="Calibri" pitchFamily="34" charset="0"/>
                <a:ea typeface="Calibri" pitchFamily="34" charset="-122"/>
                <a:cs typeface="Calibri" pitchFamily="34" charset="-120"/>
              </a:rPr>
              <a:t>MÉTHODE HÔTELIÈRE ADAPTÉE</a:t>
            </a:r>
            <a:endParaRPr lang="fr-FR"/>
          </a:p>
        </p:txBody>
      </p:sp>
      <p:sp>
        <p:nvSpPr>
          <p:cNvPr id="15" name="Text 9">
            <a:extLst>
              <a:ext uri="{FF2B5EF4-FFF2-40B4-BE49-F238E27FC236}">
                <a16:creationId xmlns:a16="http://schemas.microsoft.com/office/drawing/2014/main" id="{C10EA14C-48B0-B022-C0AB-FA0038C43556}"/>
              </a:ext>
            </a:extLst>
          </p:cNvPr>
          <p:cNvSpPr/>
          <p:nvPr/>
        </p:nvSpPr>
        <p:spPr>
          <a:xfrm>
            <a:off x="6844284" y="2703906"/>
            <a:ext cx="4663440" cy="726948"/>
          </a:xfrm>
          <a:prstGeom prst="rect">
            <a:avLst/>
          </a:prstGeom>
          <a:noFill/>
          <a:ln/>
        </p:spPr>
        <p:txBody>
          <a:bodyPr wrap="square" lIns="0" tIns="0" rIns="0" bIns="0" rtlCol="0" anchor="t"/>
          <a:lstStyle/>
          <a:p>
            <a:pPr>
              <a:lnSpc>
                <a:spcPct val="108000"/>
              </a:lnSpc>
            </a:pPr>
            <a:r>
              <a:rPr lang="fr-FR" sz="1575">
                <a:solidFill>
                  <a:srgbClr val="CADCFC"/>
                </a:solidFill>
                <a:latin typeface="Calibri" pitchFamily="34" charset="0"/>
                <a:ea typeface="Calibri" pitchFamily="34" charset="-122"/>
                <a:cs typeface="Calibri" pitchFamily="34" charset="-120"/>
              </a:rPr>
              <a:t>de taux sur recettes appliqué au chiffre d'affaires « réalisable » </a:t>
            </a:r>
            <a:endParaRPr lang="fr-FR" sz="1575"/>
          </a:p>
        </p:txBody>
      </p:sp>
      <p:sp>
        <p:nvSpPr>
          <p:cNvPr id="21" name="Text 10">
            <a:extLst>
              <a:ext uri="{FF2B5EF4-FFF2-40B4-BE49-F238E27FC236}">
                <a16:creationId xmlns:a16="http://schemas.microsoft.com/office/drawing/2014/main" id="{FBF28179-EA95-1874-FF8B-16E67820BB05}"/>
              </a:ext>
            </a:extLst>
          </p:cNvPr>
          <p:cNvSpPr/>
          <p:nvPr/>
        </p:nvSpPr>
        <p:spPr>
          <a:xfrm>
            <a:off x="6844284" y="3506448"/>
            <a:ext cx="4663440" cy="384048"/>
          </a:xfrm>
          <a:prstGeom prst="rect">
            <a:avLst/>
          </a:prstGeom>
          <a:noFill/>
          <a:ln/>
        </p:spPr>
        <p:txBody>
          <a:bodyPr wrap="square" lIns="0" tIns="0" rIns="0" bIns="0" rtlCol="0" anchor="ctr"/>
          <a:lstStyle/>
          <a:p>
            <a:r>
              <a:rPr lang="fr-FR" sz="1650" b="1">
                <a:solidFill>
                  <a:srgbClr val="FFFFFF"/>
                </a:solidFill>
                <a:latin typeface="Calibri" pitchFamily="34" charset="0"/>
                <a:ea typeface="Calibri" pitchFamily="34" charset="-122"/>
                <a:cs typeface="Calibri" pitchFamily="34" charset="-120"/>
              </a:rPr>
              <a:t>Spécificités vs hôtel :</a:t>
            </a:r>
            <a:endParaRPr lang="fr-FR" sz="1650"/>
          </a:p>
        </p:txBody>
      </p:sp>
      <p:sp>
        <p:nvSpPr>
          <p:cNvPr id="22" name="Text 11">
            <a:extLst>
              <a:ext uri="{FF2B5EF4-FFF2-40B4-BE49-F238E27FC236}">
                <a16:creationId xmlns:a16="http://schemas.microsoft.com/office/drawing/2014/main" id="{8E138ABA-ED80-34BA-6D2B-A04D5FDA92A2}"/>
              </a:ext>
            </a:extLst>
          </p:cNvPr>
          <p:cNvSpPr/>
          <p:nvPr/>
        </p:nvSpPr>
        <p:spPr>
          <a:xfrm>
            <a:off x="6844284" y="4082364"/>
            <a:ext cx="4663440" cy="2153056"/>
          </a:xfrm>
          <a:prstGeom prst="rect">
            <a:avLst/>
          </a:prstGeom>
          <a:noFill/>
          <a:ln/>
        </p:spPr>
        <p:txBody>
          <a:bodyPr wrap="square" lIns="0" tIns="0" rIns="0" bIns="0" rtlCol="0" anchor="t"/>
          <a:lstStyle/>
          <a:p>
            <a:pPr marL="190500" indent="-190500">
              <a:lnSpc>
                <a:spcPct val="105000"/>
              </a:lnSpc>
              <a:spcAft>
                <a:spcPts val="750"/>
              </a:spcAft>
              <a:buSzPct val="100000"/>
              <a:buChar char="•"/>
            </a:pPr>
            <a:r>
              <a:rPr lang="fr-FR" sz="1650">
                <a:solidFill>
                  <a:srgbClr val="FFFFFF"/>
                </a:solidFill>
                <a:latin typeface="Calibri" pitchFamily="34" charset="0"/>
                <a:ea typeface="Calibri" pitchFamily="34" charset="-122"/>
                <a:cs typeface="Calibri" pitchFamily="34" charset="-120"/>
              </a:rPr>
              <a:t>location au mois voire en location meublée, sans OTA,</a:t>
            </a:r>
            <a:endParaRPr lang="fr-FR" sz="1650"/>
          </a:p>
          <a:p>
            <a:pPr marL="190500" indent="-190500">
              <a:lnSpc>
                <a:spcPct val="105000"/>
              </a:lnSpc>
              <a:spcAft>
                <a:spcPts val="750"/>
              </a:spcAft>
              <a:buSzPct val="100000"/>
              <a:buChar char="•"/>
            </a:pPr>
            <a:r>
              <a:rPr lang="fr-FR" sz="1650">
                <a:solidFill>
                  <a:srgbClr val="FFFFFF"/>
                </a:solidFill>
                <a:latin typeface="Calibri" pitchFamily="34" charset="0"/>
                <a:ea typeface="Calibri" pitchFamily="34" charset="-122"/>
                <a:cs typeface="Calibri" pitchFamily="34" charset="-120"/>
              </a:rPr>
              <a:t>taux d'occupation élevé,</a:t>
            </a:r>
            <a:endParaRPr lang="fr-FR" sz="1650"/>
          </a:p>
          <a:p>
            <a:pPr marL="190500" indent="-190500">
              <a:lnSpc>
                <a:spcPct val="105000"/>
              </a:lnSpc>
              <a:spcAft>
                <a:spcPts val="750"/>
              </a:spcAft>
              <a:buSzPct val="100000"/>
              <a:buChar char="•"/>
            </a:pPr>
            <a:r>
              <a:rPr lang="fr-FR" sz="1650">
                <a:solidFill>
                  <a:srgbClr val="FFFFFF"/>
                </a:solidFill>
                <a:latin typeface="Calibri" pitchFamily="34" charset="0"/>
                <a:ea typeface="Calibri" pitchFamily="34" charset="-122"/>
                <a:cs typeface="Calibri" pitchFamily="34" charset="-120"/>
              </a:rPr>
              <a:t>services à la carte,</a:t>
            </a:r>
            <a:endParaRPr lang="fr-FR" sz="1650"/>
          </a:p>
          <a:p>
            <a:pPr marL="190500" indent="-190500">
              <a:lnSpc>
                <a:spcPct val="105000"/>
              </a:lnSpc>
              <a:spcAft>
                <a:spcPts val="750"/>
              </a:spcAft>
              <a:buSzPct val="100000"/>
              <a:buChar char="•"/>
            </a:pPr>
            <a:r>
              <a:rPr lang="fr-FR" sz="1650">
                <a:solidFill>
                  <a:srgbClr val="FFFFFF"/>
                </a:solidFill>
                <a:latin typeface="Calibri" pitchFamily="34" charset="0"/>
                <a:ea typeface="Calibri" pitchFamily="34" charset="-122"/>
                <a:cs typeface="Calibri" pitchFamily="34" charset="-120"/>
              </a:rPr>
              <a:t>charges plus faibles,</a:t>
            </a:r>
            <a:endParaRPr lang="fr-FR" sz="1650"/>
          </a:p>
          <a:p>
            <a:pPr>
              <a:lnSpc>
                <a:spcPct val="105000"/>
              </a:lnSpc>
              <a:spcAft>
                <a:spcPts val="750"/>
              </a:spcAft>
              <a:buSzPct val="100000"/>
            </a:pPr>
            <a:endParaRPr lang="fr-FR" sz="1650">
              <a:solidFill>
                <a:schemeClr val="bg1"/>
              </a:solidFill>
              <a:latin typeface="Calibri" pitchFamily="34" charset="0"/>
              <a:ea typeface="Calibri" pitchFamily="34" charset="-122"/>
              <a:cs typeface="Calibri" pitchFamily="34" charset="-120"/>
            </a:endParaRPr>
          </a:p>
          <a:p>
            <a:pPr>
              <a:lnSpc>
                <a:spcPct val="105000"/>
              </a:lnSpc>
              <a:spcAft>
                <a:spcPts val="750"/>
              </a:spcAft>
              <a:buSzPct val="100000"/>
            </a:pPr>
            <a:endParaRPr lang="fr-FR" sz="1650">
              <a:solidFill>
                <a:schemeClr val="bg1"/>
              </a:solidFill>
              <a:latin typeface="Calibri" pitchFamily="34" charset="0"/>
              <a:ea typeface="Calibri" pitchFamily="34" charset="-122"/>
              <a:cs typeface="Calibri" pitchFamily="34" charset="-120"/>
            </a:endParaRPr>
          </a:p>
          <a:p>
            <a:pPr marL="190500" indent="-190500">
              <a:lnSpc>
                <a:spcPct val="105000"/>
              </a:lnSpc>
              <a:spcAft>
                <a:spcPts val="750"/>
              </a:spcAft>
              <a:buSzPct val="100000"/>
              <a:buChar char="•"/>
            </a:pPr>
            <a:endParaRPr lang="fr-FR" sz="1650"/>
          </a:p>
        </p:txBody>
      </p:sp>
      <p:sp>
        <p:nvSpPr>
          <p:cNvPr id="23" name="Shape 12">
            <a:extLst>
              <a:ext uri="{FF2B5EF4-FFF2-40B4-BE49-F238E27FC236}">
                <a16:creationId xmlns:a16="http://schemas.microsoft.com/office/drawing/2014/main" id="{0C16A426-F55C-84CF-2303-A084B68EE453}"/>
              </a:ext>
            </a:extLst>
          </p:cNvPr>
          <p:cNvSpPr/>
          <p:nvPr/>
        </p:nvSpPr>
        <p:spPr>
          <a:xfrm>
            <a:off x="12115800" y="1687068"/>
            <a:ext cx="5417820" cy="7200900"/>
          </a:xfrm>
          <a:prstGeom prst="roundRect">
            <a:avLst>
              <a:gd name="adj" fmla="val 1519"/>
            </a:avLst>
          </a:prstGeom>
          <a:solidFill>
            <a:srgbClr val="F6F0E3"/>
          </a:solidFill>
          <a:ln/>
        </p:spPr>
        <p:txBody>
          <a:bodyPr/>
          <a:lstStyle/>
          <a:p>
            <a:endParaRPr lang="fr-FR" sz="2700"/>
          </a:p>
        </p:txBody>
      </p:sp>
      <p:sp>
        <p:nvSpPr>
          <p:cNvPr id="24" name="Text 13">
            <a:extLst>
              <a:ext uri="{FF2B5EF4-FFF2-40B4-BE49-F238E27FC236}">
                <a16:creationId xmlns:a16="http://schemas.microsoft.com/office/drawing/2014/main" id="{B3F7C0B1-8CD3-6C4C-18E5-8BC64AF2871E}"/>
              </a:ext>
            </a:extLst>
          </p:cNvPr>
          <p:cNvSpPr/>
          <p:nvPr/>
        </p:nvSpPr>
        <p:spPr>
          <a:xfrm>
            <a:off x="12522708" y="1988820"/>
            <a:ext cx="4663440" cy="411480"/>
          </a:xfrm>
          <a:prstGeom prst="rect">
            <a:avLst/>
          </a:prstGeom>
          <a:noFill/>
          <a:ln/>
        </p:spPr>
        <p:txBody>
          <a:bodyPr wrap="square" lIns="0" tIns="0" rIns="0" bIns="0" rtlCol="0" anchor="ctr"/>
          <a:lstStyle/>
          <a:p>
            <a:r>
              <a:rPr lang="fr-FR" b="1" kern="0" spc="180">
                <a:solidFill>
                  <a:srgbClr val="A8853C"/>
                </a:solidFill>
                <a:latin typeface="Calibri" pitchFamily="34" charset="0"/>
                <a:ea typeface="Calibri" pitchFamily="34" charset="-122"/>
                <a:cs typeface="Calibri" pitchFamily="34" charset="-120"/>
              </a:rPr>
              <a:t>PRATIQUES HÉTÉRODOXES</a:t>
            </a:r>
            <a:endParaRPr lang="fr-FR"/>
          </a:p>
        </p:txBody>
      </p:sp>
      <p:sp>
        <p:nvSpPr>
          <p:cNvPr id="25" name="Text 14">
            <a:extLst>
              <a:ext uri="{FF2B5EF4-FFF2-40B4-BE49-F238E27FC236}">
                <a16:creationId xmlns:a16="http://schemas.microsoft.com/office/drawing/2014/main" id="{287FBB5B-2A60-6B0E-96A0-841D9B9C2958}"/>
              </a:ext>
            </a:extLst>
          </p:cNvPr>
          <p:cNvSpPr/>
          <p:nvPr/>
        </p:nvSpPr>
        <p:spPr>
          <a:xfrm>
            <a:off x="12522708" y="2647188"/>
            <a:ext cx="4663440" cy="5897880"/>
          </a:xfrm>
          <a:prstGeom prst="rect">
            <a:avLst/>
          </a:prstGeom>
          <a:noFill/>
          <a:ln/>
        </p:spPr>
        <p:txBody>
          <a:bodyPr wrap="square" lIns="0" tIns="0" rIns="0" bIns="0" rtlCol="0" anchor="t"/>
          <a:lstStyle/>
          <a:p>
            <a:pPr marL="190500" indent="-190500">
              <a:lnSpc>
                <a:spcPct val="105000"/>
              </a:lnSpc>
              <a:spcAft>
                <a:spcPts val="1350"/>
              </a:spcAft>
              <a:buSzPct val="100000"/>
              <a:buChar char="•"/>
            </a:pPr>
            <a:r>
              <a:rPr lang="fr-FR" sz="1725" dirty="0">
                <a:solidFill>
                  <a:srgbClr val="2B2F38"/>
                </a:solidFill>
                <a:latin typeface="Calibri" pitchFamily="34" charset="0"/>
                <a:ea typeface="Calibri" pitchFamily="34" charset="-122"/>
                <a:cs typeface="Calibri" pitchFamily="34" charset="-120"/>
              </a:rPr>
              <a:t>Application d'un taux de rendement à la valeur vénale du bien : une approche relevée mais critiquable.</a:t>
            </a:r>
            <a:endParaRPr lang="fr-FR" sz="1725" dirty="0"/>
          </a:p>
        </p:txBody>
      </p:sp>
      <p:cxnSp>
        <p:nvCxnSpPr>
          <p:cNvPr id="26" name="Connecteur droit 25">
            <a:extLst>
              <a:ext uri="{FF2B5EF4-FFF2-40B4-BE49-F238E27FC236}">
                <a16:creationId xmlns:a16="http://schemas.microsoft.com/office/drawing/2014/main" id="{66190F5B-ECD5-4181-51E4-CF415B7AF771}"/>
              </a:ext>
            </a:extLst>
          </p:cNvPr>
          <p:cNvCxnSpPr>
            <a:cxnSpLocks/>
          </p:cNvCxnSpPr>
          <p:nvPr/>
        </p:nvCxnSpPr>
        <p:spPr>
          <a:xfrm>
            <a:off x="737538" y="7129482"/>
            <a:ext cx="16779240" cy="0"/>
          </a:xfrm>
          <a:prstGeom prst="line">
            <a:avLst/>
          </a:prstGeom>
          <a:ln w="28575">
            <a:solidFill>
              <a:srgbClr val="C9A96A"/>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B6F55BC0-96DF-7368-8D6B-12160E772DB9}"/>
              </a:ext>
            </a:extLst>
          </p:cNvPr>
          <p:cNvCxnSpPr>
            <a:cxnSpLocks/>
          </p:cNvCxnSpPr>
          <p:nvPr/>
        </p:nvCxnSpPr>
        <p:spPr>
          <a:xfrm>
            <a:off x="737538" y="8718323"/>
            <a:ext cx="16779240" cy="0"/>
          </a:xfrm>
          <a:prstGeom prst="line">
            <a:avLst/>
          </a:prstGeom>
          <a:ln w="28575">
            <a:solidFill>
              <a:srgbClr val="C9A96A"/>
            </a:solidFill>
          </a:ln>
        </p:spPr>
        <p:style>
          <a:lnRef idx="1">
            <a:schemeClr val="accent1"/>
          </a:lnRef>
          <a:fillRef idx="0">
            <a:schemeClr val="accent1"/>
          </a:fillRef>
          <a:effectRef idx="0">
            <a:schemeClr val="accent1"/>
          </a:effectRef>
          <a:fontRef idx="minor">
            <a:schemeClr val="tx1"/>
          </a:fontRef>
        </p:style>
      </p:cxnSp>
      <p:sp>
        <p:nvSpPr>
          <p:cNvPr id="28" name="Shape 6">
            <a:extLst>
              <a:ext uri="{FF2B5EF4-FFF2-40B4-BE49-F238E27FC236}">
                <a16:creationId xmlns:a16="http://schemas.microsoft.com/office/drawing/2014/main" id="{5C773255-E94C-1CF5-1036-A20C6FFF9C04}"/>
              </a:ext>
            </a:extLst>
          </p:cNvPr>
          <p:cNvSpPr/>
          <p:nvPr/>
        </p:nvSpPr>
        <p:spPr>
          <a:xfrm>
            <a:off x="743673" y="7129482"/>
            <a:ext cx="16796082" cy="1786691"/>
          </a:xfrm>
          <a:prstGeom prst="roundRect">
            <a:avLst>
              <a:gd name="adj" fmla="val 1519"/>
            </a:avLst>
          </a:prstGeom>
          <a:solidFill>
            <a:srgbClr val="1B2A4D"/>
          </a:solidFill>
          <a:ln/>
        </p:spPr>
        <p:txBody>
          <a:bodyPr/>
          <a:lstStyle/>
          <a:p>
            <a:pPr algn="just">
              <a:lnSpc>
                <a:spcPct val="105000"/>
              </a:lnSpc>
              <a:spcAft>
                <a:spcPts val="750"/>
              </a:spcAft>
              <a:buSzPct val="100000"/>
            </a:pPr>
            <a:r>
              <a:rPr lang="fr-FR" sz="2700" b="1">
                <a:solidFill>
                  <a:schemeClr val="bg1"/>
                </a:solidFill>
                <a:latin typeface="Calibri" pitchFamily="34" charset="0"/>
                <a:ea typeface="Calibri" pitchFamily="34" charset="-122"/>
                <a:cs typeface="Calibri" pitchFamily="34" charset="-120"/>
              </a:rPr>
              <a:t>Pratique expertale et jurisprudence demeurent partagées : aucune méthode ne s'est encore imposée;</a:t>
            </a:r>
          </a:p>
          <a:p>
            <a:pPr algn="just">
              <a:lnSpc>
                <a:spcPct val="105000"/>
              </a:lnSpc>
              <a:spcAft>
                <a:spcPts val="750"/>
              </a:spcAft>
              <a:buSzPct val="100000"/>
            </a:pPr>
            <a:r>
              <a:rPr lang="fr-FR" sz="2700" b="1">
                <a:solidFill>
                  <a:schemeClr val="bg1"/>
                </a:solidFill>
                <a:latin typeface="Calibri" pitchFamily="34" charset="0"/>
                <a:ea typeface="Calibri" pitchFamily="34" charset="-122"/>
                <a:cs typeface="Calibri" pitchFamily="34" charset="-120"/>
              </a:rPr>
              <a:t>Les méthodes dérivées de la méthode hôtelière (i.e. application d’un taux d’effort à un CA normatif) semblent toutefois dominantes et auraient notre préférence.</a:t>
            </a:r>
            <a:endParaRPr lang="fr-FR" sz="2700" b="1">
              <a:solidFill>
                <a:schemeClr val="bg1"/>
              </a:solidFill>
            </a:endParaRPr>
          </a:p>
        </p:txBody>
      </p:sp>
      <p:sp>
        <p:nvSpPr>
          <p:cNvPr id="29" name="Text 2">
            <a:extLst>
              <a:ext uri="{FF2B5EF4-FFF2-40B4-BE49-F238E27FC236}">
                <a16:creationId xmlns:a16="http://schemas.microsoft.com/office/drawing/2014/main" id="{8FF96328-04E8-0093-D50B-9A0C576BECA8}"/>
              </a:ext>
            </a:extLst>
          </p:cNvPr>
          <p:cNvSpPr/>
          <p:nvPr/>
        </p:nvSpPr>
        <p:spPr>
          <a:xfrm>
            <a:off x="2017698" y="555498"/>
            <a:ext cx="15499080" cy="850392"/>
          </a:xfrm>
          <a:prstGeom prst="rect">
            <a:avLst/>
          </a:prstGeom>
          <a:noFill/>
          <a:ln/>
        </p:spPr>
        <p:txBody>
          <a:bodyPr wrap="square" lIns="0" tIns="0" rIns="0" bIns="0" rtlCol="0" anchor="ctr"/>
          <a:lstStyle/>
          <a:p>
            <a:r>
              <a:rPr lang="fr-FR" sz="4050" b="1">
                <a:solidFill>
                  <a:srgbClr val="1B2A4D"/>
                </a:solidFill>
                <a:latin typeface="Cambria" pitchFamily="34" charset="0"/>
                <a:ea typeface="Cambria" pitchFamily="34" charset="-122"/>
                <a:cs typeface="Cambria" pitchFamily="34" charset="-120"/>
              </a:rPr>
              <a:t>Trois approches observées pour fixer le loyer</a:t>
            </a:r>
            <a:endParaRPr lang="fr-FR" sz="4050"/>
          </a:p>
        </p:txBody>
      </p:sp>
    </p:spTree>
    <p:extLst>
      <p:ext uri="{BB962C8B-B14F-4D97-AF65-F5344CB8AC3E}">
        <p14:creationId xmlns:p14="http://schemas.microsoft.com/office/powerpoint/2010/main" val="462594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2C7C75FA-BFF0-BF76-E05F-A602942703A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DB91CCE-A4EF-6FDF-6488-BC53EDCDD9AF}"/>
              </a:ext>
            </a:extLst>
          </p:cNvPr>
          <p:cNvSpPr/>
          <p:nvPr/>
        </p:nvSpPr>
        <p:spPr>
          <a:xfrm>
            <a:off x="15240000" y="1428750"/>
            <a:ext cx="1047750" cy="1047750"/>
          </a:xfrm>
          <a:prstGeom prst="rect">
            <a:avLst/>
          </a:prstGeom>
          <a:solidFill>
            <a:srgbClr val="6FB58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2E589DA1-D0D7-A429-3C87-C54129E44823}"/>
              </a:ext>
            </a:extLst>
          </p:cNvPr>
          <p:cNvSpPr/>
          <p:nvPr/>
        </p:nvSpPr>
        <p:spPr>
          <a:xfrm>
            <a:off x="1238250" y="3301901"/>
            <a:ext cx="12258675" cy="1581150"/>
          </a:xfrm>
          <a:prstGeom prst="rect">
            <a:avLst/>
          </a:prstGeom>
          <a:noFill/>
          <a:ln/>
        </p:spPr>
        <p:txBody>
          <a:bodyPr wrap="square" lIns="25400" tIns="25400" rIns="25400" bIns="25400" rtlCol="0" anchor="t">
            <a:normAutofit lnSpcReduction="10000"/>
          </a:bodyPr>
          <a:lstStyle/>
          <a:p>
            <a:pPr marL="0" marR="0" lvl="0" indent="0" algn="l" defTabSz="914400" rtl="0" eaLnBrk="1" fontAlgn="auto" latinLnBrk="0" hangingPunct="1">
              <a:lnSpc>
                <a:spcPct val="78261"/>
              </a:lnSpc>
              <a:spcBef>
                <a:spcPts val="0"/>
              </a:spcBef>
              <a:spcAft>
                <a:spcPts val="0"/>
              </a:spcAft>
              <a:buClrTx/>
              <a:buSzTx/>
              <a:buFontTx/>
              <a:buNone/>
              <a:tabLst/>
              <a:defRPr/>
            </a:pPr>
            <a:r>
              <a:rPr kumimoji="0" lang="en-US" sz="13500" b="1" i="0" u="none" strike="noStrike" kern="1200" cap="none" spc="0" normalizeH="0" baseline="0" noProof="0" dirty="0">
                <a:ln>
                  <a:noFill/>
                </a:ln>
                <a:solidFill>
                  <a:srgbClr val="15224C"/>
                </a:solidFill>
                <a:effectLst/>
                <a:uLnTx/>
                <a:uFillTx/>
                <a:latin typeface="Arial" pitchFamily="34" charset="0"/>
                <a:ea typeface="Arial" pitchFamily="34" charset="-122"/>
                <a:cs typeface="Arial" pitchFamily="34" charset="-120"/>
              </a:rPr>
              <a:t>03-B</a:t>
            </a:r>
            <a:endParaRPr kumimoji="0" lang="en-US" sz="13500" b="0" i="0" u="none" strike="noStrike" kern="1200" cap="none" spc="0" normalizeH="0" baseline="0" noProof="0" dirty="0">
              <a:ln>
                <a:noFill/>
              </a:ln>
              <a:solidFill>
                <a:srgbClr val="15224C"/>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E8DAC792-D526-40E1-C880-4DE3DED91B45}"/>
              </a:ext>
            </a:extLst>
          </p:cNvPr>
          <p:cNvSpPr/>
          <p:nvPr/>
        </p:nvSpPr>
        <p:spPr>
          <a:xfrm>
            <a:off x="1238250" y="5225951"/>
            <a:ext cx="12258675" cy="1025649"/>
          </a:xfrm>
          <a:prstGeom prst="rect">
            <a:avLst/>
          </a:prstGeom>
          <a:noFill/>
          <a:ln/>
        </p:spPr>
        <p:txBody>
          <a:bodyPr wrap="square" lIns="25400" tIns="25400" rIns="25400" bIns="25400" rtlCol="0" anchor="t">
            <a:normAutofit lnSpcReduction="10000"/>
          </a:bodyPr>
          <a:lstStyle/>
          <a:p>
            <a:pPr marL="0" marR="0" lvl="0" indent="0" algn="l" defTabSz="914400" rtl="0" eaLnBrk="1" fontAlgn="auto" latinLnBrk="0" hangingPunct="1">
              <a:lnSpc>
                <a:spcPct val="93828"/>
              </a:lnSpc>
              <a:spcBef>
                <a:spcPts val="0"/>
              </a:spcBef>
              <a:spcAft>
                <a:spcPts val="0"/>
              </a:spcAft>
              <a:buClrTx/>
              <a:buSzTx/>
              <a:buFontTx/>
              <a:buNone/>
              <a:tabLst/>
              <a:defRPr/>
            </a:pPr>
            <a:r>
              <a:rPr kumimoji="0" lang="en-US" sz="72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Méthode</a:t>
            </a:r>
            <a:r>
              <a:rPr kumimoji="0" lang="en-US" sz="72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par </a:t>
            </a:r>
            <a:r>
              <a:rPr kumimoji="0" lang="en-US" sz="72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comparaison</a:t>
            </a:r>
            <a:endParaRPr kumimoji="0" lang="en-US" sz="7200" b="0" i="0" u="none" strike="noStrike" kern="1200" cap="none" spc="0" normalizeH="0" baseline="0" noProof="0">
              <a:ln>
                <a:noFill/>
              </a:ln>
              <a:solidFill>
                <a:srgbClr val="15224C"/>
              </a:solidFill>
              <a:effectLst/>
              <a:uLnTx/>
              <a:uFillTx/>
              <a:latin typeface="Calibri" panose="020F0502020204030204"/>
              <a:ea typeface="+mn-ea"/>
              <a:cs typeface="+mn-cs"/>
            </a:endParaRPr>
          </a:p>
        </p:txBody>
      </p:sp>
      <p:sp>
        <p:nvSpPr>
          <p:cNvPr id="5" name="Shape 3">
            <a:extLst>
              <a:ext uri="{FF2B5EF4-FFF2-40B4-BE49-F238E27FC236}">
                <a16:creationId xmlns:a16="http://schemas.microsoft.com/office/drawing/2014/main" id="{C6E48B58-D5E4-93BA-D240-0B0CF5465FAC}"/>
              </a:ext>
            </a:extLst>
          </p:cNvPr>
          <p:cNvSpPr/>
          <p:nvPr/>
        </p:nvSpPr>
        <p:spPr>
          <a:xfrm>
            <a:off x="1238250" y="6684987"/>
            <a:ext cx="209550" cy="209550"/>
          </a:xfrm>
          <a:prstGeom prst="rect">
            <a:avLst/>
          </a:prstGeom>
          <a:solidFill>
            <a:srgbClr val="6FB48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a:extLst>
              <a:ext uri="{FF2B5EF4-FFF2-40B4-BE49-F238E27FC236}">
                <a16:creationId xmlns:a16="http://schemas.microsoft.com/office/drawing/2014/main" id="{0AC66CCF-7735-FEAF-5E0F-F9ABA94D4A60}"/>
              </a:ext>
            </a:extLst>
          </p:cNvPr>
          <p:cNvSpPr/>
          <p:nvPr/>
        </p:nvSpPr>
        <p:spPr>
          <a:xfrm>
            <a:off x="1638300" y="6594500"/>
            <a:ext cx="5628218" cy="428625"/>
          </a:xfrm>
          <a:prstGeom prst="rect">
            <a:avLst/>
          </a:prstGeom>
          <a:noFill/>
          <a:ln/>
        </p:spPr>
        <p:txBody>
          <a:bodyPr wrap="square" lIns="25400" tIns="25400" rIns="25400" bIns="25400" rtlCol="0" anchor="t">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Méthode</a:t>
            </a:r>
            <a:r>
              <a:rPr kumimoji="0" lang="en-US" sz="27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par </a:t>
            </a:r>
            <a:r>
              <a:rPr kumimoji="0" lang="en-US" sz="27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comparaison</a:t>
            </a:r>
            <a:r>
              <a:rPr kumimoji="0" lang="en-US" sz="27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a:t>
            </a:r>
            <a:r>
              <a:rPr kumimoji="0" lang="en-US" sz="27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directe</a:t>
            </a:r>
            <a:endParaRPr kumimoji="0" lang="en-US" sz="2700" b="0" i="0" u="none" strike="noStrike" kern="1200" cap="none" spc="0" normalizeH="0" baseline="0" noProof="0">
              <a:ln>
                <a:noFill/>
              </a:ln>
              <a:solidFill>
                <a:srgbClr val="15224C"/>
              </a:solidFill>
              <a:effectLst/>
              <a:uLnTx/>
              <a:uFillTx/>
              <a:latin typeface="Calibri" panose="020F0502020204030204"/>
              <a:ea typeface="+mn-ea"/>
              <a:cs typeface="+mn-cs"/>
            </a:endParaRPr>
          </a:p>
        </p:txBody>
      </p:sp>
      <p:sp>
        <p:nvSpPr>
          <p:cNvPr id="8" name="Shape 3">
            <a:extLst>
              <a:ext uri="{FF2B5EF4-FFF2-40B4-BE49-F238E27FC236}">
                <a16:creationId xmlns:a16="http://schemas.microsoft.com/office/drawing/2014/main" id="{B54927F1-0D50-4CA8-9F07-16A12C10442E}"/>
              </a:ext>
            </a:extLst>
          </p:cNvPr>
          <p:cNvSpPr/>
          <p:nvPr/>
        </p:nvSpPr>
        <p:spPr>
          <a:xfrm>
            <a:off x="1238250" y="7946228"/>
            <a:ext cx="209550" cy="209550"/>
          </a:xfrm>
          <a:prstGeom prst="rect">
            <a:avLst/>
          </a:prstGeom>
          <a:solidFill>
            <a:srgbClr val="6FB48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4">
            <a:extLst>
              <a:ext uri="{FF2B5EF4-FFF2-40B4-BE49-F238E27FC236}">
                <a16:creationId xmlns:a16="http://schemas.microsoft.com/office/drawing/2014/main" id="{CE8259B6-88BA-C84A-7098-6D03ACFBF8A3}"/>
              </a:ext>
            </a:extLst>
          </p:cNvPr>
          <p:cNvSpPr/>
          <p:nvPr/>
        </p:nvSpPr>
        <p:spPr>
          <a:xfrm>
            <a:off x="1638300" y="7836690"/>
            <a:ext cx="5818790" cy="428625"/>
          </a:xfrm>
          <a:prstGeom prst="rect">
            <a:avLst/>
          </a:prstGeom>
          <a:noFill/>
          <a:ln/>
        </p:spPr>
        <p:txBody>
          <a:bodyPr wrap="square" lIns="25400" tIns="25400" rIns="25400" bIns="25400" rtlCol="0" anchor="t">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Méthode</a:t>
            </a:r>
            <a:r>
              <a:rPr kumimoji="0" lang="en-US" sz="27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par </a:t>
            </a:r>
            <a:r>
              <a:rPr kumimoji="0" lang="en-US" sz="27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comparaison</a:t>
            </a:r>
            <a:r>
              <a:rPr kumimoji="0" lang="en-US" sz="27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a:t>
            </a:r>
            <a:r>
              <a:rPr kumimoji="0" lang="en-US" sz="27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In”directe</a:t>
            </a:r>
            <a:endParaRPr kumimoji="0" lang="en-US" sz="2700" b="0" i="0" u="none" strike="noStrike" kern="1200" cap="none" spc="0" normalizeH="0" baseline="0" noProof="0">
              <a:ln>
                <a:noFill/>
              </a:ln>
              <a:solidFill>
                <a:srgbClr val="15224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1719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8C04BE2B-D647-6256-731C-DD52BAB51E6A}"/>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CF1F6729-7162-80D5-32C2-30AB7AAF884E}"/>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109AC5B4-496E-FDE9-2D5C-865CDEA55F38}"/>
              </a:ext>
            </a:extLst>
          </p:cNvPr>
          <p:cNvPicPr>
            <a:picLocks noChangeAspect="1"/>
          </p:cNvPicPr>
          <p:nvPr/>
        </p:nvPicPr>
        <p:blipFill>
          <a:blip r:embed="rId3"/>
          <a:stretch>
            <a:fillRect/>
          </a:stretch>
        </p:blipFill>
        <p:spPr>
          <a:xfrm>
            <a:off x="953262" y="774954"/>
            <a:ext cx="452628" cy="452628"/>
          </a:xfrm>
          <a:prstGeom prst="rect">
            <a:avLst/>
          </a:prstGeom>
        </p:spPr>
      </p:pic>
      <p:sp>
        <p:nvSpPr>
          <p:cNvPr id="16" name="Text 2">
            <a:extLst>
              <a:ext uri="{FF2B5EF4-FFF2-40B4-BE49-F238E27FC236}">
                <a16:creationId xmlns:a16="http://schemas.microsoft.com/office/drawing/2014/main" id="{CFC72DE0-6ECD-66F7-8823-2AB0B34CC7BD}"/>
              </a:ext>
            </a:extLst>
          </p:cNvPr>
          <p:cNvSpPr/>
          <p:nvPr/>
        </p:nvSpPr>
        <p:spPr>
          <a:xfrm>
            <a:off x="1947672" y="548640"/>
            <a:ext cx="15499080" cy="8503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50" b="1" i="0" u="none" strike="noStrike" kern="1200" cap="none" spc="0" normalizeH="0" baseline="0" noProof="0">
                <a:ln>
                  <a:noFill/>
                </a:ln>
                <a:solidFill>
                  <a:srgbClr val="1B2A4D"/>
                </a:solidFill>
                <a:effectLst/>
                <a:uLnTx/>
                <a:uFillTx/>
                <a:latin typeface="Cambria" pitchFamily="34" charset="0"/>
                <a:ea typeface="Cambria" pitchFamily="34" charset="-122"/>
                <a:cs typeface="Cambria" pitchFamily="34" charset="-120"/>
              </a:rPr>
              <a:t>Méthode par comparaison directe</a:t>
            </a:r>
            <a:endParaRPr kumimoji="0" lang="fr-FR" sz="4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3">
            <a:extLst>
              <a:ext uri="{FF2B5EF4-FFF2-40B4-BE49-F238E27FC236}">
                <a16:creationId xmlns:a16="http://schemas.microsoft.com/office/drawing/2014/main" id="{2A7C5219-7948-4087-D040-29F575E1AEFA}"/>
              </a:ext>
            </a:extLst>
          </p:cNvPr>
          <p:cNvSpPr/>
          <p:nvPr/>
        </p:nvSpPr>
        <p:spPr>
          <a:xfrm>
            <a:off x="754380" y="1988820"/>
            <a:ext cx="3909060" cy="2964180"/>
          </a:xfrm>
          <a:prstGeom prst="roundRect">
            <a:avLst>
              <a:gd name="adj" fmla="val 1667"/>
            </a:avLst>
          </a:prstGeom>
          <a:solidFill>
            <a:srgbClr val="F3F5F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4">
            <a:extLst>
              <a:ext uri="{FF2B5EF4-FFF2-40B4-BE49-F238E27FC236}">
                <a16:creationId xmlns:a16="http://schemas.microsoft.com/office/drawing/2014/main" id="{5AF57E86-EE67-6611-2254-2A59E1DFA279}"/>
              </a:ext>
            </a:extLst>
          </p:cNvPr>
          <p:cNvSpPr/>
          <p:nvPr/>
        </p:nvSpPr>
        <p:spPr>
          <a:xfrm>
            <a:off x="1165860" y="2235708"/>
            <a:ext cx="576072" cy="57607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9" name="Image 1" descr="preencoded.png">
            <a:extLst>
              <a:ext uri="{FF2B5EF4-FFF2-40B4-BE49-F238E27FC236}">
                <a16:creationId xmlns:a16="http://schemas.microsoft.com/office/drawing/2014/main" id="{1B26085E-BC6B-FFC6-29C5-3AF0343A6AEC}"/>
              </a:ext>
            </a:extLst>
          </p:cNvPr>
          <p:cNvPicPr>
            <a:picLocks noChangeAspect="1"/>
          </p:cNvPicPr>
          <p:nvPr/>
        </p:nvPicPr>
        <p:blipFill>
          <a:blip r:embed="rId4"/>
          <a:stretch>
            <a:fillRect/>
          </a:stretch>
        </p:blipFill>
        <p:spPr>
          <a:xfrm>
            <a:off x="1309878" y="2379726"/>
            <a:ext cx="288036" cy="288036"/>
          </a:xfrm>
          <a:prstGeom prst="rect">
            <a:avLst/>
          </a:prstGeom>
        </p:spPr>
      </p:pic>
      <p:sp>
        <p:nvSpPr>
          <p:cNvPr id="20" name="Text 5">
            <a:extLst>
              <a:ext uri="{FF2B5EF4-FFF2-40B4-BE49-F238E27FC236}">
                <a16:creationId xmlns:a16="http://schemas.microsoft.com/office/drawing/2014/main" id="{490F251B-06AA-31CA-3B77-CD1EFE883B8D}"/>
              </a:ext>
            </a:extLst>
          </p:cNvPr>
          <p:cNvSpPr/>
          <p:nvPr/>
        </p:nvSpPr>
        <p:spPr>
          <a:xfrm>
            <a:off x="1947672" y="2318004"/>
            <a:ext cx="2487168" cy="6217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75" b="1" i="0" u="none" strike="noStrike" kern="0" cap="none" spc="225" normalizeH="0" baseline="0" noProof="0">
                <a:ln>
                  <a:noFill/>
                </a:ln>
                <a:solidFill>
                  <a:srgbClr val="1B2A4D"/>
                </a:solidFill>
                <a:effectLst/>
                <a:uLnTx/>
                <a:uFillTx/>
                <a:latin typeface="Calibri" pitchFamily="34" charset="0"/>
                <a:ea typeface="Calibri" pitchFamily="34" charset="-122"/>
                <a:cs typeface="Calibri" pitchFamily="34" charset="-120"/>
              </a:rPr>
              <a:t>Comparaison directe au m2 (souvent en SHON)</a:t>
            </a:r>
            <a:endParaRPr kumimoji="0" lang="fr-FR" sz="18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hape 4">
            <a:extLst>
              <a:ext uri="{FF2B5EF4-FFF2-40B4-BE49-F238E27FC236}">
                <a16:creationId xmlns:a16="http://schemas.microsoft.com/office/drawing/2014/main" id="{B7B1B8EF-72B4-44CE-346C-8DA236F993EE}"/>
              </a:ext>
            </a:extLst>
          </p:cNvPr>
          <p:cNvSpPr/>
          <p:nvPr/>
        </p:nvSpPr>
        <p:spPr>
          <a:xfrm>
            <a:off x="1165860" y="3813048"/>
            <a:ext cx="576072" cy="57607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Image 1" descr="preencoded.png">
            <a:extLst>
              <a:ext uri="{FF2B5EF4-FFF2-40B4-BE49-F238E27FC236}">
                <a16:creationId xmlns:a16="http://schemas.microsoft.com/office/drawing/2014/main" id="{971B36C3-6880-C25B-46F1-AFA1EDAF5DCF}"/>
              </a:ext>
            </a:extLst>
          </p:cNvPr>
          <p:cNvPicPr>
            <a:picLocks noChangeAspect="1"/>
          </p:cNvPicPr>
          <p:nvPr/>
        </p:nvPicPr>
        <p:blipFill>
          <a:blip r:embed="rId4"/>
          <a:stretch>
            <a:fillRect/>
          </a:stretch>
        </p:blipFill>
        <p:spPr>
          <a:xfrm>
            <a:off x="1309878" y="3957066"/>
            <a:ext cx="288036" cy="288036"/>
          </a:xfrm>
          <a:prstGeom prst="rect">
            <a:avLst/>
          </a:prstGeom>
        </p:spPr>
      </p:pic>
      <p:sp>
        <p:nvSpPr>
          <p:cNvPr id="4" name="Text 5">
            <a:extLst>
              <a:ext uri="{FF2B5EF4-FFF2-40B4-BE49-F238E27FC236}">
                <a16:creationId xmlns:a16="http://schemas.microsoft.com/office/drawing/2014/main" id="{5004E8D3-975B-F819-EB0A-083BD3714472}"/>
              </a:ext>
            </a:extLst>
          </p:cNvPr>
          <p:cNvSpPr/>
          <p:nvPr/>
        </p:nvSpPr>
        <p:spPr>
          <a:xfrm>
            <a:off x="1947672" y="3895344"/>
            <a:ext cx="248716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75" b="1" i="0" u="none" strike="noStrike" kern="0" cap="none" spc="225" normalizeH="0" baseline="0" noProof="0">
                <a:ln>
                  <a:noFill/>
                </a:ln>
                <a:solidFill>
                  <a:srgbClr val="1B2A4D"/>
                </a:solidFill>
                <a:effectLst/>
                <a:uLnTx/>
                <a:uFillTx/>
                <a:latin typeface="Calibri" pitchFamily="34" charset="0"/>
                <a:ea typeface="Calibri" pitchFamily="34" charset="-122"/>
                <a:cs typeface="Calibri" pitchFamily="34" charset="-120"/>
              </a:rPr>
              <a:t>Comparaison directe au lit (à l’appartement)</a:t>
            </a:r>
            <a:endParaRPr kumimoji="0" lang="fr-FR" sz="1875"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7" name="Tableau 6">
            <a:extLst>
              <a:ext uri="{FF2B5EF4-FFF2-40B4-BE49-F238E27FC236}">
                <a16:creationId xmlns:a16="http://schemas.microsoft.com/office/drawing/2014/main" id="{89D7DE76-B0F7-C950-766C-1870F097C780}"/>
              </a:ext>
            </a:extLst>
          </p:cNvPr>
          <p:cNvGraphicFramePr>
            <a:graphicFrameLocks noGrp="1"/>
          </p:cNvGraphicFramePr>
          <p:nvPr>
            <p:extLst>
              <p:ext uri="{D42A27DB-BD31-4B8C-83A1-F6EECF244321}">
                <p14:modId xmlns:p14="http://schemas.microsoft.com/office/powerpoint/2010/main" val="1686911677"/>
              </p:ext>
            </p:extLst>
          </p:nvPr>
        </p:nvGraphicFramePr>
        <p:xfrm>
          <a:off x="4660900" y="1673352"/>
          <a:ext cx="13230861" cy="7091226"/>
        </p:xfrm>
        <a:graphic>
          <a:graphicData uri="http://schemas.openxmlformats.org/drawingml/2006/table">
            <a:tbl>
              <a:tblPr/>
              <a:tblGrid>
                <a:gridCol w="562218">
                  <a:extLst>
                    <a:ext uri="{9D8B030D-6E8A-4147-A177-3AD203B41FA5}">
                      <a16:colId xmlns:a16="http://schemas.microsoft.com/office/drawing/2014/main" val="1334863618"/>
                    </a:ext>
                  </a:extLst>
                </a:gridCol>
                <a:gridCol w="2473759">
                  <a:extLst>
                    <a:ext uri="{9D8B030D-6E8A-4147-A177-3AD203B41FA5}">
                      <a16:colId xmlns:a16="http://schemas.microsoft.com/office/drawing/2014/main" val="3740949027"/>
                    </a:ext>
                  </a:extLst>
                </a:gridCol>
                <a:gridCol w="1911541">
                  <a:extLst>
                    <a:ext uri="{9D8B030D-6E8A-4147-A177-3AD203B41FA5}">
                      <a16:colId xmlns:a16="http://schemas.microsoft.com/office/drawing/2014/main" val="775065831"/>
                    </a:ext>
                  </a:extLst>
                </a:gridCol>
                <a:gridCol w="2473759">
                  <a:extLst>
                    <a:ext uri="{9D8B030D-6E8A-4147-A177-3AD203B41FA5}">
                      <a16:colId xmlns:a16="http://schemas.microsoft.com/office/drawing/2014/main" val="168319541"/>
                    </a:ext>
                  </a:extLst>
                </a:gridCol>
                <a:gridCol w="1124436">
                  <a:extLst>
                    <a:ext uri="{9D8B030D-6E8A-4147-A177-3AD203B41FA5}">
                      <a16:colId xmlns:a16="http://schemas.microsoft.com/office/drawing/2014/main" val="3651602891"/>
                    </a:ext>
                  </a:extLst>
                </a:gridCol>
                <a:gridCol w="1349323">
                  <a:extLst>
                    <a:ext uri="{9D8B030D-6E8A-4147-A177-3AD203B41FA5}">
                      <a16:colId xmlns:a16="http://schemas.microsoft.com/office/drawing/2014/main" val="264628413"/>
                    </a:ext>
                  </a:extLst>
                </a:gridCol>
                <a:gridCol w="1874059">
                  <a:extLst>
                    <a:ext uri="{9D8B030D-6E8A-4147-A177-3AD203B41FA5}">
                      <a16:colId xmlns:a16="http://schemas.microsoft.com/office/drawing/2014/main" val="3096486309"/>
                    </a:ext>
                  </a:extLst>
                </a:gridCol>
                <a:gridCol w="1461766">
                  <a:extLst>
                    <a:ext uri="{9D8B030D-6E8A-4147-A177-3AD203B41FA5}">
                      <a16:colId xmlns:a16="http://schemas.microsoft.com/office/drawing/2014/main" val="745100784"/>
                    </a:ext>
                  </a:extLst>
                </a:gridCol>
              </a:tblGrid>
              <a:tr h="489051">
                <a:tc>
                  <a:txBody>
                    <a:bodyPr/>
                    <a:lstStyle/>
                    <a:p>
                      <a:pPr algn="ctr" fontAlgn="ctr">
                        <a:buNone/>
                      </a:pPr>
                      <a:r>
                        <a:rPr lang="fr-FR" sz="1000" b="1" i="0" u="none" strike="noStrike">
                          <a:solidFill>
                            <a:srgbClr val="FFFFFF"/>
                          </a:solidFill>
                          <a:effectLst/>
                          <a:latin typeface="Arial" panose="020B0604020202020204" pitchFamily="34" charset="0"/>
                        </a:rPr>
                        <a:t>N°</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294D"/>
                    </a:solidFill>
                  </a:tcPr>
                </a:tc>
                <a:tc>
                  <a:txBody>
                    <a:bodyPr/>
                    <a:lstStyle/>
                    <a:p>
                      <a:pPr algn="ctr" fontAlgn="ctr">
                        <a:buNone/>
                      </a:pPr>
                      <a:r>
                        <a:rPr lang="fr-FR" sz="1000" b="1" i="0" u="none" strike="noStrike">
                          <a:solidFill>
                            <a:srgbClr val="FFFFFF"/>
                          </a:solidFill>
                          <a:effectLst/>
                          <a:latin typeface="Arial" panose="020B0604020202020204" pitchFamily="34" charset="0"/>
                        </a:rPr>
                        <a:t>Ville</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294D"/>
                    </a:solidFill>
                  </a:tcPr>
                </a:tc>
                <a:tc>
                  <a:txBody>
                    <a:bodyPr/>
                    <a:lstStyle/>
                    <a:p>
                      <a:pPr algn="ctr" fontAlgn="ctr">
                        <a:buNone/>
                      </a:pPr>
                      <a:r>
                        <a:rPr lang="fr-FR" sz="1000" b="1" i="0" u="none" strike="noStrike">
                          <a:solidFill>
                            <a:srgbClr val="FFFFFF"/>
                          </a:solidFill>
                          <a:effectLst/>
                          <a:latin typeface="Arial" panose="020B0604020202020204" pitchFamily="34" charset="0"/>
                        </a:rPr>
                        <a:t>Date d'effet des baux</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294D"/>
                    </a:solidFill>
                  </a:tcPr>
                </a:tc>
                <a:tc>
                  <a:txBody>
                    <a:bodyPr/>
                    <a:lstStyle/>
                    <a:p>
                      <a:pPr algn="ctr" fontAlgn="ctr">
                        <a:buNone/>
                      </a:pPr>
                      <a:r>
                        <a:rPr lang="fr-FR" sz="1000" b="1" i="0" u="none" strike="noStrike">
                          <a:solidFill>
                            <a:srgbClr val="FFFFFF"/>
                          </a:solidFill>
                          <a:effectLst/>
                          <a:latin typeface="Arial" panose="020B0604020202020204" pitchFamily="34" charset="0"/>
                        </a:rPr>
                        <a:t>Nombre d'appartements (fourchette)</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294D"/>
                    </a:solidFill>
                  </a:tcPr>
                </a:tc>
                <a:tc>
                  <a:txBody>
                    <a:bodyPr/>
                    <a:lstStyle/>
                    <a:p>
                      <a:pPr algn="ctr" fontAlgn="ctr">
                        <a:buNone/>
                      </a:pPr>
                      <a:r>
                        <a:rPr lang="fr-FR" sz="1000" b="1" i="0" u="none" strike="noStrike">
                          <a:solidFill>
                            <a:srgbClr val="FFFFFF"/>
                          </a:solidFill>
                          <a:effectLst/>
                          <a:latin typeface="Arial" panose="020B0604020202020204" pitchFamily="34" charset="0"/>
                        </a:rPr>
                        <a:t>TO 2023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294D"/>
                    </a:solidFill>
                  </a:tcPr>
                </a:tc>
                <a:tc>
                  <a:txBody>
                    <a:bodyPr/>
                    <a:lstStyle/>
                    <a:p>
                      <a:pPr algn="ctr" fontAlgn="ctr">
                        <a:buNone/>
                      </a:pPr>
                      <a:r>
                        <a:rPr lang="fr-FR" sz="1000" b="1" i="0" u="none" strike="noStrike">
                          <a:solidFill>
                            <a:srgbClr val="FFFFFF"/>
                          </a:solidFill>
                          <a:effectLst/>
                          <a:latin typeface="Arial" panose="020B0604020202020204" pitchFamily="34" charset="0"/>
                        </a:rPr>
                        <a:t>CA / Lgmt</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294D"/>
                    </a:solidFill>
                  </a:tcPr>
                </a:tc>
                <a:tc>
                  <a:txBody>
                    <a:bodyPr/>
                    <a:lstStyle/>
                    <a:p>
                      <a:pPr algn="ctr" fontAlgn="ctr">
                        <a:buNone/>
                      </a:pPr>
                      <a:r>
                        <a:rPr lang="fr-FR" sz="1000" b="1" i="0" u="none" strike="noStrike">
                          <a:solidFill>
                            <a:srgbClr val="FFFFFF"/>
                          </a:solidFill>
                          <a:effectLst/>
                          <a:latin typeface="Arial" panose="020B0604020202020204" pitchFamily="34" charset="0"/>
                        </a:rPr>
                        <a:t>% EBITDAR sur CA</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294D"/>
                    </a:solidFill>
                  </a:tcPr>
                </a:tc>
                <a:tc>
                  <a:txBody>
                    <a:bodyPr/>
                    <a:lstStyle/>
                    <a:p>
                      <a:pPr algn="ctr" fontAlgn="ctr">
                        <a:buNone/>
                      </a:pPr>
                      <a:r>
                        <a:rPr lang="fr-FR" sz="1000" b="1" i="0" u="none" strike="noStrike" dirty="0">
                          <a:solidFill>
                            <a:srgbClr val="FFFFFF"/>
                          </a:solidFill>
                          <a:effectLst/>
                          <a:latin typeface="Arial" panose="020B0604020202020204" pitchFamily="34" charset="0"/>
                        </a:rPr>
                        <a:t>Loyer par </a:t>
                      </a:r>
                      <a:r>
                        <a:rPr lang="fr-FR" sz="1000" b="1" i="0" u="none" strike="noStrike" dirty="0" err="1">
                          <a:solidFill>
                            <a:srgbClr val="FFFFFF"/>
                          </a:solidFill>
                          <a:effectLst/>
                          <a:latin typeface="Arial" panose="020B0604020202020204" pitchFamily="34" charset="0"/>
                        </a:rPr>
                        <a:t>Lgmt</a:t>
                      </a:r>
                      <a:endParaRPr lang="fr-FR" sz="1000" b="1" i="0" u="none" strike="noStrike" dirty="0">
                        <a:solidFill>
                          <a:srgbClr val="FFFFFF"/>
                        </a:solidFill>
                        <a:effectLst/>
                        <a:latin typeface="Arial" panose="020B0604020202020204" pitchFamily="34" charset="0"/>
                      </a:endParaRP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294D"/>
                    </a:solidFill>
                  </a:tcPr>
                </a:tc>
                <a:extLst>
                  <a:ext uri="{0D108BD9-81ED-4DB2-BD59-A6C34878D82A}">
                    <a16:rowId xmlns:a16="http://schemas.microsoft.com/office/drawing/2014/main" val="2993214603"/>
                  </a:ext>
                </a:extLst>
              </a:tr>
              <a:tr h="244525">
                <a:tc gridSpan="8">
                  <a:txBody>
                    <a:bodyPr/>
                    <a:lstStyle/>
                    <a:p>
                      <a:pPr algn="ctr" fontAlgn="ctr">
                        <a:buNone/>
                      </a:pPr>
                      <a:r>
                        <a:rPr lang="fr-FR" sz="1000" b="1" i="0" u="none" strike="noStrike">
                          <a:solidFill>
                            <a:srgbClr val="FFFFFF"/>
                          </a:solidFill>
                          <a:effectLst/>
                          <a:latin typeface="Arial" panose="020B0604020202020204" pitchFamily="34" charset="0"/>
                        </a:rPr>
                        <a:t>France entière</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294D"/>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79803317"/>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Nice</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26/05/2023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100 - 120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3 504 €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-126%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r" fontAlgn="ctr">
                        <a:buNone/>
                      </a:pPr>
                      <a:r>
                        <a:rPr lang="fr-FR" sz="1000" b="0" i="0" u="none" strike="noStrike">
                          <a:solidFill>
                            <a:srgbClr val="000000"/>
                          </a:solidFill>
                          <a:effectLst/>
                          <a:latin typeface="Arial" panose="020B0604020202020204" pitchFamily="34" charset="0"/>
                        </a:rPr>
                        <a:t>10 733 €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656149037"/>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Poitiers</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29/12/2022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60 - 80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48%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9 426 €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-22%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r" fontAlgn="ctr">
                        <a:buNone/>
                      </a:pPr>
                      <a:r>
                        <a:rPr lang="fr-FR" sz="1000" b="0" i="0" u="none" strike="noStrike">
                          <a:solidFill>
                            <a:srgbClr val="000000"/>
                          </a:solidFill>
                          <a:effectLst/>
                          <a:latin typeface="Arial" panose="020B0604020202020204" pitchFamily="34" charset="0"/>
                        </a:rPr>
                        <a:t>7 133 €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658224045"/>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Compiègne</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12/02/2022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100 - 120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41%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9 310 €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r" fontAlgn="ctr">
                        <a:buNone/>
                      </a:pPr>
                      <a:r>
                        <a:rPr lang="fr-FR" sz="1000" b="0" i="0" u="none" strike="noStrike">
                          <a:solidFill>
                            <a:srgbClr val="000000"/>
                          </a:solidFill>
                          <a:effectLst/>
                          <a:latin typeface="Arial" panose="020B0604020202020204" pitchFamily="34" charset="0"/>
                        </a:rPr>
                        <a:t>5 970 €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896350691"/>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Toulouse</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30/09/2020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60 - 80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81%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14 731 €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7 697 €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586377782"/>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Nancy</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24/08/2020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100 - 120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69%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12 740 €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30%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6 520 €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920127587"/>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Proche Toulouse</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26/02/2020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60 - 80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95%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53 792 €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5 875 €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907250330"/>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Strasbourg la Rotonde</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24/05/2018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60 - 80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84%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16 998 €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35%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7 399 €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175804334"/>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Proche Pau</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14/10/2017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60 - 80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18 103 €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39%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7 645 €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463654924"/>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Grenoble</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01/08/2015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80 - 100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74%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20 947 €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r" fontAlgn="ctr">
                        <a:buNone/>
                      </a:pPr>
                      <a:r>
                        <a:rPr lang="fr-FR" sz="1000" b="0" i="0" u="none" strike="noStrike">
                          <a:solidFill>
                            <a:srgbClr val="000000"/>
                          </a:solidFill>
                          <a:effectLst/>
                          <a:latin typeface="Arial" panose="020B0604020202020204" pitchFamily="34" charset="0"/>
                        </a:rPr>
                        <a:t>11 657 €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825510519"/>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10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Caen</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01/07/2015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100 - 120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97%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21 102 €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46%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10 615 €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662361483"/>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11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Annecy</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01/01/2014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80 - 100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75%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24 581 €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-25%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r" fontAlgn="ctr">
                        <a:buNone/>
                      </a:pPr>
                      <a:r>
                        <a:rPr lang="fr-FR" sz="1000" b="0" i="0" u="none" strike="noStrike">
                          <a:solidFill>
                            <a:srgbClr val="000000"/>
                          </a:solidFill>
                          <a:effectLst/>
                          <a:latin typeface="Arial" panose="020B0604020202020204" pitchFamily="34" charset="0"/>
                        </a:rPr>
                        <a:t>11 531 €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4267576650"/>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Proche La Rochelle</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01/10/2009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60 - 80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79%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16 296 €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9 449 €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070531601"/>
                  </a:ext>
                </a:extLst>
              </a:tr>
              <a:tr h="244525">
                <a:tc gridSpan="8">
                  <a:txBody>
                    <a:bodyPr/>
                    <a:lstStyle/>
                    <a:p>
                      <a:pPr algn="ctr" fontAlgn="ctr">
                        <a:buNone/>
                      </a:pPr>
                      <a:r>
                        <a:rPr lang="fr-FR" sz="1000" b="1" i="0" u="none" strike="noStrike">
                          <a:solidFill>
                            <a:srgbClr val="FFFFFF"/>
                          </a:solidFill>
                          <a:effectLst/>
                          <a:latin typeface="Arial" panose="020B0604020202020204" pitchFamily="34" charset="0"/>
                        </a:rPr>
                        <a:t>Île de France</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294D"/>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649560318"/>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Le Vésinet</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15/11/2022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80 - 100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32%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6 214 €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-69%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r" fontAlgn="ctr">
                        <a:buNone/>
                      </a:pPr>
                      <a:r>
                        <a:rPr lang="fr-FR" sz="1000" b="0" i="0" u="none" strike="noStrike">
                          <a:solidFill>
                            <a:srgbClr val="000000"/>
                          </a:solidFill>
                          <a:effectLst/>
                          <a:latin typeface="Arial" panose="020B0604020202020204" pitchFamily="34" charset="0"/>
                        </a:rPr>
                        <a:t>10 080 €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107756601"/>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Levallois</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18/03/2022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60 - 80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28%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22 544 €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r" fontAlgn="ctr">
                        <a:buNone/>
                      </a:pPr>
                      <a:r>
                        <a:rPr lang="fr-FR" sz="1000" b="0" i="0" u="none" strike="noStrike">
                          <a:solidFill>
                            <a:srgbClr val="000000"/>
                          </a:solidFill>
                          <a:effectLst/>
                          <a:latin typeface="Arial" panose="020B0604020202020204" pitchFamily="34" charset="0"/>
                        </a:rPr>
                        <a:t>24 782 €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756836101"/>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Livry Gargan</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03/21/2021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100 - 120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41%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9 310 €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2DCDB"/>
                    </a:solidFill>
                  </a:tcPr>
                </a:tc>
                <a:tc>
                  <a:txBody>
                    <a:bodyPr/>
                    <a:lstStyle/>
                    <a:p>
                      <a:pPr algn="r" fontAlgn="ctr">
                        <a:buNone/>
                      </a:pPr>
                      <a:r>
                        <a:rPr lang="fr-FR" sz="1000" b="0" i="0" u="none" strike="noStrike">
                          <a:solidFill>
                            <a:srgbClr val="000000"/>
                          </a:solidFill>
                          <a:effectLst/>
                          <a:latin typeface="Arial" panose="020B0604020202020204" pitchFamily="34" charset="0"/>
                        </a:rPr>
                        <a:t>9 168 €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815782365"/>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Soisy sous Montmorency</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06/10/2020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100 - 120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53%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13 710 €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31%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12 685 €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110164287"/>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Vincennes</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19/12/2019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80 - 100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103%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24 787 €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62%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10 111 €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293952984"/>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Conflans St Honorine</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08/09/2016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80 - 100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87%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23 562 €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52%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12 959 €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89739908"/>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Limeil Brevannes</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13/07/2016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80 - 100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96%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21 196 €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40%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623940255"/>
                  </a:ext>
                </a:extLst>
              </a:tr>
              <a:tr h="244525">
                <a:tc>
                  <a:txBody>
                    <a:bodyPr/>
                    <a:lstStyle/>
                    <a:p>
                      <a:pPr algn="ctr" fontAlgn="ctr">
                        <a:buNone/>
                      </a:pPr>
                      <a:r>
                        <a:rPr lang="fr-FR" sz="1000" b="0" i="0" u="none" strike="noStrike">
                          <a:solidFill>
                            <a:srgbClr val="000000"/>
                          </a:solidFill>
                          <a:effectLst/>
                          <a:latin typeface="Arial" panose="020B0604020202020204" pitchFamily="34" charset="0"/>
                        </a:rPr>
                        <a:t>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ctr">
                        <a:buNone/>
                      </a:pPr>
                      <a:r>
                        <a:rPr lang="fr-FR" sz="1000" b="0" i="0" u="none" strike="noStrike">
                          <a:solidFill>
                            <a:srgbClr val="000000"/>
                          </a:solidFill>
                          <a:effectLst/>
                          <a:latin typeface="Arial" panose="020B0604020202020204" pitchFamily="34" charset="0"/>
                        </a:rPr>
                        <a:t>L'Isle-Adam</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25/08/2014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ctr" fontAlgn="ctr">
                        <a:buNone/>
                      </a:pPr>
                      <a:r>
                        <a:rPr lang="fr-FR" sz="1000" b="0" i="0" u="none" strike="noStrike">
                          <a:solidFill>
                            <a:srgbClr val="000000"/>
                          </a:solidFill>
                          <a:effectLst/>
                          <a:latin typeface="Arial" panose="020B0604020202020204" pitchFamily="34" charset="0"/>
                        </a:rPr>
                        <a:t>80 - 100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91%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23 723 €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43%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r" fontAlgn="ctr">
                        <a:buNone/>
                      </a:pPr>
                      <a:r>
                        <a:rPr lang="fr-FR" sz="1000" b="0" i="0" u="none" strike="noStrike">
                          <a:solidFill>
                            <a:srgbClr val="000000"/>
                          </a:solidFill>
                          <a:effectLst/>
                          <a:latin typeface="Arial" panose="020B0604020202020204" pitchFamily="34" charset="0"/>
                        </a:rPr>
                        <a:t>13 566 €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070502379"/>
                  </a:ext>
                </a:extLst>
              </a:tr>
              <a:tr h="244525">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BFBFBF"/>
                      </a:solidFill>
                      <a:prstDash val="solid"/>
                      <a:round/>
                      <a:headEnd type="none" w="med" len="med"/>
                      <a:tailEnd type="none" w="med" len="med"/>
                    </a:lnT>
                    <a:lnB>
                      <a:noFill/>
                    </a:lnB>
                    <a:noFill/>
                  </a:tcPr>
                </a:tc>
                <a:extLst>
                  <a:ext uri="{0D108BD9-81ED-4DB2-BD59-A6C34878D82A}">
                    <a16:rowId xmlns:a16="http://schemas.microsoft.com/office/drawing/2014/main" val="1068627080"/>
                  </a:ext>
                </a:extLst>
              </a:tr>
              <a:tr h="244525">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Moyenne</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69%</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18 329 €</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7%</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10 293 €</a:t>
                      </a:r>
                    </a:p>
                  </a:txBody>
                  <a:tcPr marL="9525" marR="9525" marT="9525" marB="0" anchor="ctr">
                    <a:lnL>
                      <a:noFill/>
                    </a:lnL>
                    <a:lnR>
                      <a:noFill/>
                    </a:lnR>
                    <a:lnT>
                      <a:noFill/>
                    </a:lnT>
                    <a:lnB>
                      <a:noFill/>
                    </a:lnB>
                    <a:noFill/>
                  </a:tcPr>
                </a:tc>
                <a:extLst>
                  <a:ext uri="{0D108BD9-81ED-4DB2-BD59-A6C34878D82A}">
                    <a16:rowId xmlns:a16="http://schemas.microsoft.com/office/drawing/2014/main" val="1705709073"/>
                  </a:ext>
                </a:extLst>
              </a:tr>
              <a:tr h="244525">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Mediane</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77%</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17 551 €</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18%</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10 080 €</a:t>
                      </a:r>
                    </a:p>
                  </a:txBody>
                  <a:tcPr marL="9525" marR="9525" marT="9525" marB="0" anchor="ctr">
                    <a:lnL>
                      <a:noFill/>
                    </a:lnL>
                    <a:lnR>
                      <a:noFill/>
                    </a:lnR>
                    <a:lnT>
                      <a:noFill/>
                    </a:lnT>
                    <a:lnB>
                      <a:noFill/>
                    </a:lnB>
                    <a:noFill/>
                  </a:tcPr>
                </a:tc>
                <a:extLst>
                  <a:ext uri="{0D108BD9-81ED-4DB2-BD59-A6C34878D82A}">
                    <a16:rowId xmlns:a16="http://schemas.microsoft.com/office/drawing/2014/main" val="633263275"/>
                  </a:ext>
                </a:extLst>
              </a:tr>
              <a:tr h="244525">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Quartile 1</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46%</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11 912 €</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-13%</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7 522 €</a:t>
                      </a:r>
                    </a:p>
                  </a:txBody>
                  <a:tcPr marL="9525" marR="9525" marT="9525" marB="0" anchor="ctr">
                    <a:lnL>
                      <a:noFill/>
                    </a:lnL>
                    <a:lnR>
                      <a:noFill/>
                    </a:lnR>
                    <a:lnT>
                      <a:noFill/>
                    </a:lnT>
                    <a:lnB>
                      <a:noFill/>
                    </a:lnB>
                    <a:noFill/>
                  </a:tcPr>
                </a:tc>
                <a:extLst>
                  <a:ext uri="{0D108BD9-81ED-4DB2-BD59-A6C34878D82A}">
                    <a16:rowId xmlns:a16="http://schemas.microsoft.com/office/drawing/2014/main" val="3039541231"/>
                  </a:ext>
                </a:extLst>
              </a:tr>
              <a:tr h="244525">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Quartile 3</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92%</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22 799 €</a:t>
                      </a:r>
                    </a:p>
                  </a:txBody>
                  <a:tcPr marL="9525" marR="9525" marT="9525" marB="0" anchor="ctr">
                    <a:lnL>
                      <a:noFill/>
                    </a:lnL>
                    <a:lnR>
                      <a:noFill/>
                    </a:lnR>
                    <a:lnT>
                      <a:noFill/>
                    </a:lnT>
                    <a:lnB>
                      <a:noFill/>
                    </a:lnB>
                    <a:noFill/>
                  </a:tcPr>
                </a:tc>
                <a:tc>
                  <a:txBody>
                    <a:bodyPr/>
                    <a:lstStyle/>
                    <a:p>
                      <a:pPr algn="r" fontAlgn="ctr">
                        <a:buNone/>
                      </a:pPr>
                      <a:r>
                        <a:rPr lang="fr-FR" sz="1000" b="1" i="1" u="none" strike="noStrike">
                          <a:solidFill>
                            <a:srgbClr val="1B294D"/>
                          </a:solidFill>
                          <a:effectLst/>
                          <a:latin typeface="Arial" panose="020B0604020202020204" pitchFamily="34" charset="0"/>
                        </a:rPr>
                        <a:t>39%</a:t>
                      </a:r>
                    </a:p>
                  </a:txBody>
                  <a:tcPr marL="9525" marR="9525" marT="9525" marB="0" anchor="ctr">
                    <a:lnL>
                      <a:noFill/>
                    </a:lnL>
                    <a:lnR>
                      <a:noFill/>
                    </a:lnR>
                    <a:lnT>
                      <a:noFill/>
                    </a:lnT>
                    <a:lnB>
                      <a:noFill/>
                    </a:lnB>
                    <a:noFill/>
                  </a:tcPr>
                </a:tc>
                <a:tc>
                  <a:txBody>
                    <a:bodyPr/>
                    <a:lstStyle/>
                    <a:p>
                      <a:pPr algn="r" fontAlgn="ctr">
                        <a:buNone/>
                      </a:pPr>
                      <a:r>
                        <a:rPr lang="fr-FR" sz="1000" b="1" i="1" u="none" strike="noStrike" dirty="0">
                          <a:solidFill>
                            <a:srgbClr val="1B294D"/>
                          </a:solidFill>
                          <a:effectLst/>
                          <a:latin typeface="Arial" panose="020B0604020202020204" pitchFamily="34" charset="0"/>
                        </a:rPr>
                        <a:t>11 594 €</a:t>
                      </a:r>
                    </a:p>
                  </a:txBody>
                  <a:tcPr marL="9525" marR="9525" marT="9525" marB="0" anchor="ctr">
                    <a:lnL>
                      <a:noFill/>
                    </a:lnL>
                    <a:lnR>
                      <a:noFill/>
                    </a:lnR>
                    <a:lnT>
                      <a:noFill/>
                    </a:lnT>
                    <a:lnB>
                      <a:noFill/>
                    </a:lnB>
                    <a:noFill/>
                  </a:tcPr>
                </a:tc>
                <a:extLst>
                  <a:ext uri="{0D108BD9-81ED-4DB2-BD59-A6C34878D82A}">
                    <a16:rowId xmlns:a16="http://schemas.microsoft.com/office/drawing/2014/main" val="1166462052"/>
                  </a:ext>
                </a:extLst>
              </a:tr>
            </a:tbl>
          </a:graphicData>
        </a:graphic>
      </p:graphicFrame>
    </p:spTree>
    <p:extLst>
      <p:ext uri="{BB962C8B-B14F-4D97-AF65-F5344CB8AC3E}">
        <p14:creationId xmlns:p14="http://schemas.microsoft.com/office/powerpoint/2010/main" val="9557741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996D4A37-FABD-808B-17E1-36284B14988B}"/>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A3DB6858-6DC6-2374-989A-B080D48B2A64}"/>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7E1710E7-22DA-6E39-2FB2-481D788F0FFF}"/>
              </a:ext>
            </a:extLst>
          </p:cNvPr>
          <p:cNvPicPr>
            <a:picLocks noChangeAspect="1"/>
          </p:cNvPicPr>
          <p:nvPr/>
        </p:nvPicPr>
        <p:blipFill>
          <a:blip r:embed="rId3"/>
          <a:stretch>
            <a:fillRect/>
          </a:stretch>
        </p:blipFill>
        <p:spPr>
          <a:xfrm>
            <a:off x="953262" y="774954"/>
            <a:ext cx="452628" cy="452628"/>
          </a:xfrm>
          <a:prstGeom prst="rect">
            <a:avLst/>
          </a:prstGeom>
        </p:spPr>
      </p:pic>
      <p:sp>
        <p:nvSpPr>
          <p:cNvPr id="15" name="Text 1">
            <a:extLst>
              <a:ext uri="{FF2B5EF4-FFF2-40B4-BE49-F238E27FC236}">
                <a16:creationId xmlns:a16="http://schemas.microsoft.com/office/drawing/2014/main" id="{16B816C3-9A62-6A9B-FA53-0C285CBA0111}"/>
              </a:ext>
            </a:extLst>
          </p:cNvPr>
          <p:cNvSpPr/>
          <p:nvPr/>
        </p:nvSpPr>
        <p:spPr>
          <a:xfrm>
            <a:off x="1947672" y="1234440"/>
            <a:ext cx="154990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75" b="1" i="0" u="none" strike="noStrike" kern="0" cap="none" spc="300" normalizeH="0" baseline="0" noProof="0">
                <a:ln>
                  <a:noFill/>
                </a:ln>
                <a:solidFill>
                  <a:srgbClr val="A8853C"/>
                </a:solidFill>
                <a:effectLst/>
                <a:uLnTx/>
                <a:uFillTx/>
                <a:latin typeface="Calibri" pitchFamily="34" charset="0"/>
                <a:ea typeface="Calibri" pitchFamily="34" charset="-122"/>
                <a:cs typeface="Calibri" pitchFamily="34" charset="-120"/>
              </a:rPr>
              <a:t>PARTIE 1 · </a:t>
            </a:r>
            <a:r>
              <a:rPr lang="fr-FR" sz="1575" b="1" kern="0" spc="300">
                <a:solidFill>
                  <a:srgbClr val="A8853C"/>
                </a:solidFill>
                <a:latin typeface="Calibri" pitchFamily="34" charset="0"/>
                <a:ea typeface="Calibri" pitchFamily="34" charset="-122"/>
                <a:cs typeface="Calibri" pitchFamily="34" charset="-120"/>
              </a:rPr>
              <a:t>Les apports de l’exploitant, fondement des abattements</a:t>
            </a:r>
            <a:endParaRPr kumimoji="0" lang="fr-FR" sz="15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2">
            <a:extLst>
              <a:ext uri="{FF2B5EF4-FFF2-40B4-BE49-F238E27FC236}">
                <a16:creationId xmlns:a16="http://schemas.microsoft.com/office/drawing/2014/main" id="{1783EBFE-7C59-5BB4-FD99-9362A1140305}"/>
              </a:ext>
            </a:extLst>
          </p:cNvPr>
          <p:cNvSpPr/>
          <p:nvPr/>
        </p:nvSpPr>
        <p:spPr>
          <a:xfrm>
            <a:off x="1892808" y="528066"/>
            <a:ext cx="15499080" cy="8503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50" b="1" i="0" u="none" strike="noStrike" kern="1200" cap="none" spc="0" normalizeH="0" baseline="0" noProof="0">
                <a:ln>
                  <a:noFill/>
                </a:ln>
                <a:solidFill>
                  <a:srgbClr val="1B2A4D"/>
                </a:solidFill>
                <a:effectLst/>
                <a:uLnTx/>
                <a:uFillTx/>
                <a:latin typeface="Cambria" pitchFamily="34" charset="0"/>
                <a:ea typeface="Cambria" pitchFamily="34" charset="-122"/>
                <a:cs typeface="Cambria" pitchFamily="34" charset="-120"/>
              </a:rPr>
              <a:t>Méthode par comparaison « IN »directe</a:t>
            </a:r>
            <a:endParaRPr kumimoji="0" lang="fr-FR" sz="4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3">
            <a:extLst>
              <a:ext uri="{FF2B5EF4-FFF2-40B4-BE49-F238E27FC236}">
                <a16:creationId xmlns:a16="http://schemas.microsoft.com/office/drawing/2014/main" id="{BCA33ED8-7E5B-BE92-F776-FBD95F97A8DC}"/>
              </a:ext>
            </a:extLst>
          </p:cNvPr>
          <p:cNvSpPr/>
          <p:nvPr/>
        </p:nvSpPr>
        <p:spPr>
          <a:xfrm>
            <a:off x="754380" y="1988820"/>
            <a:ext cx="3909060" cy="2964180"/>
          </a:xfrm>
          <a:prstGeom prst="roundRect">
            <a:avLst>
              <a:gd name="adj" fmla="val 1667"/>
            </a:avLst>
          </a:prstGeom>
          <a:solidFill>
            <a:srgbClr val="F3F5F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4">
            <a:extLst>
              <a:ext uri="{FF2B5EF4-FFF2-40B4-BE49-F238E27FC236}">
                <a16:creationId xmlns:a16="http://schemas.microsoft.com/office/drawing/2014/main" id="{83E2A8E8-3C5E-B99C-88FD-32795F5C8EB8}"/>
              </a:ext>
            </a:extLst>
          </p:cNvPr>
          <p:cNvSpPr/>
          <p:nvPr/>
        </p:nvSpPr>
        <p:spPr>
          <a:xfrm>
            <a:off x="1165860" y="2235708"/>
            <a:ext cx="576072" cy="57607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9" name="Image 1" descr="preencoded.png">
            <a:extLst>
              <a:ext uri="{FF2B5EF4-FFF2-40B4-BE49-F238E27FC236}">
                <a16:creationId xmlns:a16="http://schemas.microsoft.com/office/drawing/2014/main" id="{234B2ED9-CEB4-8041-A540-E9BF39151698}"/>
              </a:ext>
            </a:extLst>
          </p:cNvPr>
          <p:cNvPicPr>
            <a:picLocks noChangeAspect="1"/>
          </p:cNvPicPr>
          <p:nvPr/>
        </p:nvPicPr>
        <p:blipFill>
          <a:blip r:embed="rId4"/>
          <a:stretch>
            <a:fillRect/>
          </a:stretch>
        </p:blipFill>
        <p:spPr>
          <a:xfrm>
            <a:off x="1309878" y="2379726"/>
            <a:ext cx="288036" cy="288036"/>
          </a:xfrm>
          <a:prstGeom prst="rect">
            <a:avLst/>
          </a:prstGeom>
        </p:spPr>
      </p:pic>
      <p:sp>
        <p:nvSpPr>
          <p:cNvPr id="20" name="Text 5">
            <a:extLst>
              <a:ext uri="{FF2B5EF4-FFF2-40B4-BE49-F238E27FC236}">
                <a16:creationId xmlns:a16="http://schemas.microsoft.com/office/drawing/2014/main" id="{D34114F0-B7DD-870E-FFE1-D86FE94C8D2F}"/>
              </a:ext>
            </a:extLst>
          </p:cNvPr>
          <p:cNvSpPr/>
          <p:nvPr/>
        </p:nvSpPr>
        <p:spPr>
          <a:xfrm>
            <a:off x="1947672" y="2418588"/>
            <a:ext cx="2487168" cy="6217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75" b="1" i="0" u="none" strike="noStrike" kern="0" cap="none" spc="225" normalizeH="0" baseline="0" noProof="0">
                <a:ln>
                  <a:noFill/>
                </a:ln>
                <a:solidFill>
                  <a:srgbClr val="1B2A4D"/>
                </a:solidFill>
                <a:effectLst/>
                <a:uLnTx/>
                <a:uFillTx/>
                <a:latin typeface="Calibri" pitchFamily="34" charset="0"/>
                <a:ea typeface="Calibri" pitchFamily="34" charset="-122"/>
                <a:cs typeface="Calibri" pitchFamily="34" charset="-120"/>
              </a:rPr>
              <a:t>Comparaison directe au m2 </a:t>
            </a:r>
            <a:r>
              <a:rPr lang="fr-FR" sz="1875" b="1" kern="0" spc="225">
                <a:solidFill>
                  <a:srgbClr val="1B2A4D"/>
                </a:solidFill>
                <a:latin typeface="Calibri" pitchFamily="34" charset="0"/>
                <a:ea typeface="Calibri" pitchFamily="34" charset="-122"/>
                <a:cs typeface="Calibri" pitchFamily="34" charset="-120"/>
              </a:rPr>
              <a:t>(par analogie au marché de l’habitation locale)</a:t>
            </a:r>
            <a:endParaRPr kumimoji="0" lang="fr-FR" sz="18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hape 4">
            <a:extLst>
              <a:ext uri="{FF2B5EF4-FFF2-40B4-BE49-F238E27FC236}">
                <a16:creationId xmlns:a16="http://schemas.microsoft.com/office/drawing/2014/main" id="{896DF858-F0A6-BE8B-14A7-3AB57AFFDB84}"/>
              </a:ext>
            </a:extLst>
          </p:cNvPr>
          <p:cNvSpPr/>
          <p:nvPr/>
        </p:nvSpPr>
        <p:spPr>
          <a:xfrm>
            <a:off x="1165860" y="3813048"/>
            <a:ext cx="576072" cy="57607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Image 1" descr="preencoded.png">
            <a:extLst>
              <a:ext uri="{FF2B5EF4-FFF2-40B4-BE49-F238E27FC236}">
                <a16:creationId xmlns:a16="http://schemas.microsoft.com/office/drawing/2014/main" id="{BC2E6B36-1B13-2DE9-E7C3-A1E5FA2DF24A}"/>
              </a:ext>
            </a:extLst>
          </p:cNvPr>
          <p:cNvPicPr>
            <a:picLocks noChangeAspect="1"/>
          </p:cNvPicPr>
          <p:nvPr/>
        </p:nvPicPr>
        <p:blipFill>
          <a:blip r:embed="rId4"/>
          <a:stretch>
            <a:fillRect/>
          </a:stretch>
        </p:blipFill>
        <p:spPr>
          <a:xfrm>
            <a:off x="1309878" y="3957066"/>
            <a:ext cx="288036" cy="288036"/>
          </a:xfrm>
          <a:prstGeom prst="rect">
            <a:avLst/>
          </a:prstGeom>
        </p:spPr>
      </p:pic>
      <p:sp>
        <p:nvSpPr>
          <p:cNvPr id="4" name="Text 5">
            <a:extLst>
              <a:ext uri="{FF2B5EF4-FFF2-40B4-BE49-F238E27FC236}">
                <a16:creationId xmlns:a16="http://schemas.microsoft.com/office/drawing/2014/main" id="{908B9AD8-4E01-6086-0D66-D52DD2053B61}"/>
              </a:ext>
            </a:extLst>
          </p:cNvPr>
          <p:cNvSpPr/>
          <p:nvPr/>
        </p:nvSpPr>
        <p:spPr>
          <a:xfrm>
            <a:off x="1947672" y="3813048"/>
            <a:ext cx="2487168"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75" b="1" i="0" u="none" strike="noStrike" kern="0" cap="none" spc="225" normalizeH="0" baseline="0" noProof="0">
                <a:ln>
                  <a:noFill/>
                </a:ln>
                <a:solidFill>
                  <a:srgbClr val="1B2A4D"/>
                </a:solidFill>
                <a:effectLst/>
                <a:uLnTx/>
                <a:uFillTx/>
                <a:latin typeface="Calibri" pitchFamily="34" charset="0"/>
                <a:ea typeface="Calibri" pitchFamily="34" charset="-122"/>
                <a:cs typeface="Calibri" pitchFamily="34" charset="-120"/>
              </a:rPr>
              <a:t>Suppose l’absence de monovalence </a:t>
            </a:r>
            <a:endParaRPr kumimoji="0" lang="fr-FR" sz="18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3">
            <a:extLst>
              <a:ext uri="{FF2B5EF4-FFF2-40B4-BE49-F238E27FC236}">
                <a16:creationId xmlns:a16="http://schemas.microsoft.com/office/drawing/2014/main" id="{40C26751-5034-964A-E6AA-3B34E9818C27}"/>
              </a:ext>
            </a:extLst>
          </p:cNvPr>
          <p:cNvSpPr/>
          <p:nvPr/>
        </p:nvSpPr>
        <p:spPr>
          <a:xfrm>
            <a:off x="5628132" y="2535174"/>
            <a:ext cx="5440680" cy="1417320"/>
          </a:xfrm>
          <a:prstGeom prst="roundRect">
            <a:avLst>
              <a:gd name="adj" fmla="val 6452"/>
            </a:avLst>
          </a:prstGeom>
          <a:solidFill>
            <a:srgbClr val="FFFFFF"/>
          </a:solidFill>
          <a:ln w="12700">
            <a:solidFill>
              <a:srgbClr val="E1E4EE"/>
            </a:solidFill>
            <a:prstDash val="solid"/>
          </a:ln>
        </p:spPr>
        <p:txBody>
          <a:bodyPr/>
          <a:lstStyle/>
          <a:p>
            <a:endParaRPr lang="fr-FR"/>
          </a:p>
        </p:txBody>
      </p:sp>
      <p:sp>
        <p:nvSpPr>
          <p:cNvPr id="8" name="Shape 4">
            <a:extLst>
              <a:ext uri="{FF2B5EF4-FFF2-40B4-BE49-F238E27FC236}">
                <a16:creationId xmlns:a16="http://schemas.microsoft.com/office/drawing/2014/main" id="{DFCCED5C-02AE-E96D-0E55-B43DCB1A3EA5}"/>
              </a:ext>
            </a:extLst>
          </p:cNvPr>
          <p:cNvSpPr/>
          <p:nvPr/>
        </p:nvSpPr>
        <p:spPr>
          <a:xfrm>
            <a:off x="5884164" y="2914650"/>
            <a:ext cx="658368" cy="658368"/>
          </a:xfrm>
          <a:prstGeom prst="ellipse">
            <a:avLst/>
          </a:prstGeom>
          <a:solidFill>
            <a:srgbClr val="1E2761"/>
          </a:solidFill>
          <a:ln/>
        </p:spPr>
        <p:txBody>
          <a:bodyPr/>
          <a:lstStyle/>
          <a:p>
            <a:endParaRPr lang="fr-FR"/>
          </a:p>
        </p:txBody>
      </p:sp>
      <p:pic>
        <p:nvPicPr>
          <p:cNvPr id="9" name="Image 0" descr="/tmp/claude-0/-home-claude/47ed108d-bc5e-553b-823c-b40981c336ea/scratchpad/icons/briefcase_white.png">
            <a:extLst>
              <a:ext uri="{FF2B5EF4-FFF2-40B4-BE49-F238E27FC236}">
                <a16:creationId xmlns:a16="http://schemas.microsoft.com/office/drawing/2014/main" id="{E4637E08-0144-6A59-DDBB-188662FF5B02}"/>
              </a:ext>
            </a:extLst>
          </p:cNvPr>
          <p:cNvPicPr>
            <a:picLocks noChangeAspect="1"/>
          </p:cNvPicPr>
          <p:nvPr/>
        </p:nvPicPr>
        <p:blipFill>
          <a:blip r:embed="rId5"/>
          <a:stretch>
            <a:fillRect/>
          </a:stretch>
        </p:blipFill>
        <p:spPr>
          <a:xfrm>
            <a:off x="6032297" y="3062783"/>
            <a:ext cx="362102" cy="362102"/>
          </a:xfrm>
          <a:prstGeom prst="rect">
            <a:avLst/>
          </a:prstGeom>
        </p:spPr>
      </p:pic>
      <p:sp>
        <p:nvSpPr>
          <p:cNvPr id="10" name="Text 5">
            <a:extLst>
              <a:ext uri="{FF2B5EF4-FFF2-40B4-BE49-F238E27FC236}">
                <a16:creationId xmlns:a16="http://schemas.microsoft.com/office/drawing/2014/main" id="{7C43D972-225F-72A7-38FE-33B5E07BB3A7}"/>
              </a:ext>
            </a:extLst>
          </p:cNvPr>
          <p:cNvSpPr txBox="1"/>
          <p:nvPr/>
        </p:nvSpPr>
        <p:spPr>
          <a:xfrm>
            <a:off x="5884164" y="2786634"/>
            <a:ext cx="658368" cy="274320"/>
          </a:xfrm>
          <a:prstGeom prst="rect">
            <a:avLst/>
          </a:prstGeom>
          <a:noFill/>
          <a:ln/>
        </p:spPr>
        <p:txBody>
          <a:bodyPr wrap="square" lIns="0" tIns="0" rIns="0" bIns="0" rtlCol="0" anchor="ctr"/>
          <a:lstStyle/>
          <a:p>
            <a:pPr marL="0" indent="0" algn="ctr">
              <a:buNone/>
            </a:pPr>
            <a:r>
              <a:rPr lang="en-US" sz="1100" b="1">
                <a:solidFill>
                  <a:srgbClr val="C9A227"/>
                </a:solidFill>
                <a:latin typeface="Cambria" pitchFamily="34" charset="0"/>
                <a:ea typeface="Cambria" pitchFamily="34" charset="-122"/>
                <a:cs typeface="Cambria" pitchFamily="34" charset="-120"/>
              </a:rPr>
              <a:t>1</a:t>
            </a:r>
            <a:endParaRPr lang="en-US" sz="1100"/>
          </a:p>
        </p:txBody>
      </p:sp>
      <p:sp>
        <p:nvSpPr>
          <p:cNvPr id="21" name="Text 6">
            <a:extLst>
              <a:ext uri="{FF2B5EF4-FFF2-40B4-BE49-F238E27FC236}">
                <a16:creationId xmlns:a16="http://schemas.microsoft.com/office/drawing/2014/main" id="{9E1F2AB3-5CA8-08D5-0984-51E52DBDD963}"/>
              </a:ext>
            </a:extLst>
          </p:cNvPr>
          <p:cNvSpPr txBox="1"/>
          <p:nvPr/>
        </p:nvSpPr>
        <p:spPr>
          <a:xfrm>
            <a:off x="6707124" y="2718054"/>
            <a:ext cx="4114800" cy="411480"/>
          </a:xfrm>
          <a:prstGeom prst="rect">
            <a:avLst/>
          </a:prstGeom>
          <a:noFill/>
          <a:ln/>
        </p:spPr>
        <p:txBody>
          <a:bodyPr wrap="square" lIns="0" tIns="0" rIns="0" bIns="0" rtlCol="0" anchor="ctr"/>
          <a:lstStyle/>
          <a:p>
            <a:pPr marL="0" indent="0">
              <a:buNone/>
            </a:pPr>
            <a:r>
              <a:rPr lang="en-US" b="1">
                <a:solidFill>
                  <a:srgbClr val="1E2761"/>
                </a:solidFill>
                <a:latin typeface="Cambria" pitchFamily="34" charset="0"/>
                <a:ea typeface="Cambria" pitchFamily="34" charset="-122"/>
                <a:cs typeface="Cambria" pitchFamily="34" charset="-120"/>
              </a:rPr>
              <a:t>Gestion &amp; commercialisation</a:t>
            </a:r>
            <a:endParaRPr lang="en-US"/>
          </a:p>
        </p:txBody>
      </p:sp>
      <p:sp>
        <p:nvSpPr>
          <p:cNvPr id="22" name="Text 7">
            <a:extLst>
              <a:ext uri="{FF2B5EF4-FFF2-40B4-BE49-F238E27FC236}">
                <a16:creationId xmlns:a16="http://schemas.microsoft.com/office/drawing/2014/main" id="{CB2BAB14-D74C-BDAC-20F8-142C21C72900}"/>
              </a:ext>
            </a:extLst>
          </p:cNvPr>
          <p:cNvSpPr txBox="1"/>
          <p:nvPr/>
        </p:nvSpPr>
        <p:spPr>
          <a:xfrm>
            <a:off x="6707124" y="3129534"/>
            <a:ext cx="4114800" cy="731520"/>
          </a:xfrm>
          <a:prstGeom prst="rect">
            <a:avLst/>
          </a:prstGeom>
          <a:noFill/>
          <a:ln/>
        </p:spPr>
        <p:txBody>
          <a:bodyPr wrap="square" lIns="0" tIns="0" rIns="0" bIns="0" rtlCol="0" anchor="ctr"/>
          <a:lstStyle/>
          <a:p>
            <a:pPr marL="0" indent="0">
              <a:lnSpc>
                <a:spcPct val="105000"/>
              </a:lnSpc>
              <a:buNone/>
            </a:pPr>
            <a:r>
              <a:rPr lang="en-US" sz="1400">
                <a:solidFill>
                  <a:srgbClr val="5B6178"/>
                </a:solidFill>
                <a:latin typeface="Calibri" pitchFamily="34" charset="0"/>
                <a:ea typeface="Calibri" pitchFamily="34" charset="-122"/>
                <a:cs typeface="Calibri" pitchFamily="34" charset="-120"/>
              </a:rPr>
              <a:t>Location et administration des lots sous statut habitation</a:t>
            </a:r>
            <a:endParaRPr lang="en-US" sz="1400"/>
          </a:p>
        </p:txBody>
      </p:sp>
      <p:sp>
        <p:nvSpPr>
          <p:cNvPr id="23" name="Shape 8">
            <a:extLst>
              <a:ext uri="{FF2B5EF4-FFF2-40B4-BE49-F238E27FC236}">
                <a16:creationId xmlns:a16="http://schemas.microsoft.com/office/drawing/2014/main" id="{D0677F7C-AFC9-B40D-95FC-21506342198C}"/>
              </a:ext>
            </a:extLst>
          </p:cNvPr>
          <p:cNvSpPr/>
          <p:nvPr/>
        </p:nvSpPr>
        <p:spPr>
          <a:xfrm>
            <a:off x="11388852" y="2535174"/>
            <a:ext cx="5440680" cy="1417320"/>
          </a:xfrm>
          <a:prstGeom prst="roundRect">
            <a:avLst>
              <a:gd name="adj" fmla="val 6452"/>
            </a:avLst>
          </a:prstGeom>
          <a:solidFill>
            <a:srgbClr val="FFFFFF"/>
          </a:solidFill>
          <a:ln w="12700">
            <a:solidFill>
              <a:srgbClr val="E1E4EE"/>
            </a:solidFill>
            <a:prstDash val="solid"/>
          </a:ln>
        </p:spPr>
        <p:txBody>
          <a:bodyPr/>
          <a:lstStyle/>
          <a:p>
            <a:endParaRPr lang="fr-FR"/>
          </a:p>
        </p:txBody>
      </p:sp>
      <p:sp>
        <p:nvSpPr>
          <p:cNvPr id="24" name="Shape 9">
            <a:extLst>
              <a:ext uri="{FF2B5EF4-FFF2-40B4-BE49-F238E27FC236}">
                <a16:creationId xmlns:a16="http://schemas.microsoft.com/office/drawing/2014/main" id="{7BE5560C-A401-46F7-FE2D-964D1E088F74}"/>
              </a:ext>
            </a:extLst>
          </p:cNvPr>
          <p:cNvSpPr/>
          <p:nvPr/>
        </p:nvSpPr>
        <p:spPr>
          <a:xfrm>
            <a:off x="11644884" y="2914650"/>
            <a:ext cx="658368" cy="658368"/>
          </a:xfrm>
          <a:prstGeom prst="ellipse">
            <a:avLst/>
          </a:prstGeom>
          <a:solidFill>
            <a:srgbClr val="1E2761"/>
          </a:solidFill>
          <a:ln/>
        </p:spPr>
        <p:txBody>
          <a:bodyPr/>
          <a:lstStyle/>
          <a:p>
            <a:endParaRPr lang="fr-FR"/>
          </a:p>
        </p:txBody>
      </p:sp>
      <p:pic>
        <p:nvPicPr>
          <p:cNvPr id="25" name="Image 1" descr="/tmp/claude-0/-home-claude/47ed108d-bc5e-553b-823c-b40981c336ea/scratchpad/icons/doorOpen_white.png">
            <a:extLst>
              <a:ext uri="{FF2B5EF4-FFF2-40B4-BE49-F238E27FC236}">
                <a16:creationId xmlns:a16="http://schemas.microsoft.com/office/drawing/2014/main" id="{1BA8A1F7-5798-62E5-4754-BCC3D8ADB90A}"/>
              </a:ext>
            </a:extLst>
          </p:cNvPr>
          <p:cNvPicPr>
            <a:picLocks noChangeAspect="1"/>
          </p:cNvPicPr>
          <p:nvPr/>
        </p:nvPicPr>
        <p:blipFill>
          <a:blip r:embed="rId6"/>
          <a:stretch>
            <a:fillRect/>
          </a:stretch>
        </p:blipFill>
        <p:spPr>
          <a:xfrm>
            <a:off x="11793017" y="3062783"/>
            <a:ext cx="362102" cy="362102"/>
          </a:xfrm>
          <a:prstGeom prst="rect">
            <a:avLst/>
          </a:prstGeom>
        </p:spPr>
      </p:pic>
      <p:sp>
        <p:nvSpPr>
          <p:cNvPr id="26" name="Text 10">
            <a:extLst>
              <a:ext uri="{FF2B5EF4-FFF2-40B4-BE49-F238E27FC236}">
                <a16:creationId xmlns:a16="http://schemas.microsoft.com/office/drawing/2014/main" id="{ACECFC30-8754-E756-09C9-0F2F320A9D65}"/>
              </a:ext>
            </a:extLst>
          </p:cNvPr>
          <p:cNvSpPr txBox="1"/>
          <p:nvPr/>
        </p:nvSpPr>
        <p:spPr>
          <a:xfrm>
            <a:off x="11644884" y="2786634"/>
            <a:ext cx="658368" cy="274320"/>
          </a:xfrm>
          <a:prstGeom prst="rect">
            <a:avLst/>
          </a:prstGeom>
          <a:noFill/>
          <a:ln/>
        </p:spPr>
        <p:txBody>
          <a:bodyPr wrap="square" lIns="0" tIns="0" rIns="0" bIns="0" rtlCol="0" anchor="ctr"/>
          <a:lstStyle/>
          <a:p>
            <a:pPr marL="0" indent="0" algn="ctr">
              <a:buNone/>
            </a:pPr>
            <a:r>
              <a:rPr lang="en-US" sz="1100" b="1">
                <a:solidFill>
                  <a:srgbClr val="C9A227"/>
                </a:solidFill>
                <a:latin typeface="Cambria" pitchFamily="34" charset="0"/>
                <a:ea typeface="Cambria" pitchFamily="34" charset="-122"/>
                <a:cs typeface="Cambria" pitchFamily="34" charset="-120"/>
              </a:rPr>
              <a:t>2</a:t>
            </a:r>
            <a:endParaRPr lang="en-US" sz="1100"/>
          </a:p>
        </p:txBody>
      </p:sp>
      <p:sp>
        <p:nvSpPr>
          <p:cNvPr id="27" name="Text 11">
            <a:extLst>
              <a:ext uri="{FF2B5EF4-FFF2-40B4-BE49-F238E27FC236}">
                <a16:creationId xmlns:a16="http://schemas.microsoft.com/office/drawing/2014/main" id="{8702D8DC-3B46-E5FB-67BF-A79CA94AAF83}"/>
              </a:ext>
            </a:extLst>
          </p:cNvPr>
          <p:cNvSpPr txBox="1"/>
          <p:nvPr/>
        </p:nvSpPr>
        <p:spPr>
          <a:xfrm>
            <a:off x="12467844" y="2718054"/>
            <a:ext cx="4114800" cy="411480"/>
          </a:xfrm>
          <a:prstGeom prst="rect">
            <a:avLst/>
          </a:prstGeom>
          <a:noFill/>
          <a:ln/>
        </p:spPr>
        <p:txBody>
          <a:bodyPr wrap="square" lIns="0" tIns="0" rIns="0" bIns="0" rtlCol="0" anchor="ctr"/>
          <a:lstStyle/>
          <a:p>
            <a:pPr marL="0" indent="0">
              <a:buNone/>
            </a:pPr>
            <a:r>
              <a:rPr lang="en-US" b="1">
                <a:solidFill>
                  <a:srgbClr val="1E2761"/>
                </a:solidFill>
                <a:latin typeface="Cambria" pitchFamily="34" charset="0"/>
                <a:ea typeface="Cambria" pitchFamily="34" charset="-122"/>
                <a:cs typeface="Cambria" pitchFamily="34" charset="-120"/>
              </a:rPr>
              <a:t>Vacance locative</a:t>
            </a:r>
            <a:endParaRPr lang="en-US"/>
          </a:p>
        </p:txBody>
      </p:sp>
      <p:sp>
        <p:nvSpPr>
          <p:cNvPr id="28" name="Text 12">
            <a:extLst>
              <a:ext uri="{FF2B5EF4-FFF2-40B4-BE49-F238E27FC236}">
                <a16:creationId xmlns:a16="http://schemas.microsoft.com/office/drawing/2014/main" id="{0FC63B88-B6A0-E8FA-1C4B-73517CA10047}"/>
              </a:ext>
            </a:extLst>
          </p:cNvPr>
          <p:cNvSpPr txBox="1"/>
          <p:nvPr/>
        </p:nvSpPr>
        <p:spPr>
          <a:xfrm>
            <a:off x="12467844" y="3129534"/>
            <a:ext cx="4114800" cy="731520"/>
          </a:xfrm>
          <a:prstGeom prst="rect">
            <a:avLst/>
          </a:prstGeom>
          <a:noFill/>
          <a:ln/>
        </p:spPr>
        <p:txBody>
          <a:bodyPr wrap="square" lIns="0" tIns="0" rIns="0" bIns="0" rtlCol="0" anchor="ctr"/>
          <a:lstStyle/>
          <a:p>
            <a:pPr marL="0" indent="0">
              <a:lnSpc>
                <a:spcPct val="105000"/>
              </a:lnSpc>
              <a:buNone/>
            </a:pPr>
            <a:r>
              <a:rPr lang="en-US" sz="1400">
                <a:solidFill>
                  <a:srgbClr val="5B6178"/>
                </a:solidFill>
                <a:latin typeface="Calibri" pitchFamily="34" charset="0"/>
                <a:ea typeface="Calibri" pitchFamily="34" charset="-122"/>
                <a:cs typeface="Calibri" pitchFamily="34" charset="-120"/>
              </a:rPr>
              <a:t>Vacance structurelle liée à la rotation des résidents</a:t>
            </a:r>
            <a:endParaRPr lang="en-US" sz="1400"/>
          </a:p>
        </p:txBody>
      </p:sp>
      <p:sp>
        <p:nvSpPr>
          <p:cNvPr id="29" name="Shape 13">
            <a:extLst>
              <a:ext uri="{FF2B5EF4-FFF2-40B4-BE49-F238E27FC236}">
                <a16:creationId xmlns:a16="http://schemas.microsoft.com/office/drawing/2014/main" id="{D20E0C73-2639-86CB-EE99-EBA79E5396D8}"/>
              </a:ext>
            </a:extLst>
          </p:cNvPr>
          <p:cNvSpPr/>
          <p:nvPr/>
        </p:nvSpPr>
        <p:spPr>
          <a:xfrm>
            <a:off x="5628132" y="4208526"/>
            <a:ext cx="5440680" cy="1417320"/>
          </a:xfrm>
          <a:prstGeom prst="roundRect">
            <a:avLst>
              <a:gd name="adj" fmla="val 6452"/>
            </a:avLst>
          </a:prstGeom>
          <a:solidFill>
            <a:srgbClr val="FFFFFF"/>
          </a:solidFill>
          <a:ln w="12700">
            <a:solidFill>
              <a:srgbClr val="E1E4EE"/>
            </a:solidFill>
            <a:prstDash val="solid"/>
          </a:ln>
        </p:spPr>
        <p:txBody>
          <a:bodyPr/>
          <a:lstStyle/>
          <a:p>
            <a:endParaRPr lang="fr-FR"/>
          </a:p>
        </p:txBody>
      </p:sp>
      <p:sp>
        <p:nvSpPr>
          <p:cNvPr id="30" name="Shape 14">
            <a:extLst>
              <a:ext uri="{FF2B5EF4-FFF2-40B4-BE49-F238E27FC236}">
                <a16:creationId xmlns:a16="http://schemas.microsoft.com/office/drawing/2014/main" id="{C81CC91E-8577-93B2-779C-807D079E6A18}"/>
              </a:ext>
            </a:extLst>
          </p:cNvPr>
          <p:cNvSpPr/>
          <p:nvPr/>
        </p:nvSpPr>
        <p:spPr>
          <a:xfrm>
            <a:off x="5884164" y="4588002"/>
            <a:ext cx="658368" cy="658368"/>
          </a:xfrm>
          <a:prstGeom prst="ellipse">
            <a:avLst/>
          </a:prstGeom>
          <a:solidFill>
            <a:srgbClr val="1E2761"/>
          </a:solidFill>
          <a:ln/>
        </p:spPr>
        <p:txBody>
          <a:bodyPr/>
          <a:lstStyle/>
          <a:p>
            <a:endParaRPr lang="fr-FR"/>
          </a:p>
        </p:txBody>
      </p:sp>
      <p:pic>
        <p:nvPicPr>
          <p:cNvPr id="31" name="Image 2" descr="/tmp/claude-0/-home-claude/47ed108d-bc5e-553b-823c-b40981c336ea/scratchpad/icons/invoice_white.png">
            <a:extLst>
              <a:ext uri="{FF2B5EF4-FFF2-40B4-BE49-F238E27FC236}">
                <a16:creationId xmlns:a16="http://schemas.microsoft.com/office/drawing/2014/main" id="{DB967992-3F0F-AB8B-1934-C04A0C070539}"/>
              </a:ext>
            </a:extLst>
          </p:cNvPr>
          <p:cNvPicPr>
            <a:picLocks noChangeAspect="1"/>
          </p:cNvPicPr>
          <p:nvPr/>
        </p:nvPicPr>
        <p:blipFill>
          <a:blip r:embed="rId7"/>
          <a:stretch>
            <a:fillRect/>
          </a:stretch>
        </p:blipFill>
        <p:spPr>
          <a:xfrm>
            <a:off x="6032297" y="4736135"/>
            <a:ext cx="362102" cy="362102"/>
          </a:xfrm>
          <a:prstGeom prst="rect">
            <a:avLst/>
          </a:prstGeom>
        </p:spPr>
      </p:pic>
      <p:sp>
        <p:nvSpPr>
          <p:cNvPr id="32" name="Text 15">
            <a:extLst>
              <a:ext uri="{FF2B5EF4-FFF2-40B4-BE49-F238E27FC236}">
                <a16:creationId xmlns:a16="http://schemas.microsoft.com/office/drawing/2014/main" id="{F5C93A83-73A6-3FE9-4CA6-B6340AF787A1}"/>
              </a:ext>
            </a:extLst>
          </p:cNvPr>
          <p:cNvSpPr txBox="1"/>
          <p:nvPr/>
        </p:nvSpPr>
        <p:spPr>
          <a:xfrm>
            <a:off x="5884164" y="4459986"/>
            <a:ext cx="658368" cy="274320"/>
          </a:xfrm>
          <a:prstGeom prst="rect">
            <a:avLst/>
          </a:prstGeom>
          <a:noFill/>
          <a:ln/>
        </p:spPr>
        <p:txBody>
          <a:bodyPr wrap="square" lIns="0" tIns="0" rIns="0" bIns="0" rtlCol="0" anchor="ctr"/>
          <a:lstStyle/>
          <a:p>
            <a:pPr marL="0" indent="0" algn="ctr">
              <a:buNone/>
            </a:pPr>
            <a:r>
              <a:rPr lang="en-US" sz="1100" b="1">
                <a:solidFill>
                  <a:srgbClr val="C9A227"/>
                </a:solidFill>
                <a:latin typeface="Cambria" pitchFamily="34" charset="0"/>
                <a:ea typeface="Cambria" pitchFamily="34" charset="-122"/>
                <a:cs typeface="Cambria" pitchFamily="34" charset="-120"/>
              </a:rPr>
              <a:t>3</a:t>
            </a:r>
            <a:endParaRPr lang="en-US" sz="1100"/>
          </a:p>
        </p:txBody>
      </p:sp>
      <p:sp>
        <p:nvSpPr>
          <p:cNvPr id="33" name="Text 16">
            <a:extLst>
              <a:ext uri="{FF2B5EF4-FFF2-40B4-BE49-F238E27FC236}">
                <a16:creationId xmlns:a16="http://schemas.microsoft.com/office/drawing/2014/main" id="{1D3E2D66-58AA-46E9-BF50-024815D6FF6A}"/>
              </a:ext>
            </a:extLst>
          </p:cNvPr>
          <p:cNvSpPr txBox="1"/>
          <p:nvPr/>
        </p:nvSpPr>
        <p:spPr>
          <a:xfrm>
            <a:off x="6707124" y="4391406"/>
            <a:ext cx="4114800" cy="411480"/>
          </a:xfrm>
          <a:prstGeom prst="rect">
            <a:avLst/>
          </a:prstGeom>
          <a:noFill/>
          <a:ln/>
        </p:spPr>
        <p:txBody>
          <a:bodyPr wrap="square" lIns="0" tIns="0" rIns="0" bIns="0" rtlCol="0" anchor="ctr"/>
          <a:lstStyle/>
          <a:p>
            <a:pPr marL="0" indent="0">
              <a:buNone/>
            </a:pPr>
            <a:r>
              <a:rPr lang="en-US" b="1">
                <a:solidFill>
                  <a:srgbClr val="1E2761"/>
                </a:solidFill>
                <a:latin typeface="Cambria" pitchFamily="34" charset="0"/>
                <a:ea typeface="Cambria" pitchFamily="34" charset="-122"/>
                <a:cs typeface="Cambria" pitchFamily="34" charset="-120"/>
              </a:rPr>
              <a:t>Charges de la vacance</a:t>
            </a:r>
            <a:endParaRPr lang="en-US"/>
          </a:p>
        </p:txBody>
      </p:sp>
      <p:sp>
        <p:nvSpPr>
          <p:cNvPr id="34" name="Text 17">
            <a:extLst>
              <a:ext uri="{FF2B5EF4-FFF2-40B4-BE49-F238E27FC236}">
                <a16:creationId xmlns:a16="http://schemas.microsoft.com/office/drawing/2014/main" id="{B3FE64E0-1715-F0EC-56B5-E52A398A5469}"/>
              </a:ext>
            </a:extLst>
          </p:cNvPr>
          <p:cNvSpPr txBox="1"/>
          <p:nvPr/>
        </p:nvSpPr>
        <p:spPr>
          <a:xfrm>
            <a:off x="6707124" y="4802886"/>
            <a:ext cx="4114800" cy="731520"/>
          </a:xfrm>
          <a:prstGeom prst="rect">
            <a:avLst/>
          </a:prstGeom>
          <a:noFill/>
          <a:ln/>
        </p:spPr>
        <p:txBody>
          <a:bodyPr wrap="square" lIns="0" tIns="0" rIns="0" bIns="0" rtlCol="0" anchor="ctr"/>
          <a:lstStyle/>
          <a:p>
            <a:pPr marL="0" indent="0">
              <a:lnSpc>
                <a:spcPct val="105000"/>
              </a:lnSpc>
              <a:buNone/>
            </a:pPr>
            <a:r>
              <a:rPr lang="en-US" sz="1400">
                <a:solidFill>
                  <a:srgbClr val="5B6178"/>
                </a:solidFill>
                <a:latin typeface="Calibri" pitchFamily="34" charset="0"/>
                <a:ea typeface="Calibri" pitchFamily="34" charset="-122"/>
                <a:cs typeface="Calibri" pitchFamily="34" charset="-120"/>
              </a:rPr>
              <a:t>Provisions de charges non récupérées sur logements vacants</a:t>
            </a:r>
            <a:endParaRPr lang="en-US" sz="1400"/>
          </a:p>
        </p:txBody>
      </p:sp>
      <p:sp>
        <p:nvSpPr>
          <p:cNvPr id="35" name="Shape 18">
            <a:extLst>
              <a:ext uri="{FF2B5EF4-FFF2-40B4-BE49-F238E27FC236}">
                <a16:creationId xmlns:a16="http://schemas.microsoft.com/office/drawing/2014/main" id="{702352BC-5F43-1E55-3619-A28131785C83}"/>
              </a:ext>
            </a:extLst>
          </p:cNvPr>
          <p:cNvSpPr/>
          <p:nvPr/>
        </p:nvSpPr>
        <p:spPr>
          <a:xfrm>
            <a:off x="11388852" y="4208526"/>
            <a:ext cx="5440680" cy="1417320"/>
          </a:xfrm>
          <a:prstGeom prst="roundRect">
            <a:avLst>
              <a:gd name="adj" fmla="val 6452"/>
            </a:avLst>
          </a:prstGeom>
          <a:solidFill>
            <a:srgbClr val="FFFFFF"/>
          </a:solidFill>
          <a:ln w="12700">
            <a:solidFill>
              <a:srgbClr val="E1E4EE"/>
            </a:solidFill>
            <a:prstDash val="solid"/>
          </a:ln>
        </p:spPr>
        <p:txBody>
          <a:bodyPr/>
          <a:lstStyle/>
          <a:p>
            <a:endParaRPr lang="fr-FR"/>
          </a:p>
        </p:txBody>
      </p:sp>
      <p:sp>
        <p:nvSpPr>
          <p:cNvPr id="36" name="Shape 19">
            <a:extLst>
              <a:ext uri="{FF2B5EF4-FFF2-40B4-BE49-F238E27FC236}">
                <a16:creationId xmlns:a16="http://schemas.microsoft.com/office/drawing/2014/main" id="{5A4A844A-5633-8213-AC72-969998F9F171}"/>
              </a:ext>
            </a:extLst>
          </p:cNvPr>
          <p:cNvSpPr/>
          <p:nvPr/>
        </p:nvSpPr>
        <p:spPr>
          <a:xfrm>
            <a:off x="11644884" y="4588002"/>
            <a:ext cx="658368" cy="658368"/>
          </a:xfrm>
          <a:prstGeom prst="ellipse">
            <a:avLst/>
          </a:prstGeom>
          <a:solidFill>
            <a:srgbClr val="1E2761"/>
          </a:solidFill>
          <a:ln/>
        </p:spPr>
        <p:txBody>
          <a:bodyPr/>
          <a:lstStyle/>
          <a:p>
            <a:endParaRPr lang="fr-FR"/>
          </a:p>
        </p:txBody>
      </p:sp>
      <p:pic>
        <p:nvPicPr>
          <p:cNvPr id="37" name="Image 3" descr="/tmp/claude-0/-home-claude/47ed108d-bc5e-553b-823c-b40981c336ea/scratchpad/icons/tools_white.png">
            <a:extLst>
              <a:ext uri="{FF2B5EF4-FFF2-40B4-BE49-F238E27FC236}">
                <a16:creationId xmlns:a16="http://schemas.microsoft.com/office/drawing/2014/main" id="{F02197D6-E37D-FD84-B913-F9FA16FEC8A1}"/>
              </a:ext>
            </a:extLst>
          </p:cNvPr>
          <p:cNvPicPr>
            <a:picLocks noChangeAspect="1"/>
          </p:cNvPicPr>
          <p:nvPr/>
        </p:nvPicPr>
        <p:blipFill>
          <a:blip r:embed="rId8"/>
          <a:stretch>
            <a:fillRect/>
          </a:stretch>
        </p:blipFill>
        <p:spPr>
          <a:xfrm>
            <a:off x="11793017" y="4736135"/>
            <a:ext cx="362102" cy="362102"/>
          </a:xfrm>
          <a:prstGeom prst="rect">
            <a:avLst/>
          </a:prstGeom>
        </p:spPr>
      </p:pic>
      <p:sp>
        <p:nvSpPr>
          <p:cNvPr id="38" name="Text 20">
            <a:extLst>
              <a:ext uri="{FF2B5EF4-FFF2-40B4-BE49-F238E27FC236}">
                <a16:creationId xmlns:a16="http://schemas.microsoft.com/office/drawing/2014/main" id="{490A4681-9F2A-4CDC-49C4-F902543300CE}"/>
              </a:ext>
            </a:extLst>
          </p:cNvPr>
          <p:cNvSpPr txBox="1"/>
          <p:nvPr/>
        </p:nvSpPr>
        <p:spPr>
          <a:xfrm>
            <a:off x="11644884" y="4459986"/>
            <a:ext cx="658368" cy="274320"/>
          </a:xfrm>
          <a:prstGeom prst="rect">
            <a:avLst/>
          </a:prstGeom>
          <a:noFill/>
          <a:ln/>
        </p:spPr>
        <p:txBody>
          <a:bodyPr wrap="square" lIns="0" tIns="0" rIns="0" bIns="0" rtlCol="0" anchor="ctr"/>
          <a:lstStyle/>
          <a:p>
            <a:pPr marL="0" indent="0" algn="ctr">
              <a:buNone/>
            </a:pPr>
            <a:r>
              <a:rPr lang="en-US" sz="1100" b="1">
                <a:solidFill>
                  <a:srgbClr val="C9A227"/>
                </a:solidFill>
                <a:latin typeface="Cambria" pitchFamily="34" charset="0"/>
                <a:ea typeface="Cambria" pitchFamily="34" charset="-122"/>
                <a:cs typeface="Cambria" pitchFamily="34" charset="-120"/>
              </a:rPr>
              <a:t>4</a:t>
            </a:r>
            <a:endParaRPr lang="en-US" sz="1100"/>
          </a:p>
        </p:txBody>
      </p:sp>
      <p:sp>
        <p:nvSpPr>
          <p:cNvPr id="39" name="Text 21">
            <a:extLst>
              <a:ext uri="{FF2B5EF4-FFF2-40B4-BE49-F238E27FC236}">
                <a16:creationId xmlns:a16="http://schemas.microsoft.com/office/drawing/2014/main" id="{DD0195D6-1F03-28F2-D970-C86E015EE3F6}"/>
              </a:ext>
            </a:extLst>
          </p:cNvPr>
          <p:cNvSpPr txBox="1"/>
          <p:nvPr/>
        </p:nvSpPr>
        <p:spPr>
          <a:xfrm>
            <a:off x="12467844" y="4391406"/>
            <a:ext cx="4114800" cy="411480"/>
          </a:xfrm>
          <a:prstGeom prst="rect">
            <a:avLst/>
          </a:prstGeom>
          <a:noFill/>
          <a:ln/>
        </p:spPr>
        <p:txBody>
          <a:bodyPr wrap="square" lIns="0" tIns="0" rIns="0" bIns="0" rtlCol="0" anchor="ctr"/>
          <a:lstStyle/>
          <a:p>
            <a:pPr marL="0" indent="0">
              <a:buNone/>
            </a:pPr>
            <a:r>
              <a:rPr lang="en-US" b="1">
                <a:solidFill>
                  <a:srgbClr val="1E2761"/>
                </a:solidFill>
                <a:latin typeface="Cambria" pitchFamily="34" charset="0"/>
                <a:ea typeface="Cambria" pitchFamily="34" charset="-122"/>
                <a:cs typeface="Cambria" pitchFamily="34" charset="-120"/>
              </a:rPr>
              <a:t>Travaux d'entretien courant</a:t>
            </a:r>
            <a:endParaRPr lang="en-US"/>
          </a:p>
        </p:txBody>
      </p:sp>
      <p:sp>
        <p:nvSpPr>
          <p:cNvPr id="40" name="Text 22">
            <a:extLst>
              <a:ext uri="{FF2B5EF4-FFF2-40B4-BE49-F238E27FC236}">
                <a16:creationId xmlns:a16="http://schemas.microsoft.com/office/drawing/2014/main" id="{578DF04C-0159-1620-71AF-FC519F732882}"/>
              </a:ext>
            </a:extLst>
          </p:cNvPr>
          <p:cNvSpPr txBox="1"/>
          <p:nvPr/>
        </p:nvSpPr>
        <p:spPr>
          <a:xfrm>
            <a:off x="12467844" y="4802886"/>
            <a:ext cx="4114800" cy="731520"/>
          </a:xfrm>
          <a:prstGeom prst="rect">
            <a:avLst/>
          </a:prstGeom>
          <a:noFill/>
          <a:ln/>
        </p:spPr>
        <p:txBody>
          <a:bodyPr wrap="square" lIns="0" tIns="0" rIns="0" bIns="0" rtlCol="0" anchor="ctr"/>
          <a:lstStyle/>
          <a:p>
            <a:pPr marL="0" indent="0">
              <a:lnSpc>
                <a:spcPct val="105000"/>
              </a:lnSpc>
              <a:buNone/>
            </a:pPr>
            <a:r>
              <a:rPr lang="en-US" sz="1400">
                <a:solidFill>
                  <a:srgbClr val="5B6178"/>
                </a:solidFill>
                <a:latin typeface="Calibri" pitchFamily="34" charset="0"/>
                <a:ea typeface="Calibri" pitchFamily="34" charset="-122"/>
                <a:cs typeface="Calibri" pitchFamily="34" charset="-120"/>
              </a:rPr>
              <a:t>Rafraîchissement des sols, murs et plafonds à chaque rotation</a:t>
            </a:r>
            <a:endParaRPr lang="en-US" sz="1400"/>
          </a:p>
        </p:txBody>
      </p:sp>
      <p:sp>
        <p:nvSpPr>
          <p:cNvPr id="41" name="Shape 23">
            <a:extLst>
              <a:ext uri="{FF2B5EF4-FFF2-40B4-BE49-F238E27FC236}">
                <a16:creationId xmlns:a16="http://schemas.microsoft.com/office/drawing/2014/main" id="{80A77A3C-D32A-A208-C958-31F0D11E7A41}"/>
              </a:ext>
            </a:extLst>
          </p:cNvPr>
          <p:cNvSpPr/>
          <p:nvPr/>
        </p:nvSpPr>
        <p:spPr>
          <a:xfrm>
            <a:off x="5628132" y="5881878"/>
            <a:ext cx="5440680" cy="1417320"/>
          </a:xfrm>
          <a:prstGeom prst="roundRect">
            <a:avLst>
              <a:gd name="adj" fmla="val 6452"/>
            </a:avLst>
          </a:prstGeom>
          <a:solidFill>
            <a:srgbClr val="FFFFFF"/>
          </a:solidFill>
          <a:ln w="12700">
            <a:solidFill>
              <a:srgbClr val="E1E4EE"/>
            </a:solidFill>
            <a:prstDash val="solid"/>
          </a:ln>
        </p:spPr>
        <p:txBody>
          <a:bodyPr/>
          <a:lstStyle/>
          <a:p>
            <a:endParaRPr lang="fr-FR"/>
          </a:p>
        </p:txBody>
      </p:sp>
      <p:sp>
        <p:nvSpPr>
          <p:cNvPr id="42" name="Shape 24">
            <a:extLst>
              <a:ext uri="{FF2B5EF4-FFF2-40B4-BE49-F238E27FC236}">
                <a16:creationId xmlns:a16="http://schemas.microsoft.com/office/drawing/2014/main" id="{6CA9516A-EE38-D9B9-E943-97416C074B24}"/>
              </a:ext>
            </a:extLst>
          </p:cNvPr>
          <p:cNvSpPr/>
          <p:nvPr/>
        </p:nvSpPr>
        <p:spPr>
          <a:xfrm>
            <a:off x="5884164" y="6261354"/>
            <a:ext cx="658368" cy="658368"/>
          </a:xfrm>
          <a:prstGeom prst="ellipse">
            <a:avLst/>
          </a:prstGeom>
          <a:solidFill>
            <a:srgbClr val="1E2761"/>
          </a:solidFill>
          <a:ln/>
        </p:spPr>
        <p:txBody>
          <a:bodyPr/>
          <a:lstStyle/>
          <a:p>
            <a:endParaRPr lang="fr-FR"/>
          </a:p>
        </p:txBody>
      </p:sp>
      <p:pic>
        <p:nvPicPr>
          <p:cNvPr id="43" name="Image 4" descr="/tmp/claude-0/-home-claude/47ed108d-bc5e-553b-823c-b40981c336ea/scratchpad/icons/shield_white.png">
            <a:extLst>
              <a:ext uri="{FF2B5EF4-FFF2-40B4-BE49-F238E27FC236}">
                <a16:creationId xmlns:a16="http://schemas.microsoft.com/office/drawing/2014/main" id="{3D67E356-32CD-F36F-E093-5686E64A99B3}"/>
              </a:ext>
            </a:extLst>
          </p:cNvPr>
          <p:cNvPicPr>
            <a:picLocks noChangeAspect="1"/>
          </p:cNvPicPr>
          <p:nvPr/>
        </p:nvPicPr>
        <p:blipFill>
          <a:blip r:embed="rId9"/>
          <a:stretch>
            <a:fillRect/>
          </a:stretch>
        </p:blipFill>
        <p:spPr>
          <a:xfrm>
            <a:off x="6032297" y="6409487"/>
            <a:ext cx="362102" cy="362102"/>
          </a:xfrm>
          <a:prstGeom prst="rect">
            <a:avLst/>
          </a:prstGeom>
        </p:spPr>
      </p:pic>
      <p:sp>
        <p:nvSpPr>
          <p:cNvPr id="44" name="Text 25">
            <a:extLst>
              <a:ext uri="{FF2B5EF4-FFF2-40B4-BE49-F238E27FC236}">
                <a16:creationId xmlns:a16="http://schemas.microsoft.com/office/drawing/2014/main" id="{37F5B500-2B04-CD2E-685B-2D9A1C01BE4C}"/>
              </a:ext>
            </a:extLst>
          </p:cNvPr>
          <p:cNvSpPr txBox="1"/>
          <p:nvPr/>
        </p:nvSpPr>
        <p:spPr>
          <a:xfrm>
            <a:off x="5884164" y="6133338"/>
            <a:ext cx="658368" cy="274320"/>
          </a:xfrm>
          <a:prstGeom prst="rect">
            <a:avLst/>
          </a:prstGeom>
          <a:noFill/>
          <a:ln/>
        </p:spPr>
        <p:txBody>
          <a:bodyPr wrap="square" lIns="0" tIns="0" rIns="0" bIns="0" rtlCol="0" anchor="ctr"/>
          <a:lstStyle/>
          <a:p>
            <a:pPr marL="0" indent="0" algn="ctr">
              <a:buNone/>
            </a:pPr>
            <a:r>
              <a:rPr lang="en-US" sz="1100" b="1">
                <a:solidFill>
                  <a:srgbClr val="C9A227"/>
                </a:solidFill>
                <a:latin typeface="Cambria" pitchFamily="34" charset="0"/>
                <a:ea typeface="Cambria" pitchFamily="34" charset="-122"/>
                <a:cs typeface="Cambria" pitchFamily="34" charset="-120"/>
              </a:rPr>
              <a:t>5</a:t>
            </a:r>
            <a:endParaRPr lang="en-US" sz="1100"/>
          </a:p>
        </p:txBody>
      </p:sp>
      <p:sp>
        <p:nvSpPr>
          <p:cNvPr id="45" name="Text 26">
            <a:extLst>
              <a:ext uri="{FF2B5EF4-FFF2-40B4-BE49-F238E27FC236}">
                <a16:creationId xmlns:a16="http://schemas.microsoft.com/office/drawing/2014/main" id="{DC26FA9D-DB70-94FC-D79E-1ABD9DA5004C}"/>
              </a:ext>
            </a:extLst>
          </p:cNvPr>
          <p:cNvSpPr txBox="1"/>
          <p:nvPr/>
        </p:nvSpPr>
        <p:spPr>
          <a:xfrm>
            <a:off x="6707124" y="6064758"/>
            <a:ext cx="4114800" cy="411480"/>
          </a:xfrm>
          <a:prstGeom prst="rect">
            <a:avLst/>
          </a:prstGeom>
          <a:noFill/>
          <a:ln/>
        </p:spPr>
        <p:txBody>
          <a:bodyPr wrap="square" lIns="0" tIns="0" rIns="0" bIns="0" rtlCol="0" anchor="ctr"/>
          <a:lstStyle/>
          <a:p>
            <a:pPr marL="0" indent="0">
              <a:buNone/>
            </a:pPr>
            <a:r>
              <a:rPr lang="en-US" b="1">
                <a:solidFill>
                  <a:srgbClr val="1E2761"/>
                </a:solidFill>
                <a:latin typeface="Cambria" pitchFamily="34" charset="0"/>
                <a:ea typeface="Cambria" pitchFamily="34" charset="-122"/>
                <a:cs typeface="Cambria" pitchFamily="34" charset="-120"/>
              </a:rPr>
              <a:t>Mise en conformité</a:t>
            </a:r>
            <a:endParaRPr lang="en-US"/>
          </a:p>
        </p:txBody>
      </p:sp>
      <p:sp>
        <p:nvSpPr>
          <p:cNvPr id="46" name="Text 27">
            <a:extLst>
              <a:ext uri="{FF2B5EF4-FFF2-40B4-BE49-F238E27FC236}">
                <a16:creationId xmlns:a16="http://schemas.microsoft.com/office/drawing/2014/main" id="{B2B4735E-6D83-2577-F115-8CBD93A50A33}"/>
              </a:ext>
            </a:extLst>
          </p:cNvPr>
          <p:cNvSpPr txBox="1"/>
          <p:nvPr/>
        </p:nvSpPr>
        <p:spPr>
          <a:xfrm>
            <a:off x="6707124" y="6476238"/>
            <a:ext cx="4114800" cy="731520"/>
          </a:xfrm>
          <a:prstGeom prst="rect">
            <a:avLst/>
          </a:prstGeom>
          <a:noFill/>
          <a:ln/>
        </p:spPr>
        <p:txBody>
          <a:bodyPr wrap="square" lIns="0" tIns="0" rIns="0" bIns="0" rtlCol="0" anchor="ctr"/>
          <a:lstStyle/>
          <a:p>
            <a:pPr marL="0" indent="0">
              <a:lnSpc>
                <a:spcPct val="105000"/>
              </a:lnSpc>
              <a:buNone/>
            </a:pPr>
            <a:r>
              <a:rPr lang="en-US" sz="1400">
                <a:solidFill>
                  <a:srgbClr val="5B6178"/>
                </a:solidFill>
                <a:latin typeface="Calibri" pitchFamily="34" charset="0"/>
                <a:ea typeface="Calibri" pitchFamily="34" charset="-122"/>
                <a:cs typeface="Calibri" pitchFamily="34" charset="-120"/>
              </a:rPr>
              <a:t>Réglementations ERP, PMR, sécurité incendie</a:t>
            </a:r>
            <a:endParaRPr lang="en-US" sz="1400"/>
          </a:p>
        </p:txBody>
      </p:sp>
      <p:sp>
        <p:nvSpPr>
          <p:cNvPr id="47" name="Shape 28">
            <a:extLst>
              <a:ext uri="{FF2B5EF4-FFF2-40B4-BE49-F238E27FC236}">
                <a16:creationId xmlns:a16="http://schemas.microsoft.com/office/drawing/2014/main" id="{4E686721-F1A3-549D-E7F9-6C7714E969F4}"/>
              </a:ext>
            </a:extLst>
          </p:cNvPr>
          <p:cNvSpPr/>
          <p:nvPr/>
        </p:nvSpPr>
        <p:spPr>
          <a:xfrm>
            <a:off x="11388852" y="5881878"/>
            <a:ext cx="5440680" cy="1417320"/>
          </a:xfrm>
          <a:prstGeom prst="roundRect">
            <a:avLst>
              <a:gd name="adj" fmla="val 6452"/>
            </a:avLst>
          </a:prstGeom>
          <a:solidFill>
            <a:srgbClr val="FFFFFF"/>
          </a:solidFill>
          <a:ln w="12700">
            <a:solidFill>
              <a:srgbClr val="E1E4EE"/>
            </a:solidFill>
            <a:prstDash val="solid"/>
          </a:ln>
        </p:spPr>
        <p:txBody>
          <a:bodyPr/>
          <a:lstStyle/>
          <a:p>
            <a:endParaRPr lang="fr-FR"/>
          </a:p>
        </p:txBody>
      </p:sp>
      <p:sp>
        <p:nvSpPr>
          <p:cNvPr id="48" name="Shape 29">
            <a:extLst>
              <a:ext uri="{FF2B5EF4-FFF2-40B4-BE49-F238E27FC236}">
                <a16:creationId xmlns:a16="http://schemas.microsoft.com/office/drawing/2014/main" id="{31882B32-ABB4-2D6A-3DCF-07E87A52FFFC}"/>
              </a:ext>
            </a:extLst>
          </p:cNvPr>
          <p:cNvSpPr/>
          <p:nvPr/>
        </p:nvSpPr>
        <p:spPr>
          <a:xfrm>
            <a:off x="11644884" y="6261354"/>
            <a:ext cx="658368" cy="658368"/>
          </a:xfrm>
          <a:prstGeom prst="ellipse">
            <a:avLst/>
          </a:prstGeom>
          <a:solidFill>
            <a:srgbClr val="1E2761"/>
          </a:solidFill>
          <a:ln/>
        </p:spPr>
        <p:txBody>
          <a:bodyPr/>
          <a:lstStyle/>
          <a:p>
            <a:endParaRPr lang="fr-FR"/>
          </a:p>
        </p:txBody>
      </p:sp>
      <p:pic>
        <p:nvPicPr>
          <p:cNvPr id="49" name="Image 5" descr="/tmp/claude-0/-home-claude/47ed108d-bc5e-553b-823c-b40981c336ea/scratchpad/icons/warning_white.png">
            <a:extLst>
              <a:ext uri="{FF2B5EF4-FFF2-40B4-BE49-F238E27FC236}">
                <a16:creationId xmlns:a16="http://schemas.microsoft.com/office/drawing/2014/main" id="{DD5B2246-6085-F8E4-4453-E558BBEC3DA4}"/>
              </a:ext>
            </a:extLst>
          </p:cNvPr>
          <p:cNvPicPr>
            <a:picLocks noChangeAspect="1"/>
          </p:cNvPicPr>
          <p:nvPr/>
        </p:nvPicPr>
        <p:blipFill>
          <a:blip r:embed="rId10"/>
          <a:stretch>
            <a:fillRect/>
          </a:stretch>
        </p:blipFill>
        <p:spPr>
          <a:xfrm>
            <a:off x="11793017" y="6409487"/>
            <a:ext cx="362102" cy="362102"/>
          </a:xfrm>
          <a:prstGeom prst="rect">
            <a:avLst/>
          </a:prstGeom>
        </p:spPr>
      </p:pic>
      <p:sp>
        <p:nvSpPr>
          <p:cNvPr id="50" name="Text 30">
            <a:extLst>
              <a:ext uri="{FF2B5EF4-FFF2-40B4-BE49-F238E27FC236}">
                <a16:creationId xmlns:a16="http://schemas.microsoft.com/office/drawing/2014/main" id="{7464E8FD-9C6B-1FF6-4547-BB676F4B8A3E}"/>
              </a:ext>
            </a:extLst>
          </p:cNvPr>
          <p:cNvSpPr txBox="1"/>
          <p:nvPr/>
        </p:nvSpPr>
        <p:spPr>
          <a:xfrm>
            <a:off x="11644884" y="6133338"/>
            <a:ext cx="658368" cy="274320"/>
          </a:xfrm>
          <a:prstGeom prst="rect">
            <a:avLst/>
          </a:prstGeom>
          <a:noFill/>
          <a:ln/>
        </p:spPr>
        <p:txBody>
          <a:bodyPr wrap="square" lIns="0" tIns="0" rIns="0" bIns="0" rtlCol="0" anchor="ctr"/>
          <a:lstStyle/>
          <a:p>
            <a:pPr marL="0" indent="0" algn="ctr">
              <a:buNone/>
            </a:pPr>
            <a:r>
              <a:rPr lang="en-US" sz="1100" b="1">
                <a:solidFill>
                  <a:srgbClr val="C9A227"/>
                </a:solidFill>
                <a:latin typeface="Cambria" pitchFamily="34" charset="0"/>
                <a:ea typeface="Cambria" pitchFamily="34" charset="-122"/>
                <a:cs typeface="Cambria" pitchFamily="34" charset="-120"/>
              </a:rPr>
              <a:t>6</a:t>
            </a:r>
            <a:endParaRPr lang="en-US" sz="1100"/>
          </a:p>
        </p:txBody>
      </p:sp>
      <p:sp>
        <p:nvSpPr>
          <p:cNvPr id="51" name="Text 31">
            <a:extLst>
              <a:ext uri="{FF2B5EF4-FFF2-40B4-BE49-F238E27FC236}">
                <a16:creationId xmlns:a16="http://schemas.microsoft.com/office/drawing/2014/main" id="{7CCCCBCC-E45D-E6E3-DE74-AAE6EDFA552F}"/>
              </a:ext>
            </a:extLst>
          </p:cNvPr>
          <p:cNvSpPr txBox="1"/>
          <p:nvPr/>
        </p:nvSpPr>
        <p:spPr>
          <a:xfrm>
            <a:off x="12467844" y="6064758"/>
            <a:ext cx="4114800" cy="411480"/>
          </a:xfrm>
          <a:prstGeom prst="rect">
            <a:avLst/>
          </a:prstGeom>
          <a:noFill/>
          <a:ln/>
        </p:spPr>
        <p:txBody>
          <a:bodyPr wrap="square" lIns="0" tIns="0" rIns="0" bIns="0" rtlCol="0" anchor="ctr"/>
          <a:lstStyle/>
          <a:p>
            <a:pPr marL="0" indent="0">
              <a:buNone/>
            </a:pPr>
            <a:r>
              <a:rPr lang="en-US" b="1">
                <a:solidFill>
                  <a:srgbClr val="1E2761"/>
                </a:solidFill>
                <a:latin typeface="Cambria" pitchFamily="34" charset="0"/>
                <a:ea typeface="Cambria" pitchFamily="34" charset="-122"/>
                <a:cs typeface="Cambria" pitchFamily="34" charset="-120"/>
              </a:rPr>
              <a:t>Risque locatif</a:t>
            </a:r>
            <a:endParaRPr lang="en-US"/>
          </a:p>
        </p:txBody>
      </p:sp>
      <p:sp>
        <p:nvSpPr>
          <p:cNvPr id="52" name="Text 32">
            <a:extLst>
              <a:ext uri="{FF2B5EF4-FFF2-40B4-BE49-F238E27FC236}">
                <a16:creationId xmlns:a16="http://schemas.microsoft.com/office/drawing/2014/main" id="{B293B09B-C3E0-C3AD-A2BA-D6586B08168F}"/>
              </a:ext>
            </a:extLst>
          </p:cNvPr>
          <p:cNvSpPr txBox="1"/>
          <p:nvPr/>
        </p:nvSpPr>
        <p:spPr>
          <a:xfrm>
            <a:off x="12467844" y="6476238"/>
            <a:ext cx="4114800" cy="731520"/>
          </a:xfrm>
          <a:prstGeom prst="rect">
            <a:avLst/>
          </a:prstGeom>
          <a:noFill/>
          <a:ln/>
        </p:spPr>
        <p:txBody>
          <a:bodyPr wrap="square" lIns="0" tIns="0" rIns="0" bIns="0" rtlCol="0" anchor="ctr"/>
          <a:lstStyle/>
          <a:p>
            <a:pPr marL="0" indent="0">
              <a:lnSpc>
                <a:spcPct val="105000"/>
              </a:lnSpc>
              <a:buNone/>
            </a:pPr>
            <a:r>
              <a:rPr lang="en-US" sz="1400">
                <a:solidFill>
                  <a:srgbClr val="5B6178"/>
                </a:solidFill>
                <a:latin typeface="Calibri" pitchFamily="34" charset="0"/>
                <a:ea typeface="Calibri" pitchFamily="34" charset="-122"/>
                <a:cs typeface="Calibri" pitchFamily="34" charset="-120"/>
              </a:rPr>
              <a:t>Baisse de loyer, aléa conjoncturel ou réglementaire</a:t>
            </a:r>
            <a:endParaRPr lang="en-US" sz="1400"/>
          </a:p>
        </p:txBody>
      </p:sp>
      <p:sp>
        <p:nvSpPr>
          <p:cNvPr id="53" name="Text 33">
            <a:extLst>
              <a:ext uri="{FF2B5EF4-FFF2-40B4-BE49-F238E27FC236}">
                <a16:creationId xmlns:a16="http://schemas.microsoft.com/office/drawing/2014/main" id="{F34640C0-476B-A0E8-5CC4-7A41039D3CE5}"/>
              </a:ext>
            </a:extLst>
          </p:cNvPr>
          <p:cNvSpPr txBox="1"/>
          <p:nvPr/>
        </p:nvSpPr>
        <p:spPr>
          <a:xfrm>
            <a:off x="5765292" y="7629144"/>
            <a:ext cx="11064240" cy="817626"/>
          </a:xfrm>
          <a:prstGeom prst="rect">
            <a:avLst/>
          </a:prstGeom>
          <a:noFill/>
          <a:ln/>
        </p:spPr>
        <p:txBody>
          <a:bodyPr wrap="square" lIns="0" tIns="0" rIns="0" bIns="0" rtlCol="0" anchor="ctr"/>
          <a:lstStyle/>
          <a:p>
            <a:pPr marL="0" indent="0">
              <a:buNone/>
            </a:pPr>
            <a:r>
              <a:rPr lang="en-US" sz="1600" b="1" i="1">
                <a:solidFill>
                  <a:srgbClr val="1E2761"/>
                </a:solidFill>
                <a:latin typeface="Calibri" pitchFamily="34" charset="0"/>
                <a:ea typeface="Calibri" pitchFamily="34" charset="-122"/>
                <a:cs typeface="Calibri" pitchFamily="34" charset="-120"/>
              </a:rPr>
              <a:t>Remarque : </a:t>
            </a:r>
            <a:r>
              <a:rPr lang="en-US" sz="1600" i="1">
                <a:solidFill>
                  <a:srgbClr val="5B6178"/>
                </a:solidFill>
                <a:latin typeface="Calibri" pitchFamily="34" charset="0"/>
                <a:ea typeface="Calibri" pitchFamily="34" charset="-122"/>
                <a:cs typeface="Calibri" pitchFamily="34" charset="-120"/>
              </a:rPr>
              <a:t>le gardiennage et les services associatifs font </a:t>
            </a:r>
            <a:r>
              <a:rPr lang="en-US" sz="1600" i="1" err="1">
                <a:solidFill>
                  <a:srgbClr val="5B6178"/>
                </a:solidFill>
                <a:latin typeface="Calibri" pitchFamily="34" charset="0"/>
                <a:ea typeface="Calibri" pitchFamily="34" charset="-122"/>
                <a:cs typeface="Calibri" pitchFamily="34" charset="-120"/>
              </a:rPr>
              <a:t>généralement</a:t>
            </a:r>
            <a:r>
              <a:rPr lang="en-US" sz="1600" i="1">
                <a:solidFill>
                  <a:srgbClr val="5B6178"/>
                </a:solidFill>
                <a:latin typeface="Calibri" pitchFamily="34" charset="0"/>
                <a:ea typeface="Calibri" pitchFamily="34" charset="-122"/>
                <a:cs typeface="Calibri" pitchFamily="34" charset="-120"/>
              </a:rPr>
              <a:t> </a:t>
            </a:r>
            <a:r>
              <a:rPr lang="en-US" sz="1600" i="1" err="1">
                <a:solidFill>
                  <a:srgbClr val="5B6178"/>
                </a:solidFill>
                <a:latin typeface="Calibri" pitchFamily="34" charset="0"/>
                <a:ea typeface="Calibri" pitchFamily="34" charset="-122"/>
                <a:cs typeface="Calibri" pitchFamily="34" charset="-120"/>
              </a:rPr>
              <a:t>l'objet</a:t>
            </a:r>
            <a:r>
              <a:rPr lang="en-US" sz="1600" i="1">
                <a:solidFill>
                  <a:srgbClr val="5B6178"/>
                </a:solidFill>
                <a:latin typeface="Calibri" pitchFamily="34" charset="0"/>
                <a:ea typeface="Calibri" pitchFamily="34" charset="-122"/>
                <a:cs typeface="Calibri" pitchFamily="34" charset="-120"/>
              </a:rPr>
              <a:t> d'une facturation séparée ; ils ne constituent pas un motif </a:t>
            </a:r>
            <a:r>
              <a:rPr lang="en-US" sz="1600" i="1" err="1">
                <a:solidFill>
                  <a:srgbClr val="5B6178"/>
                </a:solidFill>
                <a:latin typeface="Calibri" pitchFamily="34" charset="0"/>
                <a:ea typeface="Calibri" pitchFamily="34" charset="-122"/>
                <a:cs typeface="Calibri" pitchFamily="34" charset="-120"/>
              </a:rPr>
              <a:t>d'abattement</a:t>
            </a:r>
            <a:r>
              <a:rPr lang="en-US" sz="1600" i="1">
                <a:solidFill>
                  <a:srgbClr val="5B6178"/>
                </a:solidFill>
                <a:latin typeface="Calibri" pitchFamily="34" charset="0"/>
                <a:ea typeface="Calibri" pitchFamily="34" charset="-122"/>
                <a:cs typeface="Calibri" pitchFamily="34" charset="-120"/>
              </a:rPr>
              <a:t> </a:t>
            </a:r>
            <a:r>
              <a:rPr lang="en-US" sz="1600" i="1" err="1">
                <a:solidFill>
                  <a:srgbClr val="5B6178"/>
                </a:solidFill>
                <a:latin typeface="Calibri" pitchFamily="34" charset="0"/>
                <a:ea typeface="Calibri" pitchFamily="34" charset="-122"/>
                <a:cs typeface="Calibri" pitchFamily="34" charset="-120"/>
              </a:rPr>
              <a:t>supplémentaire</a:t>
            </a:r>
            <a:r>
              <a:rPr lang="en-US" sz="1600" i="1">
                <a:solidFill>
                  <a:srgbClr val="5B6178"/>
                </a:solidFill>
                <a:latin typeface="Calibri" pitchFamily="34" charset="0"/>
                <a:ea typeface="Calibri" pitchFamily="34" charset="-122"/>
                <a:cs typeface="Calibri" pitchFamily="34" charset="-120"/>
              </a:rPr>
              <a:t> dans </a:t>
            </a:r>
            <a:r>
              <a:rPr lang="en-US" sz="1600" i="1" err="1">
                <a:solidFill>
                  <a:srgbClr val="5B6178"/>
                </a:solidFill>
                <a:latin typeface="Calibri" pitchFamily="34" charset="0"/>
                <a:ea typeface="Calibri" pitchFamily="34" charset="-122"/>
                <a:cs typeface="Calibri" pitchFamily="34" charset="-120"/>
              </a:rPr>
              <a:t>ce</a:t>
            </a:r>
            <a:r>
              <a:rPr lang="en-US" sz="1600" i="1">
                <a:solidFill>
                  <a:srgbClr val="5B6178"/>
                </a:solidFill>
                <a:latin typeface="Calibri" pitchFamily="34" charset="0"/>
                <a:ea typeface="Calibri" pitchFamily="34" charset="-122"/>
                <a:cs typeface="Calibri" pitchFamily="34" charset="-120"/>
              </a:rPr>
              <a:t> </a:t>
            </a:r>
            <a:r>
              <a:rPr lang="en-US" sz="1600" i="1" err="1">
                <a:solidFill>
                  <a:srgbClr val="5B6178"/>
                </a:solidFill>
                <a:latin typeface="Calibri" pitchFamily="34" charset="0"/>
                <a:ea typeface="Calibri" pitchFamily="34" charset="-122"/>
                <a:cs typeface="Calibri" pitchFamily="34" charset="-120"/>
              </a:rPr>
              <a:t>cas</a:t>
            </a:r>
            <a:r>
              <a:rPr lang="en-US" sz="1600" i="1">
                <a:solidFill>
                  <a:srgbClr val="5B6178"/>
                </a:solidFill>
                <a:latin typeface="Calibri" pitchFamily="34" charset="0"/>
                <a:ea typeface="Calibri" pitchFamily="34" charset="-122"/>
                <a:cs typeface="Calibri" pitchFamily="34" charset="-120"/>
              </a:rPr>
              <a:t>.</a:t>
            </a:r>
            <a:endParaRPr lang="en-US" sz="1600"/>
          </a:p>
        </p:txBody>
      </p:sp>
    </p:spTree>
    <p:extLst>
      <p:ext uri="{BB962C8B-B14F-4D97-AF65-F5344CB8AC3E}">
        <p14:creationId xmlns:p14="http://schemas.microsoft.com/office/powerpoint/2010/main" val="1126424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060F88E3-916A-9F17-E9F8-2E661A4AFB5D}"/>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46ED2FB9-8AF5-150B-E056-C2991EE605CD}"/>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D73587BD-93CC-F873-113F-E23B4F26AA05}"/>
              </a:ext>
            </a:extLst>
          </p:cNvPr>
          <p:cNvPicPr>
            <a:picLocks noChangeAspect="1"/>
          </p:cNvPicPr>
          <p:nvPr/>
        </p:nvPicPr>
        <p:blipFill>
          <a:blip r:embed="rId3"/>
          <a:stretch>
            <a:fillRect/>
          </a:stretch>
        </p:blipFill>
        <p:spPr>
          <a:xfrm>
            <a:off x="953262" y="774954"/>
            <a:ext cx="452628" cy="452628"/>
          </a:xfrm>
          <a:prstGeom prst="rect">
            <a:avLst/>
          </a:prstGeom>
        </p:spPr>
      </p:pic>
      <p:sp>
        <p:nvSpPr>
          <p:cNvPr id="15" name="Text 1">
            <a:extLst>
              <a:ext uri="{FF2B5EF4-FFF2-40B4-BE49-F238E27FC236}">
                <a16:creationId xmlns:a16="http://schemas.microsoft.com/office/drawing/2014/main" id="{5A1F65AC-9E3A-CB7F-CA3D-A13F0FF51062}"/>
              </a:ext>
            </a:extLst>
          </p:cNvPr>
          <p:cNvSpPr/>
          <p:nvPr/>
        </p:nvSpPr>
        <p:spPr>
          <a:xfrm>
            <a:off x="1947672" y="1234440"/>
            <a:ext cx="154990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75" b="1" i="0" u="none" strike="noStrike" kern="0" cap="none" spc="300" normalizeH="0" baseline="0" noProof="0">
                <a:ln>
                  <a:noFill/>
                </a:ln>
                <a:solidFill>
                  <a:srgbClr val="A8853C"/>
                </a:solidFill>
                <a:effectLst/>
                <a:uLnTx/>
                <a:uFillTx/>
                <a:latin typeface="Calibri" pitchFamily="34" charset="0"/>
                <a:ea typeface="Calibri" pitchFamily="34" charset="-122"/>
                <a:cs typeface="Calibri" pitchFamily="34" charset="-120"/>
              </a:rPr>
              <a:t>PARTIE 2 · </a:t>
            </a:r>
            <a:r>
              <a:rPr lang="fr-FR" sz="1575" b="1" kern="0" spc="300">
                <a:solidFill>
                  <a:srgbClr val="A8853C"/>
                </a:solidFill>
                <a:latin typeface="Calibri" pitchFamily="34" charset="0"/>
                <a:ea typeface="Calibri" pitchFamily="34" charset="-122"/>
                <a:cs typeface="Calibri" pitchFamily="34" charset="-120"/>
              </a:rPr>
              <a:t>Niveau des abattements</a:t>
            </a:r>
            <a:endParaRPr kumimoji="0" lang="fr-FR" sz="15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2">
            <a:extLst>
              <a:ext uri="{FF2B5EF4-FFF2-40B4-BE49-F238E27FC236}">
                <a16:creationId xmlns:a16="http://schemas.microsoft.com/office/drawing/2014/main" id="{9686981C-72BA-73D2-5FFB-310415B36283}"/>
              </a:ext>
            </a:extLst>
          </p:cNvPr>
          <p:cNvSpPr/>
          <p:nvPr/>
        </p:nvSpPr>
        <p:spPr>
          <a:xfrm>
            <a:off x="1892808" y="528066"/>
            <a:ext cx="15499080" cy="8503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50" b="1" i="0" u="none" strike="noStrike" kern="1200" cap="none" spc="0" normalizeH="0" baseline="0" noProof="0">
                <a:ln>
                  <a:noFill/>
                </a:ln>
                <a:solidFill>
                  <a:srgbClr val="1B2A4D"/>
                </a:solidFill>
                <a:effectLst/>
                <a:uLnTx/>
                <a:uFillTx/>
                <a:latin typeface="Cambria" pitchFamily="34" charset="0"/>
                <a:ea typeface="Cambria" pitchFamily="34" charset="-122"/>
                <a:cs typeface="Cambria" pitchFamily="34" charset="-120"/>
              </a:rPr>
              <a:t>Méthode par comparaison « IN »directe</a:t>
            </a:r>
            <a:endParaRPr kumimoji="0" lang="fr-FR" sz="40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7" name="Table 0">
            <a:extLst>
              <a:ext uri="{FF2B5EF4-FFF2-40B4-BE49-F238E27FC236}">
                <a16:creationId xmlns:a16="http://schemas.microsoft.com/office/drawing/2014/main" id="{732243E7-360D-97C1-F3F1-9012BBB75E37}"/>
              </a:ext>
            </a:extLst>
          </p:cNvPr>
          <p:cNvGraphicFramePr>
            <a:graphicFrameLocks noGrp="1"/>
          </p:cNvGraphicFramePr>
          <p:nvPr>
            <p:extLst>
              <p:ext uri="{D42A27DB-BD31-4B8C-83A1-F6EECF244321}">
                <p14:modId xmlns:p14="http://schemas.microsoft.com/office/powerpoint/2010/main" val="1688984610"/>
              </p:ext>
            </p:extLst>
          </p:nvPr>
        </p:nvGraphicFramePr>
        <p:xfrm>
          <a:off x="2974340" y="1821942"/>
          <a:ext cx="12339320" cy="6329678"/>
        </p:xfrm>
        <a:graphic>
          <a:graphicData uri="http://schemas.openxmlformats.org/drawingml/2006/table">
            <a:tbl>
              <a:tblPr/>
              <a:tblGrid>
                <a:gridCol w="3011030">
                  <a:extLst>
                    <a:ext uri="{9D8B030D-6E8A-4147-A177-3AD203B41FA5}">
                      <a16:colId xmlns:a16="http://schemas.microsoft.com/office/drawing/2014/main" val="20000"/>
                    </a:ext>
                  </a:extLst>
                </a:gridCol>
                <a:gridCol w="5608782">
                  <a:extLst>
                    <a:ext uri="{9D8B030D-6E8A-4147-A177-3AD203B41FA5}">
                      <a16:colId xmlns:a16="http://schemas.microsoft.com/office/drawing/2014/main" val="20001"/>
                    </a:ext>
                  </a:extLst>
                </a:gridCol>
                <a:gridCol w="3719508">
                  <a:extLst>
                    <a:ext uri="{9D8B030D-6E8A-4147-A177-3AD203B41FA5}">
                      <a16:colId xmlns:a16="http://schemas.microsoft.com/office/drawing/2014/main" val="20002"/>
                    </a:ext>
                  </a:extLst>
                </a:gridCol>
              </a:tblGrid>
              <a:tr h="560858">
                <a:tc>
                  <a:txBody>
                    <a:bodyPr/>
                    <a:lstStyle/>
                    <a:p>
                      <a:pPr marL="0" indent="0" algn="l">
                        <a:buNone/>
                      </a:pPr>
                      <a:r>
                        <a:rPr lang="en-US" sz="1600" b="1" dirty="0" err="1">
                          <a:solidFill>
                            <a:srgbClr val="FFFFFF"/>
                          </a:solidFill>
                          <a:latin typeface="Calibri" pitchFamily="34" charset="0"/>
                          <a:ea typeface="Calibri" pitchFamily="34" charset="-122"/>
                          <a:cs typeface="Calibri" pitchFamily="34" charset="-120"/>
                        </a:rPr>
                        <a:t>Prérogative</a:t>
                      </a:r>
                      <a:endParaRPr lang="en-US" sz="1600" dirty="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1E2761"/>
                    </a:solidFill>
                  </a:tcPr>
                </a:tc>
                <a:tc>
                  <a:txBody>
                    <a:bodyPr/>
                    <a:lstStyle/>
                    <a:p>
                      <a:pPr marL="0" indent="0" algn="l">
                        <a:buNone/>
                      </a:pPr>
                      <a:r>
                        <a:rPr lang="en-US" sz="1600" b="1">
                          <a:solidFill>
                            <a:srgbClr val="FFFFFF"/>
                          </a:solidFill>
                          <a:latin typeface="Calibri" pitchFamily="34" charset="0"/>
                          <a:ea typeface="Calibri" pitchFamily="34" charset="-122"/>
                          <a:cs typeface="Calibri" pitchFamily="34" charset="-120"/>
                        </a:rPr>
                        <a:t>Base d'appréciation</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1E2761"/>
                    </a:solidFill>
                  </a:tcPr>
                </a:tc>
                <a:tc>
                  <a:txBody>
                    <a:bodyPr/>
                    <a:lstStyle/>
                    <a:p>
                      <a:pPr marL="0" indent="0" algn="l">
                        <a:buNone/>
                      </a:pPr>
                      <a:r>
                        <a:rPr lang="en-US" sz="1600" b="1">
                          <a:solidFill>
                            <a:srgbClr val="FFFFFF"/>
                          </a:solidFill>
                          <a:latin typeface="Calibri" pitchFamily="34" charset="0"/>
                          <a:ea typeface="Calibri" pitchFamily="34" charset="-122"/>
                          <a:cs typeface="Calibri" pitchFamily="34" charset="-120"/>
                        </a:rPr>
                        <a:t>Fourchette usuelle</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1E2761"/>
                    </a:solidFill>
                  </a:tcPr>
                </a:tc>
                <a:extLst>
                  <a:ext uri="{0D108BD9-81ED-4DB2-BD59-A6C34878D82A}">
                    <a16:rowId xmlns:a16="http://schemas.microsoft.com/office/drawing/2014/main" val="10000"/>
                  </a:ext>
                </a:extLst>
              </a:tr>
              <a:tr h="961470">
                <a:tc>
                  <a:txBody>
                    <a:bodyPr/>
                    <a:lstStyle/>
                    <a:p>
                      <a:pPr marL="0" indent="0" algn="l">
                        <a:buNone/>
                      </a:pPr>
                      <a:r>
                        <a:rPr lang="en-US" sz="1600" b="1">
                          <a:solidFill>
                            <a:srgbClr val="1E2761"/>
                          </a:solidFill>
                          <a:latin typeface="Calibri" pitchFamily="34" charset="0"/>
                          <a:ea typeface="Calibri" pitchFamily="34" charset="-122"/>
                          <a:cs typeface="Calibri" pitchFamily="34" charset="-120"/>
                        </a:rPr>
                        <a:t>Gestion &amp; commercialisation</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FFFFFF"/>
                    </a:solidFill>
                  </a:tcPr>
                </a:tc>
                <a:tc>
                  <a:txBody>
                    <a:bodyPr/>
                    <a:lstStyle/>
                    <a:p>
                      <a:pPr marL="0" indent="0" algn="l">
                        <a:buNone/>
                      </a:pPr>
                      <a:r>
                        <a:rPr lang="en-US" sz="1600">
                          <a:solidFill>
                            <a:srgbClr val="272B3A"/>
                          </a:solidFill>
                          <a:latin typeface="Calibri" pitchFamily="34" charset="0"/>
                          <a:ea typeface="Calibri" pitchFamily="34" charset="-122"/>
                          <a:cs typeface="Calibri" pitchFamily="34" charset="-120"/>
                        </a:rPr>
                        <a:t>Rémunération d'un administrateur de biens ; majoration en phase de commercialisation</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FFFFFF"/>
                    </a:solidFill>
                  </a:tcPr>
                </a:tc>
                <a:tc>
                  <a:txBody>
                    <a:bodyPr/>
                    <a:lstStyle/>
                    <a:p>
                      <a:pPr marL="0" indent="0" algn="l">
                        <a:buNone/>
                      </a:pPr>
                      <a:r>
                        <a:rPr lang="en-US" sz="1600" dirty="0">
                          <a:solidFill>
                            <a:srgbClr val="5B6178"/>
                          </a:solidFill>
                          <a:latin typeface="Calibri" pitchFamily="34" charset="0"/>
                          <a:ea typeface="Calibri" pitchFamily="34" charset="-122"/>
                          <a:cs typeface="Calibri" pitchFamily="34" charset="-120"/>
                        </a:rPr>
                        <a:t>≈ 4 à 6 % des </a:t>
                      </a:r>
                      <a:r>
                        <a:rPr lang="en-US" sz="1600" dirty="0" err="1">
                          <a:solidFill>
                            <a:srgbClr val="5B6178"/>
                          </a:solidFill>
                          <a:latin typeface="Calibri" pitchFamily="34" charset="0"/>
                          <a:ea typeface="Calibri" pitchFamily="34" charset="-122"/>
                          <a:cs typeface="Calibri" pitchFamily="34" charset="-120"/>
                        </a:rPr>
                        <a:t>loyers</a:t>
                      </a:r>
                      <a:r>
                        <a:rPr lang="en-US" sz="1600" dirty="0">
                          <a:solidFill>
                            <a:srgbClr val="5B6178"/>
                          </a:solidFill>
                          <a:latin typeface="Calibri" pitchFamily="34" charset="0"/>
                          <a:ea typeface="Calibri" pitchFamily="34" charset="-122"/>
                          <a:cs typeface="Calibri" pitchFamily="34" charset="-120"/>
                        </a:rPr>
                        <a:t> </a:t>
                      </a:r>
                      <a:r>
                        <a:rPr lang="en-US" sz="1600" dirty="0" err="1">
                          <a:solidFill>
                            <a:srgbClr val="5B6178"/>
                          </a:solidFill>
                          <a:latin typeface="Calibri" pitchFamily="34" charset="0"/>
                          <a:ea typeface="Calibri" pitchFamily="34" charset="-122"/>
                          <a:cs typeface="Calibri" pitchFamily="34" charset="-120"/>
                        </a:rPr>
                        <a:t>encaissés</a:t>
                      </a:r>
                      <a:r>
                        <a:rPr lang="en-US" sz="1600" dirty="0">
                          <a:solidFill>
                            <a:srgbClr val="5B6178"/>
                          </a:solidFill>
                          <a:latin typeface="Calibri" pitchFamily="34" charset="0"/>
                          <a:ea typeface="Calibri" pitchFamily="34" charset="-122"/>
                          <a:cs typeface="Calibri" pitchFamily="34" charset="-120"/>
                        </a:rPr>
                        <a:t>, (+3% </a:t>
                      </a:r>
                      <a:r>
                        <a:rPr lang="en-US" sz="1600" dirty="0" err="1">
                          <a:solidFill>
                            <a:srgbClr val="5B6178"/>
                          </a:solidFill>
                          <a:latin typeface="Calibri" pitchFamily="34" charset="0"/>
                          <a:ea typeface="Calibri" pitchFamily="34" charset="-122"/>
                          <a:cs typeface="Calibri" pitchFamily="34" charset="-120"/>
                        </a:rPr>
                        <a:t>en</a:t>
                      </a:r>
                      <a:r>
                        <a:rPr lang="en-US" sz="1600" dirty="0">
                          <a:solidFill>
                            <a:srgbClr val="5B6178"/>
                          </a:solidFill>
                          <a:latin typeface="Calibri" pitchFamily="34" charset="0"/>
                          <a:ea typeface="Calibri" pitchFamily="34" charset="-122"/>
                          <a:cs typeface="Calibri" pitchFamily="34" charset="-120"/>
                        </a:rPr>
                        <a:t> </a:t>
                      </a:r>
                      <a:r>
                        <a:rPr lang="en-US" sz="1600" dirty="0" err="1">
                          <a:solidFill>
                            <a:srgbClr val="5B6178"/>
                          </a:solidFill>
                          <a:latin typeface="Calibri" pitchFamily="34" charset="0"/>
                          <a:ea typeface="Calibri" pitchFamily="34" charset="-122"/>
                          <a:cs typeface="Calibri" pitchFamily="34" charset="-120"/>
                        </a:rPr>
                        <a:t>considérant</a:t>
                      </a:r>
                      <a:r>
                        <a:rPr lang="en-US" sz="1600" dirty="0">
                          <a:solidFill>
                            <a:srgbClr val="5B6178"/>
                          </a:solidFill>
                          <a:latin typeface="Calibri" pitchFamily="34" charset="0"/>
                          <a:ea typeface="Calibri" pitchFamily="34" charset="-122"/>
                          <a:cs typeface="Calibri" pitchFamily="34" charset="-120"/>
                        </a:rPr>
                        <a:t> 15% de frais de </a:t>
                      </a:r>
                      <a:r>
                        <a:rPr lang="en-US" sz="1600" dirty="0" err="1">
                          <a:solidFill>
                            <a:srgbClr val="5B6178"/>
                          </a:solidFill>
                          <a:latin typeface="Calibri" pitchFamily="34" charset="0"/>
                          <a:ea typeface="Calibri" pitchFamily="34" charset="-122"/>
                          <a:cs typeface="Calibri" pitchFamily="34" charset="-120"/>
                        </a:rPr>
                        <a:t>commercialisation</a:t>
                      </a:r>
                      <a:r>
                        <a:rPr lang="en-US" sz="1600" dirty="0">
                          <a:solidFill>
                            <a:srgbClr val="5B6178"/>
                          </a:solidFill>
                          <a:latin typeface="Calibri" pitchFamily="34" charset="0"/>
                          <a:ea typeface="Calibri" pitchFamily="34" charset="-122"/>
                          <a:cs typeface="Calibri" pitchFamily="34" charset="-120"/>
                        </a:rPr>
                        <a:t> </a:t>
                      </a:r>
                      <a:r>
                        <a:rPr lang="en-US" sz="1600" dirty="0" err="1">
                          <a:solidFill>
                            <a:srgbClr val="5B6178"/>
                          </a:solidFill>
                          <a:latin typeface="Calibri" pitchFamily="34" charset="0"/>
                          <a:ea typeface="Calibri" pitchFamily="34" charset="-122"/>
                          <a:cs typeface="Calibri" pitchFamily="34" charset="-120"/>
                        </a:rPr>
                        <a:t>tous</a:t>
                      </a:r>
                      <a:r>
                        <a:rPr lang="en-US" sz="1600" dirty="0">
                          <a:solidFill>
                            <a:srgbClr val="5B6178"/>
                          </a:solidFill>
                          <a:latin typeface="Calibri" pitchFamily="34" charset="0"/>
                          <a:ea typeface="Calibri" pitchFamily="34" charset="-122"/>
                          <a:cs typeface="Calibri" pitchFamily="34" charset="-120"/>
                        </a:rPr>
                        <a:t> les 5 </a:t>
                      </a:r>
                      <a:r>
                        <a:rPr lang="en-US" sz="1600" dirty="0" err="1">
                          <a:solidFill>
                            <a:srgbClr val="5B6178"/>
                          </a:solidFill>
                          <a:latin typeface="Calibri" pitchFamily="34" charset="0"/>
                          <a:ea typeface="Calibri" pitchFamily="34" charset="-122"/>
                          <a:cs typeface="Calibri" pitchFamily="34" charset="-120"/>
                        </a:rPr>
                        <a:t>ans</a:t>
                      </a:r>
                      <a:r>
                        <a:rPr lang="en-US" sz="1600" dirty="0">
                          <a:solidFill>
                            <a:srgbClr val="5B6178"/>
                          </a:solidFill>
                          <a:latin typeface="Calibri" pitchFamily="34" charset="0"/>
                          <a:ea typeface="Calibri" pitchFamily="34" charset="-122"/>
                          <a:cs typeface="Calibri" pitchFamily="34" charset="-120"/>
                        </a:rPr>
                        <a:t>) </a:t>
                      </a:r>
                      <a:endParaRPr lang="en-US" sz="1600" dirty="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61470">
                <a:tc>
                  <a:txBody>
                    <a:bodyPr/>
                    <a:lstStyle/>
                    <a:p>
                      <a:pPr marL="0" indent="0" algn="l">
                        <a:buNone/>
                      </a:pPr>
                      <a:r>
                        <a:rPr lang="en-US" sz="1600" b="1">
                          <a:solidFill>
                            <a:srgbClr val="1E2761"/>
                          </a:solidFill>
                          <a:latin typeface="Calibri" pitchFamily="34" charset="0"/>
                          <a:ea typeface="Calibri" pitchFamily="34" charset="-122"/>
                          <a:cs typeface="Calibri" pitchFamily="34" charset="-120"/>
                        </a:rPr>
                        <a:t>Vacance locative</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EEF1F8"/>
                    </a:solidFill>
                  </a:tcPr>
                </a:tc>
                <a:tc>
                  <a:txBody>
                    <a:bodyPr/>
                    <a:lstStyle/>
                    <a:p>
                      <a:pPr marL="0" indent="0" algn="l">
                        <a:buNone/>
                      </a:pPr>
                      <a:r>
                        <a:rPr lang="en-US" sz="1600">
                          <a:solidFill>
                            <a:srgbClr val="272B3A"/>
                          </a:solidFill>
                          <a:latin typeface="Calibri" pitchFamily="34" charset="0"/>
                          <a:ea typeface="Calibri" pitchFamily="34" charset="-122"/>
                          <a:cs typeface="Calibri" pitchFamily="34" charset="-120"/>
                        </a:rPr>
                        <a:t>Taux de vacance structurelle historique + bonus selon le taux d'occupation moyen</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EEF1F8"/>
                    </a:solidFill>
                  </a:tcPr>
                </a:tc>
                <a:tc>
                  <a:txBody>
                    <a:bodyPr/>
                    <a:lstStyle/>
                    <a:p>
                      <a:pPr marL="0" indent="0" algn="l">
                        <a:buNone/>
                      </a:pPr>
                      <a:r>
                        <a:rPr lang="en-US" sz="1600">
                          <a:solidFill>
                            <a:srgbClr val="5B6178"/>
                          </a:solidFill>
                          <a:latin typeface="Calibri" pitchFamily="34" charset="0"/>
                          <a:ea typeface="Calibri" pitchFamily="34" charset="-122"/>
                          <a:cs typeface="Calibri" pitchFamily="34" charset="-120"/>
                        </a:rPr>
                        <a:t>Bonus de 100 à 400 pdb (occupation 95 % → 100 %). </a:t>
                      </a:r>
                      <a:r>
                        <a:rPr lang="en-US" sz="1600" err="1">
                          <a:solidFill>
                            <a:srgbClr val="5B6178"/>
                          </a:solidFill>
                          <a:latin typeface="Calibri" pitchFamily="34" charset="0"/>
                          <a:ea typeface="Calibri" pitchFamily="34" charset="-122"/>
                          <a:cs typeface="Calibri" pitchFamily="34" charset="-120"/>
                        </a:rPr>
                        <a:t>Souvent</a:t>
                      </a:r>
                      <a:r>
                        <a:rPr lang="en-US" sz="1600">
                          <a:solidFill>
                            <a:srgbClr val="5B6178"/>
                          </a:solidFill>
                          <a:latin typeface="Calibri" pitchFamily="34" charset="0"/>
                          <a:ea typeface="Calibri" pitchFamily="34" charset="-122"/>
                          <a:cs typeface="Calibri" pitchFamily="34" charset="-120"/>
                        </a:rPr>
                        <a:t> entre 5  à 10%</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EEF1F8"/>
                    </a:solidFill>
                  </a:tcPr>
                </a:tc>
                <a:extLst>
                  <a:ext uri="{0D108BD9-81ED-4DB2-BD59-A6C34878D82A}">
                    <a16:rowId xmlns:a16="http://schemas.microsoft.com/office/drawing/2014/main" val="10002"/>
                  </a:ext>
                </a:extLst>
              </a:tr>
              <a:tr h="961470">
                <a:tc>
                  <a:txBody>
                    <a:bodyPr/>
                    <a:lstStyle/>
                    <a:p>
                      <a:pPr marL="0" indent="0" algn="l">
                        <a:buNone/>
                      </a:pPr>
                      <a:r>
                        <a:rPr lang="en-US" sz="1600" b="1">
                          <a:solidFill>
                            <a:srgbClr val="1E2761"/>
                          </a:solidFill>
                          <a:latin typeface="Calibri" pitchFamily="34" charset="0"/>
                          <a:ea typeface="Calibri" pitchFamily="34" charset="-122"/>
                          <a:cs typeface="Calibri" pitchFamily="34" charset="-120"/>
                        </a:rPr>
                        <a:t>Charges de la vacance</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FFFFFF"/>
                    </a:solidFill>
                  </a:tcPr>
                </a:tc>
                <a:tc>
                  <a:txBody>
                    <a:bodyPr/>
                    <a:lstStyle/>
                    <a:p>
                      <a:pPr marL="0" indent="0" algn="l">
                        <a:buNone/>
                      </a:pPr>
                      <a:r>
                        <a:rPr lang="en-US" sz="1600">
                          <a:solidFill>
                            <a:srgbClr val="272B3A"/>
                          </a:solidFill>
                          <a:latin typeface="Calibri" pitchFamily="34" charset="0"/>
                          <a:ea typeface="Calibri" pitchFamily="34" charset="-122"/>
                          <a:cs typeface="Calibri" pitchFamily="34" charset="-120"/>
                        </a:rPr>
                        <a:t>Charges non récupérées, proportionnelles au taux de vacance retenu</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FFFFFF"/>
                    </a:solidFill>
                  </a:tcPr>
                </a:tc>
                <a:tc>
                  <a:txBody>
                    <a:bodyPr/>
                    <a:lstStyle/>
                    <a:p>
                      <a:pPr marL="0" indent="0" algn="l">
                        <a:buNone/>
                      </a:pPr>
                      <a:r>
                        <a:rPr lang="en-US" sz="1600">
                          <a:solidFill>
                            <a:srgbClr val="5B6178"/>
                          </a:solidFill>
                          <a:latin typeface="Calibri" pitchFamily="34" charset="0"/>
                          <a:ea typeface="Calibri" pitchFamily="34" charset="-122"/>
                          <a:cs typeface="Calibri" pitchFamily="34" charset="-120"/>
                        </a:rPr>
                        <a:t>Taux de vacance × charges </a:t>
                      </a:r>
                      <a:r>
                        <a:rPr lang="en-US" sz="1600" err="1">
                          <a:solidFill>
                            <a:srgbClr val="5B6178"/>
                          </a:solidFill>
                          <a:latin typeface="Calibri" pitchFamily="34" charset="0"/>
                          <a:ea typeface="Calibri" pitchFamily="34" charset="-122"/>
                          <a:cs typeface="Calibri" pitchFamily="34" charset="-120"/>
                        </a:rPr>
                        <a:t>annuelles</a:t>
                      </a:r>
                      <a:r>
                        <a:rPr lang="en-US" sz="1600">
                          <a:solidFill>
                            <a:srgbClr val="5B6178"/>
                          </a:solidFill>
                          <a:latin typeface="Calibri" pitchFamily="34" charset="0"/>
                          <a:ea typeface="Calibri" pitchFamily="34" charset="-122"/>
                          <a:cs typeface="Calibri" pitchFamily="34" charset="-120"/>
                        </a:rPr>
                        <a:t> </a:t>
                      </a:r>
                      <a:r>
                        <a:rPr lang="en-US" sz="1600" err="1">
                          <a:solidFill>
                            <a:srgbClr val="5B6178"/>
                          </a:solidFill>
                          <a:latin typeface="Calibri" pitchFamily="34" charset="0"/>
                          <a:ea typeface="Calibri" pitchFamily="34" charset="-122"/>
                          <a:cs typeface="Calibri" pitchFamily="34" charset="-120"/>
                        </a:rPr>
                        <a:t>moyennes</a:t>
                      </a:r>
                      <a:r>
                        <a:rPr lang="en-US" sz="1600">
                          <a:solidFill>
                            <a:srgbClr val="5B6178"/>
                          </a:solidFill>
                          <a:latin typeface="Calibri" pitchFamily="34" charset="0"/>
                          <a:ea typeface="Calibri" pitchFamily="34" charset="-122"/>
                          <a:cs typeface="Calibri" pitchFamily="34" charset="-120"/>
                        </a:rPr>
                        <a:t> (100 à 200 €/ appt/</a:t>
                      </a:r>
                      <a:r>
                        <a:rPr lang="en-US" sz="1600" err="1">
                          <a:solidFill>
                            <a:srgbClr val="5B6178"/>
                          </a:solidFill>
                          <a:latin typeface="Calibri" pitchFamily="34" charset="0"/>
                          <a:ea typeface="Calibri" pitchFamily="34" charset="-122"/>
                          <a:cs typeface="Calibri" pitchFamily="34" charset="-120"/>
                        </a:rPr>
                        <a:t>mois</a:t>
                      </a:r>
                      <a:r>
                        <a:rPr lang="en-US" sz="1600">
                          <a:solidFill>
                            <a:srgbClr val="5B6178"/>
                          </a:solidFill>
                          <a:latin typeface="Calibri" pitchFamily="34" charset="0"/>
                          <a:ea typeface="Calibri" pitchFamily="34" charset="-122"/>
                          <a:cs typeface="Calibri" pitchFamily="34" charset="-120"/>
                        </a:rPr>
                        <a:t>)</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61470">
                <a:tc>
                  <a:txBody>
                    <a:bodyPr/>
                    <a:lstStyle/>
                    <a:p>
                      <a:pPr marL="0" indent="0" algn="l">
                        <a:buNone/>
                      </a:pPr>
                      <a:r>
                        <a:rPr lang="en-US" sz="1600" b="1">
                          <a:solidFill>
                            <a:srgbClr val="1E2761"/>
                          </a:solidFill>
                          <a:latin typeface="Calibri" pitchFamily="34" charset="0"/>
                          <a:ea typeface="Calibri" pitchFamily="34" charset="-122"/>
                          <a:cs typeface="Calibri" pitchFamily="34" charset="-120"/>
                        </a:rPr>
                        <a:t>Travaux d'entretien courant</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EEF1F8"/>
                    </a:solidFill>
                  </a:tcPr>
                </a:tc>
                <a:tc>
                  <a:txBody>
                    <a:bodyPr/>
                    <a:lstStyle/>
                    <a:p>
                      <a:pPr marL="0" indent="0" algn="l">
                        <a:buNone/>
                      </a:pPr>
                      <a:r>
                        <a:rPr lang="en-US" sz="1600">
                          <a:solidFill>
                            <a:srgbClr val="272B3A"/>
                          </a:solidFill>
                          <a:latin typeface="Calibri" pitchFamily="34" charset="0"/>
                          <a:ea typeface="Calibri" pitchFamily="34" charset="-122"/>
                          <a:cs typeface="Calibri" pitchFamily="34" charset="-120"/>
                        </a:rPr>
                        <a:t>Dépenses réelles de rafraîchissement rapportées au loyer effectif potentiel</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EEF1F8"/>
                    </a:solidFill>
                  </a:tcPr>
                </a:tc>
                <a:tc>
                  <a:txBody>
                    <a:bodyPr/>
                    <a:lstStyle/>
                    <a:p>
                      <a:pPr marL="0" indent="0" algn="l">
                        <a:buNone/>
                      </a:pPr>
                      <a:r>
                        <a:rPr lang="en-US" sz="1600">
                          <a:solidFill>
                            <a:srgbClr val="5B6178"/>
                          </a:solidFill>
                          <a:latin typeface="Calibri" pitchFamily="34" charset="0"/>
                          <a:ea typeface="Calibri" pitchFamily="34" charset="-122"/>
                          <a:cs typeface="Calibri" pitchFamily="34" charset="-120"/>
                        </a:rPr>
                        <a:t>Minimum 4 à 5% - Maximum </a:t>
                      </a:r>
                      <a:r>
                        <a:rPr lang="en-US" sz="1600" err="1">
                          <a:solidFill>
                            <a:srgbClr val="5B6178"/>
                          </a:solidFill>
                          <a:latin typeface="Calibri" pitchFamily="34" charset="0"/>
                          <a:ea typeface="Calibri" pitchFamily="34" charset="-122"/>
                          <a:cs typeface="Calibri" pitchFamily="34" charset="-120"/>
                        </a:rPr>
                        <a:t>raisonnable</a:t>
                      </a:r>
                      <a:r>
                        <a:rPr lang="en-US" sz="1600">
                          <a:solidFill>
                            <a:srgbClr val="5B6178"/>
                          </a:solidFill>
                          <a:latin typeface="Calibri" pitchFamily="34" charset="0"/>
                          <a:ea typeface="Calibri" pitchFamily="34" charset="-122"/>
                          <a:cs typeface="Calibri" pitchFamily="34" charset="-120"/>
                        </a:rPr>
                        <a:t> 10%?</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EEF1F8"/>
                    </a:solidFill>
                  </a:tcPr>
                </a:tc>
                <a:extLst>
                  <a:ext uri="{0D108BD9-81ED-4DB2-BD59-A6C34878D82A}">
                    <a16:rowId xmlns:a16="http://schemas.microsoft.com/office/drawing/2014/main" val="10004"/>
                  </a:ext>
                </a:extLst>
              </a:tr>
              <a:tr h="961470">
                <a:tc>
                  <a:txBody>
                    <a:bodyPr/>
                    <a:lstStyle/>
                    <a:p>
                      <a:pPr marL="0" indent="0" algn="l">
                        <a:buNone/>
                      </a:pPr>
                      <a:r>
                        <a:rPr lang="en-US" sz="1600" b="1">
                          <a:solidFill>
                            <a:srgbClr val="1E2761"/>
                          </a:solidFill>
                          <a:latin typeface="Calibri" pitchFamily="34" charset="0"/>
                          <a:ea typeface="Calibri" pitchFamily="34" charset="-122"/>
                          <a:cs typeface="Calibri" pitchFamily="34" charset="-120"/>
                        </a:rPr>
                        <a:t>Mise en conformité</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FFFFFF"/>
                    </a:solidFill>
                  </a:tcPr>
                </a:tc>
                <a:tc>
                  <a:txBody>
                    <a:bodyPr/>
                    <a:lstStyle/>
                    <a:p>
                      <a:pPr marL="0" indent="0" algn="l">
                        <a:buNone/>
                      </a:pPr>
                      <a:r>
                        <a:rPr lang="en-US" sz="1600">
                          <a:solidFill>
                            <a:srgbClr val="272B3A"/>
                          </a:solidFill>
                          <a:latin typeface="Calibri" pitchFamily="34" charset="0"/>
                          <a:ea typeface="Calibri" pitchFamily="34" charset="-122"/>
                          <a:cs typeface="Calibri" pitchFamily="34" charset="-120"/>
                        </a:rPr>
                        <a:t>Coût des travaux de mise aux normes, amorti sur la durée d’une campagne de rénovation</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FFFFFF"/>
                    </a:solidFill>
                  </a:tcPr>
                </a:tc>
                <a:tc>
                  <a:txBody>
                    <a:bodyPr/>
                    <a:lstStyle/>
                    <a:p>
                      <a:pPr marL="0" indent="0" algn="l">
                        <a:buNone/>
                      </a:pPr>
                      <a:r>
                        <a:rPr lang="en-US" sz="1600" dirty="0">
                          <a:solidFill>
                            <a:srgbClr val="5B6178"/>
                          </a:solidFill>
                          <a:latin typeface="Calibri" pitchFamily="34" charset="0"/>
                          <a:ea typeface="Calibri" pitchFamily="34" charset="-122"/>
                          <a:cs typeface="Calibri" pitchFamily="34" charset="-120"/>
                        </a:rPr>
                        <a:t>Variable </a:t>
                      </a:r>
                      <a:r>
                        <a:rPr lang="en-US" sz="1600" dirty="0" err="1">
                          <a:solidFill>
                            <a:srgbClr val="5B6178"/>
                          </a:solidFill>
                          <a:latin typeface="Calibri" pitchFamily="34" charset="0"/>
                          <a:ea typeface="Calibri" pitchFamily="34" charset="-122"/>
                          <a:cs typeface="Calibri" pitchFamily="34" charset="-120"/>
                        </a:rPr>
                        <a:t>selon</a:t>
                      </a:r>
                      <a:r>
                        <a:rPr lang="en-US" sz="1600" dirty="0">
                          <a:solidFill>
                            <a:srgbClr val="5B6178"/>
                          </a:solidFill>
                          <a:latin typeface="Calibri" pitchFamily="34" charset="0"/>
                          <a:ea typeface="Calibri" pitchFamily="34" charset="-122"/>
                          <a:cs typeface="Calibri" pitchFamily="34" charset="-120"/>
                        </a:rPr>
                        <a:t> </a:t>
                      </a:r>
                      <a:r>
                        <a:rPr lang="en-US" sz="1600" dirty="0" err="1">
                          <a:solidFill>
                            <a:srgbClr val="5B6178"/>
                          </a:solidFill>
                          <a:latin typeface="Calibri" pitchFamily="34" charset="0"/>
                          <a:ea typeface="Calibri" pitchFamily="34" charset="-122"/>
                          <a:cs typeface="Calibri" pitchFamily="34" charset="-120"/>
                        </a:rPr>
                        <a:t>l'état</a:t>
                      </a:r>
                      <a:r>
                        <a:rPr lang="en-US" sz="1600" dirty="0">
                          <a:solidFill>
                            <a:srgbClr val="5B6178"/>
                          </a:solidFill>
                          <a:latin typeface="Calibri" pitchFamily="34" charset="0"/>
                          <a:ea typeface="Calibri" pitchFamily="34" charset="-122"/>
                          <a:cs typeface="Calibri" pitchFamily="34" charset="-120"/>
                        </a:rPr>
                        <a:t> de </a:t>
                      </a:r>
                      <a:r>
                        <a:rPr lang="en-US" sz="1600" dirty="0" err="1">
                          <a:solidFill>
                            <a:srgbClr val="5B6178"/>
                          </a:solidFill>
                          <a:latin typeface="Calibri" pitchFamily="34" charset="0"/>
                          <a:ea typeface="Calibri" pitchFamily="34" charset="-122"/>
                          <a:cs typeface="Calibri" pitchFamily="34" charset="-120"/>
                        </a:rPr>
                        <a:t>l'immeuble</a:t>
                      </a:r>
                      <a:r>
                        <a:rPr lang="en-US" sz="1600" dirty="0">
                          <a:solidFill>
                            <a:srgbClr val="5B6178"/>
                          </a:solidFill>
                          <a:latin typeface="Calibri" pitchFamily="34" charset="0"/>
                          <a:ea typeface="Calibri" pitchFamily="34" charset="-122"/>
                          <a:cs typeface="Calibri" pitchFamily="34" charset="-120"/>
                        </a:rPr>
                        <a:t> (cycle de 5 à 10 </a:t>
                      </a:r>
                      <a:r>
                        <a:rPr lang="en-US" sz="1600" dirty="0" err="1">
                          <a:solidFill>
                            <a:srgbClr val="5B6178"/>
                          </a:solidFill>
                          <a:latin typeface="Calibri" pitchFamily="34" charset="0"/>
                          <a:ea typeface="Calibri" pitchFamily="34" charset="-122"/>
                          <a:cs typeface="Calibri" pitchFamily="34" charset="-120"/>
                        </a:rPr>
                        <a:t>ans</a:t>
                      </a:r>
                      <a:r>
                        <a:rPr lang="en-US" sz="1600" dirty="0">
                          <a:solidFill>
                            <a:srgbClr val="5B6178"/>
                          </a:solidFill>
                          <a:latin typeface="Calibri" pitchFamily="34" charset="0"/>
                          <a:ea typeface="Calibri" pitchFamily="34" charset="-122"/>
                          <a:cs typeface="Calibri" pitchFamily="34" charset="-120"/>
                        </a:rPr>
                        <a:t>)</a:t>
                      </a:r>
                      <a:endParaRPr lang="en-US" sz="1600" dirty="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961470">
                <a:tc>
                  <a:txBody>
                    <a:bodyPr/>
                    <a:lstStyle/>
                    <a:p>
                      <a:pPr marL="0" indent="0" algn="l">
                        <a:buNone/>
                      </a:pPr>
                      <a:r>
                        <a:rPr lang="en-US" sz="1600" b="1">
                          <a:solidFill>
                            <a:srgbClr val="1E2761"/>
                          </a:solidFill>
                          <a:latin typeface="Calibri" pitchFamily="34" charset="0"/>
                          <a:ea typeface="Calibri" pitchFamily="34" charset="-122"/>
                          <a:cs typeface="Calibri" pitchFamily="34" charset="-120"/>
                        </a:rPr>
                        <a:t>Risque locatif</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EEF1F8"/>
                    </a:solidFill>
                  </a:tcPr>
                </a:tc>
                <a:tc>
                  <a:txBody>
                    <a:bodyPr/>
                    <a:lstStyle/>
                    <a:p>
                      <a:pPr marL="0" indent="0" algn="l">
                        <a:buNone/>
                      </a:pPr>
                      <a:r>
                        <a:rPr lang="en-US" sz="1600">
                          <a:solidFill>
                            <a:srgbClr val="272B3A"/>
                          </a:solidFill>
                          <a:latin typeface="Calibri" pitchFamily="34" charset="0"/>
                          <a:ea typeface="Calibri" pitchFamily="34" charset="-122"/>
                          <a:cs typeface="Calibri" pitchFamily="34" charset="-120"/>
                        </a:rPr>
                        <a:t>Aléa conjoncturel ou réglementaire, tempéré par la durée </a:t>
                      </a:r>
                      <a:r>
                        <a:rPr lang="en-US" sz="1600" err="1">
                          <a:solidFill>
                            <a:srgbClr val="272B3A"/>
                          </a:solidFill>
                          <a:latin typeface="Calibri" pitchFamily="34" charset="0"/>
                          <a:ea typeface="Calibri" pitchFamily="34" charset="-122"/>
                          <a:cs typeface="Calibri" pitchFamily="34" charset="-120"/>
                        </a:rPr>
                        <a:t>d'engagement</a:t>
                      </a:r>
                      <a:r>
                        <a:rPr lang="en-US" sz="1600">
                          <a:solidFill>
                            <a:srgbClr val="272B3A"/>
                          </a:solidFill>
                          <a:latin typeface="Calibri" pitchFamily="34" charset="0"/>
                          <a:ea typeface="Calibri" pitchFamily="34" charset="-122"/>
                          <a:cs typeface="Calibri" pitchFamily="34" charset="-120"/>
                        </a:rPr>
                        <a:t> de </a:t>
                      </a:r>
                      <a:r>
                        <a:rPr lang="en-US" sz="1600" err="1">
                          <a:solidFill>
                            <a:srgbClr val="272B3A"/>
                          </a:solidFill>
                          <a:latin typeface="Calibri" pitchFamily="34" charset="0"/>
                          <a:ea typeface="Calibri" pitchFamily="34" charset="-122"/>
                          <a:cs typeface="Calibri" pitchFamily="34" charset="-120"/>
                        </a:rPr>
                        <a:t>l’exploitant</a:t>
                      </a:r>
                      <a:endParaRPr lang="en-US" sz="160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EEF1F8"/>
                    </a:solidFill>
                  </a:tcPr>
                </a:tc>
                <a:tc>
                  <a:txBody>
                    <a:bodyPr/>
                    <a:lstStyle/>
                    <a:p>
                      <a:pPr marL="0" indent="0" algn="l">
                        <a:buNone/>
                      </a:pPr>
                      <a:r>
                        <a:rPr lang="en-US" sz="1600" dirty="0" err="1">
                          <a:solidFill>
                            <a:srgbClr val="5B6178"/>
                          </a:solidFill>
                          <a:latin typeface="Calibri" pitchFamily="34" charset="0"/>
                          <a:ea typeface="Calibri" pitchFamily="34" charset="-122"/>
                          <a:cs typeface="Calibri" pitchFamily="34" charset="-120"/>
                        </a:rPr>
                        <a:t>Nul</a:t>
                      </a:r>
                      <a:r>
                        <a:rPr lang="en-US" sz="1600" dirty="0">
                          <a:solidFill>
                            <a:srgbClr val="5B6178"/>
                          </a:solidFill>
                          <a:latin typeface="Calibri" pitchFamily="34" charset="0"/>
                          <a:ea typeface="Calibri" pitchFamily="34" charset="-122"/>
                          <a:cs typeface="Calibri" pitchFamily="34" charset="-120"/>
                        </a:rPr>
                        <a:t> </a:t>
                      </a:r>
                      <a:r>
                        <a:rPr lang="en-US" sz="1600" dirty="0" err="1">
                          <a:solidFill>
                            <a:srgbClr val="5B6178"/>
                          </a:solidFill>
                          <a:latin typeface="Calibri" pitchFamily="34" charset="0"/>
                          <a:ea typeface="Calibri" pitchFamily="34" charset="-122"/>
                          <a:cs typeface="Calibri" pitchFamily="34" charset="-120"/>
                        </a:rPr>
                        <a:t>en</a:t>
                      </a:r>
                      <a:r>
                        <a:rPr lang="en-US" sz="1600" dirty="0">
                          <a:solidFill>
                            <a:srgbClr val="5B6178"/>
                          </a:solidFill>
                          <a:latin typeface="Calibri" pitchFamily="34" charset="0"/>
                          <a:ea typeface="Calibri" pitchFamily="34" charset="-122"/>
                          <a:cs typeface="Calibri" pitchFamily="34" charset="-120"/>
                        </a:rPr>
                        <a:t> </a:t>
                      </a:r>
                      <a:r>
                        <a:rPr lang="en-US" sz="1600" dirty="0" err="1">
                          <a:solidFill>
                            <a:srgbClr val="5B6178"/>
                          </a:solidFill>
                          <a:latin typeface="Calibri" pitchFamily="34" charset="0"/>
                          <a:ea typeface="Calibri" pitchFamily="34" charset="-122"/>
                          <a:cs typeface="Calibri" pitchFamily="34" charset="-120"/>
                        </a:rPr>
                        <a:t>principe</a:t>
                      </a:r>
                      <a:r>
                        <a:rPr lang="en-US" sz="1600" dirty="0">
                          <a:solidFill>
                            <a:srgbClr val="5B6178"/>
                          </a:solidFill>
                          <a:latin typeface="Calibri" pitchFamily="34" charset="0"/>
                          <a:ea typeface="Calibri" pitchFamily="34" charset="-122"/>
                          <a:cs typeface="Calibri" pitchFamily="34" charset="-120"/>
                        </a:rPr>
                        <a:t> ; </a:t>
                      </a:r>
                      <a:r>
                        <a:rPr lang="en-US" sz="1600" dirty="0" err="1">
                          <a:solidFill>
                            <a:srgbClr val="5B6178"/>
                          </a:solidFill>
                          <a:latin typeface="Calibri" pitchFamily="34" charset="0"/>
                          <a:ea typeface="Calibri" pitchFamily="34" charset="-122"/>
                          <a:cs typeface="Calibri" pitchFamily="34" charset="-120"/>
                        </a:rPr>
                        <a:t>quelques</a:t>
                      </a:r>
                      <a:r>
                        <a:rPr lang="en-US" sz="1600" dirty="0">
                          <a:solidFill>
                            <a:srgbClr val="5B6178"/>
                          </a:solidFill>
                          <a:latin typeface="Calibri" pitchFamily="34" charset="0"/>
                          <a:ea typeface="Calibri" pitchFamily="34" charset="-122"/>
                          <a:cs typeface="Calibri" pitchFamily="34" charset="-120"/>
                        </a:rPr>
                        <a:t> % </a:t>
                      </a:r>
                      <a:r>
                        <a:rPr lang="en-US" sz="1600" dirty="0" err="1">
                          <a:solidFill>
                            <a:srgbClr val="5B6178"/>
                          </a:solidFill>
                          <a:latin typeface="Calibri" pitchFamily="34" charset="0"/>
                          <a:ea typeface="Calibri" pitchFamily="34" charset="-122"/>
                          <a:cs typeface="Calibri" pitchFamily="34" charset="-120"/>
                        </a:rPr>
                        <a:t>si</a:t>
                      </a:r>
                      <a:r>
                        <a:rPr lang="en-US" sz="1600" dirty="0">
                          <a:solidFill>
                            <a:srgbClr val="5B6178"/>
                          </a:solidFill>
                          <a:latin typeface="Calibri" pitchFamily="34" charset="0"/>
                          <a:ea typeface="Calibri" pitchFamily="34" charset="-122"/>
                          <a:cs typeface="Calibri" pitchFamily="34" charset="-120"/>
                        </a:rPr>
                        <a:t> engagement </a:t>
                      </a:r>
                      <a:r>
                        <a:rPr lang="en-US" sz="1600" dirty="0" err="1">
                          <a:solidFill>
                            <a:srgbClr val="5B6178"/>
                          </a:solidFill>
                          <a:latin typeface="Calibri" pitchFamily="34" charset="0"/>
                          <a:ea typeface="Calibri" pitchFamily="34" charset="-122"/>
                          <a:cs typeface="Calibri" pitchFamily="34" charset="-120"/>
                        </a:rPr>
                        <a:t>ferme</a:t>
                      </a:r>
                      <a:r>
                        <a:rPr lang="en-US" sz="1600" dirty="0">
                          <a:solidFill>
                            <a:srgbClr val="5B6178"/>
                          </a:solidFill>
                          <a:latin typeface="Calibri" pitchFamily="34" charset="0"/>
                          <a:ea typeface="Calibri" pitchFamily="34" charset="-122"/>
                          <a:cs typeface="Calibri" pitchFamily="34" charset="-120"/>
                        </a:rPr>
                        <a:t> long</a:t>
                      </a:r>
                      <a:endParaRPr lang="en-US" sz="1600" dirty="0">
                        <a:latin typeface="Calibri" charset="0"/>
                        <a:ea typeface="Calibri" charset="0"/>
                        <a:cs typeface="Calibri" charset="0"/>
                      </a:endParaRPr>
                    </a:p>
                  </a:txBody>
                  <a:tcPr marL="128016" marR="128016" marT="73152" marB="73152" anchor="ctr">
                    <a:lnL w="9525" cap="flat" cmpd="sng" algn="ctr">
                      <a:solidFill>
                        <a:srgbClr val="D9DCE8"/>
                      </a:solidFill>
                      <a:prstDash val="solid"/>
                      <a:round/>
                      <a:headEnd type="none" w="med" len="med"/>
                      <a:tailEnd type="none" w="med" len="med"/>
                    </a:lnL>
                    <a:lnR w="9525" cap="flat" cmpd="sng" algn="ctr">
                      <a:solidFill>
                        <a:srgbClr val="D9DCE8"/>
                      </a:solidFill>
                      <a:prstDash val="solid"/>
                      <a:round/>
                      <a:headEnd type="none" w="med" len="med"/>
                      <a:tailEnd type="none" w="med" len="med"/>
                    </a:lnR>
                    <a:lnT w="9525" cap="flat" cmpd="sng" algn="ctr">
                      <a:solidFill>
                        <a:srgbClr val="D9DCE8"/>
                      </a:solidFill>
                      <a:prstDash val="solid"/>
                      <a:round/>
                      <a:headEnd type="none" w="med" len="med"/>
                      <a:tailEnd type="none" w="med" len="med"/>
                    </a:lnT>
                    <a:lnB w="9525" cap="flat" cmpd="sng" algn="ctr">
                      <a:solidFill>
                        <a:srgbClr val="D9DCE8"/>
                      </a:solidFill>
                      <a:prstDash val="solid"/>
                      <a:round/>
                      <a:headEnd type="none" w="med" len="med"/>
                      <a:tailEnd type="none" w="med" len="med"/>
                    </a:lnB>
                    <a:solidFill>
                      <a:srgbClr val="EEF1F8"/>
                    </a:solidFill>
                  </a:tcPr>
                </a:tc>
                <a:extLst>
                  <a:ext uri="{0D108BD9-81ED-4DB2-BD59-A6C34878D82A}">
                    <a16:rowId xmlns:a16="http://schemas.microsoft.com/office/drawing/2014/main" val="10006"/>
                  </a:ext>
                </a:extLst>
              </a:tr>
            </a:tbl>
          </a:graphicData>
        </a:graphic>
      </p:graphicFrame>
      <p:sp>
        <p:nvSpPr>
          <p:cNvPr id="54" name="Text 2">
            <a:extLst>
              <a:ext uri="{FF2B5EF4-FFF2-40B4-BE49-F238E27FC236}">
                <a16:creationId xmlns:a16="http://schemas.microsoft.com/office/drawing/2014/main" id="{3D351518-EF03-B58F-E67E-F7D4853151D2}"/>
              </a:ext>
            </a:extLst>
          </p:cNvPr>
          <p:cNvSpPr txBox="1"/>
          <p:nvPr/>
        </p:nvSpPr>
        <p:spPr>
          <a:xfrm>
            <a:off x="2763520" y="8362188"/>
            <a:ext cx="11866880" cy="457200"/>
          </a:xfrm>
          <a:prstGeom prst="rect">
            <a:avLst/>
          </a:prstGeom>
          <a:noFill/>
          <a:ln/>
        </p:spPr>
        <p:txBody>
          <a:bodyPr wrap="square" lIns="0" tIns="0" rIns="0" bIns="0" rtlCol="0" anchor="ctr"/>
          <a:lstStyle/>
          <a:p>
            <a:pPr marL="0" indent="0">
              <a:buNone/>
            </a:pPr>
            <a:r>
              <a:rPr lang="en-US" sz="1600" b="1" i="1">
                <a:solidFill>
                  <a:srgbClr val="1E2761"/>
                </a:solidFill>
                <a:latin typeface="Calibri" pitchFamily="34" charset="0"/>
                <a:ea typeface="Calibri" pitchFamily="34" charset="-122"/>
                <a:cs typeface="Calibri" pitchFamily="34" charset="-120"/>
              </a:rPr>
              <a:t>Lecture : </a:t>
            </a:r>
            <a:r>
              <a:rPr lang="en-US" sz="1600" i="1">
                <a:solidFill>
                  <a:srgbClr val="5B6178"/>
                </a:solidFill>
                <a:latin typeface="Calibri" pitchFamily="34" charset="0"/>
                <a:ea typeface="Calibri" pitchFamily="34" charset="-122"/>
                <a:cs typeface="Calibri" pitchFamily="34" charset="-120"/>
              </a:rPr>
              <a:t>les taux </a:t>
            </a:r>
            <a:r>
              <a:rPr lang="en-US" sz="1600" i="1" err="1">
                <a:solidFill>
                  <a:srgbClr val="5B6178"/>
                </a:solidFill>
                <a:latin typeface="Calibri" pitchFamily="34" charset="0"/>
                <a:ea typeface="Calibri" pitchFamily="34" charset="-122"/>
                <a:cs typeface="Calibri" pitchFamily="34" charset="-120"/>
              </a:rPr>
              <a:t>retenus</a:t>
            </a:r>
            <a:r>
              <a:rPr lang="en-US" sz="1600" i="1">
                <a:solidFill>
                  <a:srgbClr val="5B6178"/>
                </a:solidFill>
                <a:latin typeface="Calibri" pitchFamily="34" charset="0"/>
                <a:ea typeface="Calibri" pitchFamily="34" charset="-122"/>
                <a:cs typeface="Calibri" pitchFamily="34" charset="-120"/>
              </a:rPr>
              <a:t> </a:t>
            </a:r>
            <a:r>
              <a:rPr lang="en-US" sz="1600" i="1" err="1">
                <a:solidFill>
                  <a:srgbClr val="5B6178"/>
                </a:solidFill>
                <a:latin typeface="Calibri" pitchFamily="34" charset="0"/>
                <a:ea typeface="Calibri" pitchFamily="34" charset="-122"/>
                <a:cs typeface="Calibri" pitchFamily="34" charset="-120"/>
              </a:rPr>
              <a:t>doivent</a:t>
            </a:r>
            <a:r>
              <a:rPr lang="en-US" sz="1600" i="1">
                <a:solidFill>
                  <a:srgbClr val="5B6178"/>
                </a:solidFill>
                <a:latin typeface="Calibri" pitchFamily="34" charset="0"/>
                <a:ea typeface="Calibri" pitchFamily="34" charset="-122"/>
                <a:cs typeface="Calibri" pitchFamily="34" charset="-120"/>
              </a:rPr>
              <a:t> être réappréciés, poste par poste, au regard des données </a:t>
            </a:r>
            <a:r>
              <a:rPr lang="en-US" sz="1600" i="1" err="1">
                <a:solidFill>
                  <a:srgbClr val="5B6178"/>
                </a:solidFill>
                <a:latin typeface="Calibri" pitchFamily="34" charset="0"/>
                <a:ea typeface="Calibri" pitchFamily="34" charset="-122"/>
                <a:cs typeface="Calibri" pitchFamily="34" charset="-120"/>
              </a:rPr>
              <a:t>d'exploitation</a:t>
            </a:r>
            <a:r>
              <a:rPr lang="en-US" sz="1600" i="1">
                <a:solidFill>
                  <a:srgbClr val="5B6178"/>
                </a:solidFill>
                <a:latin typeface="Calibri" pitchFamily="34" charset="0"/>
                <a:ea typeface="Calibri" pitchFamily="34" charset="-122"/>
                <a:cs typeface="Calibri" pitchFamily="34" charset="-120"/>
              </a:rPr>
              <a:t> de la </a:t>
            </a:r>
            <a:r>
              <a:rPr lang="en-US" sz="1600" i="1" err="1">
                <a:solidFill>
                  <a:srgbClr val="5B6178"/>
                </a:solidFill>
                <a:latin typeface="Calibri" pitchFamily="34" charset="0"/>
                <a:ea typeface="Calibri" pitchFamily="34" charset="-122"/>
                <a:cs typeface="Calibri" pitchFamily="34" charset="-120"/>
              </a:rPr>
              <a:t>résidence</a:t>
            </a:r>
            <a:r>
              <a:rPr lang="en-US" sz="1600" i="1">
                <a:solidFill>
                  <a:srgbClr val="5B6178"/>
                </a:solidFill>
                <a:latin typeface="Calibri" pitchFamily="34" charset="0"/>
                <a:ea typeface="Calibri" pitchFamily="34" charset="-122"/>
                <a:cs typeface="Calibri" pitchFamily="34" charset="-120"/>
              </a:rPr>
              <a:t>.</a:t>
            </a:r>
            <a:endParaRPr lang="en-US" sz="1600"/>
          </a:p>
        </p:txBody>
      </p:sp>
    </p:spTree>
    <p:extLst>
      <p:ext uri="{BB962C8B-B14F-4D97-AF65-F5344CB8AC3E}">
        <p14:creationId xmlns:p14="http://schemas.microsoft.com/office/powerpoint/2010/main" val="2316308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873DB5FC-682D-BE98-0D04-52EE1D504499}"/>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0A07DF57-3FF1-7B0A-1833-609BC23C9979}"/>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5480E7A1-4321-4C17-4FF1-7B38177E3849}"/>
              </a:ext>
            </a:extLst>
          </p:cNvPr>
          <p:cNvPicPr>
            <a:picLocks noChangeAspect="1"/>
          </p:cNvPicPr>
          <p:nvPr/>
        </p:nvPicPr>
        <p:blipFill>
          <a:blip r:embed="rId3"/>
          <a:stretch>
            <a:fillRect/>
          </a:stretch>
        </p:blipFill>
        <p:spPr>
          <a:xfrm>
            <a:off x="953262" y="774954"/>
            <a:ext cx="452628" cy="452628"/>
          </a:xfrm>
          <a:prstGeom prst="rect">
            <a:avLst/>
          </a:prstGeom>
        </p:spPr>
      </p:pic>
      <p:sp>
        <p:nvSpPr>
          <p:cNvPr id="15" name="Text 1">
            <a:extLst>
              <a:ext uri="{FF2B5EF4-FFF2-40B4-BE49-F238E27FC236}">
                <a16:creationId xmlns:a16="http://schemas.microsoft.com/office/drawing/2014/main" id="{62212565-7455-E50F-5A84-245C5C54C443}"/>
              </a:ext>
            </a:extLst>
          </p:cNvPr>
          <p:cNvSpPr/>
          <p:nvPr/>
        </p:nvSpPr>
        <p:spPr>
          <a:xfrm>
            <a:off x="1947672" y="1234440"/>
            <a:ext cx="154990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75" b="1" i="0" u="none" strike="noStrike" kern="0" cap="none" spc="300" normalizeH="0" baseline="0" noProof="0">
                <a:ln>
                  <a:noFill/>
                </a:ln>
                <a:solidFill>
                  <a:srgbClr val="A8853C"/>
                </a:solidFill>
                <a:effectLst/>
                <a:uLnTx/>
                <a:uFillTx/>
                <a:latin typeface="Calibri" pitchFamily="34" charset="0"/>
                <a:ea typeface="Calibri" pitchFamily="34" charset="-122"/>
                <a:cs typeface="Calibri" pitchFamily="34" charset="-120"/>
              </a:rPr>
              <a:t>PARTIE 3 · </a:t>
            </a:r>
            <a:r>
              <a:rPr lang="fr-FR" sz="1575" b="1" kern="0" spc="300">
                <a:solidFill>
                  <a:srgbClr val="A8853C"/>
                </a:solidFill>
                <a:latin typeface="Calibri" pitchFamily="34" charset="0"/>
                <a:ea typeface="Calibri" pitchFamily="34" charset="-122"/>
                <a:cs typeface="Calibri" pitchFamily="34" charset="-120"/>
              </a:rPr>
              <a:t>Process estimatif</a:t>
            </a:r>
            <a:endParaRPr kumimoji="0" lang="fr-FR" sz="15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2">
            <a:extLst>
              <a:ext uri="{FF2B5EF4-FFF2-40B4-BE49-F238E27FC236}">
                <a16:creationId xmlns:a16="http://schemas.microsoft.com/office/drawing/2014/main" id="{56777891-0D31-7B5A-E8E4-B2B506B43BF6}"/>
              </a:ext>
            </a:extLst>
          </p:cNvPr>
          <p:cNvSpPr/>
          <p:nvPr/>
        </p:nvSpPr>
        <p:spPr>
          <a:xfrm>
            <a:off x="1892808" y="528066"/>
            <a:ext cx="15499080" cy="8503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50" b="1" i="0" u="none" strike="noStrike" kern="1200" cap="none" spc="0" normalizeH="0" baseline="0" noProof="0">
                <a:ln>
                  <a:noFill/>
                </a:ln>
                <a:solidFill>
                  <a:srgbClr val="1B2A4D"/>
                </a:solidFill>
                <a:effectLst/>
                <a:uLnTx/>
                <a:uFillTx/>
                <a:latin typeface="Cambria" pitchFamily="34" charset="0"/>
                <a:ea typeface="Cambria" pitchFamily="34" charset="-122"/>
                <a:cs typeface="Cambria" pitchFamily="34" charset="-120"/>
              </a:rPr>
              <a:t>Méthode par comparaison « IN »directe</a:t>
            </a:r>
            <a:endParaRPr kumimoji="0" lang="fr-FR" sz="4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Shape 2">
            <a:extLst>
              <a:ext uri="{FF2B5EF4-FFF2-40B4-BE49-F238E27FC236}">
                <a16:creationId xmlns:a16="http://schemas.microsoft.com/office/drawing/2014/main" id="{6A31D31D-9A89-930D-ACC2-3B638E4AE05A}"/>
              </a:ext>
            </a:extLst>
          </p:cNvPr>
          <p:cNvSpPr/>
          <p:nvPr/>
        </p:nvSpPr>
        <p:spPr>
          <a:xfrm>
            <a:off x="1366266" y="2084831"/>
            <a:ext cx="4869180" cy="4468367"/>
          </a:xfrm>
          <a:prstGeom prst="roundRect">
            <a:avLst>
              <a:gd name="adj" fmla="val 5263"/>
            </a:avLst>
          </a:prstGeom>
          <a:solidFill>
            <a:srgbClr val="283874"/>
          </a:solidFill>
          <a:ln/>
        </p:spPr>
        <p:txBody>
          <a:bodyPr/>
          <a:lstStyle/>
          <a:p>
            <a:endParaRPr lang="fr-FR" sz="2700"/>
          </a:p>
        </p:txBody>
      </p:sp>
      <p:sp>
        <p:nvSpPr>
          <p:cNvPr id="39" name="Text 3">
            <a:extLst>
              <a:ext uri="{FF2B5EF4-FFF2-40B4-BE49-F238E27FC236}">
                <a16:creationId xmlns:a16="http://schemas.microsoft.com/office/drawing/2014/main" id="{6563EACC-B61A-2BC8-DA3A-E33863E65114}"/>
              </a:ext>
            </a:extLst>
          </p:cNvPr>
          <p:cNvSpPr txBox="1"/>
          <p:nvPr/>
        </p:nvSpPr>
        <p:spPr>
          <a:xfrm>
            <a:off x="1777746" y="2386584"/>
            <a:ext cx="4046220" cy="411480"/>
          </a:xfrm>
          <a:prstGeom prst="rect">
            <a:avLst/>
          </a:prstGeom>
          <a:noFill/>
          <a:ln/>
        </p:spPr>
        <p:txBody>
          <a:bodyPr wrap="square" lIns="0" tIns="0" rIns="0" bIns="0" rtlCol="0" anchor="ctr"/>
          <a:lstStyle/>
          <a:p>
            <a:r>
              <a:rPr lang="en-US" sz="1650" b="1" kern="0" spc="300">
                <a:solidFill>
                  <a:srgbClr val="C9A227"/>
                </a:solidFill>
                <a:latin typeface="Calibri" pitchFamily="34" charset="0"/>
                <a:ea typeface="Calibri" pitchFamily="34" charset="-122"/>
                <a:cs typeface="Calibri" pitchFamily="34" charset="-120"/>
              </a:rPr>
              <a:t>ÉTAPE 1</a:t>
            </a:r>
            <a:endParaRPr lang="en-US" sz="1650"/>
          </a:p>
        </p:txBody>
      </p:sp>
      <p:sp>
        <p:nvSpPr>
          <p:cNvPr id="40" name="Text 4">
            <a:extLst>
              <a:ext uri="{FF2B5EF4-FFF2-40B4-BE49-F238E27FC236}">
                <a16:creationId xmlns:a16="http://schemas.microsoft.com/office/drawing/2014/main" id="{6B8E7A6C-A1E7-878C-B47E-9E4FB8BEA491}"/>
              </a:ext>
            </a:extLst>
          </p:cNvPr>
          <p:cNvSpPr txBox="1"/>
          <p:nvPr/>
        </p:nvSpPr>
        <p:spPr>
          <a:xfrm>
            <a:off x="1777746" y="2839212"/>
            <a:ext cx="4046220" cy="754380"/>
          </a:xfrm>
          <a:prstGeom prst="rect">
            <a:avLst/>
          </a:prstGeom>
          <a:noFill/>
          <a:ln/>
        </p:spPr>
        <p:txBody>
          <a:bodyPr wrap="square" lIns="0" tIns="0" rIns="0" bIns="0" rtlCol="0" anchor="ctr"/>
          <a:lstStyle/>
          <a:p>
            <a:r>
              <a:rPr lang="en-US" sz="2550" b="1">
                <a:solidFill>
                  <a:srgbClr val="FFFFFF"/>
                </a:solidFill>
                <a:latin typeface="Cambria" pitchFamily="34" charset="0"/>
                <a:ea typeface="Cambria" pitchFamily="34" charset="-122"/>
                <a:cs typeface="Cambria" pitchFamily="34" charset="-120"/>
              </a:rPr>
              <a:t>Loyer effectif potentiel</a:t>
            </a:r>
            <a:endParaRPr lang="en-US" sz="2550"/>
          </a:p>
        </p:txBody>
      </p:sp>
      <p:sp>
        <p:nvSpPr>
          <p:cNvPr id="41" name="Text 5">
            <a:extLst>
              <a:ext uri="{FF2B5EF4-FFF2-40B4-BE49-F238E27FC236}">
                <a16:creationId xmlns:a16="http://schemas.microsoft.com/office/drawing/2014/main" id="{EF7CC7AD-C1BC-2EF2-66A3-50B3193CCC60}"/>
              </a:ext>
            </a:extLst>
          </p:cNvPr>
          <p:cNvSpPr txBox="1"/>
          <p:nvPr/>
        </p:nvSpPr>
        <p:spPr>
          <a:xfrm>
            <a:off x="1777746" y="4032503"/>
            <a:ext cx="4046220" cy="1768602"/>
          </a:xfrm>
          <a:prstGeom prst="rect">
            <a:avLst/>
          </a:prstGeom>
          <a:noFill/>
          <a:ln/>
        </p:spPr>
        <p:txBody>
          <a:bodyPr wrap="square" lIns="0" tIns="0" rIns="0" bIns="0" rtlCol="0" anchor="ctr"/>
          <a:lstStyle/>
          <a:p>
            <a:pPr>
              <a:lnSpc>
                <a:spcPct val="110000"/>
              </a:lnSpc>
            </a:pPr>
            <a:r>
              <a:rPr lang="en-US">
                <a:solidFill>
                  <a:srgbClr val="CADCFC"/>
                </a:solidFill>
                <a:latin typeface="Calibri" pitchFamily="34" charset="0"/>
                <a:ea typeface="Calibri" pitchFamily="34" charset="-122"/>
                <a:cs typeface="Calibri" pitchFamily="34" charset="-120"/>
              </a:rPr>
              <a:t>Loyers perçus (retraités) + loyers théoriques des lots </a:t>
            </a:r>
            <a:r>
              <a:rPr lang="en-US" err="1">
                <a:solidFill>
                  <a:srgbClr val="CADCFC"/>
                </a:solidFill>
                <a:latin typeface="Calibri" pitchFamily="34" charset="0"/>
                <a:ea typeface="Calibri" pitchFamily="34" charset="-122"/>
                <a:cs typeface="Calibri" pitchFamily="34" charset="-120"/>
              </a:rPr>
              <a:t>vacants</a:t>
            </a:r>
            <a:r>
              <a:rPr lang="en-US">
                <a:solidFill>
                  <a:srgbClr val="CADCFC"/>
                </a:solidFill>
                <a:latin typeface="Calibri" pitchFamily="34" charset="0"/>
                <a:ea typeface="Calibri" pitchFamily="34" charset="-122"/>
                <a:cs typeface="Calibri" pitchFamily="34" charset="-120"/>
              </a:rPr>
              <a:t> </a:t>
            </a:r>
          </a:p>
          <a:p>
            <a:pPr>
              <a:lnSpc>
                <a:spcPct val="110000"/>
              </a:lnSpc>
            </a:pPr>
            <a:endParaRPr lang="en-US">
              <a:solidFill>
                <a:srgbClr val="CADCFC"/>
              </a:solidFill>
              <a:latin typeface="Calibri" pitchFamily="34" charset="0"/>
              <a:ea typeface="Calibri" pitchFamily="34" charset="-122"/>
              <a:cs typeface="Calibri" pitchFamily="34" charset="-120"/>
            </a:endParaRPr>
          </a:p>
          <a:p>
            <a:pPr>
              <a:lnSpc>
                <a:spcPct val="110000"/>
              </a:lnSpc>
            </a:pPr>
            <a:r>
              <a:rPr lang="en-US">
                <a:solidFill>
                  <a:schemeClr val="bg1"/>
                </a:solidFill>
                <a:latin typeface="Calibri" pitchFamily="34" charset="0"/>
                <a:ea typeface="Calibri" pitchFamily="34" charset="-122"/>
                <a:cs typeface="Calibri" pitchFamily="34" charset="-120"/>
              </a:rPr>
              <a:t>Ne </a:t>
            </a:r>
            <a:r>
              <a:rPr lang="en-US" err="1">
                <a:solidFill>
                  <a:schemeClr val="bg1"/>
                </a:solidFill>
                <a:latin typeface="Calibri" pitchFamily="34" charset="0"/>
                <a:ea typeface="Calibri" pitchFamily="34" charset="-122"/>
                <a:cs typeface="Calibri" pitchFamily="34" charset="-120"/>
              </a:rPr>
              <a:t>tient</a:t>
            </a:r>
            <a:r>
              <a:rPr lang="en-US">
                <a:solidFill>
                  <a:schemeClr val="bg1"/>
                </a:solidFill>
                <a:latin typeface="Calibri" pitchFamily="34" charset="0"/>
                <a:ea typeface="Calibri" pitchFamily="34" charset="-122"/>
                <a:cs typeface="Calibri" pitchFamily="34" charset="-120"/>
              </a:rPr>
              <a:t> pas compte du CA </a:t>
            </a:r>
            <a:r>
              <a:rPr lang="en-US" err="1">
                <a:solidFill>
                  <a:schemeClr val="bg1"/>
                </a:solidFill>
                <a:latin typeface="Calibri" pitchFamily="34" charset="0"/>
                <a:ea typeface="Calibri" pitchFamily="34" charset="-122"/>
                <a:cs typeface="Calibri" pitchFamily="34" charset="-120"/>
              </a:rPr>
              <a:t>lié</a:t>
            </a:r>
            <a:r>
              <a:rPr lang="en-US">
                <a:solidFill>
                  <a:schemeClr val="bg1"/>
                </a:solidFill>
                <a:latin typeface="Calibri" pitchFamily="34" charset="0"/>
                <a:ea typeface="Calibri" pitchFamily="34" charset="-122"/>
                <a:cs typeface="Calibri" pitchFamily="34" charset="-120"/>
              </a:rPr>
              <a:t> aux services </a:t>
            </a:r>
            <a:r>
              <a:rPr lang="en-US" err="1">
                <a:solidFill>
                  <a:schemeClr val="bg1"/>
                </a:solidFill>
                <a:latin typeface="Calibri" pitchFamily="34" charset="0"/>
                <a:ea typeface="Calibri" pitchFamily="34" charset="-122"/>
                <a:cs typeface="Calibri" pitchFamily="34" charset="-120"/>
              </a:rPr>
              <a:t>dont</a:t>
            </a:r>
            <a:r>
              <a:rPr lang="en-US">
                <a:solidFill>
                  <a:schemeClr val="bg1"/>
                </a:solidFill>
                <a:latin typeface="Calibri" pitchFamily="34" charset="0"/>
                <a:ea typeface="Calibri" pitchFamily="34" charset="-122"/>
                <a:cs typeface="Calibri" pitchFamily="34" charset="-120"/>
              </a:rPr>
              <a:t> restauration</a:t>
            </a:r>
          </a:p>
          <a:p>
            <a:pPr>
              <a:lnSpc>
                <a:spcPct val="110000"/>
              </a:lnSpc>
            </a:pPr>
            <a:endParaRPr lang="en-US">
              <a:solidFill>
                <a:schemeClr val="bg1"/>
              </a:solidFill>
              <a:latin typeface="Calibri" pitchFamily="34" charset="0"/>
              <a:cs typeface="Calibri" pitchFamily="34" charset="-120"/>
            </a:endParaRPr>
          </a:p>
          <a:p>
            <a:pPr>
              <a:lnSpc>
                <a:spcPct val="110000"/>
              </a:lnSpc>
            </a:pPr>
            <a:r>
              <a:rPr lang="en-US">
                <a:solidFill>
                  <a:schemeClr val="bg1"/>
                </a:solidFill>
                <a:latin typeface="Calibri" pitchFamily="34" charset="0"/>
                <a:cs typeface="Calibri" pitchFamily="34" charset="-120"/>
              </a:rPr>
              <a:t>Bien </a:t>
            </a:r>
            <a:r>
              <a:rPr lang="en-US" err="1">
                <a:solidFill>
                  <a:schemeClr val="bg1"/>
                </a:solidFill>
                <a:latin typeface="Calibri" pitchFamily="34" charset="0"/>
                <a:cs typeface="Calibri" pitchFamily="34" charset="-120"/>
              </a:rPr>
              <a:t>s’assurer</a:t>
            </a:r>
            <a:r>
              <a:rPr lang="en-US">
                <a:solidFill>
                  <a:schemeClr val="bg1"/>
                </a:solidFill>
                <a:latin typeface="Calibri" pitchFamily="34" charset="0"/>
                <a:cs typeface="Calibri" pitchFamily="34" charset="-120"/>
              </a:rPr>
              <a:t> de la </a:t>
            </a:r>
            <a:r>
              <a:rPr lang="en-US" err="1">
                <a:solidFill>
                  <a:schemeClr val="bg1"/>
                </a:solidFill>
                <a:latin typeface="Calibri" pitchFamily="34" charset="0"/>
                <a:cs typeface="Calibri" pitchFamily="34" charset="-120"/>
              </a:rPr>
              <a:t>cohérence</a:t>
            </a:r>
            <a:r>
              <a:rPr lang="en-US">
                <a:solidFill>
                  <a:schemeClr val="bg1"/>
                </a:solidFill>
                <a:latin typeface="Calibri" pitchFamily="34" charset="0"/>
                <a:cs typeface="Calibri" pitchFamily="34" charset="-120"/>
              </a:rPr>
              <a:t> avec le </a:t>
            </a:r>
            <a:r>
              <a:rPr lang="en-US" err="1">
                <a:solidFill>
                  <a:schemeClr val="bg1"/>
                </a:solidFill>
                <a:latin typeface="Calibri" pitchFamily="34" charset="0"/>
                <a:cs typeface="Calibri" pitchFamily="34" charset="-120"/>
              </a:rPr>
              <a:t>marché</a:t>
            </a:r>
            <a:r>
              <a:rPr lang="en-US">
                <a:solidFill>
                  <a:schemeClr val="bg1"/>
                </a:solidFill>
                <a:latin typeface="Calibri" pitchFamily="34" charset="0"/>
                <a:cs typeface="Calibri" pitchFamily="34" charset="-120"/>
              </a:rPr>
              <a:t> &gt; </a:t>
            </a:r>
            <a:r>
              <a:rPr lang="en-US" err="1">
                <a:solidFill>
                  <a:schemeClr val="bg1"/>
                </a:solidFill>
                <a:latin typeface="Calibri" pitchFamily="34" charset="0"/>
                <a:cs typeface="Calibri" pitchFamily="34" charset="-120"/>
              </a:rPr>
              <a:t>généralement</a:t>
            </a:r>
            <a:r>
              <a:rPr lang="en-US">
                <a:solidFill>
                  <a:schemeClr val="bg1"/>
                </a:solidFill>
                <a:latin typeface="Calibri" pitchFamily="34" charset="0"/>
                <a:cs typeface="Calibri" pitchFamily="34" charset="-120"/>
              </a:rPr>
              <a:t> au </a:t>
            </a:r>
            <a:r>
              <a:rPr lang="en-US" err="1">
                <a:solidFill>
                  <a:schemeClr val="bg1"/>
                </a:solidFill>
                <a:latin typeface="Calibri" pitchFamily="34" charset="0"/>
                <a:cs typeface="Calibri" pitchFamily="34" charset="-120"/>
              </a:rPr>
              <a:t>niveau</a:t>
            </a:r>
            <a:r>
              <a:rPr lang="en-US">
                <a:solidFill>
                  <a:schemeClr val="bg1"/>
                </a:solidFill>
                <a:latin typeface="Calibri" pitchFamily="34" charset="0"/>
                <a:cs typeface="Calibri" pitchFamily="34" charset="-120"/>
              </a:rPr>
              <a:t> haut du </a:t>
            </a:r>
            <a:r>
              <a:rPr lang="en-US" err="1">
                <a:solidFill>
                  <a:schemeClr val="bg1"/>
                </a:solidFill>
                <a:latin typeface="Calibri" pitchFamily="34" charset="0"/>
                <a:cs typeface="Calibri" pitchFamily="34" charset="-120"/>
              </a:rPr>
              <a:t>marché</a:t>
            </a:r>
            <a:r>
              <a:rPr lang="en-US">
                <a:solidFill>
                  <a:schemeClr val="bg1"/>
                </a:solidFill>
                <a:latin typeface="Calibri" pitchFamily="34" charset="0"/>
                <a:cs typeface="Calibri" pitchFamily="34" charset="-120"/>
              </a:rPr>
              <a:t> </a:t>
            </a:r>
            <a:r>
              <a:rPr lang="en-US" err="1">
                <a:solidFill>
                  <a:schemeClr val="bg1"/>
                </a:solidFill>
                <a:latin typeface="Calibri" pitchFamily="34" charset="0"/>
                <a:cs typeface="Calibri" pitchFamily="34" charset="-120"/>
              </a:rPr>
              <a:t>locatif</a:t>
            </a:r>
            <a:r>
              <a:rPr lang="en-US">
                <a:solidFill>
                  <a:schemeClr val="bg1"/>
                </a:solidFill>
                <a:latin typeface="Calibri" pitchFamily="34" charset="0"/>
                <a:cs typeface="Calibri" pitchFamily="34" charset="-120"/>
              </a:rPr>
              <a:t> local</a:t>
            </a:r>
            <a:endParaRPr lang="en-US">
              <a:solidFill>
                <a:schemeClr val="bg1"/>
              </a:solidFill>
            </a:endParaRPr>
          </a:p>
        </p:txBody>
      </p:sp>
      <p:sp>
        <p:nvSpPr>
          <p:cNvPr id="42" name="Text 6">
            <a:extLst>
              <a:ext uri="{FF2B5EF4-FFF2-40B4-BE49-F238E27FC236}">
                <a16:creationId xmlns:a16="http://schemas.microsoft.com/office/drawing/2014/main" id="{CD560740-B00B-5950-BE47-B366150F9D09}"/>
              </a:ext>
            </a:extLst>
          </p:cNvPr>
          <p:cNvSpPr txBox="1"/>
          <p:nvPr/>
        </p:nvSpPr>
        <p:spPr>
          <a:xfrm>
            <a:off x="6262878" y="3934966"/>
            <a:ext cx="521208" cy="768096"/>
          </a:xfrm>
          <a:prstGeom prst="rect">
            <a:avLst/>
          </a:prstGeom>
          <a:noFill/>
          <a:ln/>
        </p:spPr>
        <p:txBody>
          <a:bodyPr wrap="square" lIns="0" tIns="0" rIns="0" bIns="0" rtlCol="0" anchor="ctr"/>
          <a:lstStyle/>
          <a:p>
            <a:pPr algn="ctr"/>
            <a:r>
              <a:rPr lang="en-US" sz="3900" b="1">
                <a:solidFill>
                  <a:srgbClr val="C9A227"/>
                </a:solidFill>
                <a:latin typeface="Calibri" pitchFamily="34" charset="0"/>
                <a:ea typeface="Calibri" pitchFamily="34" charset="-122"/>
                <a:cs typeface="Calibri" pitchFamily="34" charset="-120"/>
              </a:rPr>
              <a:t>→</a:t>
            </a:r>
            <a:endParaRPr lang="en-US" sz="3900"/>
          </a:p>
        </p:txBody>
      </p:sp>
      <p:sp>
        <p:nvSpPr>
          <p:cNvPr id="43" name="Shape 7">
            <a:extLst>
              <a:ext uri="{FF2B5EF4-FFF2-40B4-BE49-F238E27FC236}">
                <a16:creationId xmlns:a16="http://schemas.microsoft.com/office/drawing/2014/main" id="{D4897127-3C1E-12C2-4EB6-84561A04ECFC}"/>
              </a:ext>
            </a:extLst>
          </p:cNvPr>
          <p:cNvSpPr/>
          <p:nvPr/>
        </p:nvSpPr>
        <p:spPr>
          <a:xfrm>
            <a:off x="6811518" y="2084830"/>
            <a:ext cx="4869180" cy="4468369"/>
          </a:xfrm>
          <a:prstGeom prst="roundRect">
            <a:avLst>
              <a:gd name="adj" fmla="val 5263"/>
            </a:avLst>
          </a:prstGeom>
          <a:solidFill>
            <a:srgbClr val="283874"/>
          </a:solidFill>
          <a:ln/>
        </p:spPr>
        <p:txBody>
          <a:bodyPr/>
          <a:lstStyle/>
          <a:p>
            <a:endParaRPr lang="fr-FR" sz="2700"/>
          </a:p>
        </p:txBody>
      </p:sp>
      <p:sp>
        <p:nvSpPr>
          <p:cNvPr id="44" name="Text 8">
            <a:extLst>
              <a:ext uri="{FF2B5EF4-FFF2-40B4-BE49-F238E27FC236}">
                <a16:creationId xmlns:a16="http://schemas.microsoft.com/office/drawing/2014/main" id="{167D7F4C-5F6D-1D3A-9AD9-80C45D83C382}"/>
              </a:ext>
            </a:extLst>
          </p:cNvPr>
          <p:cNvSpPr txBox="1"/>
          <p:nvPr/>
        </p:nvSpPr>
        <p:spPr>
          <a:xfrm>
            <a:off x="7222998" y="2386584"/>
            <a:ext cx="4046220" cy="411480"/>
          </a:xfrm>
          <a:prstGeom prst="rect">
            <a:avLst/>
          </a:prstGeom>
          <a:noFill/>
          <a:ln/>
        </p:spPr>
        <p:txBody>
          <a:bodyPr wrap="square" lIns="0" tIns="0" rIns="0" bIns="0" rtlCol="0" anchor="ctr"/>
          <a:lstStyle/>
          <a:p>
            <a:r>
              <a:rPr lang="en-US" sz="1650" b="1" kern="0" spc="300">
                <a:solidFill>
                  <a:srgbClr val="C9A227"/>
                </a:solidFill>
                <a:latin typeface="Calibri" pitchFamily="34" charset="0"/>
                <a:ea typeface="Calibri" pitchFamily="34" charset="-122"/>
                <a:cs typeface="Calibri" pitchFamily="34" charset="-120"/>
              </a:rPr>
              <a:t>ÉTAPE 2</a:t>
            </a:r>
            <a:endParaRPr lang="en-US" sz="1650"/>
          </a:p>
        </p:txBody>
      </p:sp>
      <p:sp>
        <p:nvSpPr>
          <p:cNvPr id="45" name="Text 9">
            <a:extLst>
              <a:ext uri="{FF2B5EF4-FFF2-40B4-BE49-F238E27FC236}">
                <a16:creationId xmlns:a16="http://schemas.microsoft.com/office/drawing/2014/main" id="{F50049B1-648F-2AE8-2F0E-02578D2FDA2E}"/>
              </a:ext>
            </a:extLst>
          </p:cNvPr>
          <p:cNvSpPr txBox="1"/>
          <p:nvPr/>
        </p:nvSpPr>
        <p:spPr>
          <a:xfrm>
            <a:off x="7222998" y="2839212"/>
            <a:ext cx="4046220" cy="754380"/>
          </a:xfrm>
          <a:prstGeom prst="rect">
            <a:avLst/>
          </a:prstGeom>
          <a:noFill/>
          <a:ln/>
        </p:spPr>
        <p:txBody>
          <a:bodyPr wrap="square" lIns="0" tIns="0" rIns="0" bIns="0" rtlCol="0" anchor="ctr"/>
          <a:lstStyle/>
          <a:p>
            <a:r>
              <a:rPr lang="en-US" sz="2550" b="1">
                <a:solidFill>
                  <a:srgbClr val="FFFFFF"/>
                </a:solidFill>
                <a:latin typeface="Cambria" pitchFamily="34" charset="0"/>
                <a:ea typeface="Cambria" pitchFamily="34" charset="-122"/>
                <a:cs typeface="Cambria" pitchFamily="34" charset="-120"/>
              </a:rPr>
              <a:t>Abattements</a:t>
            </a:r>
            <a:endParaRPr lang="en-US" sz="2550"/>
          </a:p>
        </p:txBody>
      </p:sp>
      <p:sp>
        <p:nvSpPr>
          <p:cNvPr id="46" name="Text 10">
            <a:extLst>
              <a:ext uri="{FF2B5EF4-FFF2-40B4-BE49-F238E27FC236}">
                <a16:creationId xmlns:a16="http://schemas.microsoft.com/office/drawing/2014/main" id="{47F2DA3A-992C-6D1C-ABA2-A09A697E4096}"/>
              </a:ext>
            </a:extLst>
          </p:cNvPr>
          <p:cNvSpPr txBox="1"/>
          <p:nvPr/>
        </p:nvSpPr>
        <p:spPr>
          <a:xfrm>
            <a:off x="7222998" y="3621024"/>
            <a:ext cx="4046220" cy="891540"/>
          </a:xfrm>
          <a:prstGeom prst="rect">
            <a:avLst/>
          </a:prstGeom>
          <a:noFill/>
          <a:ln/>
        </p:spPr>
        <p:txBody>
          <a:bodyPr wrap="square" lIns="0" tIns="0" rIns="0" bIns="0" rtlCol="0" anchor="ctr"/>
          <a:lstStyle/>
          <a:p>
            <a:pPr>
              <a:lnSpc>
                <a:spcPct val="110000"/>
              </a:lnSpc>
            </a:pPr>
            <a:r>
              <a:rPr lang="en-US">
                <a:solidFill>
                  <a:srgbClr val="CADCFC"/>
                </a:solidFill>
                <a:latin typeface="Calibri" pitchFamily="34" charset="0"/>
                <a:ea typeface="Calibri" pitchFamily="34" charset="-122"/>
                <a:cs typeface="Calibri" pitchFamily="34" charset="-120"/>
              </a:rPr>
              <a:t>Application des taux propres aux </a:t>
            </a:r>
            <a:r>
              <a:rPr lang="en-US" err="1">
                <a:solidFill>
                  <a:srgbClr val="CADCFC"/>
                </a:solidFill>
                <a:latin typeface="Calibri" pitchFamily="34" charset="0"/>
                <a:ea typeface="Calibri" pitchFamily="34" charset="-122"/>
                <a:cs typeface="Calibri" pitchFamily="34" charset="-120"/>
              </a:rPr>
              <a:t>prérogatives</a:t>
            </a:r>
            <a:r>
              <a:rPr lang="en-US">
                <a:solidFill>
                  <a:srgbClr val="CADCFC"/>
                </a:solidFill>
                <a:latin typeface="Calibri" pitchFamily="34" charset="0"/>
                <a:ea typeface="Calibri" pitchFamily="34" charset="-122"/>
                <a:cs typeface="Calibri" pitchFamily="34" charset="-120"/>
              </a:rPr>
              <a:t> de l’exploitant</a:t>
            </a:r>
            <a:endParaRPr lang="en-US"/>
          </a:p>
        </p:txBody>
      </p:sp>
      <p:sp>
        <p:nvSpPr>
          <p:cNvPr id="47" name="Text 11">
            <a:extLst>
              <a:ext uri="{FF2B5EF4-FFF2-40B4-BE49-F238E27FC236}">
                <a16:creationId xmlns:a16="http://schemas.microsoft.com/office/drawing/2014/main" id="{09FEE016-5EC4-849F-2E5E-1F54B2B8BF11}"/>
              </a:ext>
            </a:extLst>
          </p:cNvPr>
          <p:cNvSpPr txBox="1"/>
          <p:nvPr/>
        </p:nvSpPr>
        <p:spPr>
          <a:xfrm>
            <a:off x="11708130" y="3985351"/>
            <a:ext cx="521208" cy="768096"/>
          </a:xfrm>
          <a:prstGeom prst="rect">
            <a:avLst/>
          </a:prstGeom>
          <a:noFill/>
          <a:ln/>
        </p:spPr>
        <p:txBody>
          <a:bodyPr wrap="square" lIns="0" tIns="0" rIns="0" bIns="0" rtlCol="0" anchor="ctr"/>
          <a:lstStyle/>
          <a:p>
            <a:pPr algn="ctr"/>
            <a:r>
              <a:rPr lang="en-US" sz="3900" b="1">
                <a:solidFill>
                  <a:srgbClr val="C9A227"/>
                </a:solidFill>
                <a:latin typeface="Calibri" pitchFamily="34" charset="0"/>
                <a:ea typeface="Calibri" pitchFamily="34" charset="-122"/>
                <a:cs typeface="Calibri" pitchFamily="34" charset="-120"/>
              </a:rPr>
              <a:t>→</a:t>
            </a:r>
            <a:endParaRPr lang="en-US" sz="3900"/>
          </a:p>
        </p:txBody>
      </p:sp>
      <p:sp>
        <p:nvSpPr>
          <p:cNvPr id="48" name="Shape 12">
            <a:extLst>
              <a:ext uri="{FF2B5EF4-FFF2-40B4-BE49-F238E27FC236}">
                <a16:creationId xmlns:a16="http://schemas.microsoft.com/office/drawing/2014/main" id="{BC5889F1-E292-687B-B4E1-F64D48AAE73F}"/>
              </a:ext>
            </a:extLst>
          </p:cNvPr>
          <p:cNvSpPr/>
          <p:nvPr/>
        </p:nvSpPr>
        <p:spPr>
          <a:xfrm>
            <a:off x="12256770" y="2084831"/>
            <a:ext cx="4869180" cy="4468367"/>
          </a:xfrm>
          <a:prstGeom prst="roundRect">
            <a:avLst>
              <a:gd name="adj" fmla="val 5263"/>
            </a:avLst>
          </a:prstGeom>
          <a:solidFill>
            <a:srgbClr val="283874"/>
          </a:solidFill>
          <a:ln/>
        </p:spPr>
        <p:txBody>
          <a:bodyPr/>
          <a:lstStyle/>
          <a:p>
            <a:endParaRPr lang="fr-FR" sz="2700"/>
          </a:p>
        </p:txBody>
      </p:sp>
      <p:sp>
        <p:nvSpPr>
          <p:cNvPr id="49" name="Text 13">
            <a:extLst>
              <a:ext uri="{FF2B5EF4-FFF2-40B4-BE49-F238E27FC236}">
                <a16:creationId xmlns:a16="http://schemas.microsoft.com/office/drawing/2014/main" id="{B91E76A2-9F56-AA03-7135-96B8FECB695B}"/>
              </a:ext>
            </a:extLst>
          </p:cNvPr>
          <p:cNvSpPr txBox="1"/>
          <p:nvPr/>
        </p:nvSpPr>
        <p:spPr>
          <a:xfrm>
            <a:off x="12668250" y="2386584"/>
            <a:ext cx="4046220" cy="411480"/>
          </a:xfrm>
          <a:prstGeom prst="rect">
            <a:avLst/>
          </a:prstGeom>
          <a:noFill/>
          <a:ln/>
        </p:spPr>
        <p:txBody>
          <a:bodyPr wrap="square" lIns="0" tIns="0" rIns="0" bIns="0" rtlCol="0" anchor="ctr"/>
          <a:lstStyle/>
          <a:p>
            <a:r>
              <a:rPr lang="en-US" sz="1650" b="1" kern="0" spc="300">
                <a:solidFill>
                  <a:srgbClr val="C9A227"/>
                </a:solidFill>
                <a:latin typeface="Calibri" pitchFamily="34" charset="0"/>
                <a:ea typeface="Calibri" pitchFamily="34" charset="-122"/>
                <a:cs typeface="Calibri" pitchFamily="34" charset="-120"/>
              </a:rPr>
              <a:t>ÉTAPE 3</a:t>
            </a:r>
            <a:endParaRPr lang="en-US" sz="1650"/>
          </a:p>
        </p:txBody>
      </p:sp>
      <p:sp>
        <p:nvSpPr>
          <p:cNvPr id="50" name="Text 14">
            <a:extLst>
              <a:ext uri="{FF2B5EF4-FFF2-40B4-BE49-F238E27FC236}">
                <a16:creationId xmlns:a16="http://schemas.microsoft.com/office/drawing/2014/main" id="{AC31CBFC-C381-5FDD-D8A5-10BA74F6FAF9}"/>
              </a:ext>
            </a:extLst>
          </p:cNvPr>
          <p:cNvSpPr txBox="1"/>
          <p:nvPr/>
        </p:nvSpPr>
        <p:spPr>
          <a:xfrm>
            <a:off x="12668250" y="2839212"/>
            <a:ext cx="4046220" cy="754380"/>
          </a:xfrm>
          <a:prstGeom prst="rect">
            <a:avLst/>
          </a:prstGeom>
          <a:noFill/>
          <a:ln/>
        </p:spPr>
        <p:txBody>
          <a:bodyPr wrap="square" lIns="0" tIns="0" rIns="0" bIns="0" rtlCol="0" anchor="ctr"/>
          <a:lstStyle/>
          <a:p>
            <a:r>
              <a:rPr lang="en-US" sz="2550" b="1">
                <a:solidFill>
                  <a:srgbClr val="FFFFFF"/>
                </a:solidFill>
                <a:latin typeface="Cambria" pitchFamily="34" charset="0"/>
                <a:ea typeface="Cambria" pitchFamily="34" charset="-122"/>
                <a:cs typeface="Cambria" pitchFamily="34" charset="-120"/>
              </a:rPr>
              <a:t>Valeur locative</a:t>
            </a:r>
            <a:endParaRPr lang="en-US" sz="2550"/>
          </a:p>
        </p:txBody>
      </p:sp>
      <p:sp>
        <p:nvSpPr>
          <p:cNvPr id="51" name="Text 15">
            <a:extLst>
              <a:ext uri="{FF2B5EF4-FFF2-40B4-BE49-F238E27FC236}">
                <a16:creationId xmlns:a16="http://schemas.microsoft.com/office/drawing/2014/main" id="{BA61211A-9905-C3A1-7138-2D420C79EAC1}"/>
              </a:ext>
            </a:extLst>
          </p:cNvPr>
          <p:cNvSpPr txBox="1"/>
          <p:nvPr/>
        </p:nvSpPr>
        <p:spPr>
          <a:xfrm>
            <a:off x="12668250" y="3621024"/>
            <a:ext cx="4046220" cy="891540"/>
          </a:xfrm>
          <a:prstGeom prst="rect">
            <a:avLst/>
          </a:prstGeom>
          <a:noFill/>
          <a:ln/>
        </p:spPr>
        <p:txBody>
          <a:bodyPr wrap="square" lIns="0" tIns="0" rIns="0" bIns="0" rtlCol="0" anchor="ctr"/>
          <a:lstStyle/>
          <a:p>
            <a:pPr>
              <a:lnSpc>
                <a:spcPct val="110000"/>
              </a:lnSpc>
            </a:pPr>
            <a:r>
              <a:rPr lang="en-US">
                <a:solidFill>
                  <a:srgbClr val="CADCFC"/>
                </a:solidFill>
                <a:latin typeface="Calibri" pitchFamily="34" charset="0"/>
                <a:ea typeface="Calibri" pitchFamily="34" charset="-122"/>
                <a:cs typeface="Calibri" pitchFamily="34" charset="-120"/>
              </a:rPr>
              <a:t>Loyer net d’abattements, exprimé en €/an et €/m²</a:t>
            </a:r>
            <a:endParaRPr lang="en-US"/>
          </a:p>
        </p:txBody>
      </p:sp>
      <p:sp>
        <p:nvSpPr>
          <p:cNvPr id="52" name="Shape 6">
            <a:extLst>
              <a:ext uri="{FF2B5EF4-FFF2-40B4-BE49-F238E27FC236}">
                <a16:creationId xmlns:a16="http://schemas.microsoft.com/office/drawing/2014/main" id="{7166DD8C-EBB3-D22A-734C-27D7F3D2834F}"/>
              </a:ext>
            </a:extLst>
          </p:cNvPr>
          <p:cNvSpPr/>
          <p:nvPr/>
        </p:nvSpPr>
        <p:spPr>
          <a:xfrm>
            <a:off x="-25908" y="7198038"/>
            <a:ext cx="18288000" cy="1786691"/>
          </a:xfrm>
          <a:prstGeom prst="roundRect">
            <a:avLst>
              <a:gd name="adj" fmla="val 1519"/>
            </a:avLst>
          </a:prstGeom>
          <a:solidFill>
            <a:srgbClr val="1B2A4D"/>
          </a:solidFill>
          <a:ln/>
        </p:spPr>
        <p:txBody>
          <a:bodyPr/>
          <a:lstStyle/>
          <a:p>
            <a:pPr algn="just">
              <a:lnSpc>
                <a:spcPct val="105000"/>
              </a:lnSpc>
              <a:spcAft>
                <a:spcPts val="750"/>
              </a:spcAft>
              <a:buSzPct val="100000"/>
            </a:pPr>
            <a:r>
              <a:rPr lang="fr-FR" sz="2700" b="1">
                <a:solidFill>
                  <a:schemeClr val="bg1"/>
                </a:solidFill>
                <a:latin typeface="Calibri" pitchFamily="34" charset="0"/>
                <a:ea typeface="Calibri" pitchFamily="34" charset="-122"/>
                <a:cs typeface="Calibri" pitchFamily="34" charset="-120"/>
              </a:rPr>
              <a:t>Cette méthode par comparaison « in »directe se fonde sur le marché résidentiel local. Elle pourrait être mise en œuvre dès lors que l’on ne considérerait pas ces résidences comme étant monovalentes. Elle suppose d’avoir communication de la comptabilité de l’exploitant. </a:t>
            </a:r>
            <a:endParaRPr lang="fr-FR" sz="2700" b="1">
              <a:solidFill>
                <a:schemeClr val="bg1"/>
              </a:solidFill>
            </a:endParaRPr>
          </a:p>
        </p:txBody>
      </p:sp>
    </p:spTree>
    <p:extLst>
      <p:ext uri="{BB962C8B-B14F-4D97-AF65-F5344CB8AC3E}">
        <p14:creationId xmlns:p14="http://schemas.microsoft.com/office/powerpoint/2010/main" val="30221596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E4F7BDAC-69AD-FC3C-686F-96E2F6EBD6A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C55A644-865E-6508-D68E-EBC9BA44C9A0}"/>
              </a:ext>
            </a:extLst>
          </p:cNvPr>
          <p:cNvSpPr/>
          <p:nvPr/>
        </p:nvSpPr>
        <p:spPr>
          <a:xfrm>
            <a:off x="15240000" y="1428750"/>
            <a:ext cx="1047750" cy="1047750"/>
          </a:xfrm>
          <a:prstGeom prst="rect">
            <a:avLst/>
          </a:prstGeom>
          <a:solidFill>
            <a:srgbClr val="6FB58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A962ACE7-3A14-4EA4-4030-BBB3407A2A51}"/>
              </a:ext>
            </a:extLst>
          </p:cNvPr>
          <p:cNvSpPr/>
          <p:nvPr/>
        </p:nvSpPr>
        <p:spPr>
          <a:xfrm>
            <a:off x="1238250" y="3301901"/>
            <a:ext cx="12258675" cy="1581150"/>
          </a:xfrm>
          <a:prstGeom prst="rect">
            <a:avLst/>
          </a:prstGeom>
          <a:noFill/>
          <a:ln/>
        </p:spPr>
        <p:txBody>
          <a:bodyPr wrap="square" lIns="25400" tIns="25400" rIns="25400" bIns="25400" rtlCol="0" anchor="t">
            <a:normAutofit lnSpcReduction="10000"/>
          </a:bodyPr>
          <a:lstStyle/>
          <a:p>
            <a:pPr marL="0" marR="0" lvl="0" indent="0" algn="l" defTabSz="914400" rtl="0" eaLnBrk="1" fontAlgn="auto" latinLnBrk="0" hangingPunct="1">
              <a:lnSpc>
                <a:spcPct val="78261"/>
              </a:lnSpc>
              <a:spcBef>
                <a:spcPts val="0"/>
              </a:spcBef>
              <a:spcAft>
                <a:spcPts val="0"/>
              </a:spcAft>
              <a:buClrTx/>
              <a:buSzTx/>
              <a:buFontTx/>
              <a:buNone/>
              <a:tabLst/>
              <a:defRPr/>
            </a:pPr>
            <a:r>
              <a:rPr kumimoji="0" lang="en-US" sz="13500" b="1" i="0" u="none" strike="noStrike" kern="1200" cap="none" spc="0" normalizeH="0" baseline="0" noProof="0" dirty="0">
                <a:ln>
                  <a:noFill/>
                </a:ln>
                <a:solidFill>
                  <a:srgbClr val="15224C"/>
                </a:solidFill>
                <a:effectLst/>
                <a:uLnTx/>
                <a:uFillTx/>
                <a:latin typeface="Arial" pitchFamily="34" charset="0"/>
                <a:ea typeface="Arial" pitchFamily="34" charset="-122"/>
                <a:cs typeface="Arial" pitchFamily="34" charset="-120"/>
              </a:rPr>
              <a:t>03-C</a:t>
            </a:r>
            <a:endParaRPr kumimoji="0" lang="en-US" sz="13500" b="0" i="0" u="none" strike="noStrike" kern="1200" cap="none" spc="0" normalizeH="0" baseline="0" noProof="0" dirty="0">
              <a:ln>
                <a:noFill/>
              </a:ln>
              <a:solidFill>
                <a:srgbClr val="15224C"/>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EF414D71-5AA2-8451-4157-813A62A24BC1}"/>
              </a:ext>
            </a:extLst>
          </p:cNvPr>
          <p:cNvSpPr/>
          <p:nvPr/>
        </p:nvSpPr>
        <p:spPr>
          <a:xfrm>
            <a:off x="1238250" y="5225951"/>
            <a:ext cx="12258675" cy="1025649"/>
          </a:xfrm>
          <a:prstGeom prst="rect">
            <a:avLst/>
          </a:prstGeom>
          <a:noFill/>
          <a:ln/>
        </p:spPr>
        <p:txBody>
          <a:bodyPr wrap="square" lIns="25400" tIns="25400" rIns="25400" bIns="25400" rtlCol="0" anchor="t">
            <a:normAutofit lnSpcReduction="10000"/>
          </a:bodyPr>
          <a:lstStyle/>
          <a:p>
            <a:pPr marL="0" marR="0" lvl="0" indent="0" algn="l" defTabSz="914400" rtl="0" eaLnBrk="1" fontAlgn="auto" latinLnBrk="0" hangingPunct="1">
              <a:lnSpc>
                <a:spcPct val="93828"/>
              </a:lnSpc>
              <a:spcBef>
                <a:spcPts val="0"/>
              </a:spcBef>
              <a:spcAft>
                <a:spcPts val="0"/>
              </a:spcAft>
              <a:buClrTx/>
              <a:buSzTx/>
              <a:buFontTx/>
              <a:buNone/>
              <a:tabLst/>
              <a:defRPr/>
            </a:pPr>
            <a:r>
              <a:rPr kumimoji="0" lang="en-US" sz="72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Méthodes</a:t>
            </a:r>
            <a:r>
              <a:rPr kumimoji="0" lang="en-US" sz="72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a:t>
            </a:r>
            <a:r>
              <a:rPr kumimoji="0" lang="en-US" sz="72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hoteli</a:t>
            </a:r>
            <a:r>
              <a:rPr lang="en-US" sz="7200" err="1">
                <a:solidFill>
                  <a:srgbClr val="15224C"/>
                </a:solidFill>
                <a:latin typeface="Arial" pitchFamily="34" charset="0"/>
                <a:ea typeface="Arial" pitchFamily="34" charset="-122"/>
                <a:cs typeface="Arial" pitchFamily="34" charset="-120"/>
              </a:rPr>
              <a:t>ères</a:t>
            </a:r>
            <a:endParaRPr kumimoji="0" lang="en-US" sz="7200" b="0" i="0" u="none" strike="noStrike" kern="1200" cap="none" spc="0" normalizeH="0" baseline="0" noProof="0">
              <a:ln>
                <a:noFill/>
              </a:ln>
              <a:solidFill>
                <a:srgbClr val="15224C"/>
              </a:solidFill>
              <a:effectLst/>
              <a:uLnTx/>
              <a:uFillTx/>
              <a:latin typeface="Calibri" panose="020F0502020204030204"/>
              <a:ea typeface="+mn-ea"/>
              <a:cs typeface="+mn-cs"/>
            </a:endParaRPr>
          </a:p>
        </p:txBody>
      </p:sp>
      <p:sp>
        <p:nvSpPr>
          <p:cNvPr id="10" name="Text 4">
            <a:extLst>
              <a:ext uri="{FF2B5EF4-FFF2-40B4-BE49-F238E27FC236}">
                <a16:creationId xmlns:a16="http://schemas.microsoft.com/office/drawing/2014/main" id="{89615DBA-7E57-631B-D2E7-B84568A43B36}"/>
              </a:ext>
            </a:extLst>
          </p:cNvPr>
          <p:cNvSpPr/>
          <p:nvPr/>
        </p:nvSpPr>
        <p:spPr>
          <a:xfrm>
            <a:off x="1638299" y="6594500"/>
            <a:ext cx="11560865" cy="428625"/>
          </a:xfrm>
          <a:prstGeom prst="rect">
            <a:avLst/>
          </a:prstGeom>
          <a:noFill/>
          <a:ln/>
        </p:spPr>
        <p:txBody>
          <a:bodyPr wrap="square" lIns="25400" tIns="25400" rIns="25400" bIns="2540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15224C"/>
                </a:solidFill>
                <a:latin typeface="Arial" pitchFamily="34" charset="0"/>
                <a:cs typeface="Arial" pitchFamily="34" charset="-120"/>
              </a:rPr>
              <a:t>Une </a:t>
            </a:r>
            <a:r>
              <a:rPr lang="en-US" sz="2800" err="1">
                <a:solidFill>
                  <a:srgbClr val="15224C"/>
                </a:solidFill>
                <a:latin typeface="Arial" pitchFamily="34" charset="0"/>
                <a:cs typeface="Arial" pitchFamily="34" charset="-120"/>
              </a:rPr>
              <a:t>recette</a:t>
            </a:r>
            <a:r>
              <a:rPr lang="en-US" sz="2800">
                <a:solidFill>
                  <a:srgbClr val="15224C"/>
                </a:solidFill>
                <a:latin typeface="Arial" pitchFamily="34" charset="0"/>
                <a:cs typeface="Arial" pitchFamily="34" charset="-120"/>
              </a:rPr>
              <a:t> </a:t>
            </a:r>
            <a:r>
              <a:rPr lang="en-US" sz="2800" err="1">
                <a:solidFill>
                  <a:srgbClr val="15224C"/>
                </a:solidFill>
                <a:latin typeface="Arial" pitchFamily="34" charset="0"/>
                <a:cs typeface="Arial" pitchFamily="34" charset="-120"/>
              </a:rPr>
              <a:t>théorique</a:t>
            </a:r>
            <a:r>
              <a:rPr lang="en-US" sz="2800">
                <a:solidFill>
                  <a:srgbClr val="15224C"/>
                </a:solidFill>
                <a:latin typeface="Arial" pitchFamily="34" charset="0"/>
                <a:cs typeface="Arial" pitchFamily="34" charset="-120"/>
              </a:rPr>
              <a:t> </a:t>
            </a:r>
            <a:r>
              <a:rPr lang="en-US" sz="2800" err="1">
                <a:solidFill>
                  <a:srgbClr val="15224C"/>
                </a:solidFill>
                <a:latin typeface="Arial" pitchFamily="34" charset="0"/>
                <a:cs typeface="Arial" pitchFamily="34" charset="-120"/>
              </a:rPr>
              <a:t>déterminée</a:t>
            </a:r>
            <a:r>
              <a:rPr lang="en-US" sz="2800">
                <a:solidFill>
                  <a:srgbClr val="15224C"/>
                </a:solidFill>
                <a:latin typeface="Arial" pitchFamily="34" charset="0"/>
                <a:cs typeface="Arial" pitchFamily="34" charset="-120"/>
              </a:rPr>
              <a:t> par </a:t>
            </a:r>
            <a:r>
              <a:rPr lang="en-US" sz="2800" err="1">
                <a:solidFill>
                  <a:srgbClr val="15224C"/>
                </a:solidFill>
                <a:latin typeface="Arial" pitchFamily="34" charset="0"/>
                <a:cs typeface="Arial" pitchFamily="34" charset="-120"/>
              </a:rPr>
              <a:t>comparaison</a:t>
            </a:r>
            <a:r>
              <a:rPr lang="en-US" sz="2800">
                <a:solidFill>
                  <a:srgbClr val="15224C"/>
                </a:solidFill>
                <a:latin typeface="Arial" pitchFamily="34" charset="0"/>
                <a:cs typeface="Arial" pitchFamily="34" charset="-120"/>
              </a:rPr>
              <a:t> à </a:t>
            </a:r>
            <a:r>
              <a:rPr lang="en-US" sz="2800" err="1">
                <a:solidFill>
                  <a:srgbClr val="15224C"/>
                </a:solidFill>
                <a:latin typeface="Arial" pitchFamily="34" charset="0"/>
                <a:cs typeface="Arial" pitchFamily="34" charset="-120"/>
              </a:rPr>
              <a:t>d’autres</a:t>
            </a:r>
            <a:r>
              <a:rPr lang="en-US" sz="2800">
                <a:solidFill>
                  <a:srgbClr val="15224C"/>
                </a:solidFill>
                <a:latin typeface="Arial" pitchFamily="34" charset="0"/>
                <a:cs typeface="Arial" pitchFamily="34" charset="-120"/>
              </a:rPr>
              <a:t> RSS</a:t>
            </a:r>
            <a:endParaRPr kumimoji="0" lang="en-US" sz="2800" b="0" i="0" u="none" strike="noStrike" kern="1200" cap="none" spc="0" normalizeH="0" baseline="0" noProof="0">
              <a:ln>
                <a:noFill/>
              </a:ln>
              <a:solidFill>
                <a:srgbClr val="15224C"/>
              </a:solidFill>
              <a:effectLst/>
              <a:uLnTx/>
              <a:uFillTx/>
              <a:latin typeface="Calibri" panose="020F0502020204030204"/>
              <a:ea typeface="+mn-ea"/>
              <a:cs typeface="+mn-cs"/>
            </a:endParaRPr>
          </a:p>
        </p:txBody>
      </p:sp>
      <p:sp>
        <p:nvSpPr>
          <p:cNvPr id="11" name="Text 4">
            <a:extLst>
              <a:ext uri="{FF2B5EF4-FFF2-40B4-BE49-F238E27FC236}">
                <a16:creationId xmlns:a16="http://schemas.microsoft.com/office/drawing/2014/main" id="{C230150F-D836-A92E-1210-DD8EB9103927}"/>
              </a:ext>
            </a:extLst>
          </p:cNvPr>
          <p:cNvSpPr/>
          <p:nvPr/>
        </p:nvSpPr>
        <p:spPr>
          <a:xfrm>
            <a:off x="1638299" y="7836690"/>
            <a:ext cx="11560865" cy="428625"/>
          </a:xfrm>
          <a:prstGeom prst="rect">
            <a:avLst/>
          </a:prstGeom>
          <a:noFill/>
          <a:ln/>
        </p:spPr>
        <p:txBody>
          <a:bodyPr wrap="square" lIns="25400" tIns="25400" rIns="25400" bIns="2540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Une </a:t>
            </a:r>
            <a:r>
              <a:rPr kumimoji="0" lang="en-US" sz="16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recette</a:t>
            </a:r>
            <a:r>
              <a:rPr kumimoji="0" lang="en-US" sz="16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a:t>
            </a:r>
            <a:r>
              <a:rPr kumimoji="0" lang="en-US" sz="16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hébergement</a:t>
            </a:r>
            <a:r>
              <a:rPr kumimoji="0" lang="en-US" sz="16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a:t>
            </a:r>
            <a:r>
              <a:rPr kumimoji="0" lang="en-US" sz="16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déterminée</a:t>
            </a:r>
            <a:r>
              <a:rPr kumimoji="0" lang="en-US" sz="16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par </a:t>
            </a:r>
            <a:r>
              <a:rPr kumimoji="0" lang="en-US" sz="16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analogie</a:t>
            </a:r>
            <a:r>
              <a:rPr kumimoji="0" lang="en-US" sz="16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au </a:t>
            </a:r>
            <a:r>
              <a:rPr kumimoji="0" lang="en-US" sz="16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marché</a:t>
            </a:r>
            <a:r>
              <a:rPr kumimoji="0" lang="en-US" sz="16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a:t>
            </a:r>
            <a:r>
              <a:rPr kumimoji="0" lang="en-US" sz="16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résidentiel</a:t>
            </a:r>
            <a:endParaRPr kumimoji="0" lang="en-US" sz="1600" b="0" i="0" u="none" strike="noStrike" kern="1200" cap="none" spc="0" normalizeH="0" baseline="0" noProof="0">
              <a:ln>
                <a:noFill/>
              </a:ln>
              <a:solidFill>
                <a:srgbClr val="15224C"/>
              </a:solidFill>
              <a:effectLst/>
              <a:uLnTx/>
              <a:uFillTx/>
              <a:latin typeface="Calibri" panose="020F0502020204030204"/>
              <a:ea typeface="+mn-ea"/>
              <a:cs typeface="+mn-cs"/>
            </a:endParaRPr>
          </a:p>
        </p:txBody>
      </p:sp>
      <p:sp>
        <p:nvSpPr>
          <p:cNvPr id="12" name="Shape 3">
            <a:extLst>
              <a:ext uri="{FF2B5EF4-FFF2-40B4-BE49-F238E27FC236}">
                <a16:creationId xmlns:a16="http://schemas.microsoft.com/office/drawing/2014/main" id="{BB3D709A-7BCC-7D06-AD18-F218E9BB9824}"/>
              </a:ext>
            </a:extLst>
          </p:cNvPr>
          <p:cNvSpPr/>
          <p:nvPr/>
        </p:nvSpPr>
        <p:spPr>
          <a:xfrm>
            <a:off x="1238250" y="6684987"/>
            <a:ext cx="209550" cy="209550"/>
          </a:xfrm>
          <a:prstGeom prst="rect">
            <a:avLst/>
          </a:prstGeom>
          <a:solidFill>
            <a:srgbClr val="6FB48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3">
            <a:extLst>
              <a:ext uri="{FF2B5EF4-FFF2-40B4-BE49-F238E27FC236}">
                <a16:creationId xmlns:a16="http://schemas.microsoft.com/office/drawing/2014/main" id="{B88D8A12-18C9-BA77-9754-094B41BADF2B}"/>
              </a:ext>
            </a:extLst>
          </p:cNvPr>
          <p:cNvSpPr/>
          <p:nvPr/>
        </p:nvSpPr>
        <p:spPr>
          <a:xfrm>
            <a:off x="1238250" y="7946228"/>
            <a:ext cx="209550" cy="209550"/>
          </a:xfrm>
          <a:prstGeom prst="rect">
            <a:avLst/>
          </a:prstGeom>
          <a:solidFill>
            <a:srgbClr val="6FB48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68689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E24A9A24-C3D9-7767-EE07-A28D34E9DE18}"/>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E8E425A4-A5DA-8C1E-CAA1-CCD748754685}"/>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8CCCD6D3-556B-B844-E978-D23F2FA4C86C}"/>
              </a:ext>
            </a:extLst>
          </p:cNvPr>
          <p:cNvPicPr>
            <a:picLocks noChangeAspect="1"/>
          </p:cNvPicPr>
          <p:nvPr/>
        </p:nvPicPr>
        <p:blipFill>
          <a:blip r:embed="rId3"/>
          <a:stretch>
            <a:fillRect/>
          </a:stretch>
        </p:blipFill>
        <p:spPr>
          <a:xfrm>
            <a:off x="953262" y="774954"/>
            <a:ext cx="452628" cy="452628"/>
          </a:xfrm>
          <a:prstGeom prst="rect">
            <a:avLst/>
          </a:prstGeom>
        </p:spPr>
      </p:pic>
      <p:sp>
        <p:nvSpPr>
          <p:cNvPr id="16" name="Text 2">
            <a:extLst>
              <a:ext uri="{FF2B5EF4-FFF2-40B4-BE49-F238E27FC236}">
                <a16:creationId xmlns:a16="http://schemas.microsoft.com/office/drawing/2014/main" id="{AD1A5D24-E7DB-01EE-7AE7-7CD035ED5752}"/>
              </a:ext>
            </a:extLst>
          </p:cNvPr>
          <p:cNvSpPr/>
          <p:nvPr/>
        </p:nvSpPr>
        <p:spPr>
          <a:xfrm>
            <a:off x="1892808" y="528066"/>
            <a:ext cx="15499080" cy="8503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50" b="1" i="0" u="none" strike="noStrike" kern="1200" cap="none" spc="0" normalizeH="0" baseline="0" noProof="0">
                <a:ln>
                  <a:noFill/>
                </a:ln>
                <a:solidFill>
                  <a:srgbClr val="1B2A4D"/>
                </a:solidFill>
                <a:effectLst/>
                <a:uLnTx/>
                <a:uFillTx/>
                <a:latin typeface="Cambria" pitchFamily="34" charset="0"/>
                <a:ea typeface="Cambria" pitchFamily="34" charset="-122"/>
                <a:cs typeface="Cambria" pitchFamily="34" charset="-120"/>
              </a:rPr>
              <a:t>Méthode par comparaison concurrentielle</a:t>
            </a:r>
            <a:endParaRPr kumimoji="0" lang="fr-FR" sz="4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hape 2">
            <a:extLst>
              <a:ext uri="{FF2B5EF4-FFF2-40B4-BE49-F238E27FC236}">
                <a16:creationId xmlns:a16="http://schemas.microsoft.com/office/drawing/2014/main" id="{B317EF71-9FB2-FEAD-7FE5-C1E975599CE4}"/>
              </a:ext>
            </a:extLst>
          </p:cNvPr>
          <p:cNvSpPr/>
          <p:nvPr/>
        </p:nvSpPr>
        <p:spPr>
          <a:xfrm>
            <a:off x="953262" y="1955673"/>
            <a:ext cx="5143500" cy="4869180"/>
          </a:xfrm>
          <a:prstGeom prst="roundRect">
            <a:avLst>
              <a:gd name="adj" fmla="val 2817"/>
            </a:avLst>
          </a:prstGeom>
          <a:solidFill>
            <a:srgbClr val="FFFFFF"/>
          </a:solidFill>
          <a:ln w="12700">
            <a:solidFill>
              <a:srgbClr val="E1E4EE"/>
            </a:solidFill>
            <a:prstDash val="solid"/>
          </a:ln>
        </p:spPr>
        <p:txBody>
          <a:bodyPr/>
          <a:lstStyle/>
          <a:p>
            <a:endParaRPr lang="fr-FR" sz="2700"/>
          </a:p>
        </p:txBody>
      </p:sp>
      <p:sp>
        <p:nvSpPr>
          <p:cNvPr id="3" name="Shape 3">
            <a:extLst>
              <a:ext uri="{FF2B5EF4-FFF2-40B4-BE49-F238E27FC236}">
                <a16:creationId xmlns:a16="http://schemas.microsoft.com/office/drawing/2014/main" id="{D515B331-F5EB-C7BE-50A4-DC01338ABF34}"/>
              </a:ext>
            </a:extLst>
          </p:cNvPr>
          <p:cNvSpPr/>
          <p:nvPr/>
        </p:nvSpPr>
        <p:spPr>
          <a:xfrm>
            <a:off x="2976372" y="2435733"/>
            <a:ext cx="1097280" cy="1097280"/>
          </a:xfrm>
          <a:prstGeom prst="ellipse">
            <a:avLst/>
          </a:prstGeom>
          <a:solidFill>
            <a:srgbClr val="1E2761"/>
          </a:solidFill>
          <a:ln/>
        </p:spPr>
        <p:txBody>
          <a:bodyPr/>
          <a:lstStyle/>
          <a:p>
            <a:endParaRPr lang="fr-FR" sz="2700"/>
          </a:p>
        </p:txBody>
      </p:sp>
      <p:pic>
        <p:nvPicPr>
          <p:cNvPr id="4" name="Image 0" descr="/tmp/claude-0/-home-claude/47ed108d-bc5e-553b-823c-b40981c336ea/scratchpad/icons/chartBar_white.png">
            <a:extLst>
              <a:ext uri="{FF2B5EF4-FFF2-40B4-BE49-F238E27FC236}">
                <a16:creationId xmlns:a16="http://schemas.microsoft.com/office/drawing/2014/main" id="{8D181751-E174-AE47-9337-F3C2D78E7F2F}"/>
              </a:ext>
            </a:extLst>
          </p:cNvPr>
          <p:cNvPicPr>
            <a:picLocks noChangeAspect="1"/>
          </p:cNvPicPr>
          <p:nvPr/>
        </p:nvPicPr>
        <p:blipFill>
          <a:blip r:embed="rId4"/>
          <a:stretch>
            <a:fillRect/>
          </a:stretch>
        </p:blipFill>
        <p:spPr>
          <a:xfrm>
            <a:off x="3223260" y="2682621"/>
            <a:ext cx="603504" cy="603504"/>
          </a:xfrm>
          <a:prstGeom prst="rect">
            <a:avLst/>
          </a:prstGeom>
        </p:spPr>
      </p:pic>
      <p:sp>
        <p:nvSpPr>
          <p:cNvPr id="5" name="Text 4">
            <a:extLst>
              <a:ext uri="{FF2B5EF4-FFF2-40B4-BE49-F238E27FC236}">
                <a16:creationId xmlns:a16="http://schemas.microsoft.com/office/drawing/2014/main" id="{9EF02CBF-0E59-621E-7737-A02F73D0AD84}"/>
              </a:ext>
            </a:extLst>
          </p:cNvPr>
          <p:cNvSpPr txBox="1"/>
          <p:nvPr/>
        </p:nvSpPr>
        <p:spPr>
          <a:xfrm>
            <a:off x="1296162" y="3807333"/>
            <a:ext cx="4457700" cy="411480"/>
          </a:xfrm>
          <a:prstGeom prst="rect">
            <a:avLst/>
          </a:prstGeom>
          <a:noFill/>
          <a:ln/>
        </p:spPr>
        <p:txBody>
          <a:bodyPr wrap="square" lIns="0" tIns="0" rIns="0" bIns="0" rtlCol="0" anchor="ctr"/>
          <a:lstStyle/>
          <a:p>
            <a:pPr algn="ctr"/>
            <a:r>
              <a:rPr lang="en-US" sz="1650" b="1" kern="0" spc="300">
                <a:solidFill>
                  <a:srgbClr val="C9A227"/>
                </a:solidFill>
                <a:latin typeface="Calibri" pitchFamily="34" charset="0"/>
                <a:ea typeface="Calibri" pitchFamily="34" charset="-122"/>
                <a:cs typeface="Calibri" pitchFamily="34" charset="-120"/>
              </a:rPr>
              <a:t>ÉTAPE 1</a:t>
            </a:r>
            <a:endParaRPr lang="en-US" sz="1650"/>
          </a:p>
        </p:txBody>
      </p:sp>
      <p:sp>
        <p:nvSpPr>
          <p:cNvPr id="6" name="Text 5">
            <a:extLst>
              <a:ext uri="{FF2B5EF4-FFF2-40B4-BE49-F238E27FC236}">
                <a16:creationId xmlns:a16="http://schemas.microsoft.com/office/drawing/2014/main" id="{89B769DC-704B-23E2-0C05-3C45DD4B4A77}"/>
              </a:ext>
            </a:extLst>
          </p:cNvPr>
          <p:cNvSpPr txBox="1"/>
          <p:nvPr/>
        </p:nvSpPr>
        <p:spPr>
          <a:xfrm>
            <a:off x="1296162" y="4218813"/>
            <a:ext cx="4457700" cy="822960"/>
          </a:xfrm>
          <a:prstGeom prst="rect">
            <a:avLst/>
          </a:prstGeom>
          <a:noFill/>
          <a:ln/>
        </p:spPr>
        <p:txBody>
          <a:bodyPr wrap="square" lIns="0" tIns="0" rIns="0" bIns="0" rtlCol="0" anchor="ctr"/>
          <a:lstStyle/>
          <a:p>
            <a:pPr algn="ctr"/>
            <a:r>
              <a:rPr lang="en-US" sz="2475" b="1">
                <a:solidFill>
                  <a:srgbClr val="1E2761"/>
                </a:solidFill>
                <a:latin typeface="Cambria" pitchFamily="34" charset="0"/>
                <a:ea typeface="Cambria" pitchFamily="34" charset="-122"/>
                <a:cs typeface="Cambria" pitchFamily="34" charset="-120"/>
              </a:rPr>
              <a:t>CA normatif par logement</a:t>
            </a:r>
            <a:endParaRPr lang="en-US" sz="2475"/>
          </a:p>
        </p:txBody>
      </p:sp>
      <p:sp>
        <p:nvSpPr>
          <p:cNvPr id="8" name="Text 6">
            <a:extLst>
              <a:ext uri="{FF2B5EF4-FFF2-40B4-BE49-F238E27FC236}">
                <a16:creationId xmlns:a16="http://schemas.microsoft.com/office/drawing/2014/main" id="{E3859202-68A3-7C48-A10D-532DEC00CACC}"/>
              </a:ext>
            </a:extLst>
          </p:cNvPr>
          <p:cNvSpPr txBox="1"/>
          <p:nvPr/>
        </p:nvSpPr>
        <p:spPr>
          <a:xfrm>
            <a:off x="1364742" y="5110353"/>
            <a:ext cx="4320540" cy="1508760"/>
          </a:xfrm>
          <a:prstGeom prst="rect">
            <a:avLst/>
          </a:prstGeom>
          <a:noFill/>
          <a:ln/>
        </p:spPr>
        <p:txBody>
          <a:bodyPr wrap="square" lIns="0" tIns="0" rIns="0" bIns="0" rtlCol="0" anchor="ctr"/>
          <a:lstStyle/>
          <a:p>
            <a:pPr>
              <a:lnSpc>
                <a:spcPct val="112000"/>
              </a:lnSpc>
            </a:pPr>
            <a:r>
              <a:rPr lang="en-US" sz="1725">
                <a:solidFill>
                  <a:srgbClr val="5B6178"/>
                </a:solidFill>
                <a:latin typeface="Calibri" pitchFamily="34" charset="0"/>
                <a:ea typeface="Calibri" pitchFamily="34" charset="-122"/>
                <a:cs typeface="Calibri" pitchFamily="34" charset="-120"/>
              </a:rPr>
              <a:t>Déterminé par comparaison avec des résidences concurrentes de positionnement similaire : localisation, qualité du bâti, prestations, taille, niveau de service. Exprimé toutes recettes comprises (hébergement, services, F&amp;B, parkings), hors TVA.</a:t>
            </a:r>
            <a:endParaRPr lang="en-US" sz="1725"/>
          </a:p>
        </p:txBody>
      </p:sp>
      <p:sp>
        <p:nvSpPr>
          <p:cNvPr id="9" name="Text 7">
            <a:extLst>
              <a:ext uri="{FF2B5EF4-FFF2-40B4-BE49-F238E27FC236}">
                <a16:creationId xmlns:a16="http://schemas.microsoft.com/office/drawing/2014/main" id="{19F5736F-BBA7-AF07-204B-E14F1BA6CF8B}"/>
              </a:ext>
            </a:extLst>
          </p:cNvPr>
          <p:cNvSpPr txBox="1"/>
          <p:nvPr/>
        </p:nvSpPr>
        <p:spPr>
          <a:xfrm>
            <a:off x="6124194" y="3978783"/>
            <a:ext cx="425196" cy="822960"/>
          </a:xfrm>
          <a:prstGeom prst="rect">
            <a:avLst/>
          </a:prstGeom>
          <a:noFill/>
          <a:ln/>
        </p:spPr>
        <p:txBody>
          <a:bodyPr wrap="square" lIns="0" tIns="0" rIns="0" bIns="0" rtlCol="0" anchor="ctr"/>
          <a:lstStyle/>
          <a:p>
            <a:pPr algn="ctr"/>
            <a:r>
              <a:rPr lang="en-US" sz="3600" b="1">
                <a:solidFill>
                  <a:srgbClr val="C9A227"/>
                </a:solidFill>
                <a:latin typeface="Calibri" pitchFamily="34" charset="0"/>
                <a:ea typeface="Calibri" pitchFamily="34" charset="-122"/>
                <a:cs typeface="Calibri" pitchFamily="34" charset="-120"/>
              </a:rPr>
              <a:t>→</a:t>
            </a:r>
            <a:endParaRPr lang="en-US" sz="3600"/>
          </a:p>
        </p:txBody>
      </p:sp>
      <p:sp>
        <p:nvSpPr>
          <p:cNvPr id="10" name="Shape 8">
            <a:extLst>
              <a:ext uri="{FF2B5EF4-FFF2-40B4-BE49-F238E27FC236}">
                <a16:creationId xmlns:a16="http://schemas.microsoft.com/office/drawing/2014/main" id="{C97ADD60-3F01-BFF5-C54D-5BA6BA9CF6B1}"/>
              </a:ext>
            </a:extLst>
          </p:cNvPr>
          <p:cNvSpPr/>
          <p:nvPr/>
        </p:nvSpPr>
        <p:spPr>
          <a:xfrm>
            <a:off x="6576822" y="1955673"/>
            <a:ext cx="5143500" cy="4869180"/>
          </a:xfrm>
          <a:prstGeom prst="roundRect">
            <a:avLst>
              <a:gd name="adj" fmla="val 2817"/>
            </a:avLst>
          </a:prstGeom>
          <a:solidFill>
            <a:srgbClr val="FFFFFF"/>
          </a:solidFill>
          <a:ln w="12700">
            <a:solidFill>
              <a:srgbClr val="E1E4EE"/>
            </a:solidFill>
            <a:prstDash val="solid"/>
          </a:ln>
        </p:spPr>
        <p:txBody>
          <a:bodyPr/>
          <a:lstStyle/>
          <a:p>
            <a:endParaRPr lang="fr-FR" sz="2700"/>
          </a:p>
        </p:txBody>
      </p:sp>
      <p:sp>
        <p:nvSpPr>
          <p:cNvPr id="17" name="Shape 9">
            <a:extLst>
              <a:ext uri="{FF2B5EF4-FFF2-40B4-BE49-F238E27FC236}">
                <a16:creationId xmlns:a16="http://schemas.microsoft.com/office/drawing/2014/main" id="{60ECDA35-322A-ED64-DBAF-942772017F8D}"/>
              </a:ext>
            </a:extLst>
          </p:cNvPr>
          <p:cNvSpPr/>
          <p:nvPr/>
        </p:nvSpPr>
        <p:spPr>
          <a:xfrm>
            <a:off x="8599932" y="2435733"/>
            <a:ext cx="1097280" cy="1097280"/>
          </a:xfrm>
          <a:prstGeom prst="ellipse">
            <a:avLst/>
          </a:prstGeom>
          <a:solidFill>
            <a:srgbClr val="1E2761"/>
          </a:solidFill>
          <a:ln/>
        </p:spPr>
        <p:txBody>
          <a:bodyPr/>
          <a:lstStyle/>
          <a:p>
            <a:endParaRPr lang="fr-FR" sz="2700"/>
          </a:p>
        </p:txBody>
      </p:sp>
      <p:pic>
        <p:nvPicPr>
          <p:cNvPr id="18" name="Image 1" descr="/tmp/claude-0/-home-claude/47ed108d-bc5e-553b-823c-b40981c336ea/scratchpad/icons/percent_white.png">
            <a:extLst>
              <a:ext uri="{FF2B5EF4-FFF2-40B4-BE49-F238E27FC236}">
                <a16:creationId xmlns:a16="http://schemas.microsoft.com/office/drawing/2014/main" id="{B18EBE71-9BD5-D3A2-BD32-645DA5BFE827}"/>
              </a:ext>
            </a:extLst>
          </p:cNvPr>
          <p:cNvPicPr>
            <a:picLocks noChangeAspect="1"/>
          </p:cNvPicPr>
          <p:nvPr/>
        </p:nvPicPr>
        <p:blipFill>
          <a:blip r:embed="rId5"/>
          <a:stretch>
            <a:fillRect/>
          </a:stretch>
        </p:blipFill>
        <p:spPr>
          <a:xfrm>
            <a:off x="8846820" y="2682621"/>
            <a:ext cx="603504" cy="603504"/>
          </a:xfrm>
          <a:prstGeom prst="rect">
            <a:avLst/>
          </a:prstGeom>
        </p:spPr>
      </p:pic>
      <p:sp>
        <p:nvSpPr>
          <p:cNvPr id="19" name="Text 10">
            <a:extLst>
              <a:ext uri="{FF2B5EF4-FFF2-40B4-BE49-F238E27FC236}">
                <a16:creationId xmlns:a16="http://schemas.microsoft.com/office/drawing/2014/main" id="{7E0C9C7A-B0AC-4ED7-4B38-D1B8D0B0FC82}"/>
              </a:ext>
            </a:extLst>
          </p:cNvPr>
          <p:cNvSpPr txBox="1"/>
          <p:nvPr/>
        </p:nvSpPr>
        <p:spPr>
          <a:xfrm>
            <a:off x="6919722" y="3807333"/>
            <a:ext cx="4457700" cy="411480"/>
          </a:xfrm>
          <a:prstGeom prst="rect">
            <a:avLst/>
          </a:prstGeom>
          <a:noFill/>
          <a:ln/>
        </p:spPr>
        <p:txBody>
          <a:bodyPr wrap="square" lIns="0" tIns="0" rIns="0" bIns="0" rtlCol="0" anchor="ctr"/>
          <a:lstStyle/>
          <a:p>
            <a:pPr algn="ctr"/>
            <a:r>
              <a:rPr lang="en-US" sz="1650" b="1" kern="0" spc="300">
                <a:solidFill>
                  <a:srgbClr val="C9A227"/>
                </a:solidFill>
                <a:latin typeface="Calibri" pitchFamily="34" charset="0"/>
                <a:ea typeface="Calibri" pitchFamily="34" charset="-122"/>
                <a:cs typeface="Calibri" pitchFamily="34" charset="-120"/>
              </a:rPr>
              <a:t>ÉTAPE 2</a:t>
            </a:r>
            <a:endParaRPr lang="en-US" sz="1650"/>
          </a:p>
        </p:txBody>
      </p:sp>
      <p:sp>
        <p:nvSpPr>
          <p:cNvPr id="20" name="Text 11">
            <a:extLst>
              <a:ext uri="{FF2B5EF4-FFF2-40B4-BE49-F238E27FC236}">
                <a16:creationId xmlns:a16="http://schemas.microsoft.com/office/drawing/2014/main" id="{34C46319-1714-78CD-C72A-C63FA354B976}"/>
              </a:ext>
            </a:extLst>
          </p:cNvPr>
          <p:cNvSpPr txBox="1"/>
          <p:nvPr/>
        </p:nvSpPr>
        <p:spPr>
          <a:xfrm>
            <a:off x="6919722" y="4218813"/>
            <a:ext cx="4457700" cy="822960"/>
          </a:xfrm>
          <a:prstGeom prst="rect">
            <a:avLst/>
          </a:prstGeom>
          <a:noFill/>
          <a:ln/>
        </p:spPr>
        <p:txBody>
          <a:bodyPr wrap="square" lIns="0" tIns="0" rIns="0" bIns="0" rtlCol="0" anchor="ctr"/>
          <a:lstStyle/>
          <a:p>
            <a:pPr algn="ctr"/>
            <a:r>
              <a:rPr lang="en-US" sz="2475" b="1">
                <a:solidFill>
                  <a:srgbClr val="1E2761"/>
                </a:solidFill>
                <a:latin typeface="Cambria" pitchFamily="34" charset="0"/>
                <a:ea typeface="Cambria" pitchFamily="34" charset="-122"/>
                <a:cs typeface="Cambria" pitchFamily="34" charset="-120"/>
              </a:rPr>
              <a:t>Taux d’effort global</a:t>
            </a:r>
            <a:endParaRPr lang="en-US" sz="2475"/>
          </a:p>
        </p:txBody>
      </p:sp>
      <p:sp>
        <p:nvSpPr>
          <p:cNvPr id="21" name="Text 12">
            <a:extLst>
              <a:ext uri="{FF2B5EF4-FFF2-40B4-BE49-F238E27FC236}">
                <a16:creationId xmlns:a16="http://schemas.microsoft.com/office/drawing/2014/main" id="{9675C874-ECDA-AFC1-3F13-C0FFE7A4A4FC}"/>
              </a:ext>
            </a:extLst>
          </p:cNvPr>
          <p:cNvSpPr txBox="1"/>
          <p:nvPr/>
        </p:nvSpPr>
        <p:spPr>
          <a:xfrm>
            <a:off x="6988302" y="5110353"/>
            <a:ext cx="4320540" cy="1508760"/>
          </a:xfrm>
          <a:prstGeom prst="rect">
            <a:avLst/>
          </a:prstGeom>
          <a:noFill/>
          <a:ln/>
        </p:spPr>
        <p:txBody>
          <a:bodyPr wrap="square" lIns="0" tIns="0" rIns="0" bIns="0" rtlCol="0" anchor="ctr"/>
          <a:lstStyle/>
          <a:p>
            <a:pPr>
              <a:lnSpc>
                <a:spcPct val="112000"/>
              </a:lnSpc>
            </a:pPr>
            <a:r>
              <a:rPr lang="en-US" sz="1725">
                <a:solidFill>
                  <a:srgbClr val="5B6178"/>
                </a:solidFill>
                <a:latin typeface="Calibri" pitchFamily="34" charset="0"/>
                <a:ea typeface="Calibri" pitchFamily="34" charset="-122"/>
                <a:cs typeface="Calibri" pitchFamily="34" charset="-120"/>
              </a:rPr>
              <a:t>Appliqué sur l'ensemble du CA normatif. Il se situe entre le niveau </a:t>
            </a:r>
            <a:r>
              <a:rPr lang="en-US" sz="1725" err="1">
                <a:solidFill>
                  <a:srgbClr val="5B6178"/>
                </a:solidFill>
                <a:latin typeface="Calibri" pitchFamily="34" charset="0"/>
                <a:ea typeface="Calibri" pitchFamily="34" charset="-122"/>
                <a:cs typeface="Calibri" pitchFamily="34" charset="-120"/>
              </a:rPr>
              <a:t>hôtelier</a:t>
            </a:r>
            <a:r>
              <a:rPr lang="en-US" sz="1725">
                <a:solidFill>
                  <a:srgbClr val="5B6178"/>
                </a:solidFill>
                <a:latin typeface="Calibri" pitchFamily="34" charset="0"/>
                <a:ea typeface="Calibri" pitchFamily="34" charset="-122"/>
                <a:cs typeface="Calibri" pitchFamily="34" charset="-120"/>
              </a:rPr>
              <a:t> (env 15 à 20 %) et celui d'une résidence de </a:t>
            </a:r>
            <a:r>
              <a:rPr lang="en-US" sz="1725" err="1">
                <a:solidFill>
                  <a:srgbClr val="5B6178"/>
                </a:solidFill>
                <a:latin typeface="Calibri" pitchFamily="34" charset="0"/>
                <a:ea typeface="Calibri" pitchFamily="34" charset="-122"/>
                <a:cs typeface="Calibri" pitchFamily="34" charset="-120"/>
              </a:rPr>
              <a:t>tourisme</a:t>
            </a:r>
            <a:r>
              <a:rPr lang="en-US" sz="1725">
                <a:solidFill>
                  <a:srgbClr val="5B6178"/>
                </a:solidFill>
                <a:latin typeface="Calibri" pitchFamily="34" charset="0"/>
                <a:ea typeface="Calibri" pitchFamily="34" charset="-122"/>
                <a:cs typeface="Calibri" pitchFamily="34" charset="-120"/>
              </a:rPr>
              <a:t> (env 30 à 35 %) — la RSS s'en rapprochant fortement, compte tenu d'une durée moyenne de séjour nettement plus longue (25 à 45%?)</a:t>
            </a:r>
            <a:endParaRPr lang="en-US" sz="1725"/>
          </a:p>
        </p:txBody>
      </p:sp>
      <p:sp>
        <p:nvSpPr>
          <p:cNvPr id="22" name="Text 13">
            <a:extLst>
              <a:ext uri="{FF2B5EF4-FFF2-40B4-BE49-F238E27FC236}">
                <a16:creationId xmlns:a16="http://schemas.microsoft.com/office/drawing/2014/main" id="{CC560A99-63D7-05D7-AD5B-9C22BC0FE5ED}"/>
              </a:ext>
            </a:extLst>
          </p:cNvPr>
          <p:cNvSpPr txBox="1"/>
          <p:nvPr/>
        </p:nvSpPr>
        <p:spPr>
          <a:xfrm>
            <a:off x="11747754" y="3978783"/>
            <a:ext cx="425196" cy="822960"/>
          </a:xfrm>
          <a:prstGeom prst="rect">
            <a:avLst/>
          </a:prstGeom>
          <a:noFill/>
          <a:ln/>
        </p:spPr>
        <p:txBody>
          <a:bodyPr wrap="square" lIns="0" tIns="0" rIns="0" bIns="0" rtlCol="0" anchor="ctr"/>
          <a:lstStyle/>
          <a:p>
            <a:pPr algn="ctr"/>
            <a:r>
              <a:rPr lang="en-US" sz="3600" b="1">
                <a:solidFill>
                  <a:srgbClr val="C9A227"/>
                </a:solidFill>
                <a:latin typeface="Calibri" pitchFamily="34" charset="0"/>
                <a:ea typeface="Calibri" pitchFamily="34" charset="-122"/>
                <a:cs typeface="Calibri" pitchFamily="34" charset="-120"/>
              </a:rPr>
              <a:t>→</a:t>
            </a:r>
            <a:endParaRPr lang="en-US" sz="3600"/>
          </a:p>
        </p:txBody>
      </p:sp>
      <p:sp>
        <p:nvSpPr>
          <p:cNvPr id="23" name="Shape 14">
            <a:extLst>
              <a:ext uri="{FF2B5EF4-FFF2-40B4-BE49-F238E27FC236}">
                <a16:creationId xmlns:a16="http://schemas.microsoft.com/office/drawing/2014/main" id="{6D4EAB05-2ECF-228D-670A-5A91717603E3}"/>
              </a:ext>
            </a:extLst>
          </p:cNvPr>
          <p:cNvSpPr/>
          <p:nvPr/>
        </p:nvSpPr>
        <p:spPr>
          <a:xfrm>
            <a:off x="12200382" y="1955673"/>
            <a:ext cx="5143500" cy="4869180"/>
          </a:xfrm>
          <a:prstGeom prst="roundRect">
            <a:avLst>
              <a:gd name="adj" fmla="val 2817"/>
            </a:avLst>
          </a:prstGeom>
          <a:solidFill>
            <a:srgbClr val="FFFFFF"/>
          </a:solidFill>
          <a:ln w="12700">
            <a:solidFill>
              <a:srgbClr val="E1E4EE"/>
            </a:solidFill>
            <a:prstDash val="solid"/>
          </a:ln>
        </p:spPr>
        <p:txBody>
          <a:bodyPr/>
          <a:lstStyle/>
          <a:p>
            <a:endParaRPr lang="fr-FR" sz="2700"/>
          </a:p>
        </p:txBody>
      </p:sp>
      <p:sp>
        <p:nvSpPr>
          <p:cNvPr id="24" name="Shape 15">
            <a:extLst>
              <a:ext uri="{FF2B5EF4-FFF2-40B4-BE49-F238E27FC236}">
                <a16:creationId xmlns:a16="http://schemas.microsoft.com/office/drawing/2014/main" id="{C736EA53-7116-1700-9766-0FDA16AB7F98}"/>
              </a:ext>
            </a:extLst>
          </p:cNvPr>
          <p:cNvSpPr/>
          <p:nvPr/>
        </p:nvSpPr>
        <p:spPr>
          <a:xfrm>
            <a:off x="14223492" y="2435733"/>
            <a:ext cx="1097280" cy="1097280"/>
          </a:xfrm>
          <a:prstGeom prst="ellipse">
            <a:avLst/>
          </a:prstGeom>
          <a:solidFill>
            <a:srgbClr val="1E2761"/>
          </a:solidFill>
          <a:ln/>
        </p:spPr>
        <p:txBody>
          <a:bodyPr/>
          <a:lstStyle/>
          <a:p>
            <a:endParaRPr lang="fr-FR" sz="2700"/>
          </a:p>
        </p:txBody>
      </p:sp>
      <p:pic>
        <p:nvPicPr>
          <p:cNvPr id="25" name="Image 2" descr="/tmp/claude-0/-home-claude/47ed108d-bc5e-553b-823c-b40981c336ea/scratchpad/icons/balance_white.png">
            <a:extLst>
              <a:ext uri="{FF2B5EF4-FFF2-40B4-BE49-F238E27FC236}">
                <a16:creationId xmlns:a16="http://schemas.microsoft.com/office/drawing/2014/main" id="{13A9B9A5-1038-7045-54A3-7A66138A52A1}"/>
              </a:ext>
            </a:extLst>
          </p:cNvPr>
          <p:cNvPicPr>
            <a:picLocks noChangeAspect="1"/>
          </p:cNvPicPr>
          <p:nvPr/>
        </p:nvPicPr>
        <p:blipFill>
          <a:blip r:embed="rId6"/>
          <a:stretch>
            <a:fillRect/>
          </a:stretch>
        </p:blipFill>
        <p:spPr>
          <a:xfrm>
            <a:off x="14470380" y="2682621"/>
            <a:ext cx="603504" cy="603504"/>
          </a:xfrm>
          <a:prstGeom prst="rect">
            <a:avLst/>
          </a:prstGeom>
        </p:spPr>
      </p:pic>
      <p:sp>
        <p:nvSpPr>
          <p:cNvPr id="26" name="Text 16">
            <a:extLst>
              <a:ext uri="{FF2B5EF4-FFF2-40B4-BE49-F238E27FC236}">
                <a16:creationId xmlns:a16="http://schemas.microsoft.com/office/drawing/2014/main" id="{0F983739-A29F-1317-B340-41B6445C43A6}"/>
              </a:ext>
            </a:extLst>
          </p:cNvPr>
          <p:cNvSpPr txBox="1"/>
          <p:nvPr/>
        </p:nvSpPr>
        <p:spPr>
          <a:xfrm>
            <a:off x="12543282" y="3807333"/>
            <a:ext cx="4457700" cy="411480"/>
          </a:xfrm>
          <a:prstGeom prst="rect">
            <a:avLst/>
          </a:prstGeom>
          <a:noFill/>
          <a:ln/>
        </p:spPr>
        <p:txBody>
          <a:bodyPr wrap="square" lIns="0" tIns="0" rIns="0" bIns="0" rtlCol="0" anchor="ctr"/>
          <a:lstStyle/>
          <a:p>
            <a:pPr algn="ctr"/>
            <a:r>
              <a:rPr lang="en-US" sz="1650" b="1" kern="0" spc="300">
                <a:solidFill>
                  <a:srgbClr val="C9A227"/>
                </a:solidFill>
                <a:latin typeface="Calibri" pitchFamily="34" charset="0"/>
                <a:ea typeface="Calibri" pitchFamily="34" charset="-122"/>
                <a:cs typeface="Calibri" pitchFamily="34" charset="-120"/>
              </a:rPr>
              <a:t>ÉTAPE 3</a:t>
            </a:r>
            <a:endParaRPr lang="en-US" sz="1650"/>
          </a:p>
        </p:txBody>
      </p:sp>
      <p:sp>
        <p:nvSpPr>
          <p:cNvPr id="27" name="Text 17">
            <a:extLst>
              <a:ext uri="{FF2B5EF4-FFF2-40B4-BE49-F238E27FC236}">
                <a16:creationId xmlns:a16="http://schemas.microsoft.com/office/drawing/2014/main" id="{137C9258-E17F-FAF7-B9B5-F070D65FDB46}"/>
              </a:ext>
            </a:extLst>
          </p:cNvPr>
          <p:cNvSpPr txBox="1"/>
          <p:nvPr/>
        </p:nvSpPr>
        <p:spPr>
          <a:xfrm>
            <a:off x="12543282" y="4218813"/>
            <a:ext cx="4457700" cy="822960"/>
          </a:xfrm>
          <a:prstGeom prst="rect">
            <a:avLst/>
          </a:prstGeom>
          <a:noFill/>
          <a:ln/>
        </p:spPr>
        <p:txBody>
          <a:bodyPr wrap="square" lIns="0" tIns="0" rIns="0" bIns="0" rtlCol="0" anchor="ctr"/>
          <a:lstStyle/>
          <a:p>
            <a:pPr algn="ctr"/>
            <a:r>
              <a:rPr lang="en-US" sz="2475" b="1">
                <a:solidFill>
                  <a:srgbClr val="1E2761"/>
                </a:solidFill>
                <a:latin typeface="Cambria" pitchFamily="34" charset="0"/>
                <a:ea typeface="Cambria" pitchFamily="34" charset="-122"/>
                <a:cs typeface="Cambria" pitchFamily="34" charset="-120"/>
              </a:rPr>
              <a:t>Valeur locative brute</a:t>
            </a:r>
            <a:endParaRPr lang="en-US" sz="2475"/>
          </a:p>
        </p:txBody>
      </p:sp>
      <p:sp>
        <p:nvSpPr>
          <p:cNvPr id="28" name="Text 18">
            <a:extLst>
              <a:ext uri="{FF2B5EF4-FFF2-40B4-BE49-F238E27FC236}">
                <a16:creationId xmlns:a16="http://schemas.microsoft.com/office/drawing/2014/main" id="{556CD990-8E91-0962-8DA1-C547C34E3A4C}"/>
              </a:ext>
            </a:extLst>
          </p:cNvPr>
          <p:cNvSpPr txBox="1"/>
          <p:nvPr/>
        </p:nvSpPr>
        <p:spPr>
          <a:xfrm>
            <a:off x="12611862" y="5110353"/>
            <a:ext cx="4320540" cy="1508760"/>
          </a:xfrm>
          <a:prstGeom prst="rect">
            <a:avLst/>
          </a:prstGeom>
          <a:noFill/>
          <a:ln/>
        </p:spPr>
        <p:txBody>
          <a:bodyPr wrap="square" lIns="0" tIns="0" rIns="0" bIns="0" rtlCol="0" anchor="ctr"/>
          <a:lstStyle/>
          <a:p>
            <a:pPr>
              <a:lnSpc>
                <a:spcPct val="112000"/>
              </a:lnSpc>
            </a:pPr>
            <a:r>
              <a:rPr lang="en-US" sz="1725">
                <a:solidFill>
                  <a:srgbClr val="5B6178"/>
                </a:solidFill>
                <a:latin typeface="Calibri" pitchFamily="34" charset="0"/>
                <a:ea typeface="Calibri" pitchFamily="34" charset="-122"/>
                <a:cs typeface="Calibri" pitchFamily="34" charset="-120"/>
              </a:rPr>
              <a:t>CA normatif × taux d'effort retenu. Cette valeur brute est ensuite affinée par les correctifs usuels, communs aux deux méthodes.</a:t>
            </a:r>
            <a:endParaRPr lang="en-US" sz="1725"/>
          </a:p>
        </p:txBody>
      </p:sp>
      <p:sp>
        <p:nvSpPr>
          <p:cNvPr id="29" name="Text 19">
            <a:extLst>
              <a:ext uri="{FF2B5EF4-FFF2-40B4-BE49-F238E27FC236}">
                <a16:creationId xmlns:a16="http://schemas.microsoft.com/office/drawing/2014/main" id="{50629900-0360-0B90-947A-9E338D8BA006}"/>
              </a:ext>
            </a:extLst>
          </p:cNvPr>
          <p:cNvSpPr txBox="1"/>
          <p:nvPr/>
        </p:nvSpPr>
        <p:spPr>
          <a:xfrm>
            <a:off x="953262" y="7236333"/>
            <a:ext cx="16596360" cy="548640"/>
          </a:xfrm>
          <a:prstGeom prst="rect">
            <a:avLst/>
          </a:prstGeom>
          <a:noFill/>
          <a:ln/>
        </p:spPr>
        <p:txBody>
          <a:bodyPr wrap="square" lIns="0" tIns="0" rIns="0" bIns="0" rtlCol="0" anchor="ctr"/>
          <a:lstStyle/>
          <a:p>
            <a:r>
              <a:rPr lang="en-US" sz="1950" b="1" i="1">
                <a:solidFill>
                  <a:srgbClr val="1E2761"/>
                </a:solidFill>
                <a:latin typeface="Calibri" pitchFamily="34" charset="0"/>
                <a:ea typeface="Calibri" pitchFamily="34" charset="-122"/>
                <a:cs typeface="Calibri" pitchFamily="34" charset="-120"/>
              </a:rPr>
              <a:t>À retenir : </a:t>
            </a:r>
            <a:r>
              <a:rPr lang="en-US" sz="1950" i="1">
                <a:solidFill>
                  <a:srgbClr val="5B6178"/>
                </a:solidFill>
                <a:latin typeface="Calibri" pitchFamily="34" charset="0"/>
                <a:ea typeface="Calibri" pitchFamily="34" charset="-122"/>
                <a:cs typeface="Calibri" pitchFamily="34" charset="-120"/>
              </a:rPr>
              <a:t>cette méthode suppose de disposer de termes de comparaison fiables (chiffres d'affaires ou niveaux de loyer de résidences concurrentes proches).</a:t>
            </a:r>
            <a:endParaRPr lang="en-US" sz="1950"/>
          </a:p>
        </p:txBody>
      </p:sp>
      <p:sp>
        <p:nvSpPr>
          <p:cNvPr id="30" name="Text 1">
            <a:extLst>
              <a:ext uri="{FF2B5EF4-FFF2-40B4-BE49-F238E27FC236}">
                <a16:creationId xmlns:a16="http://schemas.microsoft.com/office/drawing/2014/main" id="{6D9289CF-4E37-02C9-C66D-C17C64B5AE2C}"/>
              </a:ext>
            </a:extLst>
          </p:cNvPr>
          <p:cNvSpPr/>
          <p:nvPr/>
        </p:nvSpPr>
        <p:spPr>
          <a:xfrm>
            <a:off x="1947672" y="1234440"/>
            <a:ext cx="154990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75" b="1" i="0" u="none" strike="noStrike" kern="0" cap="none" spc="300" normalizeH="0" baseline="0" noProof="0">
                <a:ln>
                  <a:noFill/>
                </a:ln>
                <a:solidFill>
                  <a:srgbClr val="A8853C"/>
                </a:solidFill>
                <a:effectLst/>
                <a:uLnTx/>
                <a:uFillTx/>
                <a:latin typeface="Calibri" pitchFamily="34" charset="0"/>
                <a:ea typeface="Calibri" pitchFamily="34" charset="-122"/>
                <a:cs typeface="Calibri" pitchFamily="34" charset="-120"/>
              </a:rPr>
              <a:t>PARTIE 1 · </a:t>
            </a:r>
            <a:r>
              <a:rPr lang="fr-FR" sz="1575" b="1" kern="0" spc="300">
                <a:solidFill>
                  <a:srgbClr val="A8853C"/>
                </a:solidFill>
                <a:latin typeface="Calibri" pitchFamily="34" charset="0"/>
                <a:ea typeface="Calibri" pitchFamily="34" charset="-122"/>
                <a:cs typeface="Calibri" pitchFamily="34" charset="-120"/>
              </a:rPr>
              <a:t>Principe</a:t>
            </a:r>
            <a:endParaRPr kumimoji="0" lang="fr-FR" sz="15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9506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41604599-FF28-6005-74AB-893845BAE990}"/>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75178649-4EF9-9A55-81C1-A75342669ECC}"/>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E783B117-4B66-9B13-3B57-145AEC28361A}"/>
              </a:ext>
            </a:extLst>
          </p:cNvPr>
          <p:cNvPicPr>
            <a:picLocks noChangeAspect="1"/>
          </p:cNvPicPr>
          <p:nvPr/>
        </p:nvPicPr>
        <p:blipFill>
          <a:blip r:embed="rId3"/>
          <a:stretch>
            <a:fillRect/>
          </a:stretch>
        </p:blipFill>
        <p:spPr>
          <a:xfrm>
            <a:off x="953262" y="774954"/>
            <a:ext cx="452628" cy="452628"/>
          </a:xfrm>
          <a:prstGeom prst="rect">
            <a:avLst/>
          </a:prstGeom>
        </p:spPr>
      </p:pic>
      <p:sp>
        <p:nvSpPr>
          <p:cNvPr id="16" name="Text 2">
            <a:extLst>
              <a:ext uri="{FF2B5EF4-FFF2-40B4-BE49-F238E27FC236}">
                <a16:creationId xmlns:a16="http://schemas.microsoft.com/office/drawing/2014/main" id="{48B0EAB4-B0A0-8D03-F148-C587DAE78D38}"/>
              </a:ext>
            </a:extLst>
          </p:cNvPr>
          <p:cNvSpPr/>
          <p:nvPr/>
        </p:nvSpPr>
        <p:spPr>
          <a:xfrm>
            <a:off x="1892808" y="528066"/>
            <a:ext cx="15499080" cy="8503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50" b="1" i="0" u="none" strike="noStrike" kern="1200" cap="none" spc="0" normalizeH="0" baseline="0" noProof="0">
                <a:ln>
                  <a:noFill/>
                </a:ln>
                <a:solidFill>
                  <a:srgbClr val="1B2A4D"/>
                </a:solidFill>
                <a:effectLst/>
                <a:uLnTx/>
                <a:uFillTx/>
                <a:latin typeface="Cambria" pitchFamily="34" charset="0"/>
                <a:ea typeface="Cambria" pitchFamily="34" charset="-122"/>
                <a:cs typeface="Cambria" pitchFamily="34" charset="-120"/>
              </a:rPr>
              <a:t>Méthode par comparaison concurrentielle</a:t>
            </a:r>
            <a:endParaRPr kumimoji="0" lang="fr-FR" sz="4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1">
            <a:extLst>
              <a:ext uri="{FF2B5EF4-FFF2-40B4-BE49-F238E27FC236}">
                <a16:creationId xmlns:a16="http://schemas.microsoft.com/office/drawing/2014/main" id="{B1BC9B20-7F12-21DB-662D-B64D4A2A331A}"/>
              </a:ext>
            </a:extLst>
          </p:cNvPr>
          <p:cNvSpPr/>
          <p:nvPr/>
        </p:nvSpPr>
        <p:spPr>
          <a:xfrm>
            <a:off x="1947672" y="1234440"/>
            <a:ext cx="154990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75" b="1" i="0" u="none" strike="noStrike" kern="0" cap="none" spc="300" normalizeH="0" baseline="0" noProof="0">
                <a:ln>
                  <a:noFill/>
                </a:ln>
                <a:solidFill>
                  <a:srgbClr val="A8853C"/>
                </a:solidFill>
                <a:effectLst/>
                <a:uLnTx/>
                <a:uFillTx/>
                <a:latin typeface="Calibri" pitchFamily="34" charset="0"/>
                <a:ea typeface="Calibri" pitchFamily="34" charset="-122"/>
                <a:cs typeface="Calibri" pitchFamily="34" charset="-120"/>
              </a:rPr>
              <a:t>PARTIE 2 · </a:t>
            </a:r>
            <a:r>
              <a:rPr lang="fr-FR" sz="1575" b="1" kern="0" spc="300">
                <a:solidFill>
                  <a:srgbClr val="A8853C"/>
                </a:solidFill>
                <a:latin typeface="Calibri" pitchFamily="34" charset="0"/>
                <a:ea typeface="Calibri" pitchFamily="34" charset="-122"/>
                <a:cs typeface="Calibri" pitchFamily="34" charset="-120"/>
              </a:rPr>
              <a:t>Exemple dans le secteur d’Aix en Provence</a:t>
            </a:r>
            <a:endParaRPr kumimoji="0" lang="fr-FR" sz="1575"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30" name="Tableau 29">
            <a:extLst>
              <a:ext uri="{FF2B5EF4-FFF2-40B4-BE49-F238E27FC236}">
                <a16:creationId xmlns:a16="http://schemas.microsoft.com/office/drawing/2014/main" id="{44FBEF8D-94CF-A466-D118-49C14CAEF0E6}"/>
              </a:ext>
            </a:extLst>
          </p:cNvPr>
          <p:cNvGraphicFramePr>
            <a:graphicFrameLocks noGrp="1"/>
          </p:cNvGraphicFramePr>
          <p:nvPr>
            <p:extLst>
              <p:ext uri="{D42A27DB-BD31-4B8C-83A1-F6EECF244321}">
                <p14:modId xmlns:p14="http://schemas.microsoft.com/office/powerpoint/2010/main" val="2856597037"/>
              </p:ext>
            </p:extLst>
          </p:nvPr>
        </p:nvGraphicFramePr>
        <p:xfrm>
          <a:off x="608606" y="2208158"/>
          <a:ext cx="12709829" cy="5479777"/>
        </p:xfrm>
        <a:graphic>
          <a:graphicData uri="http://schemas.openxmlformats.org/drawingml/2006/table">
            <a:tbl>
              <a:tblPr/>
              <a:tblGrid>
                <a:gridCol w="427716">
                  <a:extLst>
                    <a:ext uri="{9D8B030D-6E8A-4147-A177-3AD203B41FA5}">
                      <a16:colId xmlns:a16="http://schemas.microsoft.com/office/drawing/2014/main" val="4142267466"/>
                    </a:ext>
                  </a:extLst>
                </a:gridCol>
                <a:gridCol w="2555017">
                  <a:extLst>
                    <a:ext uri="{9D8B030D-6E8A-4147-A177-3AD203B41FA5}">
                      <a16:colId xmlns:a16="http://schemas.microsoft.com/office/drawing/2014/main" val="1022868416"/>
                    </a:ext>
                  </a:extLst>
                </a:gridCol>
                <a:gridCol w="3419061">
                  <a:extLst>
                    <a:ext uri="{9D8B030D-6E8A-4147-A177-3AD203B41FA5}">
                      <a16:colId xmlns:a16="http://schemas.microsoft.com/office/drawing/2014/main" val="3914041690"/>
                    </a:ext>
                  </a:extLst>
                </a:gridCol>
                <a:gridCol w="1351722">
                  <a:extLst>
                    <a:ext uri="{9D8B030D-6E8A-4147-A177-3AD203B41FA5}">
                      <a16:colId xmlns:a16="http://schemas.microsoft.com/office/drawing/2014/main" val="4286519472"/>
                    </a:ext>
                  </a:extLst>
                </a:gridCol>
                <a:gridCol w="1404730">
                  <a:extLst>
                    <a:ext uri="{9D8B030D-6E8A-4147-A177-3AD203B41FA5}">
                      <a16:colId xmlns:a16="http://schemas.microsoft.com/office/drawing/2014/main" val="2340706559"/>
                    </a:ext>
                  </a:extLst>
                </a:gridCol>
                <a:gridCol w="1205948">
                  <a:extLst>
                    <a:ext uri="{9D8B030D-6E8A-4147-A177-3AD203B41FA5}">
                      <a16:colId xmlns:a16="http://schemas.microsoft.com/office/drawing/2014/main" val="4172617227"/>
                    </a:ext>
                  </a:extLst>
                </a:gridCol>
                <a:gridCol w="1192696">
                  <a:extLst>
                    <a:ext uri="{9D8B030D-6E8A-4147-A177-3AD203B41FA5}">
                      <a16:colId xmlns:a16="http://schemas.microsoft.com/office/drawing/2014/main" val="1891014826"/>
                    </a:ext>
                  </a:extLst>
                </a:gridCol>
                <a:gridCol w="1152939">
                  <a:extLst>
                    <a:ext uri="{9D8B030D-6E8A-4147-A177-3AD203B41FA5}">
                      <a16:colId xmlns:a16="http://schemas.microsoft.com/office/drawing/2014/main" val="4174728161"/>
                    </a:ext>
                  </a:extLst>
                </a:gridCol>
              </a:tblGrid>
              <a:tr h="443479">
                <a:tc gridSpan="8">
                  <a:txBody>
                    <a:bodyPr/>
                    <a:lstStyle/>
                    <a:p>
                      <a:pPr algn="ctr" fontAlgn="ctr">
                        <a:buNone/>
                      </a:pPr>
                      <a:r>
                        <a:rPr lang="fr-FR" sz="1300" b="1" i="0" u="none" strike="noStrike">
                          <a:solidFill>
                            <a:srgbClr val="273874"/>
                          </a:solidFill>
                          <a:effectLst/>
                          <a:latin typeface="Arial" panose="020B0604020202020204" pitchFamily="34" charset="0"/>
                        </a:rPr>
                        <a:t>CHIFFRE D'AFFAIRES DES CONCURRENTS</a:t>
                      </a:r>
                    </a:p>
                  </a:txBody>
                  <a:tcPr marL="9525" marR="9525" marT="9525" marB="0" anchor="ctr">
                    <a:lnL>
                      <a:noFill/>
                    </a:lnL>
                    <a:lnR>
                      <a:noFill/>
                    </a:lnR>
                    <a:lnT>
                      <a:noFill/>
                    </a:lnT>
                    <a:lnB w="6350" cap="flat" cmpd="sng" algn="ctr">
                      <a:solidFill>
                        <a:srgbClr val="D9D0D1"/>
                      </a:solidFill>
                      <a:prstDash val="solid"/>
                      <a:round/>
                      <a:headEnd type="none" w="med" len="med"/>
                      <a:tailEnd type="none" w="med" len="med"/>
                    </a:lnB>
                    <a:no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137706564"/>
                  </a:ext>
                </a:extLst>
              </a:tr>
              <a:tr h="937933">
                <a:tc>
                  <a:txBody>
                    <a:bodyPr/>
                    <a:lstStyle/>
                    <a:p>
                      <a:pPr algn="ctr" fontAlgn="ctr">
                        <a:buNone/>
                      </a:pPr>
                      <a:r>
                        <a:rPr lang="fr-FR" sz="1050" b="1" i="0" u="none" strike="noStrike">
                          <a:solidFill>
                            <a:srgbClr val="FFFFFF"/>
                          </a:solidFill>
                          <a:effectLst/>
                          <a:latin typeface="Arial" panose="020B0604020202020204" pitchFamily="34" charset="0"/>
                        </a:rPr>
                        <a:t>N°</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solidFill>
                      <a:srgbClr val="273874"/>
                    </a:solidFill>
                  </a:tcPr>
                </a:tc>
                <a:tc>
                  <a:txBody>
                    <a:bodyPr/>
                    <a:lstStyle/>
                    <a:p>
                      <a:pPr algn="ctr" fontAlgn="ctr">
                        <a:buNone/>
                      </a:pPr>
                      <a:r>
                        <a:rPr lang="fr-FR" sz="1050" b="1" i="0" u="none" strike="noStrike">
                          <a:solidFill>
                            <a:srgbClr val="FFFFFF"/>
                          </a:solidFill>
                          <a:effectLst/>
                          <a:latin typeface="Arial" panose="020B0604020202020204" pitchFamily="34" charset="0"/>
                        </a:rPr>
                        <a:t>Nom</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solidFill>
                      <a:srgbClr val="273874"/>
                    </a:solidFill>
                  </a:tcPr>
                </a:tc>
                <a:tc>
                  <a:txBody>
                    <a:bodyPr/>
                    <a:lstStyle/>
                    <a:p>
                      <a:pPr algn="ctr" fontAlgn="ctr">
                        <a:buNone/>
                      </a:pPr>
                      <a:r>
                        <a:rPr lang="fr-FR" sz="1050" b="1" i="0" u="none" strike="noStrike">
                          <a:solidFill>
                            <a:srgbClr val="FFFFFF"/>
                          </a:solidFill>
                          <a:effectLst/>
                          <a:latin typeface="Arial" panose="020B0604020202020204" pitchFamily="34" charset="0"/>
                        </a:rPr>
                        <a:t>Adresse</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solidFill>
                      <a:srgbClr val="273874"/>
                    </a:solidFill>
                  </a:tcPr>
                </a:tc>
                <a:tc>
                  <a:txBody>
                    <a:bodyPr/>
                    <a:lstStyle/>
                    <a:p>
                      <a:pPr algn="ctr" fontAlgn="ctr">
                        <a:buNone/>
                      </a:pPr>
                      <a:r>
                        <a:rPr lang="fr-FR" sz="1050" b="1" i="0" u="none" strike="noStrike">
                          <a:solidFill>
                            <a:srgbClr val="FFFFFF"/>
                          </a:solidFill>
                          <a:effectLst/>
                          <a:latin typeface="Arial" panose="020B0604020202020204" pitchFamily="34" charset="0"/>
                        </a:rPr>
                        <a:t>Ouverture de la résidence</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solidFill>
                      <a:srgbClr val="273874"/>
                    </a:solidFill>
                  </a:tcPr>
                </a:tc>
                <a:tc>
                  <a:txBody>
                    <a:bodyPr/>
                    <a:lstStyle/>
                    <a:p>
                      <a:pPr algn="ctr" fontAlgn="ctr">
                        <a:buNone/>
                      </a:pPr>
                      <a:r>
                        <a:rPr lang="fr-FR" sz="1050" b="1" i="0" u="none" strike="noStrike">
                          <a:solidFill>
                            <a:srgbClr val="FFFFFF"/>
                          </a:solidFill>
                          <a:effectLst/>
                          <a:latin typeface="Arial" panose="020B0604020202020204" pitchFamily="34" charset="0"/>
                        </a:rPr>
                        <a:t>Date du dernier bilan déposé</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solidFill>
                      <a:srgbClr val="273874"/>
                    </a:solidFill>
                  </a:tcPr>
                </a:tc>
                <a:tc>
                  <a:txBody>
                    <a:bodyPr/>
                    <a:lstStyle/>
                    <a:p>
                      <a:pPr algn="ctr" fontAlgn="ctr">
                        <a:buNone/>
                      </a:pPr>
                      <a:r>
                        <a:rPr lang="fr-FR" sz="1050" b="1" i="0" u="none" strike="noStrike">
                          <a:solidFill>
                            <a:srgbClr val="FFFFFF"/>
                          </a:solidFill>
                          <a:effectLst/>
                          <a:latin typeface="Arial" panose="020B0604020202020204" pitchFamily="34" charset="0"/>
                        </a:rPr>
                        <a:t>Dernier CA connu</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solidFill>
                      <a:srgbClr val="273874"/>
                    </a:solidFill>
                  </a:tcPr>
                </a:tc>
                <a:tc>
                  <a:txBody>
                    <a:bodyPr/>
                    <a:lstStyle/>
                    <a:p>
                      <a:pPr algn="ctr" fontAlgn="ctr">
                        <a:buNone/>
                      </a:pPr>
                      <a:r>
                        <a:rPr lang="fr-FR" sz="1050" b="1" i="0" u="none" strike="noStrike">
                          <a:solidFill>
                            <a:srgbClr val="FFFFFF"/>
                          </a:solidFill>
                          <a:effectLst/>
                          <a:latin typeface="Arial" panose="020B0604020202020204" pitchFamily="34" charset="0"/>
                        </a:rPr>
                        <a:t>Nombre de logements</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solidFill>
                      <a:srgbClr val="273874"/>
                    </a:solidFill>
                  </a:tcPr>
                </a:tc>
                <a:tc>
                  <a:txBody>
                    <a:bodyPr/>
                    <a:lstStyle/>
                    <a:p>
                      <a:pPr algn="ctr" fontAlgn="ctr">
                        <a:buNone/>
                      </a:pPr>
                      <a:r>
                        <a:rPr lang="fr-FR" sz="1050" b="1" i="0" u="none" strike="noStrike">
                          <a:solidFill>
                            <a:srgbClr val="FFFFFF"/>
                          </a:solidFill>
                          <a:effectLst/>
                          <a:latin typeface="Arial" panose="020B0604020202020204" pitchFamily="34" charset="0"/>
                        </a:rPr>
                        <a:t>CA par logement</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solidFill>
                      <a:srgbClr val="273874"/>
                    </a:solidFill>
                  </a:tcPr>
                </a:tc>
                <a:extLst>
                  <a:ext uri="{0D108BD9-81ED-4DB2-BD59-A6C34878D82A}">
                    <a16:rowId xmlns:a16="http://schemas.microsoft.com/office/drawing/2014/main" val="4108304440"/>
                  </a:ext>
                </a:extLst>
              </a:tr>
              <a:tr h="565819">
                <a:tc>
                  <a:txBody>
                    <a:bodyPr/>
                    <a:lstStyle/>
                    <a:p>
                      <a:pPr algn="ctr" fontAlgn="ctr">
                        <a:buNone/>
                      </a:pPr>
                      <a:r>
                        <a:rPr lang="fr-FR" sz="1050" b="1" i="0" u="none" strike="noStrike">
                          <a:solidFill>
                            <a:srgbClr val="273874"/>
                          </a:solidFill>
                          <a:effectLst/>
                          <a:latin typeface="Arial" panose="020B0604020202020204" pitchFamily="34" charset="0"/>
                        </a:rPr>
                        <a:t>1</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l" fontAlgn="ctr">
                        <a:buNone/>
                      </a:pPr>
                      <a:r>
                        <a:rPr lang="fr-FR" sz="1050" b="0" i="0" u="none" strike="noStrike">
                          <a:solidFill>
                            <a:srgbClr val="1A1A1A"/>
                          </a:solidFill>
                          <a:effectLst/>
                          <a:latin typeface="Arial" panose="020B0604020202020204" pitchFamily="34" charset="0"/>
                        </a:rPr>
                        <a:t>Résidence Services Seniors Les Terrasses Horizon Bleu</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l" fontAlgn="ctr">
                        <a:buNone/>
                      </a:pPr>
                      <a:r>
                        <a:rPr lang="fr-FR" sz="1050" b="0" i="0" u="none" strike="noStrike">
                          <a:solidFill>
                            <a:srgbClr val="1A1A1A"/>
                          </a:solidFill>
                          <a:effectLst/>
                          <a:latin typeface="Arial" panose="020B0604020202020204" pitchFamily="34" charset="0"/>
                        </a:rPr>
                        <a:t>23-25 Av. des Chutes Lavie, 13004 Marseille</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2010</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2023</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r" fontAlgn="ctr">
                        <a:buNone/>
                      </a:pPr>
                      <a:r>
                        <a:rPr lang="fr-FR" sz="1400" b="0" i="0" u="none" strike="noStrike">
                          <a:solidFill>
                            <a:srgbClr val="1A1A1A"/>
                          </a:solidFill>
                          <a:effectLst/>
                          <a:latin typeface="Arial" panose="020B0604020202020204" pitchFamily="34" charset="0"/>
                        </a:rPr>
                        <a:t>680 000 €</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26</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r" fontAlgn="ctr">
                        <a:buNone/>
                      </a:pPr>
                      <a:r>
                        <a:rPr lang="fr-FR" sz="1400" b="1" i="0" u="none" strike="noStrike">
                          <a:solidFill>
                            <a:srgbClr val="273874"/>
                          </a:solidFill>
                          <a:effectLst/>
                          <a:latin typeface="Arial" panose="020B0604020202020204" pitchFamily="34" charset="0"/>
                        </a:rPr>
                        <a:t>26 154 €</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extLst>
                  <a:ext uri="{0D108BD9-81ED-4DB2-BD59-A6C34878D82A}">
                    <a16:rowId xmlns:a16="http://schemas.microsoft.com/office/drawing/2014/main" val="1339745616"/>
                  </a:ext>
                </a:extLst>
              </a:tr>
              <a:tr h="565819">
                <a:tc>
                  <a:txBody>
                    <a:bodyPr/>
                    <a:lstStyle/>
                    <a:p>
                      <a:pPr algn="ctr" fontAlgn="ctr">
                        <a:buNone/>
                      </a:pPr>
                      <a:r>
                        <a:rPr lang="fr-FR" sz="1050" b="1" i="0" u="none" strike="noStrike">
                          <a:solidFill>
                            <a:srgbClr val="273874"/>
                          </a:solidFill>
                          <a:effectLst/>
                          <a:latin typeface="Arial" panose="020B0604020202020204" pitchFamily="34" charset="0"/>
                        </a:rPr>
                        <a:t>2</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l" fontAlgn="ctr">
                        <a:buNone/>
                      </a:pPr>
                      <a:r>
                        <a:rPr lang="fr-FR" sz="1050" b="0" i="0" u="none" strike="noStrike">
                          <a:solidFill>
                            <a:srgbClr val="1A1A1A"/>
                          </a:solidFill>
                          <a:effectLst/>
                          <a:latin typeface="Arial" panose="020B0604020202020204" pitchFamily="34" charset="0"/>
                        </a:rPr>
                        <a:t>Résidence Autonomie Le Belvédère UNIVI</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l" fontAlgn="ctr">
                        <a:buNone/>
                      </a:pPr>
                      <a:r>
                        <a:rPr lang="fr-FR" sz="1050" b="0" i="0" u="none" strike="noStrike">
                          <a:solidFill>
                            <a:srgbClr val="1A1A1A"/>
                          </a:solidFill>
                          <a:effectLst/>
                          <a:latin typeface="Arial" panose="020B0604020202020204" pitchFamily="34" charset="0"/>
                        </a:rPr>
                        <a:t>12 Bd du Belvédère, 13012 Marseille</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avant 2010</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2015</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r" fontAlgn="ctr">
                        <a:buNone/>
                      </a:pPr>
                      <a:r>
                        <a:rPr lang="fr-FR" sz="1400" b="0" i="0" u="none" strike="noStrike">
                          <a:solidFill>
                            <a:srgbClr val="1A1A1A"/>
                          </a:solidFill>
                          <a:effectLst/>
                          <a:latin typeface="Arial" panose="020B0604020202020204" pitchFamily="34" charset="0"/>
                        </a:rPr>
                        <a:t>2 430 000 €</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60</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r" fontAlgn="ctr">
                        <a:buNone/>
                      </a:pPr>
                      <a:r>
                        <a:rPr lang="fr-FR" sz="1400" b="1" i="0" u="none" strike="noStrike">
                          <a:solidFill>
                            <a:srgbClr val="273874"/>
                          </a:solidFill>
                          <a:effectLst/>
                          <a:latin typeface="Arial" panose="020B0604020202020204" pitchFamily="34" charset="0"/>
                        </a:rPr>
                        <a:t>40 500 €</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extLst>
                  <a:ext uri="{0D108BD9-81ED-4DB2-BD59-A6C34878D82A}">
                    <a16:rowId xmlns:a16="http://schemas.microsoft.com/office/drawing/2014/main" val="2116879117"/>
                  </a:ext>
                </a:extLst>
              </a:tr>
              <a:tr h="565819">
                <a:tc>
                  <a:txBody>
                    <a:bodyPr/>
                    <a:lstStyle/>
                    <a:p>
                      <a:pPr algn="ctr" fontAlgn="ctr">
                        <a:buNone/>
                      </a:pPr>
                      <a:r>
                        <a:rPr lang="fr-FR" sz="1050" b="1" i="0" u="none" strike="noStrike">
                          <a:solidFill>
                            <a:srgbClr val="273874"/>
                          </a:solidFill>
                          <a:effectLst/>
                          <a:latin typeface="Arial" panose="020B0604020202020204" pitchFamily="34" charset="0"/>
                        </a:rPr>
                        <a:t>3</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l" fontAlgn="ctr">
                        <a:buNone/>
                      </a:pPr>
                      <a:r>
                        <a:rPr lang="fr-FR" sz="1050" b="0" i="0" u="none" strike="noStrike">
                          <a:solidFill>
                            <a:srgbClr val="1A1A1A"/>
                          </a:solidFill>
                          <a:effectLst/>
                          <a:latin typeface="Arial" panose="020B0604020202020204" pitchFamily="34" charset="0"/>
                        </a:rPr>
                        <a:t>Résidence services seniors Montana Bouc Bel Air</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l" fontAlgn="ctr">
                        <a:buNone/>
                      </a:pPr>
                      <a:r>
                        <a:rPr lang="fr-FR" sz="1050" b="0" i="0" u="none" strike="noStrike">
                          <a:solidFill>
                            <a:srgbClr val="1A1A1A"/>
                          </a:solidFill>
                          <a:effectLst/>
                          <a:latin typeface="Arial" panose="020B0604020202020204" pitchFamily="34" charset="0"/>
                        </a:rPr>
                        <a:t>264 Bd de Valcros, 13320 Bouc-Bel-Air</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2010-2015</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2021</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r" fontAlgn="ctr">
                        <a:buNone/>
                      </a:pPr>
                      <a:r>
                        <a:rPr lang="fr-FR" sz="1400" b="0" i="0" u="none" strike="noStrike">
                          <a:solidFill>
                            <a:srgbClr val="1A1A1A"/>
                          </a:solidFill>
                          <a:effectLst/>
                          <a:latin typeface="Arial" panose="020B0604020202020204" pitchFamily="34" charset="0"/>
                        </a:rPr>
                        <a:t>2 580 000 €</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107</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r" fontAlgn="ctr">
                        <a:buNone/>
                      </a:pPr>
                      <a:r>
                        <a:rPr lang="fr-FR" sz="1400" b="1" i="0" u="none" strike="noStrike">
                          <a:solidFill>
                            <a:srgbClr val="273874"/>
                          </a:solidFill>
                          <a:effectLst/>
                          <a:latin typeface="Arial" panose="020B0604020202020204" pitchFamily="34" charset="0"/>
                        </a:rPr>
                        <a:t>24 112 €</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extLst>
                  <a:ext uri="{0D108BD9-81ED-4DB2-BD59-A6C34878D82A}">
                    <a16:rowId xmlns:a16="http://schemas.microsoft.com/office/drawing/2014/main" val="1360143097"/>
                  </a:ext>
                </a:extLst>
              </a:tr>
              <a:tr h="565819">
                <a:tc>
                  <a:txBody>
                    <a:bodyPr/>
                    <a:lstStyle/>
                    <a:p>
                      <a:pPr algn="ctr" fontAlgn="ctr">
                        <a:buNone/>
                      </a:pPr>
                      <a:r>
                        <a:rPr lang="fr-FR" sz="1050" b="1" i="0" u="none" strike="noStrike">
                          <a:solidFill>
                            <a:srgbClr val="273874"/>
                          </a:solidFill>
                          <a:effectLst/>
                          <a:latin typeface="Arial" panose="020B0604020202020204" pitchFamily="34" charset="0"/>
                        </a:rPr>
                        <a:t>4</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l" fontAlgn="ctr">
                        <a:buNone/>
                      </a:pPr>
                      <a:r>
                        <a:rPr lang="fr-FR" sz="1050" b="0" i="0" u="none" strike="noStrike">
                          <a:solidFill>
                            <a:srgbClr val="1A1A1A"/>
                          </a:solidFill>
                          <a:effectLst/>
                          <a:latin typeface="Arial" panose="020B0604020202020204" pitchFamily="34" charset="0"/>
                        </a:rPr>
                        <a:t>Résidence services seniors Les Templitudes d'Aix en Provence</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l" fontAlgn="ctr">
                        <a:buNone/>
                      </a:pPr>
                      <a:r>
                        <a:rPr lang="fr-FR" sz="1050" b="0" i="0" u="none" strike="noStrike">
                          <a:solidFill>
                            <a:srgbClr val="1A1A1A"/>
                          </a:solidFill>
                          <a:effectLst/>
                          <a:latin typeface="Arial" panose="020B0604020202020204" pitchFamily="34" charset="0"/>
                        </a:rPr>
                        <a:t>15 Cr Gambetta, 13100 Aix-en-Provence</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avant 2010</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2023</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r" fontAlgn="ctr">
                        <a:buNone/>
                      </a:pPr>
                      <a:r>
                        <a:rPr lang="fr-FR" sz="1400" b="0" i="0" u="none" strike="noStrike">
                          <a:solidFill>
                            <a:srgbClr val="1A1A1A"/>
                          </a:solidFill>
                          <a:effectLst/>
                          <a:latin typeface="Arial" panose="020B0604020202020204" pitchFamily="34" charset="0"/>
                        </a:rPr>
                        <a:t>2 280 000 €</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75</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r" fontAlgn="ctr">
                        <a:buNone/>
                      </a:pPr>
                      <a:r>
                        <a:rPr lang="fr-FR" sz="1400" b="1" i="0" u="none" strike="noStrike">
                          <a:solidFill>
                            <a:srgbClr val="273874"/>
                          </a:solidFill>
                          <a:effectLst/>
                          <a:latin typeface="Arial" panose="020B0604020202020204" pitchFamily="34" charset="0"/>
                        </a:rPr>
                        <a:t>30 400 €</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extLst>
                  <a:ext uri="{0D108BD9-81ED-4DB2-BD59-A6C34878D82A}">
                    <a16:rowId xmlns:a16="http://schemas.microsoft.com/office/drawing/2014/main" val="1328134907"/>
                  </a:ext>
                </a:extLst>
              </a:tr>
              <a:tr h="565819">
                <a:tc>
                  <a:txBody>
                    <a:bodyPr/>
                    <a:lstStyle/>
                    <a:p>
                      <a:pPr algn="ctr" fontAlgn="ctr">
                        <a:buNone/>
                      </a:pPr>
                      <a:r>
                        <a:rPr lang="fr-FR" sz="1050" b="1" i="0" u="none" strike="noStrike">
                          <a:solidFill>
                            <a:srgbClr val="273874"/>
                          </a:solidFill>
                          <a:effectLst/>
                          <a:latin typeface="Arial" panose="020B0604020202020204" pitchFamily="34" charset="0"/>
                        </a:rPr>
                        <a:t>5</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l" fontAlgn="ctr">
                        <a:buNone/>
                      </a:pPr>
                      <a:r>
                        <a:rPr lang="fr-FR" sz="1050" b="0" i="0" u="none" strike="noStrike">
                          <a:solidFill>
                            <a:srgbClr val="1A1A1A"/>
                          </a:solidFill>
                          <a:effectLst/>
                          <a:latin typeface="Arial" panose="020B0604020202020204" pitchFamily="34" charset="0"/>
                        </a:rPr>
                        <a:t>Résidence Services Seniors Les Terrasses de l'Étang</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l" fontAlgn="ctr">
                        <a:buNone/>
                      </a:pPr>
                      <a:r>
                        <a:rPr lang="fr-FR" sz="1050" b="0" i="0" u="none" strike="noStrike">
                          <a:solidFill>
                            <a:srgbClr val="1A1A1A"/>
                          </a:solidFill>
                          <a:effectLst/>
                          <a:latin typeface="Arial" panose="020B0604020202020204" pitchFamily="34" charset="0"/>
                        </a:rPr>
                        <a:t>19 Bd Pierre Mendès, 13220 Châteauneuf-les-Martigues</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2010-2015</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2023</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r" fontAlgn="ctr">
                        <a:buNone/>
                      </a:pPr>
                      <a:r>
                        <a:rPr lang="fr-FR" sz="1400" b="0" i="0" u="none" strike="noStrike">
                          <a:solidFill>
                            <a:srgbClr val="1A1A1A"/>
                          </a:solidFill>
                          <a:effectLst/>
                          <a:latin typeface="Arial" panose="020B0604020202020204" pitchFamily="34" charset="0"/>
                        </a:rPr>
                        <a:t>652 000 €</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ctr" fontAlgn="ctr">
                        <a:buNone/>
                      </a:pPr>
                      <a:r>
                        <a:rPr lang="fr-FR" sz="1400" b="0" i="0" u="none" strike="noStrike">
                          <a:solidFill>
                            <a:srgbClr val="1A1A1A"/>
                          </a:solidFill>
                          <a:effectLst/>
                          <a:latin typeface="Arial" panose="020B0604020202020204" pitchFamily="34" charset="0"/>
                        </a:rPr>
                        <a:t>29</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tc>
                  <a:txBody>
                    <a:bodyPr/>
                    <a:lstStyle/>
                    <a:p>
                      <a:pPr algn="r" fontAlgn="ctr">
                        <a:buNone/>
                      </a:pPr>
                      <a:r>
                        <a:rPr lang="fr-FR" sz="1400" b="1" i="0" u="none" strike="noStrike">
                          <a:solidFill>
                            <a:srgbClr val="273874"/>
                          </a:solidFill>
                          <a:effectLst/>
                          <a:latin typeface="Arial" panose="020B0604020202020204" pitchFamily="34" charset="0"/>
                        </a:rPr>
                        <a:t>22 483 €</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6350" cap="flat" cmpd="sng" algn="ctr">
                      <a:solidFill>
                        <a:srgbClr val="D9D0D1"/>
                      </a:solidFill>
                      <a:prstDash val="solid"/>
                      <a:round/>
                      <a:headEnd type="none" w="med" len="med"/>
                      <a:tailEnd type="none" w="med" len="med"/>
                    </a:lnB>
                    <a:noFill/>
                  </a:tcPr>
                </a:tc>
                <a:extLst>
                  <a:ext uri="{0D108BD9-81ED-4DB2-BD59-A6C34878D82A}">
                    <a16:rowId xmlns:a16="http://schemas.microsoft.com/office/drawing/2014/main" val="2635920120"/>
                  </a:ext>
                </a:extLst>
              </a:tr>
              <a:tr h="565819">
                <a:tc>
                  <a:txBody>
                    <a:bodyPr/>
                    <a:lstStyle/>
                    <a:p>
                      <a:pPr algn="ctr" fontAlgn="ctr">
                        <a:buNone/>
                      </a:pPr>
                      <a:r>
                        <a:rPr lang="fr-FR" sz="1050" b="1" i="0" u="none" strike="noStrike">
                          <a:solidFill>
                            <a:srgbClr val="273874"/>
                          </a:solidFill>
                          <a:effectLst/>
                          <a:latin typeface="Arial" panose="020B0604020202020204" pitchFamily="34" charset="0"/>
                        </a:rPr>
                        <a:t>6</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fontAlgn="ctr" latinLnBrk="0" hangingPunct="1">
                        <a:buNone/>
                      </a:pPr>
                      <a:r>
                        <a:rPr lang="fr-FR" sz="1050" b="0" i="0" u="none" strike="noStrike" kern="1200">
                          <a:solidFill>
                            <a:srgbClr val="1A1A1A"/>
                          </a:solidFill>
                          <a:effectLst/>
                          <a:latin typeface="Arial" panose="020B0604020202020204" pitchFamily="34" charset="0"/>
                          <a:ea typeface="+mn-ea"/>
                          <a:cs typeface="+mn-cs"/>
                        </a:rPr>
                        <a:t>Résidence services seniors Montana Avignon</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fontAlgn="ctr" latinLnBrk="0" hangingPunct="1">
                        <a:buNone/>
                      </a:pPr>
                      <a:r>
                        <a:rPr lang="fr-FR" sz="1050" b="0" i="0" u="none" strike="noStrike" kern="1200">
                          <a:solidFill>
                            <a:srgbClr val="1A1A1A"/>
                          </a:solidFill>
                          <a:effectLst/>
                          <a:latin typeface="Arial" panose="020B0604020202020204" pitchFamily="34" charset="0"/>
                          <a:ea typeface="+mn-ea"/>
                          <a:cs typeface="+mn-cs"/>
                        </a:rPr>
                        <a:t>7 Rue Mourre, 84000 Avignon</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buNone/>
                      </a:pPr>
                      <a:r>
                        <a:rPr lang="fr-FR" sz="1400" b="0" i="0" u="none" strike="noStrike" kern="1200">
                          <a:solidFill>
                            <a:srgbClr val="1A1A1A"/>
                          </a:solidFill>
                          <a:effectLst/>
                          <a:latin typeface="Arial" panose="020B0604020202020204" pitchFamily="34" charset="0"/>
                          <a:ea typeface="+mn-ea"/>
                          <a:cs typeface="+mn-cs"/>
                        </a:rPr>
                        <a:t>2013</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buNone/>
                      </a:pPr>
                      <a:r>
                        <a:rPr lang="fr-FR" sz="1400" b="0" i="0" u="none" strike="noStrike" kern="1200">
                          <a:solidFill>
                            <a:srgbClr val="1A1A1A"/>
                          </a:solidFill>
                          <a:effectLst/>
                          <a:latin typeface="Arial" panose="020B0604020202020204" pitchFamily="34" charset="0"/>
                          <a:ea typeface="+mn-ea"/>
                          <a:cs typeface="+mn-cs"/>
                        </a:rPr>
                        <a:t>2021</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fontAlgn="ctr" latinLnBrk="0" hangingPunct="1">
                        <a:buNone/>
                      </a:pPr>
                      <a:r>
                        <a:rPr lang="fr-FR" sz="1400" b="0" i="0" u="none" strike="noStrike" kern="1200">
                          <a:solidFill>
                            <a:srgbClr val="1A1A1A"/>
                          </a:solidFill>
                          <a:effectLst/>
                          <a:latin typeface="Arial" panose="020B0604020202020204" pitchFamily="34" charset="0"/>
                          <a:ea typeface="+mn-ea"/>
                          <a:cs typeface="+mn-cs"/>
                        </a:rPr>
                        <a:t>2 510 000 €</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buNone/>
                      </a:pPr>
                      <a:r>
                        <a:rPr lang="fr-FR" sz="1400" b="0" i="0" u="none" strike="noStrike" kern="1200">
                          <a:solidFill>
                            <a:srgbClr val="1A1A1A"/>
                          </a:solidFill>
                          <a:effectLst/>
                          <a:latin typeface="Arial" panose="020B0604020202020204" pitchFamily="34" charset="0"/>
                          <a:ea typeface="+mn-ea"/>
                          <a:cs typeface="+mn-cs"/>
                        </a:rPr>
                        <a:t>120</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fontAlgn="ctr" latinLnBrk="0" hangingPunct="1">
                        <a:buNone/>
                      </a:pPr>
                      <a:r>
                        <a:rPr lang="fr-FR" sz="1400" b="1" i="0" u="none" strike="noStrike" kern="1200">
                          <a:solidFill>
                            <a:srgbClr val="273874"/>
                          </a:solidFill>
                          <a:effectLst/>
                          <a:latin typeface="Arial" panose="020B0604020202020204" pitchFamily="34" charset="0"/>
                          <a:ea typeface="+mn-ea"/>
                          <a:cs typeface="+mn-cs"/>
                        </a:rPr>
                        <a:t>20 917 €</a:t>
                      </a:r>
                    </a:p>
                  </a:txBody>
                  <a:tcPr marL="9525" marR="9525" marT="9525" marB="0" anchor="ctr">
                    <a:lnL w="6350" cap="flat" cmpd="sng" algn="ctr">
                      <a:solidFill>
                        <a:srgbClr val="D9D0D1"/>
                      </a:solidFill>
                      <a:prstDash val="solid"/>
                      <a:round/>
                      <a:headEnd type="none" w="med" len="med"/>
                      <a:tailEnd type="none" w="med" len="med"/>
                    </a:lnL>
                    <a:lnR w="6350" cap="flat" cmpd="sng" algn="ctr">
                      <a:solidFill>
                        <a:srgbClr val="D9D0D1"/>
                      </a:solidFill>
                      <a:prstDash val="solid"/>
                      <a:round/>
                      <a:headEnd type="none" w="med" len="med"/>
                      <a:tailEnd type="none" w="med" len="med"/>
                    </a:lnR>
                    <a:lnT w="6350" cap="flat" cmpd="sng" algn="ctr">
                      <a:solidFill>
                        <a:srgbClr val="D9D0D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3043935"/>
                  </a:ext>
                </a:extLst>
              </a:tr>
              <a:tr h="397603">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l" fontAlgn="ctr">
                        <a:buNone/>
                      </a:pPr>
                      <a:r>
                        <a:rPr lang="fr-FR" sz="1050" b="1" i="1" u="none" strike="noStrike">
                          <a:solidFill>
                            <a:srgbClr val="273874"/>
                          </a:solidFill>
                          <a:effectLst/>
                          <a:latin typeface="Arial" panose="020B0604020202020204" pitchFamily="34" charset="0"/>
                        </a:rPr>
                        <a:t>Moyenne / médiane</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l" fontAlgn="b">
                        <a:buNone/>
                      </a:pPr>
                      <a:endParaRPr lang="fr-FR" sz="1100" b="0" i="0" u="none" strike="noStrike">
                        <a:solidFill>
                          <a:srgbClr val="273874"/>
                        </a:solidFill>
                        <a:effectLst/>
                        <a:latin typeface="Calibri" panose="020F050202020403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l" fontAlgn="b">
                        <a:buNone/>
                      </a:pPr>
                      <a:endParaRPr lang="fr-FR" sz="1400" b="0" i="0" u="none" strike="noStrike">
                        <a:solidFill>
                          <a:srgbClr val="273874"/>
                        </a:solidFill>
                        <a:effectLst/>
                        <a:latin typeface="Calibri" panose="020F050202020403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l" fontAlgn="b">
                        <a:buNone/>
                      </a:pPr>
                      <a:endParaRPr lang="fr-FR" sz="1400" b="0" i="0" u="none" strike="noStrike">
                        <a:solidFill>
                          <a:srgbClr val="273874"/>
                        </a:solidFill>
                        <a:effectLst/>
                        <a:latin typeface="Calibri" panose="020F050202020403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r" fontAlgn="ctr">
                        <a:buNone/>
                      </a:pPr>
                      <a:r>
                        <a:rPr lang="fr-FR" sz="1400" b="1" i="1" u="none" strike="noStrike">
                          <a:solidFill>
                            <a:srgbClr val="273874"/>
                          </a:solidFill>
                          <a:effectLst/>
                          <a:latin typeface="Arial" panose="020B0604020202020204" pitchFamily="34" charset="0"/>
                        </a:rPr>
                        <a:t>1 855 333 €</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r" fontAlgn="ctr">
                        <a:buNone/>
                      </a:pPr>
                      <a:r>
                        <a:rPr lang="fr-FR" sz="1400" b="1" i="1" u="none" strike="noStrike">
                          <a:solidFill>
                            <a:srgbClr val="273874"/>
                          </a:solidFill>
                          <a:effectLst/>
                          <a:latin typeface="Arial" panose="020B0604020202020204" pitchFamily="34" charset="0"/>
                        </a:rPr>
                        <a:t>70</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r" fontAlgn="ctr">
                        <a:buNone/>
                      </a:pPr>
                      <a:r>
                        <a:rPr lang="fr-FR" sz="1400" b="1" i="1" u="none" strike="noStrike">
                          <a:solidFill>
                            <a:srgbClr val="273874"/>
                          </a:solidFill>
                          <a:effectLst/>
                          <a:latin typeface="Arial" panose="020B0604020202020204" pitchFamily="34" charset="0"/>
                        </a:rPr>
                        <a:t>27 428 €</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514464863"/>
                  </a:ext>
                </a:extLst>
              </a:tr>
              <a:tr h="305848">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r>
                        <a:rPr lang="fr-FR" sz="900" b="0" i="1" u="none" strike="noStrike">
                          <a:solidFill>
                            <a:srgbClr val="8A8A8A"/>
                          </a:solidFill>
                          <a:effectLst/>
                          <a:latin typeface="Arial" panose="020B0604020202020204" pitchFamily="34" charset="0"/>
                        </a:rPr>
                        <a:t>(médiane ci-dessous)</a:t>
                      </a:r>
                    </a:p>
                  </a:txBody>
                  <a:tcPr marL="9525" marR="9525" marT="9525" marB="0" anchor="b">
                    <a:lnL>
                      <a:noFill/>
                    </a:lnL>
                    <a:lnR>
                      <a:noFill/>
                    </a:lnR>
                    <a:lnT>
                      <a:noFill/>
                    </a:lnT>
                    <a:lnB>
                      <a:noFill/>
                    </a:lnB>
                    <a:noFill/>
                  </a:tcPr>
                </a:tc>
                <a:tc>
                  <a:txBody>
                    <a:bodyPr/>
                    <a:lstStyle/>
                    <a:p>
                      <a:pPr algn="l" fontAlgn="b">
                        <a:buNone/>
                      </a:pPr>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fr-FR" sz="14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r" fontAlgn="ctr">
                        <a:buNone/>
                      </a:pPr>
                      <a:r>
                        <a:rPr lang="fr-FR" sz="1400" b="0" i="1" u="none" strike="noStrike">
                          <a:solidFill>
                            <a:srgbClr val="273874"/>
                          </a:solidFill>
                          <a:effectLst/>
                          <a:latin typeface="Arial" panose="020B0604020202020204" pitchFamily="34" charset="0"/>
                        </a:rPr>
                        <a:t>2 355 000 €</a:t>
                      </a:r>
                    </a:p>
                  </a:txBody>
                  <a:tcPr marL="9525" marR="9525" marT="9525" marB="0" anchor="ctr">
                    <a:lnL>
                      <a:noFill/>
                    </a:lnL>
                    <a:lnR>
                      <a:noFill/>
                    </a:lnR>
                    <a:lnT>
                      <a:noFill/>
                    </a:lnT>
                    <a:lnB>
                      <a:noFill/>
                    </a:lnB>
                    <a:noFill/>
                  </a:tcPr>
                </a:tc>
                <a:tc>
                  <a:txBody>
                    <a:bodyPr/>
                    <a:lstStyle/>
                    <a:p>
                      <a:pPr algn="r" fontAlgn="ctr">
                        <a:buNone/>
                      </a:pPr>
                      <a:r>
                        <a:rPr lang="fr-FR" sz="1400" b="0" i="1" u="none" strike="noStrike">
                          <a:solidFill>
                            <a:srgbClr val="273874"/>
                          </a:solidFill>
                          <a:effectLst/>
                          <a:latin typeface="Arial" panose="020B0604020202020204" pitchFamily="34" charset="0"/>
                        </a:rPr>
                        <a:t>68</a:t>
                      </a:r>
                    </a:p>
                  </a:txBody>
                  <a:tcPr marL="9525" marR="9525" marT="9525" marB="0" anchor="ctr">
                    <a:lnL>
                      <a:noFill/>
                    </a:lnL>
                    <a:lnR>
                      <a:noFill/>
                    </a:lnR>
                    <a:lnT>
                      <a:noFill/>
                    </a:lnT>
                    <a:lnB>
                      <a:noFill/>
                    </a:lnB>
                    <a:noFill/>
                  </a:tcPr>
                </a:tc>
                <a:tc>
                  <a:txBody>
                    <a:bodyPr/>
                    <a:lstStyle/>
                    <a:p>
                      <a:pPr algn="r" fontAlgn="ctr">
                        <a:buNone/>
                      </a:pPr>
                      <a:r>
                        <a:rPr lang="fr-FR" sz="1400" b="0" i="1" u="none" strike="noStrike">
                          <a:solidFill>
                            <a:srgbClr val="273874"/>
                          </a:solidFill>
                          <a:effectLst/>
                          <a:latin typeface="Arial" panose="020B0604020202020204" pitchFamily="34" charset="0"/>
                        </a:rPr>
                        <a:t>25 133 €</a:t>
                      </a:r>
                    </a:p>
                  </a:txBody>
                  <a:tcPr marL="9525" marR="9525" marT="9525" marB="0" anchor="ctr">
                    <a:lnL>
                      <a:noFill/>
                    </a:lnL>
                    <a:lnR>
                      <a:noFill/>
                    </a:lnR>
                    <a:lnT>
                      <a:noFill/>
                    </a:lnT>
                    <a:lnB>
                      <a:noFill/>
                    </a:lnB>
                    <a:noFill/>
                  </a:tcPr>
                </a:tc>
                <a:extLst>
                  <a:ext uri="{0D108BD9-81ED-4DB2-BD59-A6C34878D82A}">
                    <a16:rowId xmlns:a16="http://schemas.microsoft.com/office/drawing/2014/main" val="176907936"/>
                  </a:ext>
                </a:extLst>
              </a:tr>
            </a:tbl>
          </a:graphicData>
        </a:graphic>
      </p:graphicFrame>
      <p:pic>
        <p:nvPicPr>
          <p:cNvPr id="32" name="Image 31">
            <a:extLst>
              <a:ext uri="{FF2B5EF4-FFF2-40B4-BE49-F238E27FC236}">
                <a16:creationId xmlns:a16="http://schemas.microsoft.com/office/drawing/2014/main" id="{907A0D1E-F02E-D668-4742-CD90DE94311D}"/>
              </a:ext>
            </a:extLst>
          </p:cNvPr>
          <p:cNvPicPr>
            <a:picLocks noChangeAspect="1"/>
          </p:cNvPicPr>
          <p:nvPr/>
        </p:nvPicPr>
        <p:blipFill>
          <a:blip r:embed="rId4"/>
          <a:stretch>
            <a:fillRect/>
          </a:stretch>
        </p:blipFill>
        <p:spPr>
          <a:xfrm>
            <a:off x="13517451" y="2682555"/>
            <a:ext cx="4306724" cy="4315604"/>
          </a:xfrm>
          <a:prstGeom prst="rect">
            <a:avLst/>
          </a:prstGeom>
        </p:spPr>
      </p:pic>
    </p:spTree>
    <p:extLst>
      <p:ext uri="{BB962C8B-B14F-4D97-AF65-F5344CB8AC3E}">
        <p14:creationId xmlns:p14="http://schemas.microsoft.com/office/powerpoint/2010/main" val="32897765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68A44C74-252C-4A61-33D1-7E6C14263F52}"/>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FB6BB4F6-97B6-3CC8-39A7-868E11C9F8DB}"/>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230C6A6A-7FB2-8D66-7966-0125DC72F2A0}"/>
              </a:ext>
            </a:extLst>
          </p:cNvPr>
          <p:cNvPicPr>
            <a:picLocks noChangeAspect="1"/>
          </p:cNvPicPr>
          <p:nvPr/>
        </p:nvPicPr>
        <p:blipFill>
          <a:blip r:embed="rId3"/>
          <a:stretch>
            <a:fillRect/>
          </a:stretch>
        </p:blipFill>
        <p:spPr>
          <a:xfrm>
            <a:off x="953262" y="774954"/>
            <a:ext cx="452628" cy="452628"/>
          </a:xfrm>
          <a:prstGeom prst="rect">
            <a:avLst/>
          </a:prstGeom>
        </p:spPr>
      </p:pic>
      <p:sp>
        <p:nvSpPr>
          <p:cNvPr id="16" name="Text 2">
            <a:extLst>
              <a:ext uri="{FF2B5EF4-FFF2-40B4-BE49-F238E27FC236}">
                <a16:creationId xmlns:a16="http://schemas.microsoft.com/office/drawing/2014/main" id="{9A6CB0DC-7F15-B018-0578-CD39C15CDF1F}"/>
              </a:ext>
            </a:extLst>
          </p:cNvPr>
          <p:cNvSpPr/>
          <p:nvPr/>
        </p:nvSpPr>
        <p:spPr>
          <a:xfrm>
            <a:off x="1892808" y="528066"/>
            <a:ext cx="15499080" cy="8503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50" b="1" i="0" u="none" strike="noStrike" kern="1200" cap="none" spc="0" normalizeH="0" baseline="0" noProof="0">
                <a:ln>
                  <a:noFill/>
                </a:ln>
                <a:solidFill>
                  <a:srgbClr val="1B2A4D"/>
                </a:solidFill>
                <a:effectLst/>
                <a:uLnTx/>
                <a:uFillTx/>
                <a:latin typeface="Cambria" pitchFamily="34" charset="0"/>
                <a:ea typeface="Cambria" pitchFamily="34" charset="-122"/>
                <a:cs typeface="Cambria" pitchFamily="34" charset="-120"/>
              </a:rPr>
              <a:t>Méthode par comparaison concurrentielle</a:t>
            </a:r>
            <a:endParaRPr kumimoji="0" lang="fr-FR" sz="4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1">
            <a:extLst>
              <a:ext uri="{FF2B5EF4-FFF2-40B4-BE49-F238E27FC236}">
                <a16:creationId xmlns:a16="http://schemas.microsoft.com/office/drawing/2014/main" id="{0342FE57-D0E6-BC4E-E222-521B291D1FD2}"/>
              </a:ext>
            </a:extLst>
          </p:cNvPr>
          <p:cNvSpPr/>
          <p:nvPr/>
        </p:nvSpPr>
        <p:spPr>
          <a:xfrm>
            <a:off x="1947672" y="1234440"/>
            <a:ext cx="154990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75" b="1" i="0" u="none" strike="noStrike" kern="0" cap="none" spc="300" normalizeH="0" baseline="0" noProof="0">
                <a:ln>
                  <a:noFill/>
                </a:ln>
                <a:solidFill>
                  <a:srgbClr val="A8853C"/>
                </a:solidFill>
                <a:effectLst/>
                <a:uLnTx/>
                <a:uFillTx/>
                <a:latin typeface="Calibri" pitchFamily="34" charset="0"/>
                <a:ea typeface="Calibri" pitchFamily="34" charset="-122"/>
                <a:cs typeface="Calibri" pitchFamily="34" charset="-120"/>
              </a:rPr>
              <a:t>PARTIE 3 · </a:t>
            </a:r>
            <a:r>
              <a:rPr lang="fr-FR" sz="1575" b="1" kern="0" spc="300">
                <a:solidFill>
                  <a:srgbClr val="A8853C"/>
                </a:solidFill>
                <a:latin typeface="Calibri" pitchFamily="34" charset="0"/>
                <a:ea typeface="Calibri" pitchFamily="34" charset="-122"/>
                <a:cs typeface="Calibri" pitchFamily="34" charset="-120"/>
              </a:rPr>
              <a:t>Mode opératoire simple</a:t>
            </a:r>
            <a:endParaRPr kumimoji="0" lang="fr-FR" sz="15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hape 3">
            <a:extLst>
              <a:ext uri="{FF2B5EF4-FFF2-40B4-BE49-F238E27FC236}">
                <a16:creationId xmlns:a16="http://schemas.microsoft.com/office/drawing/2014/main" id="{217DCE0E-FCB6-8E51-5CEA-6E1DF82B7B03}"/>
              </a:ext>
            </a:extLst>
          </p:cNvPr>
          <p:cNvSpPr/>
          <p:nvPr/>
        </p:nvSpPr>
        <p:spPr>
          <a:xfrm>
            <a:off x="754380" y="1988820"/>
            <a:ext cx="8229600" cy="6187771"/>
          </a:xfrm>
          <a:prstGeom prst="roundRect">
            <a:avLst>
              <a:gd name="adj" fmla="val 1121"/>
            </a:avLst>
          </a:prstGeom>
          <a:solidFill>
            <a:srgbClr val="F3F5F9"/>
          </a:solidFill>
          <a:ln/>
        </p:spPr>
        <p:txBody>
          <a:bodyPr/>
          <a:lstStyle/>
          <a:p>
            <a:endParaRPr lang="fr-FR" sz="2700"/>
          </a:p>
        </p:txBody>
      </p:sp>
      <p:sp>
        <p:nvSpPr>
          <p:cNvPr id="3" name="Text 4">
            <a:extLst>
              <a:ext uri="{FF2B5EF4-FFF2-40B4-BE49-F238E27FC236}">
                <a16:creationId xmlns:a16="http://schemas.microsoft.com/office/drawing/2014/main" id="{23EEF216-ED34-F3B4-8970-EE808A05A584}"/>
              </a:ext>
            </a:extLst>
          </p:cNvPr>
          <p:cNvSpPr/>
          <p:nvPr/>
        </p:nvSpPr>
        <p:spPr>
          <a:xfrm>
            <a:off x="1165860" y="2263140"/>
            <a:ext cx="7543800" cy="411480"/>
          </a:xfrm>
          <a:prstGeom prst="rect">
            <a:avLst/>
          </a:prstGeom>
          <a:noFill/>
          <a:ln/>
        </p:spPr>
        <p:txBody>
          <a:bodyPr wrap="square" lIns="0" tIns="0" rIns="0" bIns="0" rtlCol="0" anchor="ctr"/>
          <a:lstStyle/>
          <a:p>
            <a:r>
              <a:rPr lang="fr-FR" b="1" kern="0" spc="180">
                <a:solidFill>
                  <a:srgbClr val="A8853C"/>
                </a:solidFill>
                <a:latin typeface="Calibri" pitchFamily="34" charset="0"/>
                <a:cs typeface="Calibri" pitchFamily="34" charset="-120"/>
              </a:rPr>
              <a:t>CA RETENU</a:t>
            </a:r>
            <a:endParaRPr lang="fr-FR"/>
          </a:p>
        </p:txBody>
      </p:sp>
      <p:sp>
        <p:nvSpPr>
          <p:cNvPr id="4" name="Text 5">
            <a:extLst>
              <a:ext uri="{FF2B5EF4-FFF2-40B4-BE49-F238E27FC236}">
                <a16:creationId xmlns:a16="http://schemas.microsoft.com/office/drawing/2014/main" id="{F8FE7EFA-60C2-5950-C365-23D82D53C30C}"/>
              </a:ext>
            </a:extLst>
          </p:cNvPr>
          <p:cNvSpPr/>
          <p:nvPr/>
        </p:nvSpPr>
        <p:spPr>
          <a:xfrm>
            <a:off x="1165860" y="2811780"/>
            <a:ext cx="7406640" cy="473202"/>
          </a:xfrm>
          <a:prstGeom prst="rect">
            <a:avLst/>
          </a:prstGeom>
          <a:noFill/>
          <a:ln/>
        </p:spPr>
        <p:txBody>
          <a:bodyPr wrap="square" lIns="0" tIns="0" rIns="0" bIns="0" rtlCol="0" anchor="t"/>
          <a:lstStyle/>
          <a:p>
            <a:pPr marL="190500" indent="-190500">
              <a:lnSpc>
                <a:spcPct val="105000"/>
              </a:lnSpc>
              <a:spcAft>
                <a:spcPts val="1200"/>
              </a:spcAft>
              <a:buSzPct val="100000"/>
              <a:buChar char="•"/>
            </a:pPr>
            <a:r>
              <a:rPr lang="fr-FR" sz="1725">
                <a:solidFill>
                  <a:srgbClr val="2B2F38"/>
                </a:solidFill>
                <a:latin typeface="Calibri" pitchFamily="34" charset="0"/>
                <a:ea typeface="Calibri" pitchFamily="34" charset="-122"/>
                <a:cs typeface="Calibri" pitchFamily="34" charset="-120"/>
              </a:rPr>
              <a:t>Admettons 30 000 € / Appartement sur Aix en Provence pour un bâtiment récent</a:t>
            </a:r>
            <a:endParaRPr lang="fr-FR" sz="1725"/>
          </a:p>
        </p:txBody>
      </p:sp>
      <p:sp>
        <p:nvSpPr>
          <p:cNvPr id="5" name="Text 6">
            <a:extLst>
              <a:ext uri="{FF2B5EF4-FFF2-40B4-BE49-F238E27FC236}">
                <a16:creationId xmlns:a16="http://schemas.microsoft.com/office/drawing/2014/main" id="{ED51EB0E-B128-47AF-B3E1-D2BE65EB55E9}"/>
              </a:ext>
            </a:extLst>
          </p:cNvPr>
          <p:cNvSpPr/>
          <p:nvPr/>
        </p:nvSpPr>
        <p:spPr>
          <a:xfrm>
            <a:off x="1165860" y="3727323"/>
            <a:ext cx="7543800" cy="411480"/>
          </a:xfrm>
          <a:prstGeom prst="rect">
            <a:avLst/>
          </a:prstGeom>
          <a:noFill/>
          <a:ln/>
        </p:spPr>
        <p:txBody>
          <a:bodyPr wrap="square" lIns="0" tIns="0" rIns="0" bIns="0" rtlCol="0" anchor="ctr"/>
          <a:lstStyle/>
          <a:p>
            <a:r>
              <a:rPr lang="fr-FR" b="1" kern="0" spc="180">
                <a:solidFill>
                  <a:srgbClr val="A8853C"/>
                </a:solidFill>
                <a:latin typeface="Calibri" pitchFamily="34" charset="0"/>
                <a:ea typeface="Calibri" pitchFamily="34" charset="-122"/>
                <a:cs typeface="Calibri" pitchFamily="34" charset="-120"/>
              </a:rPr>
              <a:t>TAUX D’EFFORT RETENU</a:t>
            </a:r>
            <a:endParaRPr lang="fr-FR"/>
          </a:p>
        </p:txBody>
      </p:sp>
      <p:sp>
        <p:nvSpPr>
          <p:cNvPr id="6" name="Text 7">
            <a:extLst>
              <a:ext uri="{FF2B5EF4-FFF2-40B4-BE49-F238E27FC236}">
                <a16:creationId xmlns:a16="http://schemas.microsoft.com/office/drawing/2014/main" id="{41D20903-6F54-5087-D498-8D2E326538D9}"/>
              </a:ext>
            </a:extLst>
          </p:cNvPr>
          <p:cNvSpPr/>
          <p:nvPr/>
        </p:nvSpPr>
        <p:spPr>
          <a:xfrm>
            <a:off x="1165860" y="4238244"/>
            <a:ext cx="7406640" cy="1725234"/>
          </a:xfrm>
          <a:prstGeom prst="rect">
            <a:avLst/>
          </a:prstGeom>
          <a:noFill/>
          <a:ln/>
        </p:spPr>
        <p:txBody>
          <a:bodyPr wrap="square" lIns="0" tIns="0" rIns="0" bIns="0" rtlCol="0" anchor="t"/>
          <a:lstStyle/>
          <a:p>
            <a:pPr marL="190500" indent="-190500">
              <a:lnSpc>
                <a:spcPct val="105000"/>
              </a:lnSpc>
              <a:spcAft>
                <a:spcPts val="1200"/>
              </a:spcAft>
              <a:buSzPct val="100000"/>
              <a:buChar char="•"/>
            </a:pPr>
            <a:r>
              <a:rPr lang="fr-FR" sz="1725">
                <a:solidFill>
                  <a:srgbClr val="2B2F38"/>
                </a:solidFill>
                <a:latin typeface="Calibri" pitchFamily="34" charset="0"/>
                <a:ea typeface="Calibri" pitchFamily="34" charset="-122"/>
                <a:cs typeface="Calibri" pitchFamily="34" charset="-120"/>
              </a:rPr>
              <a:t>Qualité de l’emplacement, bassin de population, niveau de concurrence, configuration de l’établissement, qualité de construction, capacité…</a:t>
            </a:r>
            <a:endParaRPr lang="fr-FR" sz="1725"/>
          </a:p>
          <a:p>
            <a:pPr marL="190500" indent="-190500">
              <a:lnSpc>
                <a:spcPct val="105000"/>
              </a:lnSpc>
              <a:spcAft>
                <a:spcPts val="1200"/>
              </a:spcAft>
              <a:buSzPct val="100000"/>
              <a:buChar char="•"/>
            </a:pPr>
            <a:r>
              <a:rPr lang="fr-FR" sz="1725">
                <a:solidFill>
                  <a:srgbClr val="2B2F38"/>
                </a:solidFill>
                <a:latin typeface="Calibri" pitchFamily="34" charset="0"/>
                <a:ea typeface="Calibri" pitchFamily="34" charset="-122"/>
                <a:cs typeface="Calibri" pitchFamily="34" charset="-120"/>
              </a:rPr>
              <a:t>Admettons pour Aix, un taux d’effort de 40%</a:t>
            </a:r>
          </a:p>
          <a:p>
            <a:pPr>
              <a:lnSpc>
                <a:spcPct val="105000"/>
              </a:lnSpc>
              <a:spcAft>
                <a:spcPts val="1200"/>
              </a:spcAft>
              <a:buSzPct val="100000"/>
            </a:pPr>
            <a:endParaRPr lang="fr-FR" sz="1725"/>
          </a:p>
        </p:txBody>
      </p:sp>
      <p:sp>
        <p:nvSpPr>
          <p:cNvPr id="8" name="Text 6">
            <a:extLst>
              <a:ext uri="{FF2B5EF4-FFF2-40B4-BE49-F238E27FC236}">
                <a16:creationId xmlns:a16="http://schemas.microsoft.com/office/drawing/2014/main" id="{B7584339-909C-0756-E3FA-AEBAFD3676D9}"/>
              </a:ext>
            </a:extLst>
          </p:cNvPr>
          <p:cNvSpPr/>
          <p:nvPr/>
        </p:nvSpPr>
        <p:spPr>
          <a:xfrm>
            <a:off x="1165860" y="6100638"/>
            <a:ext cx="7543800" cy="411480"/>
          </a:xfrm>
          <a:prstGeom prst="rect">
            <a:avLst/>
          </a:prstGeom>
          <a:noFill/>
          <a:ln/>
        </p:spPr>
        <p:txBody>
          <a:bodyPr wrap="square" lIns="0" tIns="0" rIns="0" bIns="0" rtlCol="0" anchor="ctr"/>
          <a:lstStyle/>
          <a:p>
            <a:r>
              <a:rPr lang="fr-FR" b="1" kern="0" spc="180">
                <a:solidFill>
                  <a:srgbClr val="A8853C"/>
                </a:solidFill>
                <a:latin typeface="Calibri" pitchFamily="34" charset="0"/>
                <a:cs typeface="Calibri" pitchFamily="34" charset="-120"/>
              </a:rPr>
              <a:t>RETRAITEMENT DES CLAUSES DU BAIL</a:t>
            </a:r>
            <a:endParaRPr lang="fr-FR"/>
          </a:p>
        </p:txBody>
      </p:sp>
      <p:sp>
        <p:nvSpPr>
          <p:cNvPr id="9" name="Text 7">
            <a:extLst>
              <a:ext uri="{FF2B5EF4-FFF2-40B4-BE49-F238E27FC236}">
                <a16:creationId xmlns:a16="http://schemas.microsoft.com/office/drawing/2014/main" id="{2E1ED555-F924-98FA-BEE2-829013826563}"/>
              </a:ext>
            </a:extLst>
          </p:cNvPr>
          <p:cNvSpPr/>
          <p:nvPr/>
        </p:nvSpPr>
        <p:spPr>
          <a:xfrm>
            <a:off x="1179576" y="6649278"/>
            <a:ext cx="7406640" cy="1725234"/>
          </a:xfrm>
          <a:prstGeom prst="rect">
            <a:avLst/>
          </a:prstGeom>
          <a:noFill/>
          <a:ln/>
        </p:spPr>
        <p:txBody>
          <a:bodyPr wrap="square" lIns="0" tIns="0" rIns="0" bIns="0" rtlCol="0" anchor="t"/>
          <a:lstStyle/>
          <a:p>
            <a:pPr marL="190500" indent="-190500">
              <a:lnSpc>
                <a:spcPct val="105000"/>
              </a:lnSpc>
              <a:spcAft>
                <a:spcPts val="1200"/>
              </a:spcAft>
              <a:buSzPct val="100000"/>
              <a:buChar char="•"/>
            </a:pPr>
            <a:r>
              <a:rPr lang="fr-FR" sz="1725" dirty="0">
                <a:solidFill>
                  <a:srgbClr val="2B2F38"/>
                </a:solidFill>
                <a:latin typeface="Calibri" pitchFamily="34" charset="0"/>
                <a:ea typeface="Calibri" pitchFamily="34" charset="-122"/>
                <a:cs typeface="Calibri" pitchFamily="34" charset="-120"/>
              </a:rPr>
              <a:t>Mise en conformité, assurance immeuble, impôt foncier</a:t>
            </a:r>
          </a:p>
          <a:p>
            <a:pPr marL="190500" indent="-190500">
              <a:lnSpc>
                <a:spcPct val="105000"/>
              </a:lnSpc>
              <a:spcAft>
                <a:spcPts val="1200"/>
              </a:spcAft>
              <a:buSzPct val="100000"/>
              <a:buChar char="•"/>
            </a:pPr>
            <a:r>
              <a:rPr lang="fr-FR" sz="1725" dirty="0">
                <a:solidFill>
                  <a:srgbClr val="2B2F38"/>
                </a:solidFill>
                <a:latin typeface="Calibri" pitchFamily="34" charset="0"/>
                <a:ea typeface="Calibri" pitchFamily="34" charset="-122"/>
                <a:cs typeface="Calibri" pitchFamily="34" charset="-120"/>
              </a:rPr>
              <a:t>Accession</a:t>
            </a:r>
          </a:p>
          <a:p>
            <a:pPr marL="190500" indent="-190500">
              <a:lnSpc>
                <a:spcPct val="105000"/>
              </a:lnSpc>
              <a:spcAft>
                <a:spcPts val="1200"/>
              </a:spcAft>
              <a:buSzPct val="100000"/>
              <a:buChar char="•"/>
            </a:pPr>
            <a:r>
              <a:rPr lang="fr-FR" sz="1725" dirty="0">
                <a:solidFill>
                  <a:srgbClr val="2B2F38"/>
                </a:solidFill>
                <a:latin typeface="Calibri" pitchFamily="34" charset="0"/>
                <a:ea typeface="Calibri" pitchFamily="34" charset="-122"/>
                <a:cs typeface="Calibri" pitchFamily="34" charset="-120"/>
              </a:rPr>
              <a:t>Admettons pour l’exemple un abattement global de 10%</a:t>
            </a:r>
          </a:p>
          <a:p>
            <a:pPr>
              <a:lnSpc>
                <a:spcPct val="105000"/>
              </a:lnSpc>
              <a:spcAft>
                <a:spcPts val="1200"/>
              </a:spcAft>
              <a:buSzPct val="100000"/>
            </a:pPr>
            <a:endParaRPr lang="fr-FR" sz="1725" dirty="0"/>
          </a:p>
        </p:txBody>
      </p:sp>
      <p:sp>
        <p:nvSpPr>
          <p:cNvPr id="10" name="Shape 8">
            <a:extLst>
              <a:ext uri="{FF2B5EF4-FFF2-40B4-BE49-F238E27FC236}">
                <a16:creationId xmlns:a16="http://schemas.microsoft.com/office/drawing/2014/main" id="{DE6CE3D2-4F19-D268-0856-97F9E2CE9A12}"/>
              </a:ext>
            </a:extLst>
          </p:cNvPr>
          <p:cNvSpPr/>
          <p:nvPr/>
        </p:nvSpPr>
        <p:spPr>
          <a:xfrm>
            <a:off x="9326880" y="1988820"/>
            <a:ext cx="8229600" cy="6187771"/>
          </a:xfrm>
          <a:prstGeom prst="roundRect">
            <a:avLst>
              <a:gd name="adj" fmla="val 1121"/>
            </a:avLst>
          </a:prstGeom>
          <a:solidFill>
            <a:srgbClr val="1B2A4D"/>
          </a:solidFill>
          <a:ln/>
        </p:spPr>
        <p:txBody>
          <a:bodyPr/>
          <a:lstStyle/>
          <a:p>
            <a:endParaRPr lang="fr-FR" sz="2700"/>
          </a:p>
        </p:txBody>
      </p:sp>
      <p:sp>
        <p:nvSpPr>
          <p:cNvPr id="15" name="Text 9">
            <a:extLst>
              <a:ext uri="{FF2B5EF4-FFF2-40B4-BE49-F238E27FC236}">
                <a16:creationId xmlns:a16="http://schemas.microsoft.com/office/drawing/2014/main" id="{1BA5A93A-3667-8C40-3935-1574DBFB87FD}"/>
              </a:ext>
            </a:extLst>
          </p:cNvPr>
          <p:cNvSpPr/>
          <p:nvPr/>
        </p:nvSpPr>
        <p:spPr>
          <a:xfrm>
            <a:off x="9738360" y="2304288"/>
            <a:ext cx="7406640" cy="346978"/>
          </a:xfrm>
          <a:prstGeom prst="rect">
            <a:avLst/>
          </a:prstGeom>
          <a:noFill/>
          <a:ln/>
        </p:spPr>
        <p:txBody>
          <a:bodyPr wrap="square" lIns="0" tIns="0" rIns="0" bIns="0" rtlCol="0" anchor="ctr"/>
          <a:lstStyle/>
          <a:p>
            <a:r>
              <a:rPr lang="fr-FR" sz="1875" b="1" kern="0" spc="300">
                <a:solidFill>
                  <a:srgbClr val="C9A96A"/>
                </a:solidFill>
                <a:latin typeface="Calibri" pitchFamily="34" charset="0"/>
                <a:ea typeface="Calibri" pitchFamily="34" charset="-122"/>
                <a:cs typeface="Calibri" pitchFamily="34" charset="-120"/>
              </a:rPr>
              <a:t>CALCUL POUR 80 APPARTEMENTS</a:t>
            </a:r>
            <a:endParaRPr lang="fr-FR" sz="1875"/>
          </a:p>
        </p:txBody>
      </p:sp>
      <p:sp>
        <p:nvSpPr>
          <p:cNvPr id="17" name="Text 9">
            <a:extLst>
              <a:ext uri="{FF2B5EF4-FFF2-40B4-BE49-F238E27FC236}">
                <a16:creationId xmlns:a16="http://schemas.microsoft.com/office/drawing/2014/main" id="{C2DB61CA-D7F9-1698-9EC0-4059B3FDE77E}"/>
              </a:ext>
            </a:extLst>
          </p:cNvPr>
          <p:cNvSpPr/>
          <p:nvPr/>
        </p:nvSpPr>
        <p:spPr>
          <a:xfrm>
            <a:off x="11567160" y="3537284"/>
            <a:ext cx="4348701" cy="346978"/>
          </a:xfrm>
          <a:prstGeom prst="rect">
            <a:avLst/>
          </a:prstGeom>
          <a:noFill/>
          <a:ln/>
        </p:spPr>
        <p:txBody>
          <a:bodyPr wrap="square" lIns="0" tIns="0" rIns="0" bIns="0" rtlCol="0" anchor="ctr"/>
          <a:lstStyle/>
          <a:p>
            <a:r>
              <a:rPr lang="fr-FR" sz="2000" b="1" kern="0" spc="300">
                <a:solidFill>
                  <a:srgbClr val="C9A96A"/>
                </a:solidFill>
                <a:latin typeface="Calibri" pitchFamily="34" charset="0"/>
                <a:ea typeface="Calibri" pitchFamily="34" charset="-122"/>
                <a:cs typeface="Calibri" pitchFamily="34" charset="-120"/>
              </a:rPr>
              <a:t>30 000 € x 80 = 2 400 000 €</a:t>
            </a:r>
            <a:endParaRPr lang="fr-FR" sz="2000"/>
          </a:p>
        </p:txBody>
      </p:sp>
      <p:sp>
        <p:nvSpPr>
          <p:cNvPr id="18" name="Text 9">
            <a:extLst>
              <a:ext uri="{FF2B5EF4-FFF2-40B4-BE49-F238E27FC236}">
                <a16:creationId xmlns:a16="http://schemas.microsoft.com/office/drawing/2014/main" id="{8AE8073E-884F-7E3A-01AA-CA4E42366EE1}"/>
              </a:ext>
            </a:extLst>
          </p:cNvPr>
          <p:cNvSpPr/>
          <p:nvPr/>
        </p:nvSpPr>
        <p:spPr>
          <a:xfrm>
            <a:off x="11373346" y="4657752"/>
            <a:ext cx="4348701" cy="346978"/>
          </a:xfrm>
          <a:prstGeom prst="rect">
            <a:avLst/>
          </a:prstGeom>
          <a:noFill/>
          <a:ln/>
        </p:spPr>
        <p:txBody>
          <a:bodyPr wrap="square" lIns="0" tIns="0" rIns="0" bIns="0" rtlCol="0" anchor="ctr"/>
          <a:lstStyle/>
          <a:p>
            <a:r>
              <a:rPr lang="fr-FR" sz="2000" b="1" kern="0" spc="300">
                <a:solidFill>
                  <a:srgbClr val="C9A96A"/>
                </a:solidFill>
                <a:latin typeface="Calibri" pitchFamily="34" charset="0"/>
                <a:ea typeface="Calibri" pitchFamily="34" charset="-122"/>
                <a:cs typeface="Calibri" pitchFamily="34" charset="-120"/>
              </a:rPr>
              <a:t>2 400 000 € x 40 % = 960 000 €</a:t>
            </a:r>
            <a:endParaRPr lang="fr-FR" sz="2000"/>
          </a:p>
        </p:txBody>
      </p:sp>
      <p:sp>
        <p:nvSpPr>
          <p:cNvPr id="19" name="Text 9">
            <a:extLst>
              <a:ext uri="{FF2B5EF4-FFF2-40B4-BE49-F238E27FC236}">
                <a16:creationId xmlns:a16="http://schemas.microsoft.com/office/drawing/2014/main" id="{9B2AC325-20F8-1B40-1385-578A2BCD76B9}"/>
              </a:ext>
            </a:extLst>
          </p:cNvPr>
          <p:cNvSpPr/>
          <p:nvPr/>
        </p:nvSpPr>
        <p:spPr>
          <a:xfrm>
            <a:off x="11567159" y="5789989"/>
            <a:ext cx="4348701" cy="346978"/>
          </a:xfrm>
          <a:prstGeom prst="rect">
            <a:avLst/>
          </a:prstGeom>
          <a:noFill/>
          <a:ln/>
        </p:spPr>
        <p:txBody>
          <a:bodyPr wrap="square" lIns="0" tIns="0" rIns="0" bIns="0" rtlCol="0" anchor="ctr"/>
          <a:lstStyle/>
          <a:p>
            <a:r>
              <a:rPr lang="fr-FR" sz="2000" b="1" kern="0" spc="300">
                <a:solidFill>
                  <a:srgbClr val="C9A96A"/>
                </a:solidFill>
                <a:latin typeface="Calibri" pitchFamily="34" charset="0"/>
                <a:ea typeface="Calibri" pitchFamily="34" charset="-122"/>
                <a:cs typeface="Calibri" pitchFamily="34" charset="-120"/>
              </a:rPr>
              <a:t>960 000 € x 0,9 = 864 000 €</a:t>
            </a:r>
            <a:endParaRPr lang="fr-FR" sz="2000"/>
          </a:p>
        </p:txBody>
      </p:sp>
      <p:sp>
        <p:nvSpPr>
          <p:cNvPr id="20" name="Text 9">
            <a:extLst>
              <a:ext uri="{FF2B5EF4-FFF2-40B4-BE49-F238E27FC236}">
                <a16:creationId xmlns:a16="http://schemas.microsoft.com/office/drawing/2014/main" id="{A69F2928-762E-2E31-962E-20A4AACDC16B}"/>
              </a:ext>
            </a:extLst>
          </p:cNvPr>
          <p:cNvSpPr/>
          <p:nvPr/>
        </p:nvSpPr>
        <p:spPr>
          <a:xfrm>
            <a:off x="9541564" y="7164916"/>
            <a:ext cx="7992055" cy="817795"/>
          </a:xfrm>
          <a:prstGeom prst="rect">
            <a:avLst/>
          </a:prstGeom>
          <a:noFill/>
          <a:ln/>
        </p:spPr>
        <p:txBody>
          <a:bodyPr wrap="square" lIns="0" tIns="0" rIns="0" bIns="0" rtlCol="0" anchor="ctr"/>
          <a:lstStyle/>
          <a:p>
            <a:r>
              <a:rPr lang="fr-FR" b="1" kern="0" spc="300">
                <a:solidFill>
                  <a:srgbClr val="C9A96A"/>
                </a:solidFill>
                <a:latin typeface="Calibri" pitchFamily="34" charset="0"/>
                <a:ea typeface="Calibri" pitchFamily="34" charset="-122"/>
                <a:cs typeface="Calibri" pitchFamily="34" charset="-120"/>
              </a:rPr>
              <a:t>864 000 € / 80 = 10 800 € / an / appartements</a:t>
            </a:r>
          </a:p>
          <a:p>
            <a:r>
              <a:rPr lang="fr-FR" b="1" kern="0" spc="300">
                <a:solidFill>
                  <a:srgbClr val="C9A96A"/>
                </a:solidFill>
                <a:latin typeface="Calibri" pitchFamily="34" charset="0"/>
                <a:cs typeface="Calibri" pitchFamily="34" charset="-120"/>
              </a:rPr>
              <a:t>Niveau a priori cohérent avec les termes de comparaison</a:t>
            </a:r>
            <a:endParaRPr lang="fr-FR"/>
          </a:p>
        </p:txBody>
      </p:sp>
    </p:spTree>
    <p:extLst>
      <p:ext uri="{BB962C8B-B14F-4D97-AF65-F5344CB8AC3E}">
        <p14:creationId xmlns:p14="http://schemas.microsoft.com/office/powerpoint/2010/main" val="4574641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D60D080C-40A5-C0C4-70CE-F1DC27AB1A8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07F0F7F-5B69-842A-188B-684D35701BE9}"/>
              </a:ext>
            </a:extLst>
          </p:cNvPr>
          <p:cNvSpPr/>
          <p:nvPr/>
        </p:nvSpPr>
        <p:spPr>
          <a:xfrm>
            <a:off x="15240000" y="1428750"/>
            <a:ext cx="1047750" cy="1047750"/>
          </a:xfrm>
          <a:prstGeom prst="rect">
            <a:avLst/>
          </a:prstGeom>
          <a:solidFill>
            <a:srgbClr val="6FB58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D913CE72-68B0-FAEB-56DA-C4EC3BE91621}"/>
              </a:ext>
            </a:extLst>
          </p:cNvPr>
          <p:cNvSpPr/>
          <p:nvPr/>
        </p:nvSpPr>
        <p:spPr>
          <a:xfrm>
            <a:off x="1238250" y="3301901"/>
            <a:ext cx="12258675" cy="1581150"/>
          </a:xfrm>
          <a:prstGeom prst="rect">
            <a:avLst/>
          </a:prstGeom>
          <a:noFill/>
          <a:ln/>
        </p:spPr>
        <p:txBody>
          <a:bodyPr wrap="square" lIns="25400" tIns="25400" rIns="25400" bIns="25400" rtlCol="0" anchor="t">
            <a:normAutofit lnSpcReduction="10000"/>
          </a:bodyPr>
          <a:lstStyle/>
          <a:p>
            <a:pPr marL="0" marR="0" lvl="0" indent="0" algn="l" defTabSz="914400" rtl="0" eaLnBrk="1" fontAlgn="auto" latinLnBrk="0" hangingPunct="1">
              <a:lnSpc>
                <a:spcPct val="78261"/>
              </a:lnSpc>
              <a:spcBef>
                <a:spcPts val="0"/>
              </a:spcBef>
              <a:spcAft>
                <a:spcPts val="0"/>
              </a:spcAft>
              <a:buClrTx/>
              <a:buSzTx/>
              <a:buFontTx/>
              <a:buNone/>
              <a:tabLst/>
              <a:defRPr/>
            </a:pPr>
            <a:r>
              <a:rPr kumimoji="0" lang="en-US" sz="13500" b="1" i="0" u="none" strike="noStrike" kern="1200" cap="none" spc="0" normalizeH="0" baseline="0" noProof="0" dirty="0">
                <a:ln>
                  <a:noFill/>
                </a:ln>
                <a:solidFill>
                  <a:srgbClr val="15224C"/>
                </a:solidFill>
                <a:effectLst/>
                <a:uLnTx/>
                <a:uFillTx/>
                <a:latin typeface="Arial" pitchFamily="34" charset="0"/>
                <a:ea typeface="Arial" pitchFamily="34" charset="-122"/>
                <a:cs typeface="Arial" pitchFamily="34" charset="-120"/>
              </a:rPr>
              <a:t>03-C</a:t>
            </a:r>
            <a:endParaRPr kumimoji="0" lang="en-US" sz="13500" b="0" i="0" u="none" strike="noStrike" kern="1200" cap="none" spc="0" normalizeH="0" baseline="0" noProof="0" dirty="0">
              <a:ln>
                <a:noFill/>
              </a:ln>
              <a:solidFill>
                <a:srgbClr val="15224C"/>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8EF3358A-F701-7CD7-9517-8B032826C25A}"/>
              </a:ext>
            </a:extLst>
          </p:cNvPr>
          <p:cNvSpPr/>
          <p:nvPr/>
        </p:nvSpPr>
        <p:spPr>
          <a:xfrm>
            <a:off x="1238250" y="5225951"/>
            <a:ext cx="12258675" cy="1025649"/>
          </a:xfrm>
          <a:prstGeom prst="rect">
            <a:avLst/>
          </a:prstGeom>
          <a:noFill/>
          <a:ln/>
        </p:spPr>
        <p:txBody>
          <a:bodyPr wrap="square" lIns="25400" tIns="25400" rIns="25400" bIns="25400" rtlCol="0" anchor="t">
            <a:normAutofit lnSpcReduction="10000"/>
          </a:bodyPr>
          <a:lstStyle/>
          <a:p>
            <a:pPr marL="0" marR="0" lvl="0" indent="0" algn="l" defTabSz="914400" rtl="0" eaLnBrk="1" fontAlgn="auto" latinLnBrk="0" hangingPunct="1">
              <a:lnSpc>
                <a:spcPct val="93828"/>
              </a:lnSpc>
              <a:spcBef>
                <a:spcPts val="0"/>
              </a:spcBef>
              <a:spcAft>
                <a:spcPts val="0"/>
              </a:spcAft>
              <a:buClrTx/>
              <a:buSzTx/>
              <a:buFontTx/>
              <a:buNone/>
              <a:tabLst/>
              <a:defRPr/>
            </a:pPr>
            <a:r>
              <a:rPr kumimoji="0" lang="en-US" sz="72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Méthodes</a:t>
            </a:r>
            <a:r>
              <a:rPr kumimoji="0" lang="en-US" sz="72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a:t>
            </a:r>
            <a:r>
              <a:rPr kumimoji="0" lang="en-US" sz="72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hoteli</a:t>
            </a:r>
            <a:r>
              <a:rPr lang="en-US" sz="7200" err="1">
                <a:solidFill>
                  <a:srgbClr val="15224C"/>
                </a:solidFill>
                <a:latin typeface="Arial" pitchFamily="34" charset="0"/>
                <a:ea typeface="Arial" pitchFamily="34" charset="-122"/>
                <a:cs typeface="Arial" pitchFamily="34" charset="-120"/>
              </a:rPr>
              <a:t>ères</a:t>
            </a:r>
            <a:endParaRPr kumimoji="0" lang="en-US" sz="7200" b="0" i="0" u="none" strike="noStrike" kern="1200" cap="none" spc="0" normalizeH="0" baseline="0" noProof="0">
              <a:ln>
                <a:noFill/>
              </a:ln>
              <a:solidFill>
                <a:srgbClr val="15224C"/>
              </a:solidFill>
              <a:effectLst/>
              <a:uLnTx/>
              <a:uFillTx/>
              <a:latin typeface="Calibri" panose="020F0502020204030204"/>
              <a:ea typeface="+mn-ea"/>
              <a:cs typeface="+mn-cs"/>
            </a:endParaRPr>
          </a:p>
        </p:txBody>
      </p:sp>
      <p:sp>
        <p:nvSpPr>
          <p:cNvPr id="10" name="Text 4">
            <a:extLst>
              <a:ext uri="{FF2B5EF4-FFF2-40B4-BE49-F238E27FC236}">
                <a16:creationId xmlns:a16="http://schemas.microsoft.com/office/drawing/2014/main" id="{6510BFF5-2171-FCCA-7985-73D21F8F4117}"/>
              </a:ext>
            </a:extLst>
          </p:cNvPr>
          <p:cNvSpPr/>
          <p:nvPr/>
        </p:nvSpPr>
        <p:spPr>
          <a:xfrm>
            <a:off x="1638299" y="6670288"/>
            <a:ext cx="11560865" cy="428625"/>
          </a:xfrm>
          <a:prstGeom prst="rect">
            <a:avLst/>
          </a:prstGeom>
          <a:noFill/>
          <a:ln/>
        </p:spPr>
        <p:txBody>
          <a:bodyPr wrap="square" lIns="25400" tIns="25400" rIns="25400" bIns="2540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rgbClr val="15224C"/>
                </a:solidFill>
                <a:latin typeface="Arial" pitchFamily="34" charset="0"/>
                <a:cs typeface="Arial" pitchFamily="34" charset="-120"/>
              </a:rPr>
              <a:t>Une </a:t>
            </a:r>
            <a:r>
              <a:rPr lang="en-US" sz="1600" err="1">
                <a:solidFill>
                  <a:srgbClr val="15224C"/>
                </a:solidFill>
                <a:latin typeface="Arial" pitchFamily="34" charset="0"/>
                <a:cs typeface="Arial" pitchFamily="34" charset="-120"/>
              </a:rPr>
              <a:t>recette</a:t>
            </a:r>
            <a:r>
              <a:rPr lang="en-US" sz="1600">
                <a:solidFill>
                  <a:srgbClr val="15224C"/>
                </a:solidFill>
                <a:latin typeface="Arial" pitchFamily="34" charset="0"/>
                <a:cs typeface="Arial" pitchFamily="34" charset="-120"/>
              </a:rPr>
              <a:t> </a:t>
            </a:r>
            <a:r>
              <a:rPr lang="en-US" sz="1600" err="1">
                <a:solidFill>
                  <a:srgbClr val="15224C"/>
                </a:solidFill>
                <a:latin typeface="Arial" pitchFamily="34" charset="0"/>
                <a:cs typeface="Arial" pitchFamily="34" charset="-120"/>
              </a:rPr>
              <a:t>théorique</a:t>
            </a:r>
            <a:r>
              <a:rPr lang="en-US" sz="1600">
                <a:solidFill>
                  <a:srgbClr val="15224C"/>
                </a:solidFill>
                <a:latin typeface="Arial" pitchFamily="34" charset="0"/>
                <a:cs typeface="Arial" pitchFamily="34" charset="-120"/>
              </a:rPr>
              <a:t> </a:t>
            </a:r>
            <a:r>
              <a:rPr lang="en-US" sz="1600" err="1">
                <a:solidFill>
                  <a:srgbClr val="15224C"/>
                </a:solidFill>
                <a:latin typeface="Arial" pitchFamily="34" charset="0"/>
                <a:cs typeface="Arial" pitchFamily="34" charset="-120"/>
              </a:rPr>
              <a:t>déterminée</a:t>
            </a:r>
            <a:r>
              <a:rPr lang="en-US" sz="1600">
                <a:solidFill>
                  <a:srgbClr val="15224C"/>
                </a:solidFill>
                <a:latin typeface="Arial" pitchFamily="34" charset="0"/>
                <a:cs typeface="Arial" pitchFamily="34" charset="-120"/>
              </a:rPr>
              <a:t> par </a:t>
            </a:r>
            <a:r>
              <a:rPr lang="en-US" sz="1600" err="1">
                <a:solidFill>
                  <a:srgbClr val="15224C"/>
                </a:solidFill>
                <a:latin typeface="Arial" pitchFamily="34" charset="0"/>
                <a:cs typeface="Arial" pitchFamily="34" charset="-120"/>
              </a:rPr>
              <a:t>comparaison</a:t>
            </a:r>
            <a:r>
              <a:rPr lang="en-US" sz="1600">
                <a:solidFill>
                  <a:srgbClr val="15224C"/>
                </a:solidFill>
                <a:latin typeface="Arial" pitchFamily="34" charset="0"/>
                <a:cs typeface="Arial" pitchFamily="34" charset="-120"/>
              </a:rPr>
              <a:t> à </a:t>
            </a:r>
            <a:r>
              <a:rPr lang="en-US" sz="1600" err="1">
                <a:solidFill>
                  <a:srgbClr val="15224C"/>
                </a:solidFill>
                <a:latin typeface="Arial" pitchFamily="34" charset="0"/>
                <a:cs typeface="Arial" pitchFamily="34" charset="-120"/>
              </a:rPr>
              <a:t>d’autres</a:t>
            </a:r>
            <a:r>
              <a:rPr lang="en-US" sz="1600">
                <a:solidFill>
                  <a:srgbClr val="15224C"/>
                </a:solidFill>
                <a:latin typeface="Arial" pitchFamily="34" charset="0"/>
                <a:cs typeface="Arial" pitchFamily="34" charset="-120"/>
              </a:rPr>
              <a:t> RSS</a:t>
            </a:r>
            <a:endParaRPr kumimoji="0" lang="en-US" sz="1600" b="0" i="0" u="none" strike="noStrike" kern="1200" cap="none" spc="0" normalizeH="0" baseline="0" noProof="0">
              <a:ln>
                <a:noFill/>
              </a:ln>
              <a:solidFill>
                <a:srgbClr val="15224C"/>
              </a:solidFill>
              <a:effectLst/>
              <a:uLnTx/>
              <a:uFillTx/>
              <a:latin typeface="Calibri" panose="020F0502020204030204"/>
              <a:ea typeface="+mn-ea"/>
              <a:cs typeface="+mn-cs"/>
            </a:endParaRPr>
          </a:p>
        </p:txBody>
      </p:sp>
      <p:sp>
        <p:nvSpPr>
          <p:cNvPr id="11" name="Text 4">
            <a:extLst>
              <a:ext uri="{FF2B5EF4-FFF2-40B4-BE49-F238E27FC236}">
                <a16:creationId xmlns:a16="http://schemas.microsoft.com/office/drawing/2014/main" id="{FE3BE042-F0E1-EEBE-6C28-99370782B7D8}"/>
              </a:ext>
            </a:extLst>
          </p:cNvPr>
          <p:cNvSpPr/>
          <p:nvPr/>
        </p:nvSpPr>
        <p:spPr>
          <a:xfrm>
            <a:off x="1638299" y="7836690"/>
            <a:ext cx="14649451" cy="428625"/>
          </a:xfrm>
          <a:prstGeom prst="rect">
            <a:avLst/>
          </a:prstGeom>
          <a:noFill/>
          <a:ln/>
        </p:spPr>
        <p:txBody>
          <a:bodyPr wrap="square" lIns="25400" tIns="25400" rIns="25400" bIns="2540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Une </a:t>
            </a:r>
            <a:r>
              <a:rPr kumimoji="0" lang="en-US" sz="28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recette</a:t>
            </a:r>
            <a:r>
              <a:rPr kumimoji="0" lang="en-US" sz="28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a:t>
            </a:r>
            <a:r>
              <a:rPr kumimoji="0" lang="en-US" sz="28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hébergement</a:t>
            </a:r>
            <a:r>
              <a:rPr kumimoji="0" lang="en-US" sz="28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a:t>
            </a:r>
            <a:r>
              <a:rPr kumimoji="0" lang="en-US" sz="28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déterminée</a:t>
            </a:r>
            <a:r>
              <a:rPr kumimoji="0" lang="en-US" sz="28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par </a:t>
            </a:r>
            <a:r>
              <a:rPr kumimoji="0" lang="en-US" sz="28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analogie</a:t>
            </a:r>
            <a:r>
              <a:rPr kumimoji="0" lang="en-US" sz="28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au </a:t>
            </a:r>
            <a:r>
              <a:rPr kumimoji="0" lang="en-US" sz="28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marché</a:t>
            </a:r>
            <a:r>
              <a:rPr kumimoji="0" lang="en-US" sz="28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a:t>
            </a:r>
            <a:r>
              <a:rPr kumimoji="0" lang="en-US" sz="28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résidentiel</a:t>
            </a:r>
            <a:endParaRPr kumimoji="0" lang="en-US" sz="2800" b="0" i="0" u="none" strike="noStrike" kern="1200" cap="none" spc="0" normalizeH="0" baseline="0" noProof="0">
              <a:ln>
                <a:noFill/>
              </a:ln>
              <a:solidFill>
                <a:srgbClr val="15224C"/>
              </a:solidFill>
              <a:effectLst/>
              <a:uLnTx/>
              <a:uFillTx/>
              <a:latin typeface="Calibri" panose="020F0502020204030204"/>
              <a:ea typeface="+mn-ea"/>
              <a:cs typeface="+mn-cs"/>
            </a:endParaRPr>
          </a:p>
        </p:txBody>
      </p:sp>
      <p:sp>
        <p:nvSpPr>
          <p:cNvPr id="12" name="Shape 3">
            <a:extLst>
              <a:ext uri="{FF2B5EF4-FFF2-40B4-BE49-F238E27FC236}">
                <a16:creationId xmlns:a16="http://schemas.microsoft.com/office/drawing/2014/main" id="{236A84E8-AD6C-6606-A6BC-A977618EEB0F}"/>
              </a:ext>
            </a:extLst>
          </p:cNvPr>
          <p:cNvSpPr/>
          <p:nvPr/>
        </p:nvSpPr>
        <p:spPr>
          <a:xfrm>
            <a:off x="1238250" y="6684987"/>
            <a:ext cx="209550" cy="209550"/>
          </a:xfrm>
          <a:prstGeom prst="rect">
            <a:avLst/>
          </a:prstGeom>
          <a:solidFill>
            <a:srgbClr val="6FB48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3">
            <a:extLst>
              <a:ext uri="{FF2B5EF4-FFF2-40B4-BE49-F238E27FC236}">
                <a16:creationId xmlns:a16="http://schemas.microsoft.com/office/drawing/2014/main" id="{4AAB869B-CB2B-1F1A-2B3F-98B2049FA67D}"/>
              </a:ext>
            </a:extLst>
          </p:cNvPr>
          <p:cNvSpPr/>
          <p:nvPr/>
        </p:nvSpPr>
        <p:spPr>
          <a:xfrm>
            <a:off x="1238250" y="7946228"/>
            <a:ext cx="209550" cy="209550"/>
          </a:xfrm>
          <a:prstGeom prst="rect">
            <a:avLst/>
          </a:prstGeom>
          <a:solidFill>
            <a:srgbClr val="6FB48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385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6D70B596-6525-F042-C9E0-210E7D6DBD8F}"/>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2222B49F-29DD-9BA9-AF67-D78011AD222F}"/>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C5590C07-02E0-855C-AEB8-3CB99460E503}"/>
              </a:ext>
            </a:extLst>
          </p:cNvPr>
          <p:cNvPicPr>
            <a:picLocks noChangeAspect="1"/>
          </p:cNvPicPr>
          <p:nvPr/>
        </p:nvPicPr>
        <p:blipFill>
          <a:blip r:embed="rId3"/>
          <a:stretch>
            <a:fillRect/>
          </a:stretch>
        </p:blipFill>
        <p:spPr>
          <a:xfrm>
            <a:off x="953262" y="774954"/>
            <a:ext cx="452628" cy="452628"/>
          </a:xfrm>
          <a:prstGeom prst="rect">
            <a:avLst/>
          </a:prstGeom>
        </p:spPr>
      </p:pic>
      <p:sp>
        <p:nvSpPr>
          <p:cNvPr id="16" name="Text 2">
            <a:extLst>
              <a:ext uri="{FF2B5EF4-FFF2-40B4-BE49-F238E27FC236}">
                <a16:creationId xmlns:a16="http://schemas.microsoft.com/office/drawing/2014/main" id="{0DB9DBB1-4E5C-0887-720C-0F6251B409A6}"/>
              </a:ext>
            </a:extLst>
          </p:cNvPr>
          <p:cNvSpPr/>
          <p:nvPr/>
        </p:nvSpPr>
        <p:spPr>
          <a:xfrm>
            <a:off x="1892808" y="528066"/>
            <a:ext cx="15499080" cy="8503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50" b="1" i="0" u="none" strike="noStrike" kern="1200" cap="none" spc="0" normalizeH="0" baseline="0" noProof="0">
                <a:ln>
                  <a:noFill/>
                </a:ln>
                <a:solidFill>
                  <a:srgbClr val="1B2A4D"/>
                </a:solidFill>
                <a:effectLst/>
                <a:uLnTx/>
                <a:uFillTx/>
                <a:latin typeface="Cambria" pitchFamily="34" charset="0"/>
                <a:ea typeface="Cambria" pitchFamily="34" charset="-122"/>
                <a:cs typeface="Cambria" pitchFamily="34" charset="-120"/>
              </a:rPr>
              <a:t>Méthode par comparaison au marché local de l’habitation </a:t>
            </a:r>
            <a:endParaRPr kumimoji="0" lang="fr-FR" sz="4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1">
            <a:extLst>
              <a:ext uri="{FF2B5EF4-FFF2-40B4-BE49-F238E27FC236}">
                <a16:creationId xmlns:a16="http://schemas.microsoft.com/office/drawing/2014/main" id="{6590AE1B-1365-3B6A-B85A-9642AE79D211}"/>
              </a:ext>
            </a:extLst>
          </p:cNvPr>
          <p:cNvSpPr/>
          <p:nvPr/>
        </p:nvSpPr>
        <p:spPr>
          <a:xfrm>
            <a:off x="1947672" y="1234440"/>
            <a:ext cx="154990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75" b="1" i="0" u="none" strike="noStrike" kern="0" cap="none" spc="300" normalizeH="0" baseline="0" noProof="0">
                <a:ln>
                  <a:noFill/>
                </a:ln>
                <a:solidFill>
                  <a:srgbClr val="A8853C"/>
                </a:solidFill>
                <a:effectLst/>
                <a:uLnTx/>
                <a:uFillTx/>
                <a:latin typeface="Calibri" pitchFamily="34" charset="0"/>
                <a:ea typeface="Calibri" pitchFamily="34" charset="-122"/>
                <a:cs typeface="Calibri" pitchFamily="34" charset="-120"/>
              </a:rPr>
              <a:t>PARTIE 1 · </a:t>
            </a:r>
            <a:r>
              <a:rPr lang="fr-FR" sz="1575" b="1" kern="0" spc="300">
                <a:solidFill>
                  <a:srgbClr val="A8853C"/>
                </a:solidFill>
                <a:latin typeface="Calibri" pitchFamily="34" charset="0"/>
                <a:ea typeface="Calibri" pitchFamily="34" charset="-122"/>
                <a:cs typeface="Calibri" pitchFamily="34" charset="-120"/>
              </a:rPr>
              <a:t>Principe</a:t>
            </a:r>
            <a:endParaRPr kumimoji="0" lang="fr-FR" sz="15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2">
            <a:extLst>
              <a:ext uri="{FF2B5EF4-FFF2-40B4-BE49-F238E27FC236}">
                <a16:creationId xmlns:a16="http://schemas.microsoft.com/office/drawing/2014/main" id="{5583AFAF-1B79-B053-8CD8-510687B80242}"/>
              </a:ext>
            </a:extLst>
          </p:cNvPr>
          <p:cNvSpPr/>
          <p:nvPr/>
        </p:nvSpPr>
        <p:spPr>
          <a:xfrm>
            <a:off x="825342" y="2537460"/>
            <a:ext cx="5143500" cy="4869180"/>
          </a:xfrm>
          <a:prstGeom prst="roundRect">
            <a:avLst>
              <a:gd name="adj" fmla="val 2817"/>
            </a:avLst>
          </a:prstGeom>
          <a:solidFill>
            <a:srgbClr val="FFFFFF"/>
          </a:solidFill>
          <a:ln w="12700">
            <a:solidFill>
              <a:srgbClr val="E1E4EE"/>
            </a:solidFill>
            <a:prstDash val="solid"/>
          </a:ln>
        </p:spPr>
        <p:txBody>
          <a:bodyPr/>
          <a:lstStyle/>
          <a:p>
            <a:endParaRPr lang="fr-FR" sz="2700"/>
          </a:p>
        </p:txBody>
      </p:sp>
      <p:sp>
        <p:nvSpPr>
          <p:cNvPr id="15" name="Shape 3">
            <a:extLst>
              <a:ext uri="{FF2B5EF4-FFF2-40B4-BE49-F238E27FC236}">
                <a16:creationId xmlns:a16="http://schemas.microsoft.com/office/drawing/2014/main" id="{F9AA43DD-F3F9-14A6-9908-C19B197CFFE0}"/>
              </a:ext>
            </a:extLst>
          </p:cNvPr>
          <p:cNvSpPr/>
          <p:nvPr/>
        </p:nvSpPr>
        <p:spPr>
          <a:xfrm>
            <a:off x="2848452" y="3017520"/>
            <a:ext cx="1097280" cy="1097280"/>
          </a:xfrm>
          <a:prstGeom prst="ellipse">
            <a:avLst/>
          </a:prstGeom>
          <a:solidFill>
            <a:srgbClr val="1E2761"/>
          </a:solidFill>
          <a:ln/>
        </p:spPr>
        <p:txBody>
          <a:bodyPr/>
          <a:lstStyle/>
          <a:p>
            <a:endParaRPr lang="fr-FR" sz="2700"/>
          </a:p>
        </p:txBody>
      </p:sp>
      <p:pic>
        <p:nvPicPr>
          <p:cNvPr id="31" name="Image 0" descr="/tmp/claude-0/-home-claude/47ed108d-bc5e-553b-823c-b40981c336ea/scratchpad/icons/bed_white.png">
            <a:extLst>
              <a:ext uri="{FF2B5EF4-FFF2-40B4-BE49-F238E27FC236}">
                <a16:creationId xmlns:a16="http://schemas.microsoft.com/office/drawing/2014/main" id="{F9D8C87A-5613-AC3A-5E4A-1A9C9AE2A2DF}"/>
              </a:ext>
            </a:extLst>
          </p:cNvPr>
          <p:cNvPicPr>
            <a:picLocks noChangeAspect="1"/>
          </p:cNvPicPr>
          <p:nvPr/>
        </p:nvPicPr>
        <p:blipFill>
          <a:blip r:embed="rId4"/>
          <a:stretch>
            <a:fillRect/>
          </a:stretch>
        </p:blipFill>
        <p:spPr>
          <a:xfrm>
            <a:off x="3095340" y="3264408"/>
            <a:ext cx="603504" cy="603504"/>
          </a:xfrm>
          <a:prstGeom prst="rect">
            <a:avLst/>
          </a:prstGeom>
        </p:spPr>
      </p:pic>
      <p:sp>
        <p:nvSpPr>
          <p:cNvPr id="32" name="Text 4">
            <a:extLst>
              <a:ext uri="{FF2B5EF4-FFF2-40B4-BE49-F238E27FC236}">
                <a16:creationId xmlns:a16="http://schemas.microsoft.com/office/drawing/2014/main" id="{B1DB2EBD-2917-8614-C138-09FC28A1B368}"/>
              </a:ext>
            </a:extLst>
          </p:cNvPr>
          <p:cNvSpPr txBox="1"/>
          <p:nvPr/>
        </p:nvSpPr>
        <p:spPr>
          <a:xfrm>
            <a:off x="1168242" y="4389120"/>
            <a:ext cx="4457700" cy="411480"/>
          </a:xfrm>
          <a:prstGeom prst="rect">
            <a:avLst/>
          </a:prstGeom>
          <a:noFill/>
          <a:ln/>
        </p:spPr>
        <p:txBody>
          <a:bodyPr wrap="square" lIns="0" tIns="0" rIns="0" bIns="0" rtlCol="0" anchor="ctr"/>
          <a:lstStyle/>
          <a:p>
            <a:pPr algn="ctr"/>
            <a:r>
              <a:rPr lang="en-US" sz="1650" b="1" kern="0" spc="300">
                <a:solidFill>
                  <a:srgbClr val="C9A227"/>
                </a:solidFill>
                <a:latin typeface="Calibri" pitchFamily="34" charset="0"/>
                <a:ea typeface="Calibri" pitchFamily="34" charset="-122"/>
                <a:cs typeface="Calibri" pitchFamily="34" charset="-120"/>
              </a:rPr>
              <a:t>ÉTAPE 1</a:t>
            </a:r>
            <a:endParaRPr lang="en-US" sz="1650"/>
          </a:p>
        </p:txBody>
      </p:sp>
      <p:sp>
        <p:nvSpPr>
          <p:cNvPr id="33" name="Text 5">
            <a:extLst>
              <a:ext uri="{FF2B5EF4-FFF2-40B4-BE49-F238E27FC236}">
                <a16:creationId xmlns:a16="http://schemas.microsoft.com/office/drawing/2014/main" id="{1B7A3CC5-9486-9612-A8A1-14B4A5D7C458}"/>
              </a:ext>
            </a:extLst>
          </p:cNvPr>
          <p:cNvSpPr txBox="1"/>
          <p:nvPr/>
        </p:nvSpPr>
        <p:spPr>
          <a:xfrm>
            <a:off x="1168242" y="4800600"/>
            <a:ext cx="4457700" cy="822960"/>
          </a:xfrm>
          <a:prstGeom prst="rect">
            <a:avLst/>
          </a:prstGeom>
          <a:noFill/>
          <a:ln/>
        </p:spPr>
        <p:txBody>
          <a:bodyPr wrap="square" lIns="0" tIns="0" rIns="0" bIns="0" rtlCol="0" anchor="ctr"/>
          <a:lstStyle/>
          <a:p>
            <a:pPr algn="ctr"/>
            <a:r>
              <a:rPr lang="en-US" sz="2475" b="1">
                <a:solidFill>
                  <a:srgbClr val="1E2761"/>
                </a:solidFill>
                <a:latin typeface="Cambria" pitchFamily="34" charset="0"/>
                <a:ea typeface="Cambria" pitchFamily="34" charset="-122"/>
                <a:cs typeface="Cambria" pitchFamily="34" charset="-120"/>
              </a:rPr>
              <a:t>Recette hébergement</a:t>
            </a:r>
            <a:endParaRPr lang="en-US" sz="2475"/>
          </a:p>
        </p:txBody>
      </p:sp>
      <p:sp>
        <p:nvSpPr>
          <p:cNvPr id="34" name="Text 6">
            <a:extLst>
              <a:ext uri="{FF2B5EF4-FFF2-40B4-BE49-F238E27FC236}">
                <a16:creationId xmlns:a16="http://schemas.microsoft.com/office/drawing/2014/main" id="{0166E580-4494-ACF5-AFBB-41CFD645D9AF}"/>
              </a:ext>
            </a:extLst>
          </p:cNvPr>
          <p:cNvSpPr txBox="1"/>
          <p:nvPr/>
        </p:nvSpPr>
        <p:spPr>
          <a:xfrm>
            <a:off x="1236822" y="5692140"/>
            <a:ext cx="4320540" cy="1508760"/>
          </a:xfrm>
          <a:prstGeom prst="rect">
            <a:avLst/>
          </a:prstGeom>
          <a:noFill/>
          <a:ln/>
        </p:spPr>
        <p:txBody>
          <a:bodyPr wrap="square" lIns="0" tIns="0" rIns="0" bIns="0" rtlCol="0" anchor="ctr"/>
          <a:lstStyle/>
          <a:p>
            <a:pPr>
              <a:lnSpc>
                <a:spcPct val="112000"/>
              </a:lnSpc>
            </a:pPr>
            <a:r>
              <a:rPr lang="en-US" sz="1725">
                <a:solidFill>
                  <a:srgbClr val="5B6178"/>
                </a:solidFill>
                <a:latin typeface="Calibri" pitchFamily="34" charset="0"/>
                <a:ea typeface="Calibri" pitchFamily="34" charset="-122"/>
                <a:cs typeface="Calibri" pitchFamily="34" charset="-120"/>
              </a:rPr>
              <a:t>Estimée à partir des niveaux de loyer d'habitation constatés localement (€/m²/mois), appliqués à la </a:t>
            </a:r>
            <a:r>
              <a:rPr lang="en-US" sz="1725" b="1">
                <a:solidFill>
                  <a:srgbClr val="5B6178"/>
                </a:solidFill>
                <a:latin typeface="Calibri" pitchFamily="34" charset="0"/>
                <a:ea typeface="Calibri" pitchFamily="34" charset="-122"/>
                <a:cs typeface="Calibri" pitchFamily="34" charset="-120"/>
              </a:rPr>
              <a:t>surface habitable </a:t>
            </a:r>
            <a:r>
              <a:rPr lang="en-US" sz="1725">
                <a:solidFill>
                  <a:srgbClr val="5B6178"/>
                </a:solidFill>
                <a:latin typeface="Calibri" pitchFamily="34" charset="0"/>
                <a:ea typeface="Calibri" pitchFamily="34" charset="-122"/>
                <a:cs typeface="Calibri" pitchFamily="34" charset="-120"/>
              </a:rPr>
              <a:t>de la résidence.</a:t>
            </a:r>
            <a:endParaRPr lang="en-US" sz="1725"/>
          </a:p>
        </p:txBody>
      </p:sp>
      <p:sp>
        <p:nvSpPr>
          <p:cNvPr id="35" name="Text 7">
            <a:extLst>
              <a:ext uri="{FF2B5EF4-FFF2-40B4-BE49-F238E27FC236}">
                <a16:creationId xmlns:a16="http://schemas.microsoft.com/office/drawing/2014/main" id="{45B201AB-B02B-500A-6D38-10EC6F637DDA}"/>
              </a:ext>
            </a:extLst>
          </p:cNvPr>
          <p:cNvSpPr txBox="1"/>
          <p:nvPr/>
        </p:nvSpPr>
        <p:spPr>
          <a:xfrm>
            <a:off x="5996274" y="4560570"/>
            <a:ext cx="425196" cy="822960"/>
          </a:xfrm>
          <a:prstGeom prst="rect">
            <a:avLst/>
          </a:prstGeom>
          <a:noFill/>
          <a:ln/>
        </p:spPr>
        <p:txBody>
          <a:bodyPr wrap="square" lIns="0" tIns="0" rIns="0" bIns="0" rtlCol="0" anchor="ctr"/>
          <a:lstStyle/>
          <a:p>
            <a:pPr algn="ctr"/>
            <a:r>
              <a:rPr lang="en-US" sz="3600" b="1">
                <a:solidFill>
                  <a:srgbClr val="C9A227"/>
                </a:solidFill>
                <a:latin typeface="Calibri" pitchFamily="34" charset="0"/>
                <a:ea typeface="Calibri" pitchFamily="34" charset="-122"/>
                <a:cs typeface="Calibri" pitchFamily="34" charset="-120"/>
              </a:rPr>
              <a:t>→</a:t>
            </a:r>
            <a:endParaRPr lang="en-US" sz="3600"/>
          </a:p>
        </p:txBody>
      </p:sp>
      <p:sp>
        <p:nvSpPr>
          <p:cNvPr id="36" name="Shape 8">
            <a:extLst>
              <a:ext uri="{FF2B5EF4-FFF2-40B4-BE49-F238E27FC236}">
                <a16:creationId xmlns:a16="http://schemas.microsoft.com/office/drawing/2014/main" id="{EFABDCF3-4E9D-98DC-27DC-9624B3BA5541}"/>
              </a:ext>
            </a:extLst>
          </p:cNvPr>
          <p:cNvSpPr/>
          <p:nvPr/>
        </p:nvSpPr>
        <p:spPr>
          <a:xfrm>
            <a:off x="6448902" y="2537460"/>
            <a:ext cx="5143500" cy="4869180"/>
          </a:xfrm>
          <a:prstGeom prst="roundRect">
            <a:avLst>
              <a:gd name="adj" fmla="val 2817"/>
            </a:avLst>
          </a:prstGeom>
          <a:solidFill>
            <a:srgbClr val="FFFFFF"/>
          </a:solidFill>
          <a:ln w="12700">
            <a:solidFill>
              <a:srgbClr val="E1E4EE"/>
            </a:solidFill>
            <a:prstDash val="solid"/>
          </a:ln>
        </p:spPr>
        <p:txBody>
          <a:bodyPr/>
          <a:lstStyle/>
          <a:p>
            <a:endParaRPr lang="fr-FR" sz="2700"/>
          </a:p>
        </p:txBody>
      </p:sp>
      <p:sp>
        <p:nvSpPr>
          <p:cNvPr id="37" name="Shape 9">
            <a:extLst>
              <a:ext uri="{FF2B5EF4-FFF2-40B4-BE49-F238E27FC236}">
                <a16:creationId xmlns:a16="http://schemas.microsoft.com/office/drawing/2014/main" id="{3C44F664-DCC2-5386-311D-23FDD40F9375}"/>
              </a:ext>
            </a:extLst>
          </p:cNvPr>
          <p:cNvSpPr/>
          <p:nvPr/>
        </p:nvSpPr>
        <p:spPr>
          <a:xfrm>
            <a:off x="8472012" y="3017520"/>
            <a:ext cx="1097280" cy="1097280"/>
          </a:xfrm>
          <a:prstGeom prst="ellipse">
            <a:avLst/>
          </a:prstGeom>
          <a:solidFill>
            <a:srgbClr val="1E2761"/>
          </a:solidFill>
          <a:ln/>
        </p:spPr>
        <p:txBody>
          <a:bodyPr/>
          <a:lstStyle/>
          <a:p>
            <a:endParaRPr lang="fr-FR" sz="2700"/>
          </a:p>
        </p:txBody>
      </p:sp>
      <p:pic>
        <p:nvPicPr>
          <p:cNvPr id="38" name="Image 1" descr="/tmp/claude-0/-home-claude/47ed108d-bc5e-553b-823c-b40981c336ea/scratchpad/icons/concierge_white.png">
            <a:extLst>
              <a:ext uri="{FF2B5EF4-FFF2-40B4-BE49-F238E27FC236}">
                <a16:creationId xmlns:a16="http://schemas.microsoft.com/office/drawing/2014/main" id="{36078455-8399-C044-193B-E0B00E9BE3D0}"/>
              </a:ext>
            </a:extLst>
          </p:cNvPr>
          <p:cNvPicPr>
            <a:picLocks noChangeAspect="1"/>
          </p:cNvPicPr>
          <p:nvPr/>
        </p:nvPicPr>
        <p:blipFill>
          <a:blip r:embed="rId5"/>
          <a:stretch>
            <a:fillRect/>
          </a:stretch>
        </p:blipFill>
        <p:spPr>
          <a:xfrm>
            <a:off x="8718900" y="3264408"/>
            <a:ext cx="603504" cy="603504"/>
          </a:xfrm>
          <a:prstGeom prst="rect">
            <a:avLst/>
          </a:prstGeom>
        </p:spPr>
      </p:pic>
      <p:sp>
        <p:nvSpPr>
          <p:cNvPr id="39" name="Text 10">
            <a:extLst>
              <a:ext uri="{FF2B5EF4-FFF2-40B4-BE49-F238E27FC236}">
                <a16:creationId xmlns:a16="http://schemas.microsoft.com/office/drawing/2014/main" id="{9B08E55C-0BD9-ECA5-9AFA-8D9F033FE5E5}"/>
              </a:ext>
            </a:extLst>
          </p:cNvPr>
          <p:cNvSpPr txBox="1"/>
          <p:nvPr/>
        </p:nvSpPr>
        <p:spPr>
          <a:xfrm>
            <a:off x="6791802" y="4389120"/>
            <a:ext cx="4457700" cy="411480"/>
          </a:xfrm>
          <a:prstGeom prst="rect">
            <a:avLst/>
          </a:prstGeom>
          <a:noFill/>
          <a:ln/>
        </p:spPr>
        <p:txBody>
          <a:bodyPr wrap="square" lIns="0" tIns="0" rIns="0" bIns="0" rtlCol="0" anchor="ctr"/>
          <a:lstStyle/>
          <a:p>
            <a:pPr algn="ctr"/>
            <a:r>
              <a:rPr lang="en-US" sz="1650" b="1" kern="0" spc="300">
                <a:solidFill>
                  <a:srgbClr val="C9A227"/>
                </a:solidFill>
                <a:latin typeface="Calibri" pitchFamily="34" charset="0"/>
                <a:ea typeface="Calibri" pitchFamily="34" charset="-122"/>
                <a:cs typeface="Calibri" pitchFamily="34" charset="-120"/>
              </a:rPr>
              <a:t>ÉTAPE 2</a:t>
            </a:r>
            <a:endParaRPr lang="en-US" sz="1650"/>
          </a:p>
        </p:txBody>
      </p:sp>
      <p:sp>
        <p:nvSpPr>
          <p:cNvPr id="40" name="Text 11">
            <a:extLst>
              <a:ext uri="{FF2B5EF4-FFF2-40B4-BE49-F238E27FC236}">
                <a16:creationId xmlns:a16="http://schemas.microsoft.com/office/drawing/2014/main" id="{62DDF885-73AD-802D-4693-BC25C18B1806}"/>
              </a:ext>
            </a:extLst>
          </p:cNvPr>
          <p:cNvSpPr txBox="1"/>
          <p:nvPr/>
        </p:nvSpPr>
        <p:spPr>
          <a:xfrm>
            <a:off x="6791802" y="4800600"/>
            <a:ext cx="4457700" cy="822960"/>
          </a:xfrm>
          <a:prstGeom prst="rect">
            <a:avLst/>
          </a:prstGeom>
          <a:noFill/>
          <a:ln/>
        </p:spPr>
        <p:txBody>
          <a:bodyPr wrap="square" lIns="0" tIns="0" rIns="0" bIns="0" rtlCol="0" anchor="ctr"/>
          <a:lstStyle/>
          <a:p>
            <a:pPr algn="ctr"/>
            <a:r>
              <a:rPr lang="en-US" sz="2475" b="1">
                <a:solidFill>
                  <a:srgbClr val="1E2761"/>
                </a:solidFill>
                <a:latin typeface="Cambria" pitchFamily="34" charset="0"/>
                <a:ea typeface="Cambria" pitchFamily="34" charset="-122"/>
                <a:cs typeface="Cambria" pitchFamily="34" charset="-120"/>
              </a:rPr>
              <a:t>Ventilation normative du CA</a:t>
            </a:r>
            <a:endParaRPr lang="en-US" sz="2475"/>
          </a:p>
        </p:txBody>
      </p:sp>
      <p:sp>
        <p:nvSpPr>
          <p:cNvPr id="41" name="Text 12">
            <a:extLst>
              <a:ext uri="{FF2B5EF4-FFF2-40B4-BE49-F238E27FC236}">
                <a16:creationId xmlns:a16="http://schemas.microsoft.com/office/drawing/2014/main" id="{3AAC2289-5F62-CB56-CAD0-92F6F4120E0E}"/>
              </a:ext>
            </a:extLst>
          </p:cNvPr>
          <p:cNvSpPr txBox="1"/>
          <p:nvPr/>
        </p:nvSpPr>
        <p:spPr>
          <a:xfrm>
            <a:off x="6860382" y="5692140"/>
            <a:ext cx="4320540" cy="1508760"/>
          </a:xfrm>
          <a:prstGeom prst="rect">
            <a:avLst/>
          </a:prstGeom>
          <a:noFill/>
          <a:ln/>
        </p:spPr>
        <p:txBody>
          <a:bodyPr wrap="square" lIns="0" tIns="0" rIns="0" bIns="0" rtlCol="0" anchor="ctr"/>
          <a:lstStyle/>
          <a:p>
            <a:pPr>
              <a:lnSpc>
                <a:spcPct val="112000"/>
              </a:lnSpc>
            </a:pPr>
            <a:r>
              <a:rPr lang="en-US" sz="1725">
                <a:solidFill>
                  <a:srgbClr val="5B6178"/>
                </a:solidFill>
                <a:latin typeface="Calibri" pitchFamily="34" charset="0"/>
                <a:ea typeface="Calibri" pitchFamily="34" charset="-122"/>
                <a:cs typeface="Calibri" pitchFamily="34" charset="-120"/>
              </a:rPr>
              <a:t>La part des services et de la restauration (F&amp;B) dans le chiffre d'affaires total est appréciée selon le niveau de service immobilier offert (grille qualitative). </a:t>
            </a:r>
            <a:r>
              <a:rPr lang="en-US" sz="1725" b="1">
                <a:solidFill>
                  <a:srgbClr val="5B6178"/>
                </a:solidFill>
                <a:latin typeface="Calibri" pitchFamily="34" charset="0"/>
                <a:ea typeface="Calibri" pitchFamily="34" charset="-122"/>
                <a:cs typeface="Calibri" pitchFamily="34" charset="-120"/>
              </a:rPr>
              <a:t>La part des services représente généralement 15 à 30 % du CA total</a:t>
            </a:r>
            <a:r>
              <a:rPr lang="en-US" sz="1725">
                <a:solidFill>
                  <a:srgbClr val="5B6178"/>
                </a:solidFill>
                <a:latin typeface="Calibri" pitchFamily="34" charset="0"/>
                <a:ea typeface="Calibri" pitchFamily="34" charset="-122"/>
                <a:cs typeface="Calibri" pitchFamily="34" charset="-120"/>
              </a:rPr>
              <a:t>.</a:t>
            </a:r>
            <a:endParaRPr lang="en-US" sz="1725"/>
          </a:p>
        </p:txBody>
      </p:sp>
      <p:sp>
        <p:nvSpPr>
          <p:cNvPr id="42" name="Text 13">
            <a:extLst>
              <a:ext uri="{FF2B5EF4-FFF2-40B4-BE49-F238E27FC236}">
                <a16:creationId xmlns:a16="http://schemas.microsoft.com/office/drawing/2014/main" id="{635DF983-B3CA-42FE-8770-162FA7A551FB}"/>
              </a:ext>
            </a:extLst>
          </p:cNvPr>
          <p:cNvSpPr txBox="1"/>
          <p:nvPr/>
        </p:nvSpPr>
        <p:spPr>
          <a:xfrm>
            <a:off x="11619834" y="4560570"/>
            <a:ext cx="425196" cy="822960"/>
          </a:xfrm>
          <a:prstGeom prst="rect">
            <a:avLst/>
          </a:prstGeom>
          <a:noFill/>
          <a:ln/>
        </p:spPr>
        <p:txBody>
          <a:bodyPr wrap="square" lIns="0" tIns="0" rIns="0" bIns="0" rtlCol="0" anchor="ctr"/>
          <a:lstStyle/>
          <a:p>
            <a:pPr algn="ctr"/>
            <a:r>
              <a:rPr lang="en-US" sz="3600" b="1">
                <a:solidFill>
                  <a:srgbClr val="C9A227"/>
                </a:solidFill>
                <a:latin typeface="Calibri" pitchFamily="34" charset="0"/>
                <a:ea typeface="Calibri" pitchFamily="34" charset="-122"/>
                <a:cs typeface="Calibri" pitchFamily="34" charset="-120"/>
              </a:rPr>
              <a:t>→</a:t>
            </a:r>
            <a:endParaRPr lang="en-US" sz="3600"/>
          </a:p>
        </p:txBody>
      </p:sp>
      <p:sp>
        <p:nvSpPr>
          <p:cNvPr id="43" name="Shape 14">
            <a:extLst>
              <a:ext uri="{FF2B5EF4-FFF2-40B4-BE49-F238E27FC236}">
                <a16:creationId xmlns:a16="http://schemas.microsoft.com/office/drawing/2014/main" id="{C81E492A-6422-D94C-CE6C-7C8EE9588CF0}"/>
              </a:ext>
            </a:extLst>
          </p:cNvPr>
          <p:cNvSpPr/>
          <p:nvPr/>
        </p:nvSpPr>
        <p:spPr>
          <a:xfrm>
            <a:off x="12072462" y="2537460"/>
            <a:ext cx="5143500" cy="4869180"/>
          </a:xfrm>
          <a:prstGeom prst="roundRect">
            <a:avLst>
              <a:gd name="adj" fmla="val 2817"/>
            </a:avLst>
          </a:prstGeom>
          <a:solidFill>
            <a:srgbClr val="FFFFFF"/>
          </a:solidFill>
          <a:ln w="12700">
            <a:solidFill>
              <a:srgbClr val="E1E4EE"/>
            </a:solidFill>
            <a:prstDash val="solid"/>
          </a:ln>
        </p:spPr>
        <p:txBody>
          <a:bodyPr/>
          <a:lstStyle/>
          <a:p>
            <a:endParaRPr lang="fr-FR" sz="2700"/>
          </a:p>
        </p:txBody>
      </p:sp>
      <p:sp>
        <p:nvSpPr>
          <p:cNvPr id="44" name="Shape 15">
            <a:extLst>
              <a:ext uri="{FF2B5EF4-FFF2-40B4-BE49-F238E27FC236}">
                <a16:creationId xmlns:a16="http://schemas.microsoft.com/office/drawing/2014/main" id="{E93B96BC-73E6-0474-44A5-2790871C8769}"/>
              </a:ext>
            </a:extLst>
          </p:cNvPr>
          <p:cNvSpPr/>
          <p:nvPr/>
        </p:nvSpPr>
        <p:spPr>
          <a:xfrm>
            <a:off x="14095572" y="3017520"/>
            <a:ext cx="1097280" cy="1097280"/>
          </a:xfrm>
          <a:prstGeom prst="ellipse">
            <a:avLst/>
          </a:prstGeom>
          <a:solidFill>
            <a:srgbClr val="1E2761"/>
          </a:solidFill>
          <a:ln/>
        </p:spPr>
        <p:txBody>
          <a:bodyPr/>
          <a:lstStyle/>
          <a:p>
            <a:endParaRPr lang="fr-FR" sz="2700"/>
          </a:p>
        </p:txBody>
      </p:sp>
      <p:pic>
        <p:nvPicPr>
          <p:cNvPr id="45" name="Image 2" descr="/tmp/claude-0/-home-claude/47ed108d-bc5e-553b-823c-b40981c336ea/scratchpad/icons/percent_white.png">
            <a:extLst>
              <a:ext uri="{FF2B5EF4-FFF2-40B4-BE49-F238E27FC236}">
                <a16:creationId xmlns:a16="http://schemas.microsoft.com/office/drawing/2014/main" id="{72D3C020-B0A8-C093-CD0A-134901CA79CE}"/>
              </a:ext>
            </a:extLst>
          </p:cNvPr>
          <p:cNvPicPr>
            <a:picLocks noChangeAspect="1"/>
          </p:cNvPicPr>
          <p:nvPr/>
        </p:nvPicPr>
        <p:blipFill>
          <a:blip r:embed="rId6"/>
          <a:stretch>
            <a:fillRect/>
          </a:stretch>
        </p:blipFill>
        <p:spPr>
          <a:xfrm>
            <a:off x="14342460" y="3264408"/>
            <a:ext cx="603504" cy="603504"/>
          </a:xfrm>
          <a:prstGeom prst="rect">
            <a:avLst/>
          </a:prstGeom>
        </p:spPr>
      </p:pic>
      <p:sp>
        <p:nvSpPr>
          <p:cNvPr id="46" name="Text 16">
            <a:extLst>
              <a:ext uri="{FF2B5EF4-FFF2-40B4-BE49-F238E27FC236}">
                <a16:creationId xmlns:a16="http://schemas.microsoft.com/office/drawing/2014/main" id="{1CC7BDCE-6209-52A4-2669-5E1BDD8126D0}"/>
              </a:ext>
            </a:extLst>
          </p:cNvPr>
          <p:cNvSpPr txBox="1"/>
          <p:nvPr/>
        </p:nvSpPr>
        <p:spPr>
          <a:xfrm>
            <a:off x="12415362" y="4389120"/>
            <a:ext cx="4457700" cy="411480"/>
          </a:xfrm>
          <a:prstGeom prst="rect">
            <a:avLst/>
          </a:prstGeom>
          <a:noFill/>
          <a:ln/>
        </p:spPr>
        <p:txBody>
          <a:bodyPr wrap="square" lIns="0" tIns="0" rIns="0" bIns="0" rtlCol="0" anchor="ctr"/>
          <a:lstStyle/>
          <a:p>
            <a:pPr algn="ctr"/>
            <a:r>
              <a:rPr lang="en-US" sz="1650" b="1" kern="0" spc="300">
                <a:solidFill>
                  <a:srgbClr val="C9A227"/>
                </a:solidFill>
                <a:latin typeface="Calibri" pitchFamily="34" charset="0"/>
                <a:ea typeface="Calibri" pitchFamily="34" charset="-122"/>
                <a:cs typeface="Calibri" pitchFamily="34" charset="-120"/>
              </a:rPr>
              <a:t>ÉTAPE 3</a:t>
            </a:r>
            <a:endParaRPr lang="en-US" sz="1650"/>
          </a:p>
        </p:txBody>
      </p:sp>
      <p:sp>
        <p:nvSpPr>
          <p:cNvPr id="47" name="Text 17">
            <a:extLst>
              <a:ext uri="{FF2B5EF4-FFF2-40B4-BE49-F238E27FC236}">
                <a16:creationId xmlns:a16="http://schemas.microsoft.com/office/drawing/2014/main" id="{BB281308-F847-31B8-F1D6-57B54CAEA0B8}"/>
              </a:ext>
            </a:extLst>
          </p:cNvPr>
          <p:cNvSpPr txBox="1"/>
          <p:nvPr/>
        </p:nvSpPr>
        <p:spPr>
          <a:xfrm>
            <a:off x="12415362" y="4800600"/>
            <a:ext cx="4457700" cy="822960"/>
          </a:xfrm>
          <a:prstGeom prst="rect">
            <a:avLst/>
          </a:prstGeom>
          <a:noFill/>
          <a:ln/>
        </p:spPr>
        <p:txBody>
          <a:bodyPr wrap="square" lIns="0" tIns="0" rIns="0" bIns="0" rtlCol="0" anchor="ctr"/>
          <a:lstStyle/>
          <a:p>
            <a:pPr algn="ctr"/>
            <a:r>
              <a:rPr lang="en-US" sz="2475" b="1">
                <a:solidFill>
                  <a:srgbClr val="1E2761"/>
                </a:solidFill>
                <a:latin typeface="Cambria" pitchFamily="34" charset="0"/>
                <a:ea typeface="Cambria" pitchFamily="34" charset="-122"/>
                <a:cs typeface="Cambria" pitchFamily="34" charset="-120"/>
              </a:rPr>
              <a:t>Taux d’effort différenciés</a:t>
            </a:r>
            <a:endParaRPr lang="en-US" sz="2475"/>
          </a:p>
        </p:txBody>
      </p:sp>
      <p:sp>
        <p:nvSpPr>
          <p:cNvPr id="48" name="Text 18">
            <a:extLst>
              <a:ext uri="{FF2B5EF4-FFF2-40B4-BE49-F238E27FC236}">
                <a16:creationId xmlns:a16="http://schemas.microsoft.com/office/drawing/2014/main" id="{D4D85449-A225-62EF-4BBF-9D3E359B052C}"/>
              </a:ext>
            </a:extLst>
          </p:cNvPr>
          <p:cNvSpPr txBox="1"/>
          <p:nvPr/>
        </p:nvSpPr>
        <p:spPr>
          <a:xfrm>
            <a:off x="12483942" y="5692140"/>
            <a:ext cx="4320540" cy="1508760"/>
          </a:xfrm>
          <a:prstGeom prst="rect">
            <a:avLst/>
          </a:prstGeom>
          <a:noFill/>
          <a:ln/>
        </p:spPr>
        <p:txBody>
          <a:bodyPr wrap="square" lIns="0" tIns="0" rIns="0" bIns="0" rtlCol="0" anchor="ctr"/>
          <a:lstStyle/>
          <a:p>
            <a:pPr>
              <a:lnSpc>
                <a:spcPct val="112000"/>
              </a:lnSpc>
            </a:pPr>
            <a:r>
              <a:rPr lang="en-US" sz="1725">
                <a:solidFill>
                  <a:srgbClr val="5B6178"/>
                </a:solidFill>
                <a:latin typeface="Calibri" pitchFamily="34" charset="0"/>
                <a:ea typeface="Calibri" pitchFamily="34" charset="-122"/>
                <a:cs typeface="Calibri" pitchFamily="34" charset="-120"/>
              </a:rPr>
              <a:t>Un </a:t>
            </a:r>
            <a:r>
              <a:rPr lang="en-US" sz="1725" b="1">
                <a:solidFill>
                  <a:srgbClr val="5B6178"/>
                </a:solidFill>
                <a:latin typeface="Calibri" pitchFamily="34" charset="0"/>
                <a:ea typeface="Calibri" pitchFamily="34" charset="-122"/>
                <a:cs typeface="Calibri" pitchFamily="34" charset="-120"/>
              </a:rPr>
              <a:t>taux d'effort propre est appliqué à chaque nature de recette</a:t>
            </a:r>
            <a:r>
              <a:rPr lang="en-US" sz="1725">
                <a:solidFill>
                  <a:srgbClr val="5B6178"/>
                </a:solidFill>
                <a:latin typeface="Calibri" pitchFamily="34" charset="0"/>
                <a:ea typeface="Calibri" pitchFamily="34" charset="-122"/>
                <a:cs typeface="Calibri" pitchFamily="34" charset="-120"/>
              </a:rPr>
              <a:t> — hébergement, services, restauration — reflétant des niveaux de charges différents. Leur somme donne la valeur locative brute, puis les correctifs usuels.</a:t>
            </a:r>
            <a:endParaRPr lang="en-US" sz="1725"/>
          </a:p>
        </p:txBody>
      </p:sp>
      <p:sp>
        <p:nvSpPr>
          <p:cNvPr id="49" name="Text 19">
            <a:extLst>
              <a:ext uri="{FF2B5EF4-FFF2-40B4-BE49-F238E27FC236}">
                <a16:creationId xmlns:a16="http://schemas.microsoft.com/office/drawing/2014/main" id="{17EF968C-41F1-214B-888E-E4AB3ACA1F38}"/>
              </a:ext>
            </a:extLst>
          </p:cNvPr>
          <p:cNvSpPr txBox="1"/>
          <p:nvPr/>
        </p:nvSpPr>
        <p:spPr>
          <a:xfrm>
            <a:off x="970834" y="7677150"/>
            <a:ext cx="15002355" cy="365760"/>
          </a:xfrm>
          <a:prstGeom prst="rect">
            <a:avLst/>
          </a:prstGeom>
          <a:noFill/>
          <a:ln/>
        </p:spPr>
        <p:txBody>
          <a:bodyPr wrap="square" lIns="0" tIns="0" rIns="0" bIns="0" rtlCol="0" anchor="ctr"/>
          <a:lstStyle/>
          <a:p>
            <a:pPr marL="0" indent="0">
              <a:buNone/>
            </a:pPr>
            <a:r>
              <a:rPr lang="en-US" b="1" i="1">
                <a:solidFill>
                  <a:srgbClr val="1E2761"/>
                </a:solidFill>
                <a:latin typeface="Calibri" pitchFamily="34" charset="0"/>
                <a:ea typeface="Calibri" pitchFamily="34" charset="-122"/>
                <a:cs typeface="Calibri" pitchFamily="34" charset="-120"/>
              </a:rPr>
              <a:t>À retenir : </a:t>
            </a:r>
            <a:r>
              <a:rPr lang="en-US" i="1">
                <a:solidFill>
                  <a:srgbClr val="5B6178"/>
                </a:solidFill>
                <a:latin typeface="Calibri" pitchFamily="34" charset="0"/>
                <a:ea typeface="Calibri" pitchFamily="34" charset="-122"/>
                <a:cs typeface="Calibri" pitchFamily="34" charset="-120"/>
              </a:rPr>
              <a:t>cette méthode suppose un marché locatif résidentiel local bien documenté et une lecture fine du niveau de service immobilier de la résidence.</a:t>
            </a:r>
            <a:endParaRPr lang="en-US"/>
          </a:p>
        </p:txBody>
      </p:sp>
    </p:spTree>
    <p:extLst>
      <p:ext uri="{BB962C8B-B14F-4D97-AF65-F5344CB8AC3E}">
        <p14:creationId xmlns:p14="http://schemas.microsoft.com/office/powerpoint/2010/main" val="5700089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094A3578-6192-F856-7CDD-BA27CCB1484D}"/>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DDD7CB80-8FE8-414A-1B00-D5A4DFCD611F}"/>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64561BAF-99A1-D4E4-260F-3891F6AE460D}"/>
              </a:ext>
            </a:extLst>
          </p:cNvPr>
          <p:cNvPicPr>
            <a:picLocks noChangeAspect="1"/>
          </p:cNvPicPr>
          <p:nvPr/>
        </p:nvPicPr>
        <p:blipFill>
          <a:blip r:embed="rId3"/>
          <a:stretch>
            <a:fillRect/>
          </a:stretch>
        </p:blipFill>
        <p:spPr>
          <a:xfrm>
            <a:off x="953262" y="774954"/>
            <a:ext cx="452628" cy="452628"/>
          </a:xfrm>
          <a:prstGeom prst="rect">
            <a:avLst/>
          </a:prstGeom>
        </p:spPr>
      </p:pic>
      <p:sp>
        <p:nvSpPr>
          <p:cNvPr id="16" name="Text 2">
            <a:extLst>
              <a:ext uri="{FF2B5EF4-FFF2-40B4-BE49-F238E27FC236}">
                <a16:creationId xmlns:a16="http://schemas.microsoft.com/office/drawing/2014/main" id="{CFE283FB-0533-4B53-7DE9-282E9126271D}"/>
              </a:ext>
            </a:extLst>
          </p:cNvPr>
          <p:cNvSpPr/>
          <p:nvPr/>
        </p:nvSpPr>
        <p:spPr>
          <a:xfrm>
            <a:off x="1892808" y="528066"/>
            <a:ext cx="15499080" cy="8503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50" b="1" i="0" u="none" strike="noStrike" kern="1200" cap="none" spc="0" normalizeH="0" baseline="0" noProof="0">
                <a:ln>
                  <a:noFill/>
                </a:ln>
                <a:solidFill>
                  <a:srgbClr val="1B2A4D"/>
                </a:solidFill>
                <a:effectLst/>
                <a:uLnTx/>
                <a:uFillTx/>
                <a:latin typeface="Cambria" pitchFamily="34" charset="0"/>
                <a:ea typeface="Cambria" pitchFamily="34" charset="-122"/>
                <a:cs typeface="Cambria" pitchFamily="34" charset="-120"/>
              </a:rPr>
              <a:t>Méthode par comparaison au marché local de l’habitation </a:t>
            </a:r>
            <a:endParaRPr kumimoji="0" lang="fr-FR" sz="4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1">
            <a:extLst>
              <a:ext uri="{FF2B5EF4-FFF2-40B4-BE49-F238E27FC236}">
                <a16:creationId xmlns:a16="http://schemas.microsoft.com/office/drawing/2014/main" id="{49110272-04B1-896B-93FE-4304907B717B}"/>
              </a:ext>
            </a:extLst>
          </p:cNvPr>
          <p:cNvSpPr/>
          <p:nvPr/>
        </p:nvSpPr>
        <p:spPr>
          <a:xfrm>
            <a:off x="1947672" y="1234440"/>
            <a:ext cx="154990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75" b="1" i="0" u="none" strike="noStrike" kern="0" cap="none" spc="300" normalizeH="0" baseline="0" noProof="0">
                <a:ln>
                  <a:noFill/>
                </a:ln>
                <a:solidFill>
                  <a:srgbClr val="A8853C"/>
                </a:solidFill>
                <a:effectLst/>
                <a:uLnTx/>
                <a:uFillTx/>
                <a:latin typeface="Calibri" pitchFamily="34" charset="0"/>
                <a:ea typeface="Calibri" pitchFamily="34" charset="-122"/>
                <a:cs typeface="Calibri" pitchFamily="34" charset="-120"/>
              </a:rPr>
              <a:t>PARTIE 2 · Exemple dans le secteur d’Aix en Provence</a:t>
            </a:r>
            <a:endParaRPr kumimoji="0" lang="fr-FR" sz="1575"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Image 1" descr="Une image contenant texte, capture d’écran, Police, Tracé&#10;&#10;Le contenu généré par l’IA peut être incorrect.">
            <a:extLst>
              <a:ext uri="{FF2B5EF4-FFF2-40B4-BE49-F238E27FC236}">
                <a16:creationId xmlns:a16="http://schemas.microsoft.com/office/drawing/2014/main" id="{72FE8E30-7B37-3166-1EB1-DA4D047DCB23}"/>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1947672" y="2923819"/>
            <a:ext cx="6599584" cy="5366414"/>
          </a:xfrm>
          <a:prstGeom prst="rect">
            <a:avLst/>
          </a:prstGeom>
        </p:spPr>
      </p:pic>
      <p:pic>
        <p:nvPicPr>
          <p:cNvPr id="3" name="Image 2" descr="Une image contenant texte, capture d’écran, Police, nombre&#10;&#10;Le contenu généré par l’IA peut être incorrect.">
            <a:extLst>
              <a:ext uri="{FF2B5EF4-FFF2-40B4-BE49-F238E27FC236}">
                <a16:creationId xmlns:a16="http://schemas.microsoft.com/office/drawing/2014/main" id="{C3E4BD34-61BB-6B08-8202-B3BD30C43244}"/>
              </a:ext>
            </a:extLst>
          </p:cNvPr>
          <p:cNvPicPr>
            <a:picLocks noChangeAspect="1"/>
          </p:cNvPicPr>
          <p:nvPr/>
        </p:nvPicPr>
        <p:blipFill>
          <a:blip r:embed="rId6"/>
          <a:stretch>
            <a:fillRect/>
          </a:stretch>
        </p:blipFill>
        <p:spPr>
          <a:xfrm>
            <a:off x="9740746" y="2923819"/>
            <a:ext cx="6965763" cy="3409063"/>
          </a:xfrm>
          <a:prstGeom prst="rect">
            <a:avLst/>
          </a:prstGeom>
        </p:spPr>
      </p:pic>
      <p:sp>
        <p:nvSpPr>
          <p:cNvPr id="5" name="Shape 328">
            <a:extLst>
              <a:ext uri="{FF2B5EF4-FFF2-40B4-BE49-F238E27FC236}">
                <a16:creationId xmlns:a16="http://schemas.microsoft.com/office/drawing/2014/main" id="{453BFB8B-8403-1A8A-5537-C73171EE1A34}"/>
              </a:ext>
            </a:extLst>
          </p:cNvPr>
          <p:cNvSpPr txBox="1">
            <a:spLocks/>
          </p:cNvSpPr>
          <p:nvPr/>
        </p:nvSpPr>
        <p:spPr>
          <a:xfrm>
            <a:off x="2106302" y="2344971"/>
            <a:ext cx="6440954" cy="518973"/>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1pPr>
            <a:lvl2pPr marR="0" lvl="1" algn="l" rtl="0">
              <a:lnSpc>
                <a:spcPct val="100000"/>
              </a:lnSpc>
              <a:spcBef>
                <a:spcPts val="48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2pPr>
            <a:lvl3pPr marR="0" lvl="2" algn="l" rtl="0">
              <a:lnSpc>
                <a:spcPct val="100000"/>
              </a:lnSpc>
              <a:spcBef>
                <a:spcPts val="48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3pPr>
            <a:lvl4pPr marR="0" lvl="3" algn="l" rtl="0">
              <a:lnSpc>
                <a:spcPct val="100000"/>
              </a:lnSpc>
              <a:spcBef>
                <a:spcPts val="36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4pPr>
            <a:lvl5pPr marR="0" lvl="4" algn="l" rtl="0">
              <a:lnSpc>
                <a:spcPct val="100000"/>
              </a:lnSpc>
              <a:spcBef>
                <a:spcPts val="36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5pPr>
            <a:lvl6pPr marR="0" lvl="5" algn="l" rtl="0">
              <a:lnSpc>
                <a:spcPct val="100000"/>
              </a:lnSpc>
              <a:spcBef>
                <a:spcPts val="36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6pPr>
            <a:lvl7pPr marR="0" lvl="6" algn="l" rtl="0">
              <a:lnSpc>
                <a:spcPct val="100000"/>
              </a:lnSpc>
              <a:spcBef>
                <a:spcPts val="36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7pPr>
            <a:lvl8pPr marR="0" lvl="7" algn="l" rtl="0">
              <a:lnSpc>
                <a:spcPct val="100000"/>
              </a:lnSpc>
              <a:spcBef>
                <a:spcPts val="36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8pPr>
            <a:lvl9pPr marR="0" lvl="8" algn="l" rtl="0">
              <a:lnSpc>
                <a:spcPct val="100000"/>
              </a:lnSpc>
              <a:spcBef>
                <a:spcPts val="36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9pPr>
          </a:lstStyle>
          <a:p>
            <a:pPr algn="ctr">
              <a:lnSpc>
                <a:spcPct val="120000"/>
              </a:lnSpc>
              <a:spcBef>
                <a:spcPts val="0"/>
              </a:spcBef>
              <a:buClr>
                <a:srgbClr val="810E00"/>
              </a:buClr>
              <a:buNone/>
            </a:pPr>
            <a:r>
              <a:rPr lang="fr-FR" b="1">
                <a:solidFill>
                  <a:srgbClr val="15224C"/>
                </a:solidFill>
                <a:latin typeface="Avenir Next LT Pro" panose="020B0504020202020204" pitchFamily="34" charset="77"/>
              </a:rPr>
              <a:t>Évolution des loyers au m</a:t>
            </a:r>
            <a:r>
              <a:rPr lang="fr-FR" b="1" baseline="30000">
                <a:solidFill>
                  <a:srgbClr val="15224C"/>
                </a:solidFill>
                <a:latin typeface="Avenir Next LT Pro" panose="020B0504020202020204" pitchFamily="34" charset="77"/>
              </a:rPr>
              <a:t>2</a:t>
            </a:r>
            <a:r>
              <a:rPr lang="fr-FR" b="1">
                <a:solidFill>
                  <a:srgbClr val="15224C"/>
                </a:solidFill>
                <a:latin typeface="Avenir Next LT Pro" panose="020B0504020202020204" pitchFamily="34" charset="77"/>
              </a:rPr>
              <a:t> à Aix-en-Provence</a:t>
            </a:r>
          </a:p>
        </p:txBody>
      </p:sp>
      <p:sp>
        <p:nvSpPr>
          <p:cNvPr id="8" name="Shape 328">
            <a:extLst>
              <a:ext uri="{FF2B5EF4-FFF2-40B4-BE49-F238E27FC236}">
                <a16:creationId xmlns:a16="http://schemas.microsoft.com/office/drawing/2014/main" id="{002E1D55-A361-0BDF-19D6-1BDB2A795920}"/>
              </a:ext>
            </a:extLst>
          </p:cNvPr>
          <p:cNvSpPr txBox="1">
            <a:spLocks/>
          </p:cNvSpPr>
          <p:nvPr/>
        </p:nvSpPr>
        <p:spPr>
          <a:xfrm>
            <a:off x="10103989" y="2344970"/>
            <a:ext cx="6440954" cy="518973"/>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1pPr>
            <a:lvl2pPr marR="0" lvl="1" algn="l" rtl="0">
              <a:lnSpc>
                <a:spcPct val="100000"/>
              </a:lnSpc>
              <a:spcBef>
                <a:spcPts val="48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2pPr>
            <a:lvl3pPr marR="0" lvl="2" algn="l" rtl="0">
              <a:lnSpc>
                <a:spcPct val="100000"/>
              </a:lnSpc>
              <a:spcBef>
                <a:spcPts val="48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3pPr>
            <a:lvl4pPr marR="0" lvl="3" algn="l" rtl="0">
              <a:lnSpc>
                <a:spcPct val="100000"/>
              </a:lnSpc>
              <a:spcBef>
                <a:spcPts val="36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4pPr>
            <a:lvl5pPr marR="0" lvl="4" algn="l" rtl="0">
              <a:lnSpc>
                <a:spcPct val="100000"/>
              </a:lnSpc>
              <a:spcBef>
                <a:spcPts val="36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5pPr>
            <a:lvl6pPr marR="0" lvl="5" algn="l" rtl="0">
              <a:lnSpc>
                <a:spcPct val="100000"/>
              </a:lnSpc>
              <a:spcBef>
                <a:spcPts val="36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6pPr>
            <a:lvl7pPr marR="0" lvl="6" algn="l" rtl="0">
              <a:lnSpc>
                <a:spcPct val="100000"/>
              </a:lnSpc>
              <a:spcBef>
                <a:spcPts val="36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7pPr>
            <a:lvl8pPr marR="0" lvl="7" algn="l" rtl="0">
              <a:lnSpc>
                <a:spcPct val="100000"/>
              </a:lnSpc>
              <a:spcBef>
                <a:spcPts val="36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8pPr>
            <a:lvl9pPr marR="0" lvl="8" algn="l" rtl="0">
              <a:lnSpc>
                <a:spcPct val="100000"/>
              </a:lnSpc>
              <a:spcBef>
                <a:spcPts val="360"/>
              </a:spcBef>
              <a:spcAft>
                <a:spcPts val="0"/>
              </a:spcAft>
              <a:buClr>
                <a:srgbClr val="FFA800"/>
              </a:buClr>
              <a:buSzPct val="100000"/>
              <a:buFont typeface="Open Sans"/>
              <a:buChar char="▫"/>
              <a:defRPr sz="1800" b="0" i="0" u="none" strike="noStrike" cap="none">
                <a:solidFill>
                  <a:srgbClr val="021028"/>
                </a:solidFill>
                <a:latin typeface="Open Sans"/>
                <a:ea typeface="Open Sans"/>
                <a:cs typeface="Open Sans"/>
                <a:sym typeface="Open Sans"/>
              </a:defRPr>
            </a:lvl9pPr>
          </a:lstStyle>
          <a:p>
            <a:pPr algn="ctr">
              <a:lnSpc>
                <a:spcPct val="120000"/>
              </a:lnSpc>
              <a:spcBef>
                <a:spcPts val="0"/>
              </a:spcBef>
              <a:buClr>
                <a:srgbClr val="810E00"/>
              </a:buClr>
              <a:buNone/>
            </a:pPr>
            <a:r>
              <a:rPr lang="fr-FR" b="1">
                <a:solidFill>
                  <a:srgbClr val="15224C"/>
                </a:solidFill>
                <a:latin typeface="Avenir Next LT Pro" panose="020B0504020202020204" pitchFamily="34" charset="77"/>
              </a:rPr>
              <a:t>Loyers au m2 par nombre de pièces</a:t>
            </a:r>
          </a:p>
        </p:txBody>
      </p:sp>
    </p:spTree>
    <p:extLst>
      <p:ext uri="{BB962C8B-B14F-4D97-AF65-F5344CB8AC3E}">
        <p14:creationId xmlns:p14="http://schemas.microsoft.com/office/powerpoint/2010/main" val="23742069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DFC6B63C-932D-631F-2C10-C2633F269E43}"/>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8043CD16-F002-8F2C-7F8F-445E3695EE17}"/>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C7BFF3A8-DC4F-B9A2-EF2B-C60C5760D9CF}"/>
              </a:ext>
            </a:extLst>
          </p:cNvPr>
          <p:cNvPicPr>
            <a:picLocks noChangeAspect="1"/>
          </p:cNvPicPr>
          <p:nvPr/>
        </p:nvPicPr>
        <p:blipFill>
          <a:blip r:embed="rId3"/>
          <a:stretch>
            <a:fillRect/>
          </a:stretch>
        </p:blipFill>
        <p:spPr>
          <a:xfrm>
            <a:off x="953262" y="774954"/>
            <a:ext cx="452628" cy="452628"/>
          </a:xfrm>
          <a:prstGeom prst="rect">
            <a:avLst/>
          </a:prstGeom>
        </p:spPr>
      </p:pic>
      <p:sp>
        <p:nvSpPr>
          <p:cNvPr id="16" name="Text 2">
            <a:extLst>
              <a:ext uri="{FF2B5EF4-FFF2-40B4-BE49-F238E27FC236}">
                <a16:creationId xmlns:a16="http://schemas.microsoft.com/office/drawing/2014/main" id="{C7E2233F-671F-7796-F9C7-7BF20DB82690}"/>
              </a:ext>
            </a:extLst>
          </p:cNvPr>
          <p:cNvSpPr/>
          <p:nvPr/>
        </p:nvSpPr>
        <p:spPr>
          <a:xfrm>
            <a:off x="1892808" y="528066"/>
            <a:ext cx="15499080" cy="8503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50" b="1" i="0" u="none" strike="noStrike" kern="1200" cap="none" spc="0" normalizeH="0" baseline="0" noProof="0">
                <a:ln>
                  <a:noFill/>
                </a:ln>
                <a:solidFill>
                  <a:srgbClr val="1B2A4D"/>
                </a:solidFill>
                <a:effectLst/>
                <a:uLnTx/>
                <a:uFillTx/>
                <a:latin typeface="Cambria" pitchFamily="34" charset="0"/>
                <a:ea typeface="Cambria" pitchFamily="34" charset="-122"/>
                <a:cs typeface="Cambria" pitchFamily="34" charset="-120"/>
              </a:rPr>
              <a:t>Méthode par comparaison au marché local de l’habitation </a:t>
            </a:r>
            <a:endParaRPr kumimoji="0" lang="fr-FR" sz="4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1">
            <a:extLst>
              <a:ext uri="{FF2B5EF4-FFF2-40B4-BE49-F238E27FC236}">
                <a16:creationId xmlns:a16="http://schemas.microsoft.com/office/drawing/2014/main" id="{D5A9D13A-0323-C40F-2D12-2CE32F0708CB}"/>
              </a:ext>
            </a:extLst>
          </p:cNvPr>
          <p:cNvSpPr/>
          <p:nvPr/>
        </p:nvSpPr>
        <p:spPr>
          <a:xfrm>
            <a:off x="1947672" y="1234440"/>
            <a:ext cx="154990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75" b="1" i="0" u="none" strike="noStrike" kern="0" cap="none" spc="300" normalizeH="0" baseline="0" noProof="0">
                <a:ln>
                  <a:noFill/>
                </a:ln>
                <a:solidFill>
                  <a:srgbClr val="A8853C"/>
                </a:solidFill>
                <a:effectLst/>
                <a:uLnTx/>
                <a:uFillTx/>
                <a:latin typeface="Calibri" pitchFamily="34" charset="0"/>
                <a:ea typeface="Calibri" pitchFamily="34" charset="-122"/>
                <a:cs typeface="Calibri" pitchFamily="34" charset="-120"/>
              </a:rPr>
              <a:t>PARTIE 3 · Mode opératoire simple</a:t>
            </a:r>
            <a:endParaRPr kumimoji="0" lang="fr-FR" sz="15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3">
            <a:extLst>
              <a:ext uri="{FF2B5EF4-FFF2-40B4-BE49-F238E27FC236}">
                <a16:creationId xmlns:a16="http://schemas.microsoft.com/office/drawing/2014/main" id="{67A9F499-0475-9665-AC91-DF52FD186DEA}"/>
              </a:ext>
            </a:extLst>
          </p:cNvPr>
          <p:cNvSpPr/>
          <p:nvPr/>
        </p:nvSpPr>
        <p:spPr>
          <a:xfrm>
            <a:off x="685800" y="1901718"/>
            <a:ext cx="8229600" cy="6916641"/>
          </a:xfrm>
          <a:prstGeom prst="roundRect">
            <a:avLst>
              <a:gd name="adj" fmla="val 1121"/>
            </a:avLst>
          </a:prstGeom>
          <a:solidFill>
            <a:srgbClr val="F3F5F9"/>
          </a:solidFill>
          <a:ln/>
        </p:spPr>
        <p:txBody>
          <a:bodyPr/>
          <a:lstStyle/>
          <a:p>
            <a:endParaRPr lang="fr-FR" sz="2700"/>
          </a:p>
        </p:txBody>
      </p:sp>
      <p:sp>
        <p:nvSpPr>
          <p:cNvPr id="6" name="Text 4">
            <a:extLst>
              <a:ext uri="{FF2B5EF4-FFF2-40B4-BE49-F238E27FC236}">
                <a16:creationId xmlns:a16="http://schemas.microsoft.com/office/drawing/2014/main" id="{6F4F4DAF-F690-C74D-B362-8BA600C71C99}"/>
              </a:ext>
            </a:extLst>
          </p:cNvPr>
          <p:cNvSpPr/>
          <p:nvPr/>
        </p:nvSpPr>
        <p:spPr>
          <a:xfrm>
            <a:off x="1171027" y="1988820"/>
            <a:ext cx="7543800" cy="411480"/>
          </a:xfrm>
          <a:prstGeom prst="rect">
            <a:avLst/>
          </a:prstGeom>
          <a:noFill/>
          <a:ln/>
        </p:spPr>
        <p:txBody>
          <a:bodyPr wrap="square" lIns="0" tIns="0" rIns="0" bIns="0" rtlCol="0" anchor="ctr"/>
          <a:lstStyle/>
          <a:p>
            <a:r>
              <a:rPr lang="fr-FR" b="1" kern="0" spc="180">
                <a:solidFill>
                  <a:srgbClr val="A8853C"/>
                </a:solidFill>
                <a:latin typeface="Calibri" pitchFamily="34" charset="0"/>
                <a:cs typeface="Calibri" pitchFamily="34" charset="-120"/>
              </a:rPr>
              <a:t>SURFACE HABITABLE RETENUE</a:t>
            </a:r>
            <a:endParaRPr lang="fr-FR"/>
          </a:p>
        </p:txBody>
      </p:sp>
      <p:sp>
        <p:nvSpPr>
          <p:cNvPr id="7" name="Text 5">
            <a:extLst>
              <a:ext uri="{FF2B5EF4-FFF2-40B4-BE49-F238E27FC236}">
                <a16:creationId xmlns:a16="http://schemas.microsoft.com/office/drawing/2014/main" id="{1BFFFEFF-5C41-B990-282E-7AE58CFC0500}"/>
              </a:ext>
            </a:extLst>
          </p:cNvPr>
          <p:cNvSpPr/>
          <p:nvPr/>
        </p:nvSpPr>
        <p:spPr>
          <a:xfrm>
            <a:off x="1171027" y="2471439"/>
            <a:ext cx="7406640" cy="473202"/>
          </a:xfrm>
          <a:prstGeom prst="rect">
            <a:avLst/>
          </a:prstGeom>
          <a:noFill/>
          <a:ln/>
        </p:spPr>
        <p:txBody>
          <a:bodyPr wrap="square" lIns="0" tIns="0" rIns="0" bIns="0" rtlCol="0" anchor="t"/>
          <a:lstStyle/>
          <a:p>
            <a:pPr marL="190500" indent="-190500">
              <a:lnSpc>
                <a:spcPct val="105000"/>
              </a:lnSpc>
              <a:spcAft>
                <a:spcPts val="1200"/>
              </a:spcAft>
              <a:buSzPct val="100000"/>
              <a:buChar char="•"/>
            </a:pPr>
            <a:r>
              <a:rPr lang="fr-FR" sz="1725">
                <a:solidFill>
                  <a:srgbClr val="2B2F38"/>
                </a:solidFill>
                <a:latin typeface="Calibri" pitchFamily="34" charset="0"/>
                <a:ea typeface="Calibri" pitchFamily="34" charset="-122"/>
                <a:cs typeface="Calibri" pitchFamily="34" charset="-120"/>
              </a:rPr>
              <a:t>Admettons 3 500m</a:t>
            </a:r>
            <a:r>
              <a:rPr lang="fr-FR" sz="1725" baseline="30000">
                <a:solidFill>
                  <a:srgbClr val="2B2F38"/>
                </a:solidFill>
                <a:latin typeface="Calibri" pitchFamily="34" charset="0"/>
                <a:ea typeface="Calibri" pitchFamily="34" charset="-122"/>
                <a:cs typeface="Calibri" pitchFamily="34" charset="-120"/>
              </a:rPr>
              <a:t>2</a:t>
            </a:r>
            <a:r>
              <a:rPr lang="fr-FR" sz="1725">
                <a:solidFill>
                  <a:srgbClr val="2B2F38"/>
                </a:solidFill>
                <a:latin typeface="Calibri" pitchFamily="34" charset="0"/>
                <a:ea typeface="Calibri" pitchFamily="34" charset="-122"/>
                <a:cs typeface="Calibri" pitchFamily="34" charset="-120"/>
              </a:rPr>
              <a:t> pour une résidence de 80 appartements</a:t>
            </a:r>
            <a:endParaRPr lang="fr-FR" sz="1725"/>
          </a:p>
        </p:txBody>
      </p:sp>
      <p:sp>
        <p:nvSpPr>
          <p:cNvPr id="9" name="Text 6">
            <a:extLst>
              <a:ext uri="{FF2B5EF4-FFF2-40B4-BE49-F238E27FC236}">
                <a16:creationId xmlns:a16="http://schemas.microsoft.com/office/drawing/2014/main" id="{D8FB15C6-7B8B-EB29-D4CB-F9890BE85279}"/>
              </a:ext>
            </a:extLst>
          </p:cNvPr>
          <p:cNvSpPr/>
          <p:nvPr/>
        </p:nvSpPr>
        <p:spPr>
          <a:xfrm>
            <a:off x="1171027" y="2993366"/>
            <a:ext cx="7543800" cy="411480"/>
          </a:xfrm>
          <a:prstGeom prst="rect">
            <a:avLst/>
          </a:prstGeom>
          <a:noFill/>
          <a:ln/>
        </p:spPr>
        <p:txBody>
          <a:bodyPr wrap="square" lIns="0" tIns="0" rIns="0" bIns="0" rtlCol="0" anchor="ctr"/>
          <a:lstStyle/>
          <a:p>
            <a:r>
              <a:rPr lang="fr-FR" b="1" kern="0" spc="180">
                <a:solidFill>
                  <a:srgbClr val="A8853C"/>
                </a:solidFill>
                <a:latin typeface="Calibri" pitchFamily="34" charset="0"/>
                <a:ea typeface="Calibri" pitchFamily="34" charset="-122"/>
                <a:cs typeface="Calibri" pitchFamily="34" charset="-120"/>
              </a:rPr>
              <a:t>LOYER RESIDENTIEL</a:t>
            </a:r>
            <a:endParaRPr lang="fr-FR"/>
          </a:p>
        </p:txBody>
      </p:sp>
      <p:sp>
        <p:nvSpPr>
          <p:cNvPr id="10" name="Text 7">
            <a:extLst>
              <a:ext uri="{FF2B5EF4-FFF2-40B4-BE49-F238E27FC236}">
                <a16:creationId xmlns:a16="http://schemas.microsoft.com/office/drawing/2014/main" id="{7193C86F-04C7-9F96-14AE-1ECD0F7EBF3F}"/>
              </a:ext>
            </a:extLst>
          </p:cNvPr>
          <p:cNvSpPr/>
          <p:nvPr/>
        </p:nvSpPr>
        <p:spPr>
          <a:xfrm>
            <a:off x="1184743" y="3479624"/>
            <a:ext cx="7406640" cy="473202"/>
          </a:xfrm>
          <a:prstGeom prst="rect">
            <a:avLst/>
          </a:prstGeom>
          <a:noFill/>
          <a:ln/>
        </p:spPr>
        <p:txBody>
          <a:bodyPr wrap="square" lIns="0" tIns="0" rIns="0" bIns="0" rtlCol="0" anchor="t"/>
          <a:lstStyle/>
          <a:p>
            <a:pPr marL="190500" indent="-190500">
              <a:lnSpc>
                <a:spcPct val="105000"/>
              </a:lnSpc>
              <a:spcAft>
                <a:spcPts val="1200"/>
              </a:spcAft>
              <a:buSzPct val="100000"/>
              <a:buChar char="•"/>
            </a:pPr>
            <a:r>
              <a:rPr lang="fr-FR" sz="1725">
                <a:solidFill>
                  <a:srgbClr val="2B2F38"/>
                </a:solidFill>
                <a:latin typeface="Calibri" pitchFamily="34" charset="0"/>
                <a:ea typeface="Calibri" pitchFamily="34" charset="-122"/>
                <a:cs typeface="Calibri" pitchFamily="34" charset="-120"/>
              </a:rPr>
              <a:t>Admettons 28 € / m2 / mois</a:t>
            </a:r>
          </a:p>
          <a:p>
            <a:pPr>
              <a:lnSpc>
                <a:spcPct val="105000"/>
              </a:lnSpc>
              <a:spcAft>
                <a:spcPts val="1200"/>
              </a:spcAft>
              <a:buSzPct val="100000"/>
            </a:pPr>
            <a:endParaRPr lang="fr-FR" sz="1725"/>
          </a:p>
        </p:txBody>
      </p:sp>
      <p:sp>
        <p:nvSpPr>
          <p:cNvPr id="15" name="Text 6">
            <a:extLst>
              <a:ext uri="{FF2B5EF4-FFF2-40B4-BE49-F238E27FC236}">
                <a16:creationId xmlns:a16="http://schemas.microsoft.com/office/drawing/2014/main" id="{FD74252D-55E3-37CD-ECC8-CB9B4C7CF934}"/>
              </a:ext>
            </a:extLst>
          </p:cNvPr>
          <p:cNvSpPr/>
          <p:nvPr/>
        </p:nvSpPr>
        <p:spPr>
          <a:xfrm>
            <a:off x="1184743" y="3967320"/>
            <a:ext cx="7543800" cy="411480"/>
          </a:xfrm>
          <a:prstGeom prst="rect">
            <a:avLst/>
          </a:prstGeom>
          <a:noFill/>
          <a:ln/>
        </p:spPr>
        <p:txBody>
          <a:bodyPr wrap="square" lIns="0" tIns="0" rIns="0" bIns="0" rtlCol="0" anchor="ctr"/>
          <a:lstStyle/>
          <a:p>
            <a:r>
              <a:rPr lang="fr-FR" b="1" kern="0" spc="180">
                <a:solidFill>
                  <a:srgbClr val="A8853C"/>
                </a:solidFill>
                <a:latin typeface="Calibri" pitchFamily="34" charset="0"/>
                <a:cs typeface="Calibri" pitchFamily="34" charset="-120"/>
              </a:rPr>
              <a:t>TAUX D’OCCUPATION</a:t>
            </a:r>
            <a:endParaRPr lang="fr-FR"/>
          </a:p>
        </p:txBody>
      </p:sp>
      <p:sp>
        <p:nvSpPr>
          <p:cNvPr id="17" name="Text 7">
            <a:extLst>
              <a:ext uri="{FF2B5EF4-FFF2-40B4-BE49-F238E27FC236}">
                <a16:creationId xmlns:a16="http://schemas.microsoft.com/office/drawing/2014/main" id="{44A0D813-0AF2-5E5D-BA5C-AE2348E08403}"/>
              </a:ext>
            </a:extLst>
          </p:cNvPr>
          <p:cNvSpPr/>
          <p:nvPr/>
        </p:nvSpPr>
        <p:spPr>
          <a:xfrm>
            <a:off x="1184743" y="4439534"/>
            <a:ext cx="7406640" cy="785259"/>
          </a:xfrm>
          <a:prstGeom prst="rect">
            <a:avLst/>
          </a:prstGeom>
          <a:noFill/>
          <a:ln/>
        </p:spPr>
        <p:txBody>
          <a:bodyPr wrap="square" lIns="0" tIns="0" rIns="0" bIns="0" rtlCol="0" anchor="t"/>
          <a:lstStyle/>
          <a:p>
            <a:pPr marL="190500" indent="-190500">
              <a:lnSpc>
                <a:spcPct val="105000"/>
              </a:lnSpc>
              <a:spcAft>
                <a:spcPts val="1200"/>
              </a:spcAft>
              <a:buSzPct val="100000"/>
              <a:buChar char="•"/>
            </a:pPr>
            <a:r>
              <a:rPr lang="fr-FR" sz="1725" dirty="0">
                <a:solidFill>
                  <a:srgbClr val="2B2F38"/>
                </a:solidFill>
                <a:latin typeface="Calibri" pitchFamily="34" charset="0"/>
                <a:ea typeface="Calibri" pitchFamily="34" charset="-122"/>
                <a:cs typeface="Calibri" pitchFamily="34" charset="-120"/>
              </a:rPr>
              <a:t>Fonction de la situation géographique, concurrence, caractéristiques de l’immeuble, capacité… Admettons 95%</a:t>
            </a:r>
          </a:p>
          <a:p>
            <a:pPr>
              <a:lnSpc>
                <a:spcPct val="105000"/>
              </a:lnSpc>
              <a:spcAft>
                <a:spcPts val="1200"/>
              </a:spcAft>
              <a:buSzPct val="100000"/>
            </a:pPr>
            <a:endParaRPr lang="fr-FR" sz="1725" dirty="0"/>
          </a:p>
        </p:txBody>
      </p:sp>
      <p:sp>
        <p:nvSpPr>
          <p:cNvPr id="18" name="Shape 8">
            <a:extLst>
              <a:ext uri="{FF2B5EF4-FFF2-40B4-BE49-F238E27FC236}">
                <a16:creationId xmlns:a16="http://schemas.microsoft.com/office/drawing/2014/main" id="{FD8E3D77-12A9-1A67-C01B-2447C7487C1E}"/>
              </a:ext>
            </a:extLst>
          </p:cNvPr>
          <p:cNvSpPr/>
          <p:nvPr/>
        </p:nvSpPr>
        <p:spPr>
          <a:xfrm>
            <a:off x="9326880" y="1988820"/>
            <a:ext cx="8229600" cy="6916641"/>
          </a:xfrm>
          <a:prstGeom prst="roundRect">
            <a:avLst>
              <a:gd name="adj" fmla="val 1121"/>
            </a:avLst>
          </a:prstGeom>
          <a:solidFill>
            <a:srgbClr val="1B2A4D"/>
          </a:solidFill>
          <a:ln/>
        </p:spPr>
        <p:txBody>
          <a:bodyPr/>
          <a:lstStyle/>
          <a:p>
            <a:endParaRPr lang="fr-FR" sz="2700"/>
          </a:p>
        </p:txBody>
      </p:sp>
      <p:sp>
        <p:nvSpPr>
          <p:cNvPr id="19" name="Text 9">
            <a:extLst>
              <a:ext uri="{FF2B5EF4-FFF2-40B4-BE49-F238E27FC236}">
                <a16:creationId xmlns:a16="http://schemas.microsoft.com/office/drawing/2014/main" id="{0E4602CB-E268-5074-8A7F-A84037C41140}"/>
              </a:ext>
            </a:extLst>
          </p:cNvPr>
          <p:cNvSpPr/>
          <p:nvPr/>
        </p:nvSpPr>
        <p:spPr>
          <a:xfrm>
            <a:off x="9738360" y="2304288"/>
            <a:ext cx="7406640" cy="346978"/>
          </a:xfrm>
          <a:prstGeom prst="rect">
            <a:avLst/>
          </a:prstGeom>
          <a:noFill/>
          <a:ln/>
        </p:spPr>
        <p:txBody>
          <a:bodyPr wrap="square" lIns="0" tIns="0" rIns="0" bIns="0" rtlCol="0" anchor="ctr"/>
          <a:lstStyle/>
          <a:p>
            <a:r>
              <a:rPr lang="fr-FR" sz="1875" b="1" kern="0" spc="300">
                <a:solidFill>
                  <a:srgbClr val="C9A96A"/>
                </a:solidFill>
                <a:latin typeface="Calibri" pitchFamily="34" charset="0"/>
                <a:ea typeface="Calibri" pitchFamily="34" charset="-122"/>
                <a:cs typeface="Calibri" pitchFamily="34" charset="-120"/>
              </a:rPr>
              <a:t>CALCUL POUR 80 APPARTEMENTS (3 500 m</a:t>
            </a:r>
            <a:r>
              <a:rPr lang="fr-FR" sz="1875" b="1" kern="0" spc="300" baseline="30000">
                <a:solidFill>
                  <a:srgbClr val="C9A96A"/>
                </a:solidFill>
                <a:latin typeface="Calibri" pitchFamily="34" charset="0"/>
                <a:ea typeface="Calibri" pitchFamily="34" charset="-122"/>
                <a:cs typeface="Calibri" pitchFamily="34" charset="-120"/>
              </a:rPr>
              <a:t>2</a:t>
            </a:r>
            <a:r>
              <a:rPr lang="fr-FR" sz="1875" b="1" kern="0" spc="300">
                <a:solidFill>
                  <a:srgbClr val="C9A96A"/>
                </a:solidFill>
                <a:latin typeface="Calibri" pitchFamily="34" charset="0"/>
                <a:ea typeface="Calibri" pitchFamily="34" charset="-122"/>
                <a:cs typeface="Calibri" pitchFamily="34" charset="-120"/>
              </a:rPr>
              <a:t>)</a:t>
            </a:r>
            <a:endParaRPr lang="fr-FR" sz="1875"/>
          </a:p>
        </p:txBody>
      </p:sp>
      <p:sp>
        <p:nvSpPr>
          <p:cNvPr id="20" name="Text 9">
            <a:extLst>
              <a:ext uri="{FF2B5EF4-FFF2-40B4-BE49-F238E27FC236}">
                <a16:creationId xmlns:a16="http://schemas.microsoft.com/office/drawing/2014/main" id="{DE9D5914-B420-3358-84F1-DDF1DDDED356}"/>
              </a:ext>
            </a:extLst>
          </p:cNvPr>
          <p:cNvSpPr/>
          <p:nvPr/>
        </p:nvSpPr>
        <p:spPr>
          <a:xfrm>
            <a:off x="10287164" y="2837298"/>
            <a:ext cx="6546574" cy="346978"/>
          </a:xfrm>
          <a:prstGeom prst="rect">
            <a:avLst/>
          </a:prstGeom>
          <a:noFill/>
          <a:ln/>
        </p:spPr>
        <p:txBody>
          <a:bodyPr wrap="square" lIns="0" tIns="0" rIns="0" bIns="0" rtlCol="0" anchor="ctr"/>
          <a:lstStyle/>
          <a:p>
            <a:r>
              <a:rPr lang="fr-FR" sz="2000" b="1" kern="0" spc="300">
                <a:solidFill>
                  <a:srgbClr val="C9A96A"/>
                </a:solidFill>
                <a:latin typeface="Calibri" pitchFamily="34" charset="0"/>
                <a:ea typeface="Calibri" pitchFamily="34" charset="-122"/>
                <a:cs typeface="Calibri" pitchFamily="34" charset="-120"/>
              </a:rPr>
              <a:t>3 500 € x 28 € x 12 mois x 95% = 1 117 200€</a:t>
            </a:r>
            <a:endParaRPr lang="fr-FR" sz="2000"/>
          </a:p>
        </p:txBody>
      </p:sp>
      <p:sp>
        <p:nvSpPr>
          <p:cNvPr id="22" name="Text 9">
            <a:extLst>
              <a:ext uri="{FF2B5EF4-FFF2-40B4-BE49-F238E27FC236}">
                <a16:creationId xmlns:a16="http://schemas.microsoft.com/office/drawing/2014/main" id="{605477B0-EC90-F506-F7A7-2FB4D2E82AF3}"/>
              </a:ext>
            </a:extLst>
          </p:cNvPr>
          <p:cNvSpPr/>
          <p:nvPr/>
        </p:nvSpPr>
        <p:spPr>
          <a:xfrm>
            <a:off x="11386101" y="6031398"/>
            <a:ext cx="4348701" cy="346978"/>
          </a:xfrm>
          <a:prstGeom prst="rect">
            <a:avLst/>
          </a:prstGeom>
          <a:noFill/>
          <a:ln/>
        </p:spPr>
        <p:txBody>
          <a:bodyPr wrap="square" lIns="0" tIns="0" rIns="0" bIns="0" rtlCol="0" anchor="ctr"/>
          <a:lstStyle/>
          <a:p>
            <a:r>
              <a:rPr lang="fr-FR" sz="2000" b="1" kern="0" spc="300">
                <a:solidFill>
                  <a:srgbClr val="C9A96A"/>
                </a:solidFill>
                <a:latin typeface="Calibri" pitchFamily="34" charset="0"/>
                <a:ea typeface="Calibri" pitchFamily="34" charset="-122"/>
                <a:cs typeface="Calibri" pitchFamily="34" charset="-120"/>
              </a:rPr>
              <a:t>1 117 200 € x 50% = 558 600 €</a:t>
            </a:r>
            <a:endParaRPr lang="fr-FR" sz="2000"/>
          </a:p>
        </p:txBody>
      </p:sp>
      <p:sp>
        <p:nvSpPr>
          <p:cNvPr id="23" name="Text 9">
            <a:extLst>
              <a:ext uri="{FF2B5EF4-FFF2-40B4-BE49-F238E27FC236}">
                <a16:creationId xmlns:a16="http://schemas.microsoft.com/office/drawing/2014/main" id="{812E19E9-B26A-4446-2FE8-831C719ABD01}"/>
              </a:ext>
            </a:extLst>
          </p:cNvPr>
          <p:cNvSpPr/>
          <p:nvPr/>
        </p:nvSpPr>
        <p:spPr>
          <a:xfrm>
            <a:off x="9564425" y="8058180"/>
            <a:ext cx="7992055" cy="817795"/>
          </a:xfrm>
          <a:prstGeom prst="rect">
            <a:avLst/>
          </a:prstGeom>
          <a:noFill/>
          <a:ln/>
        </p:spPr>
        <p:txBody>
          <a:bodyPr wrap="square" lIns="0" tIns="0" rIns="0" bIns="0" rtlCol="0" anchor="ctr"/>
          <a:lstStyle/>
          <a:p>
            <a:r>
              <a:rPr lang="fr-FR" b="1" kern="0" spc="300">
                <a:solidFill>
                  <a:srgbClr val="C9A96A"/>
                </a:solidFill>
                <a:latin typeface="Calibri" pitchFamily="34" charset="0"/>
                <a:ea typeface="Calibri" pitchFamily="34" charset="-122"/>
                <a:cs typeface="Calibri" pitchFamily="34" charset="-120"/>
              </a:rPr>
              <a:t>TOTAL 847 000 € x 0,9 / 80 = 9 500 € / an / appartements</a:t>
            </a:r>
          </a:p>
          <a:p>
            <a:r>
              <a:rPr lang="fr-FR" b="1" kern="0" spc="300">
                <a:solidFill>
                  <a:srgbClr val="C9A96A"/>
                </a:solidFill>
                <a:latin typeface="Calibri" pitchFamily="34" charset="0"/>
                <a:cs typeface="Calibri" pitchFamily="34" charset="-120"/>
              </a:rPr>
              <a:t>Niveau inférieur mais encore cohérent avec la méthode précédente</a:t>
            </a:r>
            <a:endParaRPr lang="fr-FR"/>
          </a:p>
        </p:txBody>
      </p:sp>
      <p:sp>
        <p:nvSpPr>
          <p:cNvPr id="24" name="Text 6">
            <a:extLst>
              <a:ext uri="{FF2B5EF4-FFF2-40B4-BE49-F238E27FC236}">
                <a16:creationId xmlns:a16="http://schemas.microsoft.com/office/drawing/2014/main" id="{3F12DEE8-9E46-4ADA-0D5F-8E668FEDA0AF}"/>
              </a:ext>
            </a:extLst>
          </p:cNvPr>
          <p:cNvSpPr/>
          <p:nvPr/>
        </p:nvSpPr>
        <p:spPr>
          <a:xfrm>
            <a:off x="1195742" y="5140684"/>
            <a:ext cx="7543800" cy="411480"/>
          </a:xfrm>
          <a:prstGeom prst="rect">
            <a:avLst/>
          </a:prstGeom>
          <a:noFill/>
          <a:ln/>
        </p:spPr>
        <p:txBody>
          <a:bodyPr wrap="square" lIns="0" tIns="0" rIns="0" bIns="0" rtlCol="0" anchor="ctr"/>
          <a:lstStyle/>
          <a:p>
            <a:r>
              <a:rPr lang="fr-FR" b="1" kern="0" spc="180">
                <a:solidFill>
                  <a:srgbClr val="A8853C"/>
                </a:solidFill>
                <a:latin typeface="Calibri" pitchFamily="34" charset="0"/>
                <a:cs typeface="Calibri" pitchFamily="34" charset="-120"/>
              </a:rPr>
              <a:t>CHIFFRE D’AFFAIRES F&amp;B</a:t>
            </a:r>
            <a:endParaRPr lang="fr-FR"/>
          </a:p>
        </p:txBody>
      </p:sp>
      <p:sp>
        <p:nvSpPr>
          <p:cNvPr id="25" name="Text 7">
            <a:extLst>
              <a:ext uri="{FF2B5EF4-FFF2-40B4-BE49-F238E27FC236}">
                <a16:creationId xmlns:a16="http://schemas.microsoft.com/office/drawing/2014/main" id="{D75E7F48-F42D-3E94-8AB0-BD258252EC3A}"/>
              </a:ext>
            </a:extLst>
          </p:cNvPr>
          <p:cNvSpPr/>
          <p:nvPr/>
        </p:nvSpPr>
        <p:spPr>
          <a:xfrm>
            <a:off x="1195742" y="5629427"/>
            <a:ext cx="7406640" cy="421118"/>
          </a:xfrm>
          <a:prstGeom prst="rect">
            <a:avLst/>
          </a:prstGeom>
          <a:noFill/>
          <a:ln/>
        </p:spPr>
        <p:txBody>
          <a:bodyPr wrap="square" lIns="0" tIns="0" rIns="0" bIns="0" rtlCol="0" anchor="t"/>
          <a:lstStyle/>
          <a:p>
            <a:pPr marL="190500" indent="-190500">
              <a:lnSpc>
                <a:spcPct val="105000"/>
              </a:lnSpc>
              <a:spcAft>
                <a:spcPts val="1200"/>
              </a:spcAft>
              <a:buSzPct val="100000"/>
              <a:buChar char="•"/>
            </a:pPr>
            <a:r>
              <a:rPr lang="fr-FR" sz="1725">
                <a:solidFill>
                  <a:srgbClr val="2B2F38"/>
                </a:solidFill>
                <a:latin typeface="Calibri" pitchFamily="34" charset="0"/>
                <a:ea typeface="Calibri" pitchFamily="34" charset="-122"/>
                <a:cs typeface="Calibri" pitchFamily="34" charset="-120"/>
              </a:rPr>
              <a:t>15 – 30%; </a:t>
            </a:r>
            <a:r>
              <a:rPr lang="fr-FR" sz="1725" b="1">
                <a:solidFill>
                  <a:srgbClr val="2B2F38"/>
                </a:solidFill>
                <a:latin typeface="Calibri" pitchFamily="34" charset="0"/>
                <a:ea typeface="Calibri" pitchFamily="34" charset="-122"/>
                <a:cs typeface="Calibri" pitchFamily="34" charset="-120"/>
              </a:rPr>
              <a:t>admettons 28% </a:t>
            </a:r>
            <a:r>
              <a:rPr lang="fr-FR" sz="1725">
                <a:solidFill>
                  <a:srgbClr val="2B2F38"/>
                </a:solidFill>
                <a:latin typeface="Calibri" pitchFamily="34" charset="0"/>
                <a:ea typeface="Calibri" pitchFamily="34" charset="-122"/>
                <a:cs typeface="Calibri" pitchFamily="34" charset="-120"/>
              </a:rPr>
              <a:t>pour un service de qualité</a:t>
            </a:r>
          </a:p>
          <a:p>
            <a:pPr>
              <a:lnSpc>
                <a:spcPct val="105000"/>
              </a:lnSpc>
              <a:spcAft>
                <a:spcPts val="1200"/>
              </a:spcAft>
              <a:buSzPct val="100000"/>
            </a:pPr>
            <a:endParaRPr lang="fr-FR" sz="1725"/>
          </a:p>
        </p:txBody>
      </p:sp>
      <p:sp>
        <p:nvSpPr>
          <p:cNvPr id="26" name="Text 6">
            <a:extLst>
              <a:ext uri="{FF2B5EF4-FFF2-40B4-BE49-F238E27FC236}">
                <a16:creationId xmlns:a16="http://schemas.microsoft.com/office/drawing/2014/main" id="{69729906-CA63-B8AC-E96A-153235115E24}"/>
              </a:ext>
            </a:extLst>
          </p:cNvPr>
          <p:cNvSpPr/>
          <p:nvPr/>
        </p:nvSpPr>
        <p:spPr>
          <a:xfrm>
            <a:off x="1171027" y="6075424"/>
            <a:ext cx="7543800" cy="411480"/>
          </a:xfrm>
          <a:prstGeom prst="rect">
            <a:avLst/>
          </a:prstGeom>
          <a:noFill/>
          <a:ln/>
        </p:spPr>
        <p:txBody>
          <a:bodyPr wrap="square" lIns="0" tIns="0" rIns="0" bIns="0" rtlCol="0" anchor="ctr"/>
          <a:lstStyle/>
          <a:p>
            <a:r>
              <a:rPr lang="fr-FR" b="1" kern="0" spc="180">
                <a:solidFill>
                  <a:srgbClr val="A8853C"/>
                </a:solidFill>
                <a:latin typeface="Calibri" pitchFamily="34" charset="0"/>
                <a:cs typeface="Calibri" pitchFamily="34" charset="-120"/>
              </a:rPr>
              <a:t>CHIFFRE D’AFFAIRES AUTRES SERVICES</a:t>
            </a:r>
            <a:endParaRPr lang="fr-FR"/>
          </a:p>
        </p:txBody>
      </p:sp>
      <p:sp>
        <p:nvSpPr>
          <p:cNvPr id="27" name="Text 7">
            <a:extLst>
              <a:ext uri="{FF2B5EF4-FFF2-40B4-BE49-F238E27FC236}">
                <a16:creationId xmlns:a16="http://schemas.microsoft.com/office/drawing/2014/main" id="{DC88F818-2C50-04D5-8927-45064DBE209F}"/>
              </a:ext>
            </a:extLst>
          </p:cNvPr>
          <p:cNvSpPr/>
          <p:nvPr/>
        </p:nvSpPr>
        <p:spPr>
          <a:xfrm>
            <a:off x="1195742" y="6525799"/>
            <a:ext cx="7406640" cy="421118"/>
          </a:xfrm>
          <a:prstGeom prst="rect">
            <a:avLst/>
          </a:prstGeom>
          <a:noFill/>
          <a:ln/>
        </p:spPr>
        <p:txBody>
          <a:bodyPr wrap="square" lIns="0" tIns="0" rIns="0" bIns="0" rtlCol="0" anchor="t"/>
          <a:lstStyle/>
          <a:p>
            <a:pPr marL="190500" indent="-190500">
              <a:lnSpc>
                <a:spcPct val="105000"/>
              </a:lnSpc>
              <a:spcAft>
                <a:spcPts val="1200"/>
              </a:spcAft>
              <a:buSzPct val="100000"/>
              <a:buChar char="•"/>
            </a:pPr>
            <a:r>
              <a:rPr lang="fr-FR" sz="1725">
                <a:solidFill>
                  <a:srgbClr val="2B2F38"/>
                </a:solidFill>
                <a:latin typeface="Calibri" pitchFamily="34" charset="0"/>
                <a:ea typeface="Calibri" pitchFamily="34" charset="-122"/>
                <a:cs typeface="Calibri" pitchFamily="34" charset="-120"/>
              </a:rPr>
              <a:t>Espaces extérieurs, piscine, salle de sport, Equipements divers, spa/sauna.</a:t>
            </a:r>
            <a:br>
              <a:rPr lang="fr-FR" sz="1725">
                <a:solidFill>
                  <a:srgbClr val="2B2F38"/>
                </a:solidFill>
                <a:latin typeface="Calibri" pitchFamily="34" charset="0"/>
                <a:ea typeface="Calibri" pitchFamily="34" charset="-122"/>
                <a:cs typeface="Calibri" pitchFamily="34" charset="-120"/>
              </a:rPr>
            </a:br>
            <a:r>
              <a:rPr lang="fr-FR" sz="1725" b="1">
                <a:solidFill>
                  <a:srgbClr val="2B2F38"/>
                </a:solidFill>
                <a:latin typeface="Calibri" pitchFamily="34" charset="0"/>
                <a:ea typeface="Calibri" pitchFamily="34" charset="-122"/>
                <a:cs typeface="Calibri" pitchFamily="34" charset="-120"/>
              </a:rPr>
              <a:t>Admettons 26%</a:t>
            </a:r>
          </a:p>
          <a:p>
            <a:pPr>
              <a:lnSpc>
                <a:spcPct val="105000"/>
              </a:lnSpc>
              <a:spcAft>
                <a:spcPts val="1200"/>
              </a:spcAft>
              <a:buSzPct val="100000"/>
            </a:pPr>
            <a:endParaRPr lang="fr-FR" sz="1725"/>
          </a:p>
        </p:txBody>
      </p:sp>
      <p:sp>
        <p:nvSpPr>
          <p:cNvPr id="28" name="Text 6">
            <a:extLst>
              <a:ext uri="{FF2B5EF4-FFF2-40B4-BE49-F238E27FC236}">
                <a16:creationId xmlns:a16="http://schemas.microsoft.com/office/drawing/2014/main" id="{24A2919C-F71B-46BC-B2C4-EB991BE5F3BA}"/>
              </a:ext>
            </a:extLst>
          </p:cNvPr>
          <p:cNvSpPr/>
          <p:nvPr/>
        </p:nvSpPr>
        <p:spPr>
          <a:xfrm>
            <a:off x="1184743" y="7181859"/>
            <a:ext cx="7543800" cy="411480"/>
          </a:xfrm>
          <a:prstGeom prst="rect">
            <a:avLst/>
          </a:prstGeom>
          <a:noFill/>
          <a:ln/>
        </p:spPr>
        <p:txBody>
          <a:bodyPr wrap="square" lIns="0" tIns="0" rIns="0" bIns="0" rtlCol="0" anchor="ctr"/>
          <a:lstStyle/>
          <a:p>
            <a:r>
              <a:rPr lang="fr-FR" b="1" kern="0" spc="180">
                <a:solidFill>
                  <a:srgbClr val="A8853C"/>
                </a:solidFill>
                <a:latin typeface="Calibri" pitchFamily="34" charset="0"/>
                <a:cs typeface="Calibri" pitchFamily="34" charset="-120"/>
              </a:rPr>
              <a:t>TAUX D’EFFORT PAR NATURE</a:t>
            </a:r>
            <a:endParaRPr lang="fr-FR"/>
          </a:p>
        </p:txBody>
      </p:sp>
      <p:sp>
        <p:nvSpPr>
          <p:cNvPr id="29" name="Text 7">
            <a:extLst>
              <a:ext uri="{FF2B5EF4-FFF2-40B4-BE49-F238E27FC236}">
                <a16:creationId xmlns:a16="http://schemas.microsoft.com/office/drawing/2014/main" id="{16272ACB-2750-DA66-78D3-DA598371580A}"/>
              </a:ext>
            </a:extLst>
          </p:cNvPr>
          <p:cNvSpPr/>
          <p:nvPr/>
        </p:nvSpPr>
        <p:spPr>
          <a:xfrm>
            <a:off x="1184743" y="7681527"/>
            <a:ext cx="7406640" cy="421118"/>
          </a:xfrm>
          <a:prstGeom prst="rect">
            <a:avLst/>
          </a:prstGeom>
          <a:noFill/>
          <a:ln/>
        </p:spPr>
        <p:txBody>
          <a:bodyPr wrap="square" lIns="0" tIns="0" rIns="0" bIns="0" rtlCol="0" anchor="t"/>
          <a:lstStyle/>
          <a:p>
            <a:pPr marL="190500" indent="-190500">
              <a:lnSpc>
                <a:spcPct val="105000"/>
              </a:lnSpc>
              <a:spcAft>
                <a:spcPts val="1200"/>
              </a:spcAft>
              <a:buSzPct val="100000"/>
              <a:buChar char="•"/>
            </a:pPr>
            <a:r>
              <a:rPr lang="fr-FR" sz="1725">
                <a:solidFill>
                  <a:srgbClr val="2B2F38"/>
                </a:solidFill>
                <a:latin typeface="Calibri" pitchFamily="34" charset="0"/>
                <a:ea typeface="Calibri" pitchFamily="34" charset="-122"/>
                <a:cs typeface="Calibri" pitchFamily="34" charset="-120"/>
              </a:rPr>
              <a:t>50% pour l’hébergement, 35% pour les services, 10% pour le F&amp;B</a:t>
            </a:r>
          </a:p>
          <a:p>
            <a:pPr>
              <a:lnSpc>
                <a:spcPct val="105000"/>
              </a:lnSpc>
              <a:spcAft>
                <a:spcPts val="1200"/>
              </a:spcAft>
              <a:buSzPct val="100000"/>
            </a:pPr>
            <a:endParaRPr lang="fr-FR" sz="1725"/>
          </a:p>
        </p:txBody>
      </p:sp>
      <p:graphicFrame>
        <p:nvGraphicFramePr>
          <p:cNvPr id="31" name="Tableau 30">
            <a:extLst>
              <a:ext uri="{FF2B5EF4-FFF2-40B4-BE49-F238E27FC236}">
                <a16:creationId xmlns:a16="http://schemas.microsoft.com/office/drawing/2014/main" id="{CCF2C459-41CE-EF4F-3861-5B90624B2C05}"/>
              </a:ext>
            </a:extLst>
          </p:cNvPr>
          <p:cNvGraphicFramePr>
            <a:graphicFrameLocks noGrp="1"/>
          </p:cNvGraphicFramePr>
          <p:nvPr>
            <p:extLst>
              <p:ext uri="{D42A27DB-BD31-4B8C-83A1-F6EECF244321}">
                <p14:modId xmlns:p14="http://schemas.microsoft.com/office/powerpoint/2010/main" val="1895269916"/>
              </p:ext>
            </p:extLst>
          </p:nvPr>
        </p:nvGraphicFramePr>
        <p:xfrm>
          <a:off x="10908858" y="3328369"/>
          <a:ext cx="5065644" cy="903135"/>
        </p:xfrm>
        <a:graphic>
          <a:graphicData uri="http://schemas.openxmlformats.org/drawingml/2006/table">
            <a:tbl>
              <a:tblPr>
                <a:tableStyleId>{5C22544A-7EE6-4342-B048-85BDC9FD1C3A}</a:tableStyleId>
              </a:tblPr>
              <a:tblGrid>
                <a:gridCol w="3253544">
                  <a:extLst>
                    <a:ext uri="{9D8B030D-6E8A-4147-A177-3AD203B41FA5}">
                      <a16:colId xmlns:a16="http://schemas.microsoft.com/office/drawing/2014/main" val="712684336"/>
                    </a:ext>
                  </a:extLst>
                </a:gridCol>
                <a:gridCol w="1812100">
                  <a:extLst>
                    <a:ext uri="{9D8B030D-6E8A-4147-A177-3AD203B41FA5}">
                      <a16:colId xmlns:a16="http://schemas.microsoft.com/office/drawing/2014/main" val="628810742"/>
                    </a:ext>
                  </a:extLst>
                </a:gridCol>
              </a:tblGrid>
              <a:tr h="301045">
                <a:tc>
                  <a:txBody>
                    <a:bodyPr/>
                    <a:lstStyle/>
                    <a:p>
                      <a:pPr algn="l" fontAlgn="b">
                        <a:buNone/>
                      </a:pPr>
                      <a:r>
                        <a:rPr lang="fr-FR" sz="1400" u="none" strike="noStrike">
                          <a:effectLst/>
                        </a:rPr>
                        <a:t>Rappel du CA F&amp;B dans le CA TOTAL</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none" strike="noStrike">
                          <a:effectLst/>
                        </a:rPr>
                        <a:t>28%</a:t>
                      </a:r>
                      <a:endParaRPr lang="fr-FR" sz="1400" b="0" i="0" u="none" strike="noStrike">
                        <a:solidFill>
                          <a:srgbClr val="273874"/>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20840723"/>
                  </a:ext>
                </a:extLst>
              </a:tr>
              <a:tr h="301045">
                <a:tc>
                  <a:txBody>
                    <a:bodyPr/>
                    <a:lstStyle/>
                    <a:p>
                      <a:pPr algn="l" fontAlgn="b">
                        <a:buNone/>
                      </a:pPr>
                      <a:r>
                        <a:rPr lang="fr-FR" sz="1400" u="none" strike="noStrike">
                          <a:effectLst/>
                        </a:rPr>
                        <a:t>Rappel du CA Services dans le CA TOTAL</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none" strike="noStrike">
                          <a:effectLst/>
                        </a:rPr>
                        <a:t>26%</a:t>
                      </a:r>
                      <a:endParaRPr lang="fr-FR" sz="1400" b="0" i="0" u="none" strike="noStrike">
                        <a:solidFill>
                          <a:srgbClr val="273874"/>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94341403"/>
                  </a:ext>
                </a:extLst>
              </a:tr>
              <a:tr h="301045">
                <a:tc>
                  <a:txBody>
                    <a:bodyPr/>
                    <a:lstStyle/>
                    <a:p>
                      <a:pPr algn="l" fontAlgn="b">
                        <a:buNone/>
                      </a:pPr>
                      <a:r>
                        <a:rPr lang="fr-FR" sz="1400" u="none" strike="noStrike">
                          <a:effectLst/>
                        </a:rPr>
                        <a:t>Soit CA Hébergement dans le TOTAL</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none" strike="noStrike">
                          <a:effectLst/>
                        </a:rPr>
                        <a:t>46%</a:t>
                      </a:r>
                      <a:endParaRPr lang="fr-FR" sz="1400" b="1" i="0" u="none" strike="noStrike">
                        <a:solidFill>
                          <a:srgbClr val="273874"/>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81298942"/>
                  </a:ext>
                </a:extLst>
              </a:tr>
            </a:tbl>
          </a:graphicData>
        </a:graphic>
      </p:graphicFrame>
      <p:graphicFrame>
        <p:nvGraphicFramePr>
          <p:cNvPr id="32" name="Tableau 31">
            <a:extLst>
              <a:ext uri="{FF2B5EF4-FFF2-40B4-BE49-F238E27FC236}">
                <a16:creationId xmlns:a16="http://schemas.microsoft.com/office/drawing/2014/main" id="{2C759EDB-BE63-15E0-CE91-A3421E7BC53B}"/>
              </a:ext>
            </a:extLst>
          </p:cNvPr>
          <p:cNvGraphicFramePr>
            <a:graphicFrameLocks noGrp="1"/>
          </p:cNvGraphicFramePr>
          <p:nvPr>
            <p:extLst>
              <p:ext uri="{D42A27DB-BD31-4B8C-83A1-F6EECF244321}">
                <p14:modId xmlns:p14="http://schemas.microsoft.com/office/powerpoint/2010/main" val="2036897756"/>
              </p:ext>
            </p:extLst>
          </p:nvPr>
        </p:nvGraphicFramePr>
        <p:xfrm>
          <a:off x="10908858" y="4403886"/>
          <a:ext cx="5065644" cy="630824"/>
        </p:xfrm>
        <a:graphic>
          <a:graphicData uri="http://schemas.openxmlformats.org/drawingml/2006/table">
            <a:tbl>
              <a:tblPr>
                <a:tableStyleId>{5C22544A-7EE6-4342-B048-85BDC9FD1C3A}</a:tableStyleId>
              </a:tblPr>
              <a:tblGrid>
                <a:gridCol w="3054854">
                  <a:extLst>
                    <a:ext uri="{9D8B030D-6E8A-4147-A177-3AD203B41FA5}">
                      <a16:colId xmlns:a16="http://schemas.microsoft.com/office/drawing/2014/main" val="3215458809"/>
                    </a:ext>
                  </a:extLst>
                </a:gridCol>
                <a:gridCol w="2010790">
                  <a:extLst>
                    <a:ext uri="{9D8B030D-6E8A-4147-A177-3AD203B41FA5}">
                      <a16:colId xmlns:a16="http://schemas.microsoft.com/office/drawing/2014/main" val="403144862"/>
                    </a:ext>
                  </a:extLst>
                </a:gridCol>
              </a:tblGrid>
              <a:tr h="323499">
                <a:tc>
                  <a:txBody>
                    <a:bodyPr/>
                    <a:lstStyle/>
                    <a:p>
                      <a:pPr algn="l" fontAlgn="b">
                        <a:buNone/>
                      </a:pPr>
                      <a:r>
                        <a:rPr lang="fr-FR" sz="1400" u="none" strike="noStrike">
                          <a:effectLst/>
                        </a:rPr>
                        <a:t>SOIT CA TOTAL</a:t>
                      </a:r>
                      <a:endParaRPr lang="fr-FR"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none" strike="noStrike">
                          <a:effectLst/>
                        </a:rPr>
                        <a:t>1 117 200 € / 46%</a:t>
                      </a:r>
                      <a:endParaRPr lang="fr-FR" sz="1400" b="0" i="0" u="none" strike="noStrike">
                        <a:solidFill>
                          <a:srgbClr val="273874"/>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51548870"/>
                  </a:ext>
                </a:extLst>
              </a:tr>
              <a:tr h="307325">
                <a:tc>
                  <a:txBody>
                    <a:bodyPr/>
                    <a:lstStyle/>
                    <a:p>
                      <a:pPr algn="r" fontAlgn="b">
                        <a:buNone/>
                      </a:pPr>
                      <a:r>
                        <a:rPr lang="fr-FR" sz="1400" u="none" strike="noStrike">
                          <a:effectLst/>
                        </a:rPr>
                        <a:t>=</a:t>
                      </a:r>
                      <a:endParaRPr lang="fr-FR"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fr-FR" sz="1400" u="none" strike="noStrike">
                          <a:effectLst/>
                        </a:rPr>
                        <a:t>2 428 696 €</a:t>
                      </a:r>
                      <a:endParaRPr lang="fr-FR" sz="1400" b="0" i="0" u="none" strike="noStrike">
                        <a:solidFill>
                          <a:srgbClr val="273874"/>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20456167"/>
                  </a:ext>
                </a:extLst>
              </a:tr>
            </a:tbl>
          </a:graphicData>
        </a:graphic>
      </p:graphicFrame>
      <p:graphicFrame>
        <p:nvGraphicFramePr>
          <p:cNvPr id="33" name="Tableau 32">
            <a:extLst>
              <a:ext uri="{FF2B5EF4-FFF2-40B4-BE49-F238E27FC236}">
                <a16:creationId xmlns:a16="http://schemas.microsoft.com/office/drawing/2014/main" id="{5AA37DF8-69EC-C536-AEE2-B837A6DF5CDF}"/>
              </a:ext>
            </a:extLst>
          </p:cNvPr>
          <p:cNvGraphicFramePr>
            <a:graphicFrameLocks noGrp="1"/>
          </p:cNvGraphicFramePr>
          <p:nvPr>
            <p:extLst>
              <p:ext uri="{D42A27DB-BD31-4B8C-83A1-F6EECF244321}">
                <p14:modId xmlns:p14="http://schemas.microsoft.com/office/powerpoint/2010/main" val="1112870914"/>
              </p:ext>
            </p:extLst>
          </p:nvPr>
        </p:nvGraphicFramePr>
        <p:xfrm>
          <a:off x="10908858" y="5202722"/>
          <a:ext cx="5065644" cy="660664"/>
        </p:xfrm>
        <a:graphic>
          <a:graphicData uri="http://schemas.openxmlformats.org/drawingml/2006/table">
            <a:tbl>
              <a:tblPr>
                <a:tableStyleId>{5C22544A-7EE6-4342-B048-85BDC9FD1C3A}</a:tableStyleId>
              </a:tblPr>
              <a:tblGrid>
                <a:gridCol w="3054854">
                  <a:extLst>
                    <a:ext uri="{9D8B030D-6E8A-4147-A177-3AD203B41FA5}">
                      <a16:colId xmlns:a16="http://schemas.microsoft.com/office/drawing/2014/main" val="1462448008"/>
                    </a:ext>
                  </a:extLst>
                </a:gridCol>
                <a:gridCol w="2010790">
                  <a:extLst>
                    <a:ext uri="{9D8B030D-6E8A-4147-A177-3AD203B41FA5}">
                      <a16:colId xmlns:a16="http://schemas.microsoft.com/office/drawing/2014/main" val="2388679957"/>
                    </a:ext>
                  </a:extLst>
                </a:gridCol>
              </a:tblGrid>
              <a:tr h="330332">
                <a:tc>
                  <a:txBody>
                    <a:bodyPr/>
                    <a:lstStyle/>
                    <a:p>
                      <a:pPr algn="l" fontAlgn="ctr">
                        <a:buNone/>
                      </a:pPr>
                      <a:r>
                        <a:rPr lang="fr-FR" sz="1100" u="none" strike="noStrike">
                          <a:effectLst/>
                        </a:rPr>
                        <a:t>CA F&amp;B (28%)</a:t>
                      </a:r>
                      <a:endParaRPr lang="fr-FR"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fr-FR" sz="1400" u="none" strike="noStrike">
                          <a:effectLst/>
                        </a:rPr>
                        <a:t>680 035 €</a:t>
                      </a:r>
                      <a:endParaRPr lang="fr-FR" sz="1400" b="0" i="0" u="none" strike="noStrike">
                        <a:solidFill>
                          <a:srgbClr val="273874"/>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43077657"/>
                  </a:ext>
                </a:extLst>
              </a:tr>
              <a:tr h="330332">
                <a:tc>
                  <a:txBody>
                    <a:bodyPr/>
                    <a:lstStyle/>
                    <a:p>
                      <a:pPr algn="l" fontAlgn="ctr">
                        <a:buNone/>
                      </a:pPr>
                      <a:r>
                        <a:rPr lang="fr-FR" sz="1100" u="none" strike="noStrike">
                          <a:effectLst/>
                        </a:rPr>
                        <a:t>CA Services (26%)</a:t>
                      </a:r>
                      <a:endParaRPr lang="fr-FR"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fr-FR" sz="1400" u="none" strike="noStrike">
                          <a:effectLst/>
                        </a:rPr>
                        <a:t>631 461 €</a:t>
                      </a:r>
                      <a:endParaRPr lang="fr-FR" sz="1400" b="0" i="0" u="none" strike="noStrike">
                        <a:solidFill>
                          <a:srgbClr val="273874"/>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42301817"/>
                  </a:ext>
                </a:extLst>
              </a:tr>
            </a:tbl>
          </a:graphicData>
        </a:graphic>
      </p:graphicFrame>
      <p:sp>
        <p:nvSpPr>
          <p:cNvPr id="34" name="Text 6">
            <a:extLst>
              <a:ext uri="{FF2B5EF4-FFF2-40B4-BE49-F238E27FC236}">
                <a16:creationId xmlns:a16="http://schemas.microsoft.com/office/drawing/2014/main" id="{A71A11C2-6094-F47D-376B-842FA1BA7D1B}"/>
              </a:ext>
            </a:extLst>
          </p:cNvPr>
          <p:cNvSpPr/>
          <p:nvPr/>
        </p:nvSpPr>
        <p:spPr>
          <a:xfrm>
            <a:off x="1184743" y="8152703"/>
            <a:ext cx="7543800" cy="411480"/>
          </a:xfrm>
          <a:prstGeom prst="rect">
            <a:avLst/>
          </a:prstGeom>
          <a:noFill/>
          <a:ln/>
        </p:spPr>
        <p:txBody>
          <a:bodyPr wrap="square" lIns="0" tIns="0" rIns="0" bIns="0" rtlCol="0" anchor="ctr"/>
          <a:lstStyle/>
          <a:p>
            <a:r>
              <a:rPr lang="fr-FR" b="1" kern="0" spc="180">
                <a:solidFill>
                  <a:srgbClr val="A8853C"/>
                </a:solidFill>
                <a:latin typeface="Calibri" pitchFamily="34" charset="0"/>
                <a:cs typeface="Calibri" pitchFamily="34" charset="-120"/>
              </a:rPr>
              <a:t>SANS OUBLIER LE RETRAITEMENT DES CLAUSES DU BAIL</a:t>
            </a:r>
            <a:endParaRPr lang="fr-FR"/>
          </a:p>
        </p:txBody>
      </p:sp>
      <p:sp>
        <p:nvSpPr>
          <p:cNvPr id="36" name="Text 9">
            <a:extLst>
              <a:ext uri="{FF2B5EF4-FFF2-40B4-BE49-F238E27FC236}">
                <a16:creationId xmlns:a16="http://schemas.microsoft.com/office/drawing/2014/main" id="{81D942F0-A699-A0C9-26C3-EAC98EA90055}"/>
              </a:ext>
            </a:extLst>
          </p:cNvPr>
          <p:cNvSpPr/>
          <p:nvPr/>
        </p:nvSpPr>
        <p:spPr>
          <a:xfrm>
            <a:off x="11625801" y="6501758"/>
            <a:ext cx="4348701" cy="346978"/>
          </a:xfrm>
          <a:prstGeom prst="rect">
            <a:avLst/>
          </a:prstGeom>
          <a:noFill/>
          <a:ln/>
        </p:spPr>
        <p:txBody>
          <a:bodyPr wrap="square" lIns="0" tIns="0" rIns="0" bIns="0" rtlCol="0" anchor="ctr"/>
          <a:lstStyle/>
          <a:p>
            <a:r>
              <a:rPr lang="fr-FR" sz="2000" b="1" kern="0" spc="300">
                <a:solidFill>
                  <a:srgbClr val="C9A96A"/>
                </a:solidFill>
                <a:latin typeface="Calibri" pitchFamily="34" charset="0"/>
                <a:ea typeface="Calibri" pitchFamily="34" charset="-122"/>
                <a:cs typeface="Calibri" pitchFamily="34" charset="-120"/>
              </a:rPr>
              <a:t>680 035 € x 10% = 68 003 €</a:t>
            </a:r>
            <a:endParaRPr lang="fr-FR" sz="2000"/>
          </a:p>
        </p:txBody>
      </p:sp>
      <p:sp>
        <p:nvSpPr>
          <p:cNvPr id="37" name="Text 9">
            <a:extLst>
              <a:ext uri="{FF2B5EF4-FFF2-40B4-BE49-F238E27FC236}">
                <a16:creationId xmlns:a16="http://schemas.microsoft.com/office/drawing/2014/main" id="{5F4199B7-A17B-0418-BC15-53522F9BAF6E}"/>
              </a:ext>
            </a:extLst>
          </p:cNvPr>
          <p:cNvSpPr/>
          <p:nvPr/>
        </p:nvSpPr>
        <p:spPr>
          <a:xfrm>
            <a:off x="11625801" y="6930774"/>
            <a:ext cx="4348701" cy="346978"/>
          </a:xfrm>
          <a:prstGeom prst="rect">
            <a:avLst/>
          </a:prstGeom>
          <a:noFill/>
          <a:ln/>
        </p:spPr>
        <p:txBody>
          <a:bodyPr wrap="square" lIns="0" tIns="0" rIns="0" bIns="0" rtlCol="0" anchor="ctr"/>
          <a:lstStyle/>
          <a:p>
            <a:r>
              <a:rPr lang="fr-FR" sz="2000" b="1" kern="0" spc="300">
                <a:solidFill>
                  <a:srgbClr val="C9A96A"/>
                </a:solidFill>
                <a:latin typeface="Calibri" pitchFamily="34" charset="0"/>
                <a:ea typeface="Calibri" pitchFamily="34" charset="-122"/>
                <a:cs typeface="Calibri" pitchFamily="34" charset="-120"/>
              </a:rPr>
              <a:t>631 461 € x 35% = 221 011 €</a:t>
            </a:r>
            <a:endParaRPr lang="fr-FR" sz="2000"/>
          </a:p>
        </p:txBody>
      </p:sp>
      <p:sp>
        <p:nvSpPr>
          <p:cNvPr id="38" name="Text 9">
            <a:extLst>
              <a:ext uri="{FF2B5EF4-FFF2-40B4-BE49-F238E27FC236}">
                <a16:creationId xmlns:a16="http://schemas.microsoft.com/office/drawing/2014/main" id="{07EC3201-0D3F-A9DB-DC53-566E8B43FABD}"/>
              </a:ext>
            </a:extLst>
          </p:cNvPr>
          <p:cNvSpPr/>
          <p:nvPr/>
        </p:nvSpPr>
        <p:spPr>
          <a:xfrm>
            <a:off x="14037696" y="7419850"/>
            <a:ext cx="4348701" cy="346978"/>
          </a:xfrm>
          <a:prstGeom prst="rect">
            <a:avLst/>
          </a:prstGeom>
          <a:noFill/>
          <a:ln/>
        </p:spPr>
        <p:txBody>
          <a:bodyPr wrap="square" lIns="0" tIns="0" rIns="0" bIns="0" rtlCol="0" anchor="ctr"/>
          <a:lstStyle/>
          <a:p>
            <a:r>
              <a:rPr lang="fr-FR" sz="2000" b="1" kern="0" spc="300">
                <a:solidFill>
                  <a:srgbClr val="C9A96A"/>
                </a:solidFill>
                <a:latin typeface="Calibri" pitchFamily="34" charset="0"/>
                <a:ea typeface="Calibri" pitchFamily="34" charset="-122"/>
                <a:cs typeface="Calibri" pitchFamily="34" charset="-120"/>
              </a:rPr>
              <a:t>= 847 000 €</a:t>
            </a:r>
            <a:endParaRPr lang="fr-FR" sz="2000"/>
          </a:p>
        </p:txBody>
      </p:sp>
    </p:spTree>
    <p:extLst>
      <p:ext uri="{BB962C8B-B14F-4D97-AF65-F5344CB8AC3E}">
        <p14:creationId xmlns:p14="http://schemas.microsoft.com/office/powerpoint/2010/main" val="3728012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F587AAE3-5D56-73F6-0A55-BFBBB6E29BC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522A9A8-9A13-8EA7-6FB0-D4056B21AAF0}"/>
              </a:ext>
            </a:extLst>
          </p:cNvPr>
          <p:cNvSpPr/>
          <p:nvPr/>
        </p:nvSpPr>
        <p:spPr>
          <a:xfrm>
            <a:off x="15240000" y="1428750"/>
            <a:ext cx="1047750" cy="1047750"/>
          </a:xfrm>
          <a:prstGeom prst="rect">
            <a:avLst/>
          </a:prstGeom>
          <a:solidFill>
            <a:srgbClr val="6FB58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0117AF26-1E6B-944A-E146-3F2851E814AF}"/>
              </a:ext>
            </a:extLst>
          </p:cNvPr>
          <p:cNvSpPr/>
          <p:nvPr/>
        </p:nvSpPr>
        <p:spPr>
          <a:xfrm>
            <a:off x="1238250" y="3301901"/>
            <a:ext cx="12258675" cy="1581150"/>
          </a:xfrm>
          <a:prstGeom prst="rect">
            <a:avLst/>
          </a:prstGeom>
          <a:noFill/>
          <a:ln/>
        </p:spPr>
        <p:txBody>
          <a:bodyPr wrap="square" lIns="25400" tIns="25400" rIns="25400" bIns="25400" rtlCol="0" anchor="t">
            <a:normAutofit lnSpcReduction="10000"/>
          </a:bodyPr>
          <a:lstStyle/>
          <a:p>
            <a:pPr marL="0" marR="0" lvl="0" indent="0" algn="l" defTabSz="914400" rtl="0" eaLnBrk="1" fontAlgn="auto" latinLnBrk="0" hangingPunct="1">
              <a:lnSpc>
                <a:spcPct val="78261"/>
              </a:lnSpc>
              <a:spcBef>
                <a:spcPts val="0"/>
              </a:spcBef>
              <a:spcAft>
                <a:spcPts val="0"/>
              </a:spcAft>
              <a:buClrTx/>
              <a:buSzTx/>
              <a:buFontTx/>
              <a:buNone/>
              <a:tabLst/>
              <a:defRPr/>
            </a:pPr>
            <a:r>
              <a:rPr kumimoji="0" lang="en-US" sz="13500" b="1" i="0" u="none" strike="noStrike" kern="1200" cap="none" spc="0" normalizeH="0" baseline="0" noProof="0" dirty="0">
                <a:ln>
                  <a:noFill/>
                </a:ln>
                <a:solidFill>
                  <a:srgbClr val="15224C"/>
                </a:solidFill>
                <a:effectLst/>
                <a:uLnTx/>
                <a:uFillTx/>
                <a:latin typeface="Arial" pitchFamily="34" charset="0"/>
                <a:ea typeface="Arial" pitchFamily="34" charset="-122"/>
                <a:cs typeface="Arial" pitchFamily="34" charset="-120"/>
              </a:rPr>
              <a:t>03-D</a:t>
            </a:r>
            <a:endParaRPr kumimoji="0" lang="en-US" sz="13500" b="0" i="0" u="none" strike="noStrike" kern="1200" cap="none" spc="0" normalizeH="0" baseline="0" noProof="0" dirty="0">
              <a:ln>
                <a:noFill/>
              </a:ln>
              <a:solidFill>
                <a:srgbClr val="15224C"/>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8A923DBD-2CAD-94A0-AFAC-388E5970A5CC}"/>
              </a:ext>
            </a:extLst>
          </p:cNvPr>
          <p:cNvSpPr/>
          <p:nvPr/>
        </p:nvSpPr>
        <p:spPr>
          <a:xfrm>
            <a:off x="1238250" y="5225951"/>
            <a:ext cx="12258675" cy="1025649"/>
          </a:xfrm>
          <a:prstGeom prst="rect">
            <a:avLst/>
          </a:prstGeom>
          <a:noFill/>
          <a:ln/>
        </p:spPr>
        <p:txBody>
          <a:bodyPr wrap="square" lIns="25400" tIns="25400" rIns="25400" bIns="25400" rtlCol="0" anchor="t">
            <a:normAutofit lnSpcReduction="10000"/>
          </a:bodyPr>
          <a:lstStyle/>
          <a:p>
            <a:pPr marL="0" marR="0" lvl="0" indent="0" algn="l" defTabSz="914400" rtl="0" eaLnBrk="1" fontAlgn="auto" latinLnBrk="0" hangingPunct="1">
              <a:lnSpc>
                <a:spcPct val="93828"/>
              </a:lnSpc>
              <a:spcBef>
                <a:spcPts val="0"/>
              </a:spcBef>
              <a:spcAft>
                <a:spcPts val="0"/>
              </a:spcAft>
              <a:buClrTx/>
              <a:buSzTx/>
              <a:buFontTx/>
              <a:buNone/>
              <a:tabLst/>
              <a:defRPr/>
            </a:pPr>
            <a:r>
              <a:rPr kumimoji="0" lang="en-US" sz="72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Méthodes</a:t>
            </a:r>
            <a:r>
              <a:rPr kumimoji="0" lang="en-US" sz="7200" b="0" i="0" u="none" strike="noStrike" kern="1200" cap="none" spc="0" normalizeH="0" baseline="0" noProof="0">
                <a:ln>
                  <a:noFill/>
                </a:ln>
                <a:solidFill>
                  <a:srgbClr val="15224C"/>
                </a:solidFill>
                <a:effectLst/>
                <a:uLnTx/>
                <a:uFillTx/>
                <a:latin typeface="Arial" pitchFamily="34" charset="0"/>
                <a:ea typeface="Arial" pitchFamily="34" charset="-122"/>
                <a:cs typeface="Arial" pitchFamily="34" charset="-120"/>
              </a:rPr>
              <a:t> par le </a:t>
            </a:r>
            <a:r>
              <a:rPr kumimoji="0" lang="en-US" sz="7200" b="0" i="0" u="none" strike="noStrike" kern="1200" cap="none" spc="0" normalizeH="0" baseline="0" noProof="0" err="1">
                <a:ln>
                  <a:noFill/>
                </a:ln>
                <a:solidFill>
                  <a:srgbClr val="15224C"/>
                </a:solidFill>
                <a:effectLst/>
                <a:uLnTx/>
                <a:uFillTx/>
                <a:latin typeface="Arial" pitchFamily="34" charset="0"/>
                <a:ea typeface="Arial" pitchFamily="34" charset="-122"/>
                <a:cs typeface="Arial" pitchFamily="34" charset="-120"/>
              </a:rPr>
              <a:t>rendement</a:t>
            </a:r>
            <a:endParaRPr kumimoji="0" lang="en-US" sz="7200" b="0" i="0" u="none" strike="noStrike" kern="1200" cap="none" spc="0" normalizeH="0" baseline="0" noProof="0">
              <a:ln>
                <a:noFill/>
              </a:ln>
              <a:solidFill>
                <a:srgbClr val="15224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65958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903B2E0C-67AB-E344-53E5-A6260BCCF329}"/>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2360C367-F6C3-5240-0A90-131EF86D9B32}"/>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303CF2AA-069A-9190-4C46-7F444E95262F}"/>
              </a:ext>
            </a:extLst>
          </p:cNvPr>
          <p:cNvPicPr>
            <a:picLocks noChangeAspect="1"/>
          </p:cNvPicPr>
          <p:nvPr/>
        </p:nvPicPr>
        <p:blipFill>
          <a:blip r:embed="rId3"/>
          <a:stretch>
            <a:fillRect/>
          </a:stretch>
        </p:blipFill>
        <p:spPr>
          <a:xfrm>
            <a:off x="953262" y="774954"/>
            <a:ext cx="452628" cy="452628"/>
          </a:xfrm>
          <a:prstGeom prst="rect">
            <a:avLst/>
          </a:prstGeom>
        </p:spPr>
      </p:pic>
      <p:sp>
        <p:nvSpPr>
          <p:cNvPr id="16" name="Text 2">
            <a:extLst>
              <a:ext uri="{FF2B5EF4-FFF2-40B4-BE49-F238E27FC236}">
                <a16:creationId xmlns:a16="http://schemas.microsoft.com/office/drawing/2014/main" id="{6F0885C8-FF1A-A830-3152-6766CE77CA01}"/>
              </a:ext>
            </a:extLst>
          </p:cNvPr>
          <p:cNvSpPr/>
          <p:nvPr/>
        </p:nvSpPr>
        <p:spPr>
          <a:xfrm>
            <a:off x="1892808" y="528066"/>
            <a:ext cx="15499080" cy="8503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50" b="1" i="0" u="none" strike="noStrike" kern="1200" cap="none" spc="0" normalizeH="0" baseline="0" noProof="0">
                <a:ln>
                  <a:noFill/>
                </a:ln>
                <a:solidFill>
                  <a:srgbClr val="1B2A4D"/>
                </a:solidFill>
                <a:effectLst/>
                <a:uLnTx/>
                <a:uFillTx/>
                <a:latin typeface="Cambria" pitchFamily="34" charset="0"/>
                <a:ea typeface="Cambria" pitchFamily="34" charset="-122"/>
                <a:cs typeface="Cambria" pitchFamily="34" charset="-120"/>
              </a:rPr>
              <a:t>Méthode par le rendement</a:t>
            </a:r>
            <a:endParaRPr kumimoji="0" lang="fr-FR" sz="4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5F73B7C1-65C1-F138-0172-9366D4C0ED86}"/>
              </a:ext>
            </a:extLst>
          </p:cNvPr>
          <p:cNvSpPr txBox="1"/>
          <p:nvPr/>
        </p:nvSpPr>
        <p:spPr>
          <a:xfrm>
            <a:off x="4663615" y="3141629"/>
            <a:ext cx="9144000" cy="3108543"/>
          </a:xfrm>
          <a:prstGeom prst="rect">
            <a:avLst/>
          </a:prstGeom>
          <a:noFill/>
        </p:spPr>
        <p:txBody>
          <a:bodyPr wrap="square">
            <a:spAutoFit/>
          </a:bodyPr>
          <a:lstStyle/>
          <a:p>
            <a:pPr algn="ctr"/>
            <a:r>
              <a:rPr lang="fr-FR" sz="2800" b="1" kern="1800">
                <a:solidFill>
                  <a:srgbClr val="15224C"/>
                </a:solidFill>
                <a:effectLst/>
                <a:latin typeface="+mn-lt"/>
                <a:ea typeface="Times New Roman" panose="02020603050405020304" pitchFamily="18" charset="0"/>
              </a:rPr>
              <a:t>De la valeur vénale au revenu : pourquoi ne peut-on pas inverser l’ordre des choses ?</a:t>
            </a:r>
          </a:p>
          <a:p>
            <a:pPr algn="ctr"/>
            <a:endParaRPr lang="fr-FR" sz="2800" b="1" kern="1800">
              <a:solidFill>
                <a:srgbClr val="15224C"/>
              </a:solidFill>
              <a:ea typeface="Times New Roman" panose="02020603050405020304" pitchFamily="18" charset="0"/>
            </a:endParaRPr>
          </a:p>
          <a:p>
            <a:pPr algn="ctr"/>
            <a:endParaRPr lang="fr-FR" sz="2800" b="1" kern="1800">
              <a:solidFill>
                <a:srgbClr val="15224C"/>
              </a:solidFill>
              <a:effectLst/>
              <a:latin typeface="+mn-lt"/>
              <a:ea typeface="Times New Roman" panose="02020603050405020304" pitchFamily="18" charset="0"/>
            </a:endParaRPr>
          </a:p>
          <a:p>
            <a:pPr algn="ctr"/>
            <a:endParaRPr lang="fr-FR" sz="2800" b="1" kern="1800">
              <a:solidFill>
                <a:srgbClr val="15224C"/>
              </a:solidFill>
              <a:effectLst/>
              <a:latin typeface="+mn-lt"/>
              <a:ea typeface="Times New Roman" panose="02020603050405020304" pitchFamily="18" charset="0"/>
            </a:endParaRPr>
          </a:p>
          <a:p>
            <a:pPr algn="ctr"/>
            <a:endParaRPr lang="fr-FR" sz="2800" b="1" kern="1800">
              <a:solidFill>
                <a:srgbClr val="15224C"/>
              </a:solidFill>
            </a:endParaRPr>
          </a:p>
          <a:p>
            <a:pPr algn="ctr"/>
            <a:r>
              <a:rPr lang="fr-FR" sz="2800" b="1" kern="1800">
                <a:solidFill>
                  <a:srgbClr val="15224C"/>
                </a:solidFill>
                <a:effectLst/>
              </a:rPr>
              <a:t>À </a:t>
            </a:r>
            <a:r>
              <a:rPr lang="fr-FR" sz="2800" b="1" kern="1800">
                <a:solidFill>
                  <a:srgbClr val="15224C"/>
                </a:solidFill>
              </a:rPr>
              <a:t>p</a:t>
            </a:r>
            <a:r>
              <a:rPr lang="fr-FR" sz="2800" b="1" kern="1800">
                <a:solidFill>
                  <a:srgbClr val="15224C"/>
                </a:solidFill>
                <a:effectLst/>
              </a:rPr>
              <a:t>araitre très prochainement au sein de l’AJDI</a:t>
            </a:r>
            <a:r>
              <a:rPr lang="fr-FR" sz="2800">
                <a:solidFill>
                  <a:srgbClr val="15224C"/>
                </a:solidFill>
                <a:effectLst/>
              </a:rPr>
              <a:t> </a:t>
            </a:r>
            <a:endParaRPr lang="fr-FR" sz="2800">
              <a:solidFill>
                <a:srgbClr val="15224C"/>
              </a:solidFill>
            </a:endParaRPr>
          </a:p>
        </p:txBody>
      </p:sp>
    </p:spTree>
    <p:extLst>
      <p:ext uri="{BB962C8B-B14F-4D97-AF65-F5344CB8AC3E}">
        <p14:creationId xmlns:p14="http://schemas.microsoft.com/office/powerpoint/2010/main" val="8818607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5224C"/>
        </a:solidFill>
        <a:effectLst/>
      </p:bgPr>
    </p:bg>
    <p:spTree>
      <p:nvGrpSpPr>
        <p:cNvPr id="1" name="">
          <a:extLst>
            <a:ext uri="{FF2B5EF4-FFF2-40B4-BE49-F238E27FC236}">
              <a16:creationId xmlns:a16="http://schemas.microsoft.com/office/drawing/2014/main" id="{2F1BB8CB-2C46-87DC-4117-D3BAACC4C1C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1F97FDC-FC02-4C4C-75F2-A3225E3C1800}"/>
              </a:ext>
            </a:extLst>
          </p:cNvPr>
          <p:cNvSpPr/>
          <p:nvPr/>
        </p:nvSpPr>
        <p:spPr>
          <a:xfrm>
            <a:off x="15240000" y="1428750"/>
            <a:ext cx="1047750" cy="1047750"/>
          </a:xfrm>
          <a:prstGeom prst="rect">
            <a:avLst/>
          </a:prstGeom>
          <a:solidFill>
            <a:srgbClr val="D9925A"/>
          </a:solidFill>
          <a:ln/>
        </p:spPr>
        <p:txBody>
          <a:bodyPr/>
          <a:lstStyle/>
          <a:p>
            <a:endParaRPr lang="fr-FR"/>
          </a:p>
        </p:txBody>
      </p:sp>
      <p:sp>
        <p:nvSpPr>
          <p:cNvPr id="3" name="Text 1">
            <a:extLst>
              <a:ext uri="{FF2B5EF4-FFF2-40B4-BE49-F238E27FC236}">
                <a16:creationId xmlns:a16="http://schemas.microsoft.com/office/drawing/2014/main" id="{807B22FC-B54C-934B-8556-C7F485F591B3}"/>
              </a:ext>
            </a:extLst>
          </p:cNvPr>
          <p:cNvSpPr/>
          <p:nvPr/>
        </p:nvSpPr>
        <p:spPr>
          <a:xfrm>
            <a:off x="1238250" y="3301901"/>
            <a:ext cx="12258675" cy="1581150"/>
          </a:xfrm>
          <a:prstGeom prst="rect">
            <a:avLst/>
          </a:prstGeom>
          <a:noFill/>
          <a:ln/>
        </p:spPr>
        <p:txBody>
          <a:bodyPr wrap="square" lIns="25400" tIns="25400" rIns="25400" bIns="25400" rtlCol="0" anchor="t">
            <a:normAutofit lnSpcReduction="10000"/>
          </a:bodyPr>
          <a:lstStyle/>
          <a:p>
            <a:pPr marL="0" indent="0" algn="l">
              <a:lnSpc>
                <a:spcPct val="78261"/>
              </a:lnSpc>
              <a:buNone/>
            </a:pPr>
            <a:r>
              <a:rPr lang="en-US" sz="13500" b="1" dirty="0">
                <a:solidFill>
                  <a:srgbClr val="A9BAE6">
                    <a:alpha val="34000"/>
                  </a:srgbClr>
                </a:solidFill>
                <a:latin typeface="Arial" pitchFamily="34" charset="0"/>
                <a:ea typeface="Arial" pitchFamily="34" charset="-122"/>
                <a:cs typeface="Arial" pitchFamily="34" charset="-120"/>
              </a:rPr>
              <a:t>04</a:t>
            </a:r>
            <a:endParaRPr lang="en-US" sz="13500" dirty="0"/>
          </a:p>
        </p:txBody>
      </p:sp>
      <p:sp>
        <p:nvSpPr>
          <p:cNvPr id="4" name="Text 2">
            <a:extLst>
              <a:ext uri="{FF2B5EF4-FFF2-40B4-BE49-F238E27FC236}">
                <a16:creationId xmlns:a16="http://schemas.microsoft.com/office/drawing/2014/main" id="{2DDED26A-62FE-A20C-21D9-5773DA7D626F}"/>
              </a:ext>
            </a:extLst>
          </p:cNvPr>
          <p:cNvSpPr/>
          <p:nvPr/>
        </p:nvSpPr>
        <p:spPr>
          <a:xfrm>
            <a:off x="1238249" y="5225951"/>
            <a:ext cx="16687143" cy="1087689"/>
          </a:xfrm>
          <a:prstGeom prst="rect">
            <a:avLst/>
          </a:prstGeom>
          <a:noFill/>
          <a:ln/>
        </p:spPr>
        <p:txBody>
          <a:bodyPr wrap="square" lIns="25400" tIns="25400" rIns="25400" bIns="25400" rtlCol="0" anchor="t">
            <a:normAutofit/>
          </a:bodyPr>
          <a:lstStyle/>
          <a:p>
            <a:pPr marL="0" indent="0" algn="l">
              <a:lnSpc>
                <a:spcPct val="93828"/>
              </a:lnSpc>
              <a:buNone/>
            </a:pPr>
            <a:r>
              <a:rPr lang="en-US" sz="7200" dirty="0">
                <a:solidFill>
                  <a:srgbClr val="FFFFFF"/>
                </a:solidFill>
                <a:latin typeface="Arial" pitchFamily="34" charset="0"/>
                <a:ea typeface="Arial" pitchFamily="34" charset="-122"/>
                <a:cs typeface="Arial" pitchFamily="34" charset="-120"/>
              </a:rPr>
              <a:t>Conclusion</a:t>
            </a:r>
            <a:endParaRPr lang="en-US" sz="7200" dirty="0"/>
          </a:p>
        </p:txBody>
      </p:sp>
      <p:sp>
        <p:nvSpPr>
          <p:cNvPr id="6" name="Text 4">
            <a:extLst>
              <a:ext uri="{FF2B5EF4-FFF2-40B4-BE49-F238E27FC236}">
                <a16:creationId xmlns:a16="http://schemas.microsoft.com/office/drawing/2014/main" id="{DB533C47-49AD-4676-9F11-A617BAF4B5AD}"/>
              </a:ext>
            </a:extLst>
          </p:cNvPr>
          <p:cNvSpPr/>
          <p:nvPr/>
        </p:nvSpPr>
        <p:spPr>
          <a:xfrm>
            <a:off x="1638300" y="6594500"/>
            <a:ext cx="5628218" cy="428625"/>
          </a:xfrm>
          <a:prstGeom prst="rect">
            <a:avLst/>
          </a:prstGeom>
          <a:noFill/>
          <a:ln/>
        </p:spPr>
        <p:txBody>
          <a:bodyPr wrap="square" lIns="25400" tIns="25400" rIns="25400" bIns="25400" rtlCol="0" anchor="t">
            <a:normAutofit lnSpcReduction="10000"/>
          </a:bodyPr>
          <a:lstStyle/>
          <a:p>
            <a:pPr marL="0" indent="0" algn="l">
              <a:buNone/>
            </a:pPr>
            <a:endParaRPr lang="en-US" sz="2700" dirty="0"/>
          </a:p>
        </p:txBody>
      </p:sp>
    </p:spTree>
    <p:extLst>
      <p:ext uri="{BB962C8B-B14F-4D97-AF65-F5344CB8AC3E}">
        <p14:creationId xmlns:p14="http://schemas.microsoft.com/office/powerpoint/2010/main" val="3582713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a:extLst>
            <a:ext uri="{FF2B5EF4-FFF2-40B4-BE49-F238E27FC236}">
              <a16:creationId xmlns:a16="http://schemas.microsoft.com/office/drawing/2014/main" id="{D4AF291B-884A-369B-5BC8-0573B483F83F}"/>
            </a:ext>
          </a:extLst>
        </p:cNvPr>
        <p:cNvGrpSpPr/>
        <p:nvPr/>
      </p:nvGrpSpPr>
      <p:grpSpPr>
        <a:xfrm>
          <a:off x="0" y="0"/>
          <a:ext cx="0" cy="0"/>
          <a:chOff x="0" y="0"/>
          <a:chExt cx="0" cy="0"/>
        </a:xfrm>
      </p:grpSpPr>
      <p:sp>
        <p:nvSpPr>
          <p:cNvPr id="13" name="Shape 0">
            <a:extLst>
              <a:ext uri="{FF2B5EF4-FFF2-40B4-BE49-F238E27FC236}">
                <a16:creationId xmlns:a16="http://schemas.microsoft.com/office/drawing/2014/main" id="{E230D1EF-E84C-E854-4146-F490E31E86E6}"/>
              </a:ext>
            </a:extLst>
          </p:cNvPr>
          <p:cNvSpPr/>
          <p:nvPr/>
        </p:nvSpPr>
        <p:spPr>
          <a:xfrm>
            <a:off x="754380" y="576072"/>
            <a:ext cx="850392" cy="850392"/>
          </a:xfrm>
          <a:prstGeom prst="ellipse">
            <a:avLst/>
          </a:prstGeom>
          <a:solidFill>
            <a:srgbClr val="1B2A4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descr="preencoded.png">
            <a:extLst>
              <a:ext uri="{FF2B5EF4-FFF2-40B4-BE49-F238E27FC236}">
                <a16:creationId xmlns:a16="http://schemas.microsoft.com/office/drawing/2014/main" id="{5FE4AEAB-9BDB-858D-091A-7F86C78BB5CA}"/>
              </a:ext>
            </a:extLst>
          </p:cNvPr>
          <p:cNvPicPr>
            <a:picLocks noChangeAspect="1"/>
          </p:cNvPicPr>
          <p:nvPr/>
        </p:nvPicPr>
        <p:blipFill>
          <a:blip r:embed="rId3"/>
          <a:stretch>
            <a:fillRect/>
          </a:stretch>
        </p:blipFill>
        <p:spPr>
          <a:xfrm>
            <a:off x="953262" y="774954"/>
            <a:ext cx="452628" cy="452628"/>
          </a:xfrm>
          <a:prstGeom prst="rect">
            <a:avLst/>
          </a:prstGeom>
        </p:spPr>
      </p:pic>
      <p:sp>
        <p:nvSpPr>
          <p:cNvPr id="16" name="Text 2">
            <a:extLst>
              <a:ext uri="{FF2B5EF4-FFF2-40B4-BE49-F238E27FC236}">
                <a16:creationId xmlns:a16="http://schemas.microsoft.com/office/drawing/2014/main" id="{3F76322B-9462-C31E-9479-A448ABDC5A0D}"/>
              </a:ext>
            </a:extLst>
          </p:cNvPr>
          <p:cNvSpPr/>
          <p:nvPr/>
        </p:nvSpPr>
        <p:spPr>
          <a:xfrm>
            <a:off x="1892808" y="528066"/>
            <a:ext cx="15499080" cy="8503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50" b="1" i="0" u="none" strike="noStrike" kern="1200" cap="none" spc="0" normalizeH="0" baseline="0" noProof="0">
                <a:ln>
                  <a:noFill/>
                </a:ln>
                <a:solidFill>
                  <a:srgbClr val="1B2A4D"/>
                </a:solidFill>
                <a:effectLst/>
                <a:uLnTx/>
                <a:uFillTx/>
                <a:latin typeface="Cambria" pitchFamily="34" charset="0"/>
                <a:ea typeface="Cambria" pitchFamily="34" charset="-122"/>
                <a:cs typeface="Cambria" pitchFamily="34" charset="-120"/>
              </a:rPr>
              <a:t>Points conclusifs</a:t>
            </a:r>
            <a:endParaRPr kumimoji="0" lang="fr-FR" sz="4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6714E8C4-15EF-E035-CE51-639ADF8D5D46}"/>
              </a:ext>
            </a:extLst>
          </p:cNvPr>
          <p:cNvSpPr txBox="1"/>
          <p:nvPr/>
        </p:nvSpPr>
        <p:spPr>
          <a:xfrm>
            <a:off x="3663284" y="2601778"/>
            <a:ext cx="13286825" cy="5083443"/>
          </a:xfrm>
          <a:prstGeom prst="rect">
            <a:avLst/>
          </a:prstGeom>
          <a:noFill/>
        </p:spPr>
        <p:txBody>
          <a:bodyPr wrap="square" rtlCol="0">
            <a:spAutoFit/>
          </a:bodyPr>
          <a:lstStyle/>
          <a:p>
            <a:pPr marL="171450" indent="-171450">
              <a:lnSpc>
                <a:spcPct val="114000"/>
              </a:lnSpc>
              <a:spcBef>
                <a:spcPts val="600"/>
              </a:spcBef>
              <a:spcAft>
                <a:spcPts val="600"/>
              </a:spcAft>
              <a:buFont typeface="Wingdings" pitchFamily="2" charset="2"/>
              <a:buChar char="Ø"/>
            </a:pPr>
            <a:r>
              <a:rPr lang="fr-FR" sz="2400">
                <a:solidFill>
                  <a:srgbClr val="15224C"/>
                </a:solidFill>
                <a:latin typeface="Avenir Next LT Pro" panose="020B0504020202020204" pitchFamily="34" charset="77"/>
              </a:rPr>
              <a:t>Une typologie d’actifs hybride sur un marché récent</a:t>
            </a:r>
          </a:p>
          <a:p>
            <a:pPr marL="171450" indent="-171450">
              <a:lnSpc>
                <a:spcPct val="114000"/>
              </a:lnSpc>
              <a:spcBef>
                <a:spcPts val="600"/>
              </a:spcBef>
              <a:spcAft>
                <a:spcPts val="600"/>
              </a:spcAft>
              <a:buFont typeface="Wingdings" pitchFamily="2" charset="2"/>
              <a:buChar char="Ø"/>
            </a:pPr>
            <a:endParaRPr lang="fr-FR" sz="2400">
              <a:solidFill>
                <a:srgbClr val="15224C"/>
              </a:solidFill>
              <a:latin typeface="Avenir Next LT Pro" panose="020B0504020202020204" pitchFamily="34" charset="77"/>
            </a:endParaRPr>
          </a:p>
          <a:p>
            <a:pPr marL="171450" indent="-171450">
              <a:lnSpc>
                <a:spcPct val="114000"/>
              </a:lnSpc>
              <a:spcBef>
                <a:spcPts val="600"/>
              </a:spcBef>
              <a:spcAft>
                <a:spcPts val="600"/>
              </a:spcAft>
              <a:buFont typeface="Wingdings" pitchFamily="2" charset="2"/>
              <a:buChar char="Ø"/>
            </a:pPr>
            <a:r>
              <a:rPr lang="fr-FR" sz="2400">
                <a:solidFill>
                  <a:srgbClr val="15224C"/>
                </a:solidFill>
                <a:latin typeface="Avenir Next LT Pro" panose="020B0504020202020204" pitchFamily="34" charset="77"/>
              </a:rPr>
              <a:t>De multiples définitions légales sources de complexité</a:t>
            </a:r>
          </a:p>
          <a:p>
            <a:pPr>
              <a:lnSpc>
                <a:spcPct val="114000"/>
              </a:lnSpc>
              <a:spcBef>
                <a:spcPts val="600"/>
              </a:spcBef>
              <a:spcAft>
                <a:spcPts val="600"/>
              </a:spcAft>
            </a:pPr>
            <a:endParaRPr lang="fr-FR" sz="2400">
              <a:solidFill>
                <a:srgbClr val="15224C"/>
              </a:solidFill>
              <a:latin typeface="Avenir Next LT Pro" panose="020B0504020202020204" pitchFamily="34" charset="77"/>
            </a:endParaRPr>
          </a:p>
          <a:p>
            <a:pPr marL="171450" indent="-171450">
              <a:lnSpc>
                <a:spcPct val="114000"/>
              </a:lnSpc>
              <a:spcBef>
                <a:spcPts val="600"/>
              </a:spcBef>
              <a:spcAft>
                <a:spcPts val="600"/>
              </a:spcAft>
              <a:buFont typeface="Wingdings" pitchFamily="2" charset="2"/>
              <a:buChar char="Ø"/>
            </a:pPr>
            <a:r>
              <a:rPr lang="fr-FR" sz="2400">
                <a:solidFill>
                  <a:srgbClr val="15224C"/>
                </a:solidFill>
                <a:latin typeface="Avenir Next LT Pro" panose="020B0504020202020204" pitchFamily="34" charset="77"/>
              </a:rPr>
              <a:t>Un marché en essor face à une demande issue de la démographie</a:t>
            </a:r>
          </a:p>
          <a:p>
            <a:pPr>
              <a:lnSpc>
                <a:spcPct val="114000"/>
              </a:lnSpc>
              <a:spcBef>
                <a:spcPts val="600"/>
              </a:spcBef>
              <a:spcAft>
                <a:spcPts val="600"/>
              </a:spcAft>
            </a:pPr>
            <a:endParaRPr lang="fr-FR" sz="2400">
              <a:solidFill>
                <a:srgbClr val="15224C"/>
              </a:solidFill>
              <a:latin typeface="Avenir Next LT Pro" panose="020B0504020202020204" pitchFamily="34" charset="77"/>
            </a:endParaRPr>
          </a:p>
          <a:p>
            <a:pPr marL="171450" indent="-171450">
              <a:lnSpc>
                <a:spcPct val="114000"/>
              </a:lnSpc>
              <a:spcBef>
                <a:spcPts val="600"/>
              </a:spcBef>
              <a:spcAft>
                <a:spcPts val="600"/>
              </a:spcAft>
              <a:buFont typeface="Wingdings" pitchFamily="2" charset="2"/>
              <a:buChar char="Ø"/>
            </a:pPr>
            <a:r>
              <a:rPr lang="fr-FR" sz="2400">
                <a:solidFill>
                  <a:srgbClr val="15224C"/>
                </a:solidFill>
                <a:latin typeface="Avenir Next LT Pro" panose="020B0504020202020204" pitchFamily="34" charset="77"/>
              </a:rPr>
              <a:t>Des baux pivot de l’investissement à améliorer, avec peu de jurisprudences</a:t>
            </a:r>
          </a:p>
          <a:p>
            <a:pPr>
              <a:lnSpc>
                <a:spcPct val="114000"/>
              </a:lnSpc>
              <a:spcBef>
                <a:spcPts val="600"/>
              </a:spcBef>
              <a:spcAft>
                <a:spcPts val="600"/>
              </a:spcAft>
            </a:pPr>
            <a:endParaRPr lang="fr-FR" sz="2400">
              <a:solidFill>
                <a:srgbClr val="15224C"/>
              </a:solidFill>
              <a:latin typeface="Avenir Next LT Pro" panose="020B0504020202020204" pitchFamily="34" charset="77"/>
            </a:endParaRPr>
          </a:p>
          <a:p>
            <a:pPr marL="171450" indent="-171450">
              <a:lnSpc>
                <a:spcPct val="114000"/>
              </a:lnSpc>
              <a:spcBef>
                <a:spcPts val="600"/>
              </a:spcBef>
              <a:spcAft>
                <a:spcPts val="600"/>
              </a:spcAft>
              <a:buFont typeface="Wingdings" pitchFamily="2" charset="2"/>
              <a:buChar char="Ø"/>
            </a:pPr>
            <a:r>
              <a:rPr lang="fr-FR" sz="2400">
                <a:solidFill>
                  <a:srgbClr val="15224C"/>
                </a:solidFill>
                <a:latin typeface="Avenir Next LT Pro" panose="020B0504020202020204" pitchFamily="34" charset="77"/>
              </a:rPr>
              <a:t>Et des méthodes d’évaluation à améliorer dans un marché local ET national.</a:t>
            </a:r>
          </a:p>
        </p:txBody>
      </p:sp>
    </p:spTree>
    <p:extLst>
      <p:ext uri="{BB962C8B-B14F-4D97-AF65-F5344CB8AC3E}">
        <p14:creationId xmlns:p14="http://schemas.microsoft.com/office/powerpoint/2010/main" val="33131116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6">
    <p:bg>
      <p:bgPr>
        <a:solidFill>
          <a:srgbClr val="15224C"/>
        </a:solidFill>
        <a:effectLst/>
      </p:bgPr>
    </p:bg>
    <p:spTree>
      <p:nvGrpSpPr>
        <p:cNvPr id="1" name=""/>
        <p:cNvGrpSpPr/>
        <p:nvPr/>
      </p:nvGrpSpPr>
      <p:grpSpPr>
        <a:xfrm>
          <a:off x="0" y="0"/>
          <a:ext cx="0" cy="0"/>
          <a:chOff x="0" y="0"/>
          <a:chExt cx="0" cy="0"/>
        </a:xfrm>
      </p:grpSpPr>
      <p:sp>
        <p:nvSpPr>
          <p:cNvPr id="2" name="Shape 0"/>
          <p:cNvSpPr/>
          <p:nvPr/>
        </p:nvSpPr>
        <p:spPr>
          <a:xfrm>
            <a:off x="15198090" y="3331029"/>
            <a:ext cx="1238250" cy="1238250"/>
          </a:xfrm>
          <a:prstGeom prst="rect">
            <a:avLst/>
          </a:prstGeom>
          <a:solidFill>
            <a:srgbClr val="D9925A"/>
          </a:solidFill>
          <a:ln/>
        </p:spPr>
        <p:txBody>
          <a:bodyPr/>
          <a:lstStyle/>
          <a:p>
            <a:endParaRPr lang="fr-FR"/>
          </a:p>
        </p:txBody>
      </p:sp>
      <p:sp>
        <p:nvSpPr>
          <p:cNvPr id="3" name="Shape 1"/>
          <p:cNvSpPr/>
          <p:nvPr/>
        </p:nvSpPr>
        <p:spPr>
          <a:xfrm>
            <a:off x="14188440" y="2416629"/>
            <a:ext cx="628650" cy="628650"/>
          </a:xfrm>
          <a:prstGeom prst="rect">
            <a:avLst/>
          </a:prstGeom>
          <a:solidFill>
            <a:srgbClr val="6FB48A"/>
          </a:solidFill>
          <a:ln/>
        </p:spPr>
        <p:txBody>
          <a:bodyPr/>
          <a:lstStyle/>
          <a:p>
            <a:endParaRPr lang="fr-FR"/>
          </a:p>
        </p:txBody>
      </p:sp>
      <p:sp>
        <p:nvSpPr>
          <p:cNvPr id="4" name="Text 2"/>
          <p:cNvSpPr/>
          <p:nvPr/>
        </p:nvSpPr>
        <p:spPr>
          <a:xfrm>
            <a:off x="1238250" y="2952378"/>
            <a:ext cx="12950190" cy="2000994"/>
          </a:xfrm>
          <a:prstGeom prst="rect">
            <a:avLst/>
          </a:prstGeom>
          <a:noFill/>
          <a:ln/>
        </p:spPr>
        <p:txBody>
          <a:bodyPr wrap="square" lIns="25400" tIns="25400" rIns="25400" bIns="25400" rtlCol="0" anchor="t">
            <a:normAutofit/>
          </a:bodyPr>
          <a:lstStyle/>
          <a:p>
            <a:pPr marL="0" indent="0" algn="l">
              <a:lnSpc>
                <a:spcPct val="97208"/>
              </a:lnSpc>
              <a:buNone/>
            </a:pPr>
            <a:r>
              <a:rPr lang="en-US" sz="6900" dirty="0">
                <a:solidFill>
                  <a:srgbClr val="FFFFFF"/>
                </a:solidFill>
                <a:latin typeface="Arial" pitchFamily="34" charset="0"/>
                <a:ea typeface="Arial" pitchFamily="34" charset="-122"/>
                <a:cs typeface="Arial" pitchFamily="34" charset="-120"/>
              </a:rPr>
              <a:t>Nous vous </a:t>
            </a:r>
            <a:r>
              <a:rPr lang="en-US" sz="6900" dirty="0" err="1">
                <a:solidFill>
                  <a:srgbClr val="FFFFFF"/>
                </a:solidFill>
                <a:latin typeface="Arial" pitchFamily="34" charset="0"/>
                <a:ea typeface="Arial" pitchFamily="34" charset="-122"/>
                <a:cs typeface="Arial" pitchFamily="34" charset="-120"/>
              </a:rPr>
              <a:t>remercions</a:t>
            </a:r>
            <a:endParaRPr lang="en-US" sz="6900" dirty="0"/>
          </a:p>
        </p:txBody>
      </p:sp>
      <p:sp>
        <p:nvSpPr>
          <p:cNvPr id="7" name="Rectangle 6">
            <a:extLst>
              <a:ext uri="{FF2B5EF4-FFF2-40B4-BE49-F238E27FC236}">
                <a16:creationId xmlns:a16="http://schemas.microsoft.com/office/drawing/2014/main" id="{4AFB7C34-5395-4A79-0C70-43EB0E9153B0}"/>
              </a:ext>
            </a:extLst>
          </p:cNvPr>
          <p:cNvSpPr/>
          <p:nvPr/>
        </p:nvSpPr>
        <p:spPr>
          <a:xfrm>
            <a:off x="0" y="7282543"/>
            <a:ext cx="18288000" cy="30044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544C47BA-BA03-F3DA-008B-DDBC5784403D}"/>
              </a:ext>
            </a:extLst>
          </p:cNvPr>
          <p:cNvSpPr txBox="1"/>
          <p:nvPr/>
        </p:nvSpPr>
        <p:spPr>
          <a:xfrm>
            <a:off x="2325455" y="7855187"/>
            <a:ext cx="5876930" cy="1916935"/>
          </a:xfrm>
          <a:prstGeom prst="rect">
            <a:avLst/>
          </a:prstGeom>
          <a:noFill/>
        </p:spPr>
        <p:txBody>
          <a:bodyPr wrap="none" rtlCol="0">
            <a:spAutoFit/>
          </a:bodyPr>
          <a:lstStyle/>
          <a:p>
            <a:pPr>
              <a:lnSpc>
                <a:spcPct val="78261"/>
              </a:lnSpc>
            </a:pPr>
            <a:r>
              <a:rPr lang="fr-FR" sz="2800" b="1" dirty="0">
                <a:solidFill>
                  <a:srgbClr val="15224C"/>
                </a:solidFill>
                <a:latin typeface="Arial" pitchFamily="34" charset="0"/>
                <a:cs typeface="Arial" pitchFamily="34" charset="-120"/>
              </a:rPr>
              <a:t>Par Jean-Philippe MONNET</a:t>
            </a:r>
          </a:p>
          <a:p>
            <a:pPr>
              <a:lnSpc>
                <a:spcPct val="78261"/>
              </a:lnSpc>
            </a:pPr>
            <a:endParaRPr lang="fr-FR" sz="2800" b="1" dirty="0">
              <a:solidFill>
                <a:srgbClr val="15224C"/>
              </a:solidFill>
              <a:latin typeface="Arial" pitchFamily="34" charset="0"/>
              <a:cs typeface="Arial" pitchFamily="34" charset="-120"/>
            </a:endParaRPr>
          </a:p>
          <a:p>
            <a:pPr lvl="1">
              <a:lnSpc>
                <a:spcPct val="78261"/>
              </a:lnSpc>
            </a:pPr>
            <a:r>
              <a:rPr lang="fr-FR" sz="2400" b="1" dirty="0">
                <a:solidFill>
                  <a:srgbClr val="15224C"/>
                </a:solidFill>
                <a:latin typeface="Arial" pitchFamily="34" charset="0"/>
                <a:cs typeface="Arial" pitchFamily="34" charset="-120"/>
              </a:rPr>
              <a:t>ROBINE – Experts Immobiliers</a:t>
            </a:r>
          </a:p>
          <a:p>
            <a:pPr lvl="1">
              <a:lnSpc>
                <a:spcPct val="78261"/>
              </a:lnSpc>
            </a:pPr>
            <a:endParaRPr lang="fr-FR" sz="2400" b="1" dirty="0">
              <a:solidFill>
                <a:srgbClr val="15224C"/>
              </a:solidFill>
              <a:latin typeface="Arial" pitchFamily="34" charset="0"/>
              <a:cs typeface="Arial" pitchFamily="34" charset="-120"/>
            </a:endParaRPr>
          </a:p>
          <a:p>
            <a:pPr lvl="1">
              <a:lnSpc>
                <a:spcPct val="78261"/>
              </a:lnSpc>
            </a:pPr>
            <a:r>
              <a:rPr lang="fr-FR" sz="2400" b="1" dirty="0">
                <a:solidFill>
                  <a:srgbClr val="15224C"/>
                </a:solidFill>
                <a:latin typeface="Arial" pitchFamily="34" charset="0"/>
                <a:cs typeface="Arial" pitchFamily="34" charset="-120"/>
              </a:rPr>
              <a:t>Expert près la cour d’appel de Paris</a:t>
            </a:r>
          </a:p>
          <a:p>
            <a:pPr lvl="1">
              <a:lnSpc>
                <a:spcPct val="78261"/>
              </a:lnSpc>
            </a:pPr>
            <a:r>
              <a:rPr lang="fr-FR" sz="2400" b="1" dirty="0">
                <a:solidFill>
                  <a:srgbClr val="15224C"/>
                </a:solidFill>
                <a:latin typeface="Arial" pitchFamily="34" charset="0"/>
                <a:cs typeface="Arial" pitchFamily="34" charset="-120"/>
              </a:rPr>
              <a:t>RICS</a:t>
            </a:r>
          </a:p>
        </p:txBody>
      </p:sp>
      <p:sp>
        <p:nvSpPr>
          <p:cNvPr id="9" name="ZoneTexte 8">
            <a:extLst>
              <a:ext uri="{FF2B5EF4-FFF2-40B4-BE49-F238E27FC236}">
                <a16:creationId xmlns:a16="http://schemas.microsoft.com/office/drawing/2014/main" id="{689A4932-2A0D-89AF-5438-01E6F25C14B0}"/>
              </a:ext>
            </a:extLst>
          </p:cNvPr>
          <p:cNvSpPr txBox="1"/>
          <p:nvPr/>
        </p:nvSpPr>
        <p:spPr>
          <a:xfrm>
            <a:off x="10457390" y="7855187"/>
            <a:ext cx="5876930" cy="1628844"/>
          </a:xfrm>
          <a:prstGeom prst="rect">
            <a:avLst/>
          </a:prstGeom>
          <a:noFill/>
        </p:spPr>
        <p:txBody>
          <a:bodyPr wrap="none" rtlCol="0">
            <a:spAutoFit/>
          </a:bodyPr>
          <a:lstStyle/>
          <a:p>
            <a:pPr>
              <a:lnSpc>
                <a:spcPct val="78261"/>
              </a:lnSpc>
            </a:pPr>
            <a:r>
              <a:rPr lang="fr-FR" sz="2800" b="1" dirty="0">
                <a:solidFill>
                  <a:srgbClr val="15224C"/>
                </a:solidFill>
                <a:latin typeface="Arial" pitchFamily="34" charset="0"/>
                <a:cs typeface="Arial" pitchFamily="34" charset="-120"/>
              </a:rPr>
              <a:t>Par Alexandre DUTERTRE</a:t>
            </a:r>
          </a:p>
          <a:p>
            <a:pPr>
              <a:lnSpc>
                <a:spcPct val="78261"/>
              </a:lnSpc>
            </a:pPr>
            <a:endParaRPr lang="fr-FR" sz="2800" b="1" dirty="0">
              <a:solidFill>
                <a:srgbClr val="15224C"/>
              </a:solidFill>
              <a:latin typeface="Arial" pitchFamily="34" charset="0"/>
              <a:cs typeface="Arial" pitchFamily="34" charset="-120"/>
            </a:endParaRPr>
          </a:p>
          <a:p>
            <a:pPr lvl="1">
              <a:lnSpc>
                <a:spcPct val="78261"/>
              </a:lnSpc>
            </a:pPr>
            <a:r>
              <a:rPr lang="fr-FR" sz="2400" b="1" dirty="0">
                <a:solidFill>
                  <a:srgbClr val="15224C"/>
                </a:solidFill>
                <a:latin typeface="Arial" pitchFamily="34" charset="0"/>
                <a:cs typeface="Arial" pitchFamily="34" charset="-120"/>
              </a:rPr>
              <a:t>SAINSARD – Expertises</a:t>
            </a:r>
          </a:p>
          <a:p>
            <a:pPr lvl="1">
              <a:lnSpc>
                <a:spcPct val="78261"/>
              </a:lnSpc>
            </a:pPr>
            <a:endParaRPr lang="fr-FR" sz="2400" b="1" dirty="0">
              <a:solidFill>
                <a:srgbClr val="15224C"/>
              </a:solidFill>
              <a:latin typeface="Arial" pitchFamily="34" charset="0"/>
              <a:cs typeface="Arial" pitchFamily="34" charset="-120"/>
            </a:endParaRPr>
          </a:p>
          <a:p>
            <a:pPr lvl="1">
              <a:lnSpc>
                <a:spcPct val="78261"/>
              </a:lnSpc>
            </a:pPr>
            <a:r>
              <a:rPr lang="fr-FR" sz="2400" b="1" dirty="0">
                <a:solidFill>
                  <a:srgbClr val="15224C"/>
                </a:solidFill>
                <a:latin typeface="Arial" pitchFamily="34" charset="0"/>
                <a:cs typeface="Arial" pitchFamily="34" charset="-120"/>
              </a:rPr>
              <a:t>Expert près la cour d’appel de Paris</a:t>
            </a:r>
          </a:p>
        </p:txBody>
      </p:sp>
      <p:sp>
        <p:nvSpPr>
          <p:cNvPr id="10" name="ZoneTexte 9">
            <a:extLst>
              <a:ext uri="{FF2B5EF4-FFF2-40B4-BE49-F238E27FC236}">
                <a16:creationId xmlns:a16="http://schemas.microsoft.com/office/drawing/2014/main" id="{037AEEC8-0ACE-11E3-445C-E54D73D21E9A}"/>
              </a:ext>
            </a:extLst>
          </p:cNvPr>
          <p:cNvSpPr txBox="1"/>
          <p:nvPr/>
        </p:nvSpPr>
        <p:spPr>
          <a:xfrm>
            <a:off x="8752114" y="8459711"/>
            <a:ext cx="783771" cy="707886"/>
          </a:xfrm>
          <a:prstGeom prst="rect">
            <a:avLst/>
          </a:prstGeom>
          <a:noFill/>
        </p:spPr>
        <p:txBody>
          <a:bodyPr wrap="square" rtlCol="0">
            <a:spAutoFit/>
          </a:bodyPr>
          <a:lstStyle/>
          <a:p>
            <a:r>
              <a:rPr lang="fr-FR" sz="4000" dirty="0">
                <a:solidFill>
                  <a:srgbClr val="15224C"/>
                </a:solidFill>
              </a:rPr>
              <a:t>&amp;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5cc20c0-f4f7-4280-92b5-c7ccee5852c7">
      <Terms xmlns="http://schemas.microsoft.com/office/infopath/2007/PartnerControls"/>
    </lcf76f155ced4ddcb4097134ff3c332f>
    <TaxCatchAll xmlns="3a65d91a-08ca-4f6f-be0c-41ac2eea788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3FFF30FA223D94DBD4820365DBB1285" ma:contentTypeVersion="11" ma:contentTypeDescription="Crée un document." ma:contentTypeScope="" ma:versionID="4a38242d042886e9ac81087a68f89b58">
  <xsd:schema xmlns:xsd="http://www.w3.org/2001/XMLSchema" xmlns:xs="http://www.w3.org/2001/XMLSchema" xmlns:p="http://schemas.microsoft.com/office/2006/metadata/properties" xmlns:ns2="c5cc20c0-f4f7-4280-92b5-c7ccee5852c7" xmlns:ns3="3a65d91a-08ca-4f6f-be0c-41ac2eea788a" targetNamespace="http://schemas.microsoft.com/office/2006/metadata/properties" ma:root="true" ma:fieldsID="961649fc62ef22b18cba9cf15238ad1c" ns2:_="" ns3:_="">
    <xsd:import namespace="c5cc20c0-f4f7-4280-92b5-c7ccee5852c7"/>
    <xsd:import namespace="3a65d91a-08ca-4f6f-be0c-41ac2eea788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cc20c0-f4f7-4280-92b5-c7ccee5852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alises d’images" ma:readOnly="false" ma:fieldId="{5cf76f15-5ced-4ddc-b409-7134ff3c332f}" ma:taxonomyMulti="true" ma:sspId="6285a599-bbdd-42e8-a235-bf8bb980d51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a65d91a-08ca-4f6f-be0c-41ac2eea788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88dbfdd-e9ef-4a72-8e21-ba5c7986627b}" ma:internalName="TaxCatchAll" ma:showField="CatchAllData" ma:web="3a65d91a-08ca-4f6f-be0c-41ac2eea78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830474-4BE1-4019-99CC-C3C8E462346F}">
  <ds:schemaRefs>
    <ds:schemaRef ds:uri="http://schemas.microsoft.com/sharepoint/v3/contenttype/forms"/>
  </ds:schemaRefs>
</ds:datastoreItem>
</file>

<file path=customXml/itemProps2.xml><?xml version="1.0" encoding="utf-8"?>
<ds:datastoreItem xmlns:ds="http://schemas.openxmlformats.org/officeDocument/2006/customXml" ds:itemID="{447FBB64-EEF9-415D-88BD-2BBC2028E28F}">
  <ds:schemaRefs>
    <ds:schemaRef ds:uri="c5cc20c0-f4f7-4280-92b5-c7ccee5852c7"/>
    <ds:schemaRef ds:uri="http://schemas.microsoft.com/office/2006/metadata/properties"/>
    <ds:schemaRef ds:uri="http://purl.org/dc/dcmitype/"/>
    <ds:schemaRef ds:uri="http://schemas.microsoft.com/office/infopath/2007/PartnerControls"/>
    <ds:schemaRef ds:uri="http://schemas.microsoft.com/office/2006/documentManagement/types"/>
    <ds:schemaRef ds:uri="http://www.w3.org/XML/1998/namespace"/>
    <ds:schemaRef ds:uri="http://purl.org/dc/terms/"/>
    <ds:schemaRef ds:uri="http://schemas.openxmlformats.org/package/2006/metadata/core-properties"/>
    <ds:schemaRef ds:uri="3a65d91a-08ca-4f6f-be0c-41ac2eea788a"/>
    <ds:schemaRef ds:uri="http://purl.org/dc/elements/1.1/"/>
  </ds:schemaRefs>
</ds:datastoreItem>
</file>

<file path=customXml/itemProps3.xml><?xml version="1.0" encoding="utf-8"?>
<ds:datastoreItem xmlns:ds="http://schemas.openxmlformats.org/officeDocument/2006/customXml" ds:itemID="{F717E691-8BC1-481F-BB84-E6B5300F22F7}">
  <ds:schemaRefs>
    <ds:schemaRef ds:uri="3a65d91a-08ca-4f6f-be0c-41ac2eea788a"/>
    <ds:schemaRef ds:uri="c5cc20c0-f4f7-4280-92b5-c7ccee5852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50</TotalTime>
  <Words>5383</Words>
  <Application>Microsoft Office PowerPoint</Application>
  <PresentationFormat>Personnalisé</PresentationFormat>
  <Paragraphs>865</Paragraphs>
  <Slides>47</Slides>
  <Notes>47</Notes>
  <HiddenSlides>0</HiddenSlides>
  <MMClips>0</MMClips>
  <ScaleCrop>false</ScaleCrop>
  <HeadingPairs>
    <vt:vector size="6" baseType="variant">
      <vt:variant>
        <vt:lpstr>Polices utilisées</vt:lpstr>
      </vt:variant>
      <vt:variant>
        <vt:i4>12</vt:i4>
      </vt:variant>
      <vt:variant>
        <vt:lpstr>Thème</vt:lpstr>
      </vt:variant>
      <vt:variant>
        <vt:i4>2</vt:i4>
      </vt:variant>
      <vt:variant>
        <vt:lpstr>Titres des diapositives</vt:lpstr>
      </vt:variant>
      <vt:variant>
        <vt:i4>47</vt:i4>
      </vt:variant>
    </vt:vector>
  </HeadingPairs>
  <TitlesOfParts>
    <vt:vector size="61" baseType="lpstr">
      <vt:lpstr>Aptos</vt:lpstr>
      <vt:lpstr>Arial</vt:lpstr>
      <vt:lpstr>Avenir</vt:lpstr>
      <vt:lpstr>Avenir Next LT Pro</vt:lpstr>
      <vt:lpstr>Calibri</vt:lpstr>
      <vt:lpstr>Cambria</vt:lpstr>
      <vt:lpstr>Liberation Sans</vt:lpstr>
      <vt:lpstr>Liberation Sans Bold</vt:lpstr>
      <vt:lpstr>Roboto</vt:lpstr>
      <vt:lpstr>sourcesanspro</vt:lpstr>
      <vt:lpstr>Times New Roman</vt:lpstr>
      <vt:lpstr>Wingdings</vt:lpstr>
      <vt:lpstr>Office Theme</vt:lpstr>
      <vt:lpstr>1_Office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Panorama de la jurisprudence (1/2)</vt:lpstr>
      <vt:lpstr>Panorama de la jurisprudence (2/2)</vt:lpstr>
      <vt:lpstr>Présentation PowerPoint</vt:lpstr>
      <vt:lpstr>Présentation PowerPoint</vt:lpstr>
      <vt:lpstr>Principales distinctions avec l'hôtellerie traditionnelle</vt:lpstr>
      <vt:lpstr>Ventilation de la valeur locative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Valérie TEISSEIRE</cp:lastModifiedBy>
  <cp:revision>8</cp:revision>
  <dcterms:created xsi:type="dcterms:W3CDTF">2026-08-31T08:42:45Z</dcterms:created>
  <dcterms:modified xsi:type="dcterms:W3CDTF">2026-10-06T10:16:54Z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0x01010003FFF30FA223D94DBD4820365DBB1285</vt:lpwstr>
  </property>
  <property fmtid="{D5CDD505-2E9C-101B-9397-08002B2CF9AE}" pid="3" name="MediaServiceImageTags">
    <vt:lpwstr/>
  </property>
</Properties>
</file>