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72" r:id="rId2"/>
    <p:sldId id="290" r:id="rId3"/>
    <p:sldId id="273" r:id="rId4"/>
    <p:sldId id="258" r:id="rId5"/>
    <p:sldId id="271" r:id="rId6"/>
    <p:sldId id="259" r:id="rId7"/>
    <p:sldId id="260" r:id="rId8"/>
    <p:sldId id="261" r:id="rId9"/>
    <p:sldId id="268" r:id="rId10"/>
    <p:sldId id="270" r:id="rId11"/>
    <p:sldId id="269" r:id="rId12"/>
    <p:sldId id="262" r:id="rId13"/>
    <p:sldId id="263" r:id="rId14"/>
    <p:sldId id="264" r:id="rId15"/>
    <p:sldId id="265" r:id="rId16"/>
    <p:sldId id="266" r:id="rId17"/>
    <p:sldId id="267"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640" autoAdjust="0"/>
  </p:normalViewPr>
  <p:slideViewPr>
    <p:cSldViewPr snapToGrid="0" snapToObjects="1">
      <p:cViewPr varScale="1">
        <p:scale>
          <a:sx n="85" d="100"/>
          <a:sy n="85" d="100"/>
        </p:scale>
        <p:origin x="2492"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82A665C9-06F1-4983-ADEF-DCEA6F15F953}" type="datetimeFigureOut">
              <a:rPr lang="fr-FR" smtClean="0"/>
              <a:t>06/10/2026</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450" y="4778375"/>
            <a:ext cx="5438775" cy="3908425"/>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9750"/>
            <a:ext cx="2946400" cy="49847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9750"/>
            <a:ext cx="2946400" cy="498475"/>
          </a:xfrm>
          <a:prstGeom prst="rect">
            <a:avLst/>
          </a:prstGeom>
        </p:spPr>
        <p:txBody>
          <a:bodyPr vert="horz" lIns="91440" tIns="45720" rIns="91440" bIns="45720" rtlCol="0" anchor="b"/>
          <a:lstStyle>
            <a:lvl1pPr algn="r">
              <a:defRPr sz="1200"/>
            </a:lvl1pPr>
          </a:lstStyle>
          <a:p>
            <a:fld id="{5A9B935C-017B-4E59-8EB9-679B9B853070}" type="slidenum">
              <a:rPr lang="fr-FR" smtClean="0"/>
              <a:t>‹N°›</a:t>
            </a:fld>
            <a:endParaRPr lang="fr-FR"/>
          </a:p>
        </p:txBody>
      </p:sp>
    </p:spTree>
    <p:extLst>
      <p:ext uri="{BB962C8B-B14F-4D97-AF65-F5344CB8AC3E}">
        <p14:creationId xmlns:p14="http://schemas.microsoft.com/office/powerpoint/2010/main" val="2195241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5A9B935C-017B-4E59-8EB9-679B9B853070}" type="slidenum">
              <a:rPr lang="fr-FR" smtClean="0"/>
              <a:t>20</a:t>
            </a:fld>
            <a:endParaRPr lang="fr-FR"/>
          </a:p>
        </p:txBody>
      </p:sp>
    </p:spTree>
    <p:extLst>
      <p:ext uri="{BB962C8B-B14F-4D97-AF65-F5344CB8AC3E}">
        <p14:creationId xmlns:p14="http://schemas.microsoft.com/office/powerpoint/2010/main" val="57257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46761" y="2150715"/>
            <a:ext cx="5734708" cy="2193312"/>
          </a:xfrm>
          <a:prstGeom prst="rect">
            <a:avLst/>
          </a:prstGeom>
          <a:solidFill>
            <a:srgbClr val="FFFFFF"/>
          </a:solidFill>
          <a:ln w="10160">
            <a:solidFill>
              <a:srgbClr val="D8DD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Image 12">
            <a:extLst>
              <a:ext uri="{FF2B5EF4-FFF2-40B4-BE49-F238E27FC236}">
                <a16:creationId xmlns:a16="http://schemas.microsoft.com/office/drawing/2014/main" id="{C164E633-6B24-6EBD-EDD5-71B8301329CD}"/>
              </a:ext>
            </a:extLst>
          </p:cNvPr>
          <p:cNvPicPr>
            <a:picLocks noChangeAspect="1"/>
          </p:cNvPicPr>
          <p:nvPr/>
        </p:nvPicPr>
        <p:blipFill>
          <a:blip r:embed="rId2"/>
          <a:stretch>
            <a:fillRect/>
          </a:stretch>
        </p:blipFill>
        <p:spPr>
          <a:xfrm>
            <a:off x="169621" y="2173575"/>
            <a:ext cx="5688988" cy="2147592"/>
          </a:xfrm>
          <a:prstGeom prst="rect">
            <a:avLst/>
          </a:prstGeom>
        </p:spPr>
      </p:pic>
      <p:cxnSp>
        <p:nvCxnSpPr>
          <p:cNvPr id="18" name="Straight Connector 17">
            <a:extLst>
              <a:ext uri="{FF2B5EF4-FFF2-40B4-BE49-F238E27FC236}">
                <a16:creationId xmlns:a16="http://schemas.microsoft.com/office/drawing/2014/main" id="{4D56677B-C0B7-4DAC-ACAD-8054FF1B5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573887"/>
            <a:ext cx="0" cy="3710227"/>
          </a:xfrm>
          <a:prstGeom prst="line">
            <a:avLst/>
          </a:prstGeom>
          <a:ln w="19050">
            <a:solidFill>
              <a:srgbClr val="4E4E4E"/>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6692735" y="403363"/>
            <a:ext cx="4790106" cy="6051273"/>
          </a:xfrm>
          <a:prstGeom prst="rect">
            <a:avLst/>
          </a:prstGeom>
          <a:solidFill>
            <a:srgbClr val="FFFFFF"/>
          </a:solidFill>
          <a:ln w="10160">
            <a:solidFill>
              <a:srgbClr val="D8DD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Image 6">
            <a:extLst>
              <a:ext uri="{FF2B5EF4-FFF2-40B4-BE49-F238E27FC236}">
                <a16:creationId xmlns:a16="http://schemas.microsoft.com/office/drawing/2014/main" id="{70B4F1B4-E51E-2E37-1C52-DC2AE37BB4A2}"/>
              </a:ext>
            </a:extLst>
          </p:cNvPr>
          <p:cNvPicPr>
            <a:picLocks noChangeAspect="1"/>
          </p:cNvPicPr>
          <p:nvPr/>
        </p:nvPicPr>
        <p:blipFill>
          <a:blip r:embed="rId3"/>
          <a:stretch>
            <a:fillRect/>
          </a:stretch>
        </p:blipFill>
        <p:spPr>
          <a:xfrm>
            <a:off x="6715595" y="426223"/>
            <a:ext cx="4744386" cy="6005553"/>
          </a:xfrm>
          <a:prstGeom prst="rect">
            <a:avLst/>
          </a:prstGeom>
        </p:spPr>
      </p:pic>
    </p:spTree>
    <p:extLst>
      <p:ext uri="{BB962C8B-B14F-4D97-AF65-F5344CB8AC3E}">
        <p14:creationId xmlns:p14="http://schemas.microsoft.com/office/powerpoint/2010/main" val="876977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C1DACFB-880B-7084-E2E5-D96D6AC33F1D}"/>
              </a:ext>
            </a:extLst>
          </p:cNvPr>
          <p:cNvSpPr txBox="1"/>
          <p:nvPr/>
        </p:nvSpPr>
        <p:spPr>
          <a:xfrm>
            <a:off x="929390" y="936885"/>
            <a:ext cx="9661161" cy="3970318"/>
          </a:xfrm>
          <a:prstGeom prst="rect">
            <a:avLst/>
          </a:prstGeom>
          <a:noFill/>
        </p:spPr>
        <p:txBody>
          <a:bodyPr wrap="square">
            <a:spAutoFit/>
          </a:bodyPr>
          <a:lstStyle/>
          <a:p>
            <a:pPr>
              <a:buNone/>
            </a:pPr>
            <a:r>
              <a:rPr lang="fr-FR" sz="1800" b="1" dirty="0">
                <a:effectLst/>
                <a:latin typeface="+mn-lt"/>
                <a:ea typeface="Aptos" panose="020B0004020202020204" pitchFamily="34" charset="0"/>
                <a:cs typeface="Aptos" panose="020B0004020202020204" pitchFamily="34" charset="0"/>
              </a:rPr>
              <a:t>Monsieur Pierre-Mathieu GAITE</a:t>
            </a:r>
          </a:p>
          <a:p>
            <a:pPr>
              <a:buNone/>
            </a:pPr>
            <a:endParaRPr lang="fr-FR" sz="1800" dirty="0">
              <a:effectLst/>
              <a:latin typeface="+mn-lt"/>
              <a:ea typeface="Aptos" panose="020B0004020202020204" pitchFamily="34" charset="0"/>
              <a:cs typeface="Aptos" panose="020B0004020202020204" pitchFamily="34" charset="0"/>
            </a:endParaRPr>
          </a:p>
          <a:p>
            <a:pPr>
              <a:buNone/>
            </a:pPr>
            <a:r>
              <a:rPr lang="fr-FR" b="1" dirty="0">
                <a:ea typeface="Aptos" panose="020B0004020202020204" pitchFamily="34" charset="0"/>
                <a:cs typeface="Aptos" panose="020B0004020202020204" pitchFamily="34" charset="0"/>
              </a:rPr>
              <a:t>S</a:t>
            </a:r>
            <a:r>
              <a:rPr lang="fr-FR" sz="1800" b="1" dirty="0">
                <a:effectLst/>
                <a:latin typeface="+mn-lt"/>
                <a:ea typeface="Aptos" panose="020B0004020202020204" pitchFamily="34" charset="0"/>
                <a:cs typeface="Aptos" panose="020B0004020202020204" pitchFamily="34" charset="0"/>
              </a:rPr>
              <a:t>ubstitut général à la cour d’appel de Versailles (2023)</a:t>
            </a:r>
            <a:endParaRPr lang="fr-FR" b="1" dirty="0">
              <a:ea typeface="Aptos" panose="020B0004020202020204" pitchFamily="34" charset="0"/>
              <a:cs typeface="Aptos" panose="020B0004020202020204" pitchFamily="34" charset="0"/>
            </a:endParaRPr>
          </a:p>
          <a:p>
            <a:pPr>
              <a:buNone/>
            </a:pPr>
            <a:r>
              <a:rPr lang="fr-FR" dirty="0">
                <a:ea typeface="Aptos" panose="020B0004020202020204" pitchFamily="34" charset="0"/>
                <a:cs typeface="Aptos" panose="020B0004020202020204" pitchFamily="34" charset="0"/>
              </a:rPr>
              <a:t>R</a:t>
            </a:r>
            <a:r>
              <a:rPr lang="fr-FR" sz="1800" dirty="0">
                <a:effectLst/>
                <a:latin typeface="+mn-lt"/>
                <a:ea typeface="Aptos" panose="020B0004020202020204" pitchFamily="34" charset="0"/>
                <a:cs typeface="Aptos" panose="020B0004020202020204" pitchFamily="34" charset="0"/>
              </a:rPr>
              <a:t>éférent contentieux routier</a:t>
            </a:r>
          </a:p>
          <a:p>
            <a:pPr>
              <a:buNone/>
            </a:pPr>
            <a:endParaRPr lang="fr-FR" dirty="0">
              <a:ea typeface="Aptos" panose="020B0004020202020204" pitchFamily="34" charset="0"/>
              <a:cs typeface="Aptos" panose="020B0004020202020204" pitchFamily="34" charset="0"/>
            </a:endParaRPr>
          </a:p>
          <a:p>
            <a:pPr algn="just">
              <a:buNone/>
            </a:pPr>
            <a:r>
              <a:rPr lang="fr-FR" dirty="0">
                <a:ea typeface="Aptos" panose="020B0004020202020204" pitchFamily="34" charset="0"/>
                <a:cs typeface="Aptos" panose="020B0004020202020204" pitchFamily="34" charset="0"/>
              </a:rPr>
              <a:t>A</a:t>
            </a:r>
            <a:r>
              <a:rPr lang="fr-FR" sz="1800" dirty="0">
                <a:effectLst/>
                <a:latin typeface="+mn-lt"/>
                <a:ea typeface="Aptos" panose="020B0004020202020204" pitchFamily="34" charset="0"/>
                <a:cs typeface="Aptos" panose="020B0004020202020204" pitchFamily="34" charset="0"/>
              </a:rPr>
              <a:t>près avoir occupé les fonctions de conseiller « justice » du Délégué interministériel à la sécurité routière entre 2019 et 2023, suite à un poste à la Direction des affaires criminelles et des grâces, notamment au bureau de la législation pénale générale entre 2016 et 2019. </a:t>
            </a:r>
          </a:p>
          <a:p>
            <a:pPr algn="just">
              <a:buNone/>
            </a:pPr>
            <a:endParaRPr lang="fr-FR" sz="1800" dirty="0">
              <a:effectLst/>
              <a:latin typeface="+mn-lt"/>
              <a:ea typeface="Aptos" panose="020B0004020202020204" pitchFamily="34" charset="0"/>
              <a:cs typeface="Aptos" panose="020B0004020202020204" pitchFamily="34" charset="0"/>
            </a:endParaRPr>
          </a:p>
          <a:p>
            <a:pPr algn="just">
              <a:buNone/>
            </a:pPr>
            <a:r>
              <a:rPr lang="fr-FR" dirty="0">
                <a:ea typeface="Aptos" panose="020B0004020202020204" pitchFamily="34" charset="0"/>
                <a:cs typeface="Aptos" panose="020B0004020202020204" pitchFamily="34" charset="0"/>
              </a:rPr>
              <a:t>P</a:t>
            </a:r>
            <a:r>
              <a:rPr lang="fr-FR" sz="1800" dirty="0">
                <a:effectLst/>
                <a:latin typeface="+mn-lt"/>
                <a:ea typeface="Aptos" panose="020B0004020202020204" pitchFamily="34" charset="0"/>
                <a:cs typeface="Aptos" panose="020B0004020202020204" pitchFamily="34" charset="0"/>
              </a:rPr>
              <a:t>articipation à la rédaction de plusieurs textes à valeur législative et réglementaires, modifiant le code de la route, le code de procédure pénale et le code pénal (notamment LPJ du 23 mars 2019 (Amende forfaitaire délictuelle), Loi responsabilité pénale et sécurité intérieure du 24 janvier 2022 (refus d’obtempérer) et leurs décrets d’application, modification arrêté du 13 octobre 2004 portant création du SCA), ainsi qu’à la rédaction des mesures du CISR  du 17 juillet 2023.</a:t>
            </a:r>
            <a:endParaRPr lang="fr-FR" sz="1100" dirty="0">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327339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ounded Rectangle 22"/>
          <p:cNvSpPr/>
          <p:nvPr/>
        </p:nvSpPr>
        <p:spPr>
          <a:xfrm>
            <a:off x="276813" y="976059"/>
            <a:ext cx="4425696" cy="3496742"/>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useBgFill="1">
        <p:nvSpPr>
          <p:cNvPr id="15" name="Rectangle 14">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3500628" y="0"/>
            <a:ext cx="8714232" cy="6903710"/>
          </a:xfrm>
          <a:prstGeom prst="rect">
            <a:avLst/>
          </a:prstGeom>
          <a:solidFill>
            <a:srgbClr val="FFFFFF"/>
          </a:solidFill>
          <a:ln w="10160">
            <a:solidFill>
              <a:srgbClr val="D8DD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Image 6">
            <a:extLst>
              <a:ext uri="{FF2B5EF4-FFF2-40B4-BE49-F238E27FC236}">
                <a16:creationId xmlns:a16="http://schemas.microsoft.com/office/drawing/2014/main" id="{A8ABE7BD-2D6D-ACC5-DF5D-168ABB62D499}"/>
              </a:ext>
            </a:extLst>
          </p:cNvPr>
          <p:cNvPicPr>
            <a:picLocks noChangeAspect="1"/>
          </p:cNvPicPr>
          <p:nvPr/>
        </p:nvPicPr>
        <p:blipFill>
          <a:blip r:embed="rId2"/>
          <a:srcRect l="1461" t="7623" r="16510" b="-2"/>
          <a:stretch>
            <a:fillRect/>
          </a:stretch>
        </p:blipFill>
        <p:spPr>
          <a:xfrm>
            <a:off x="3523488" y="10"/>
            <a:ext cx="8668512" cy="6857990"/>
          </a:xfrm>
          <a:prstGeom prst="rect">
            <a:avLst/>
          </a:prstGeom>
        </p:spPr>
      </p:pic>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ZoneTexte 4">
            <a:extLst>
              <a:ext uri="{FF2B5EF4-FFF2-40B4-BE49-F238E27FC236}">
                <a16:creationId xmlns:a16="http://schemas.microsoft.com/office/drawing/2014/main" id="{FB01CAC7-9C78-CB2E-E052-567714E4E31F}"/>
              </a:ext>
            </a:extLst>
          </p:cNvPr>
          <p:cNvSpPr txBox="1"/>
          <p:nvPr/>
        </p:nvSpPr>
        <p:spPr>
          <a:xfrm>
            <a:off x="477980" y="1122363"/>
            <a:ext cx="4716111" cy="3204134"/>
          </a:xfrm>
          <a:prstGeom prst="rect">
            <a:avLst/>
          </a:prstGeom>
        </p:spPr>
        <p:txBody>
          <a:bodyPr vert="horz" lIns="91440" tIns="45720" rIns="91440" bIns="45720" rtlCol="0" anchor="b">
            <a:normAutofit/>
          </a:bodyPr>
          <a:lstStyle/>
          <a:p>
            <a:pPr algn="l" defTabSz="914400">
              <a:lnSpc>
                <a:spcPct val="90000"/>
              </a:lnSpc>
              <a:spcBef>
                <a:spcPct val="0"/>
              </a:spcBef>
              <a:spcAft>
                <a:spcPts val="600"/>
              </a:spcAft>
            </a:pPr>
            <a:r>
              <a:rPr lang="en-US" sz="4800" b="1" dirty="0">
                <a:solidFill>
                  <a:srgbClr val="192B3F"/>
                </a:solidFill>
                <a:latin typeface="Aptos"/>
                <a:ea typeface="+mj-ea"/>
                <a:cs typeface="+mj-cs"/>
              </a:rPr>
              <a:t>Jurisprudence </a:t>
            </a:r>
            <a:r>
              <a:rPr lang="en-US" sz="4800" b="1" dirty="0" err="1">
                <a:solidFill>
                  <a:srgbClr val="192B3F"/>
                </a:solidFill>
                <a:latin typeface="Aptos"/>
                <a:ea typeface="+mj-ea"/>
                <a:cs typeface="+mj-cs"/>
              </a:rPr>
              <a:t>en</a:t>
            </a:r>
            <a:r>
              <a:rPr lang="en-US" sz="4800" b="1" dirty="0">
                <a:solidFill>
                  <a:srgbClr val="192B3F"/>
                </a:solidFill>
                <a:latin typeface="Aptos"/>
                <a:ea typeface="+mj-ea"/>
                <a:cs typeface="+mj-cs"/>
              </a:rPr>
              <a:t> droit </a:t>
            </a:r>
            <a:r>
              <a:rPr lang="en-US" sz="4800" b="1" dirty="0" err="1">
                <a:solidFill>
                  <a:srgbClr val="192B3F"/>
                </a:solidFill>
                <a:latin typeface="Aptos"/>
                <a:ea typeface="+mj-ea"/>
                <a:cs typeface="+mj-cs"/>
              </a:rPr>
              <a:t>routier</a:t>
            </a:r>
            <a:r>
              <a:rPr lang="en-US" sz="4800" b="1" dirty="0">
                <a:solidFill>
                  <a:srgbClr val="192B3F"/>
                </a:solidFill>
                <a:latin typeface="Aptos"/>
                <a:ea typeface="+mj-ea"/>
                <a:cs typeface="+mj-cs"/>
              </a:rPr>
              <a:t> 2025 / 2026 </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937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411480" y="182916"/>
            <a:ext cx="11237976" cy="5781020"/>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Rectangle 1"/>
          <p:cNvSpPr/>
          <p:nvPr/>
        </p:nvSpPr>
        <p:spPr>
          <a:xfrm>
            <a:off x="0" y="0"/>
            <a:ext cx="12191695" cy="6858000"/>
          </a:xfrm>
          <a:prstGeom prst="rect">
            <a:avLst/>
          </a:prstGeom>
          <a:solidFill>
            <a:srgbClr val="F4F6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72609" y="329220"/>
            <a:ext cx="3437159" cy="523220"/>
          </a:xfrm>
          <a:prstGeom prst="rect">
            <a:avLst/>
          </a:prstGeom>
          <a:noFill/>
        </p:spPr>
        <p:txBody>
          <a:bodyPr wrap="none">
            <a:spAutoFit/>
          </a:bodyPr>
          <a:lstStyle/>
          <a:p>
            <a:pPr algn="l"/>
            <a:r>
              <a:rPr sz="2800" b="1" dirty="0">
                <a:solidFill>
                  <a:srgbClr val="192B3F"/>
                </a:solidFill>
                <a:latin typeface="Aptos"/>
              </a:rPr>
              <a:t>Jurisprudence </a:t>
            </a:r>
            <a:r>
              <a:rPr sz="2800" b="1" dirty="0" err="1">
                <a:solidFill>
                  <a:srgbClr val="192B3F"/>
                </a:solidFill>
                <a:latin typeface="Aptos"/>
              </a:rPr>
              <a:t>pénale</a:t>
            </a:r>
            <a:endParaRPr sz="2800" b="1" dirty="0">
              <a:solidFill>
                <a:srgbClr val="FF0000"/>
              </a:solidFill>
              <a:latin typeface="Aptos Display"/>
            </a:endParaRPr>
          </a:p>
        </p:txBody>
      </p:sp>
      <p:sp>
        <p:nvSpPr>
          <p:cNvPr id="4" name="TextBox 3"/>
          <p:cNvSpPr txBox="1"/>
          <p:nvPr/>
        </p:nvSpPr>
        <p:spPr>
          <a:xfrm>
            <a:off x="612648" y="1024128"/>
            <a:ext cx="10789920" cy="365760"/>
          </a:xfrm>
          <a:prstGeom prst="rect">
            <a:avLst/>
          </a:prstGeom>
          <a:noFill/>
        </p:spPr>
        <p:txBody>
          <a:bodyPr wrap="none">
            <a:spAutoFit/>
          </a:bodyPr>
          <a:lstStyle/>
          <a:p>
            <a:pPr algn="l"/>
            <a:r>
              <a:rPr sz="1400" b="1" dirty="0" err="1">
                <a:solidFill>
                  <a:srgbClr val="192B3F"/>
                </a:solidFill>
                <a:latin typeface="Aptos"/>
              </a:rPr>
              <a:t>Dépistage</a:t>
            </a:r>
            <a:r>
              <a:rPr sz="1400" b="1" dirty="0">
                <a:solidFill>
                  <a:srgbClr val="192B3F"/>
                </a:solidFill>
                <a:latin typeface="Aptos"/>
              </a:rPr>
              <a:t>, </a:t>
            </a:r>
            <a:r>
              <a:rPr sz="1400" b="1" dirty="0" err="1">
                <a:solidFill>
                  <a:srgbClr val="192B3F"/>
                </a:solidFill>
                <a:latin typeface="Aptos"/>
              </a:rPr>
              <a:t>stupéfiants</a:t>
            </a:r>
            <a:r>
              <a:rPr sz="1400" b="1" dirty="0">
                <a:solidFill>
                  <a:srgbClr val="192B3F"/>
                </a:solidFill>
                <a:latin typeface="Aptos"/>
              </a:rPr>
              <a:t> et </a:t>
            </a:r>
            <a:r>
              <a:rPr sz="1400" b="1" dirty="0" err="1">
                <a:solidFill>
                  <a:srgbClr val="192B3F"/>
                </a:solidFill>
                <a:latin typeface="Aptos"/>
              </a:rPr>
              <a:t>procédure</a:t>
            </a:r>
            <a:endParaRPr sz="1400" dirty="0">
              <a:solidFill>
                <a:srgbClr val="5A6470"/>
              </a:solidFill>
            </a:endParaRPr>
          </a:p>
        </p:txBody>
      </p:sp>
      <p:sp>
        <p:nvSpPr>
          <p:cNvPr id="5" name="TextBox 4"/>
          <p:cNvSpPr txBox="1"/>
          <p:nvPr/>
        </p:nvSpPr>
        <p:spPr>
          <a:xfrm>
            <a:off x="749808" y="1508760"/>
            <a:ext cx="10698480" cy="4308872"/>
          </a:xfrm>
          <a:prstGeom prst="rect">
            <a:avLst/>
          </a:prstGeom>
          <a:noFill/>
        </p:spPr>
        <p:txBody>
          <a:bodyPr wrap="square">
            <a:spAutoFit/>
          </a:bodyPr>
          <a:lstStyle/>
          <a:p>
            <a:pPr algn="just">
              <a:spcAft>
                <a:spcPts val="1200"/>
              </a:spcAft>
              <a:defRPr sz="1800">
                <a:solidFill>
                  <a:srgbClr val="23272C"/>
                </a:solidFill>
                <a:latin typeface="Aptos"/>
              </a:defRPr>
            </a:pPr>
            <a:r>
              <a:rPr b="1" dirty="0">
                <a:solidFill>
                  <a:srgbClr val="192B3F"/>
                </a:solidFill>
                <a:latin typeface="Aptos"/>
              </a:rPr>
              <a:t>• </a:t>
            </a:r>
            <a:r>
              <a:rPr lang="fr-FR" b="1" dirty="0">
                <a:solidFill>
                  <a:srgbClr val="192B3F"/>
                </a:solidFill>
                <a:latin typeface="Aptos"/>
              </a:rPr>
              <a:t>Cass </a:t>
            </a:r>
            <a:r>
              <a:rPr lang="fr-FR" b="1" dirty="0" err="1">
                <a:solidFill>
                  <a:srgbClr val="192B3F"/>
                </a:solidFill>
                <a:latin typeface="Aptos"/>
              </a:rPr>
              <a:t>crim</a:t>
            </a:r>
            <a:r>
              <a:rPr lang="fr-FR" b="1" dirty="0">
                <a:solidFill>
                  <a:srgbClr val="192B3F"/>
                </a:solidFill>
                <a:latin typeface="Aptos"/>
              </a:rPr>
              <a:t> </a:t>
            </a:r>
            <a:r>
              <a:rPr b="1" dirty="0">
                <a:solidFill>
                  <a:srgbClr val="192B3F"/>
                </a:solidFill>
                <a:latin typeface="Aptos"/>
              </a:rPr>
              <a:t>12 mars 2025 – n° 24-82.925</a:t>
            </a:r>
            <a:endParaRPr lang="fr-FR" b="1" dirty="0"/>
          </a:p>
          <a:p>
            <a:pPr algn="just">
              <a:spcAft>
                <a:spcPts val="1200"/>
              </a:spcAft>
              <a:defRPr sz="1800">
                <a:solidFill>
                  <a:srgbClr val="23272C"/>
                </a:solidFill>
                <a:latin typeface="Aptos"/>
              </a:defRPr>
            </a:pPr>
            <a:r>
              <a:rPr lang="fr-FR" dirty="0">
                <a:solidFill>
                  <a:srgbClr val="23272C"/>
                </a:solidFill>
                <a:latin typeface="Aptos"/>
              </a:rPr>
              <a:t>Il résulte des articles L. 235-1 et L. 235-2 du code de la route que les épreuves de dépistage permettent seulement de présumer l'existence d'un usage de stupéfiants, de sorte que les officiers ou agents de police judiciaire qui procèdent à un contrôle ne sont pas tenus de justifier de la fiabilité, de la validité ou des conditions d'utilisation du test. Méconnaît les textes susvisés la cour d'appel qui prononce l'annulation de la procédure au motif que la procédure ne lui permet pas d'exercer un contrôle sur la validité du test</a:t>
            </a:r>
            <a:endParaRPr lang="fr-FR" dirty="0"/>
          </a:p>
          <a:p>
            <a:pPr algn="just">
              <a:spcAft>
                <a:spcPts val="1200"/>
              </a:spcAft>
              <a:defRPr sz="1800">
                <a:solidFill>
                  <a:srgbClr val="23272C"/>
                </a:solidFill>
                <a:latin typeface="Aptos"/>
              </a:defRPr>
            </a:pPr>
            <a:r>
              <a:rPr b="1" dirty="0">
                <a:solidFill>
                  <a:srgbClr val="192B3F"/>
                </a:solidFill>
                <a:latin typeface="Aptos"/>
              </a:rPr>
              <a:t>•</a:t>
            </a:r>
            <a:r>
              <a:rPr lang="fr-FR" b="1" dirty="0">
                <a:solidFill>
                  <a:srgbClr val="192B3F"/>
                </a:solidFill>
                <a:latin typeface="Aptos"/>
              </a:rPr>
              <a:t>Cass </a:t>
            </a:r>
            <a:r>
              <a:rPr lang="fr-FR" b="1" dirty="0" err="1">
                <a:solidFill>
                  <a:srgbClr val="192B3F"/>
                </a:solidFill>
                <a:latin typeface="Aptos"/>
              </a:rPr>
              <a:t>crim</a:t>
            </a:r>
            <a:r>
              <a:rPr b="1" dirty="0">
                <a:solidFill>
                  <a:srgbClr val="192B3F"/>
                </a:solidFill>
                <a:latin typeface="Aptos"/>
              </a:rPr>
              <a:t> 8 </a:t>
            </a:r>
            <a:r>
              <a:rPr b="1" dirty="0" err="1">
                <a:solidFill>
                  <a:srgbClr val="192B3F"/>
                </a:solidFill>
                <a:latin typeface="Aptos"/>
              </a:rPr>
              <a:t>avril</a:t>
            </a:r>
            <a:r>
              <a:rPr b="1" dirty="0">
                <a:solidFill>
                  <a:srgbClr val="192B3F"/>
                </a:solidFill>
                <a:latin typeface="Aptos"/>
              </a:rPr>
              <a:t> 2026 – n° 25-87.048 </a:t>
            </a:r>
            <a:endParaRPr lang="fr-FR" b="1" dirty="0"/>
          </a:p>
          <a:p>
            <a:pPr algn="just">
              <a:spcAft>
                <a:spcPts val="1200"/>
              </a:spcAft>
              <a:defRPr sz="1800">
                <a:solidFill>
                  <a:srgbClr val="23272C"/>
                </a:solidFill>
                <a:latin typeface="Aptos"/>
              </a:defRPr>
            </a:pPr>
            <a:r>
              <a:rPr lang="fr-FR" dirty="0">
                <a:solidFill>
                  <a:srgbClr val="2A2D31"/>
                </a:solidFill>
                <a:latin typeface="Aptos"/>
              </a:rPr>
              <a:t>La nullité qui résulte de l'absence d'ordre et de contrôle de l'officier de police judiciaire sur les épreuves de dépistage diligentées en vue d'établir si le conducteur impliqué dans un accident mortel ou corporel de la circulation conduisait en ayant fait usage de substances ou plantes classées comme stupéfiants, prévues à l'article L. 235-2 du code de la route, n'est pas d'ordre public et relève des dispositions de l'article 802 du code de procédure pénale</a:t>
            </a:r>
          </a:p>
          <a:p>
            <a:pPr>
              <a:spcAft>
                <a:spcPts val="1200"/>
              </a:spcAft>
              <a:defRPr sz="1800">
                <a:solidFill>
                  <a:srgbClr val="23272C"/>
                </a:solidFill>
                <a:latin typeface="Aptos"/>
              </a:defRPr>
            </a:pPr>
            <a:endParaRPr dirty="0"/>
          </a:p>
        </p:txBody>
      </p:sp>
      <p:sp>
        <p:nvSpPr>
          <p:cNvPr id="6" name="Rectangle 5"/>
          <p:cNvSpPr/>
          <p:nvPr/>
        </p:nvSpPr>
        <p:spPr>
          <a:xfrm>
            <a:off x="594360" y="6473952"/>
            <a:ext cx="10972800" cy="18288"/>
          </a:xfrm>
          <a:prstGeom prst="rect">
            <a:avLst/>
          </a:prstGeom>
          <a:solidFill>
            <a:srgbClr val="D7DC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12648" y="6510528"/>
            <a:ext cx="10515600" cy="182880"/>
          </a:xfrm>
          <a:prstGeom prst="rect">
            <a:avLst/>
          </a:prstGeom>
          <a:noFill/>
        </p:spPr>
        <p:txBody>
          <a:bodyPr wrap="none">
            <a:spAutoFit/>
          </a:bodyPr>
          <a:lstStyle/>
          <a:p>
            <a:pPr algn="l"/>
            <a:r>
              <a:rPr sz="900">
                <a:solidFill>
                  <a:srgbClr val="697077"/>
                </a:solidFill>
                <a:latin typeface="Aptos"/>
              </a:rPr>
              <a:t>Formation – Jurisprudence routière 2025-2026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286012" y="250935"/>
            <a:ext cx="11814548" cy="5647920"/>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ZoneTexte 3">
            <a:extLst>
              <a:ext uri="{FF2B5EF4-FFF2-40B4-BE49-F238E27FC236}">
                <a16:creationId xmlns:a16="http://schemas.microsoft.com/office/drawing/2014/main" id="{4823BEC3-49C5-56C2-9EF3-9F1D429D332B}"/>
              </a:ext>
            </a:extLst>
          </p:cNvPr>
          <p:cNvSpPr txBox="1"/>
          <p:nvPr/>
        </p:nvSpPr>
        <p:spPr>
          <a:xfrm>
            <a:off x="487180" y="397239"/>
            <a:ext cx="11459981" cy="5355312"/>
          </a:xfrm>
          <a:prstGeom prst="rect">
            <a:avLst/>
          </a:prstGeom>
          <a:noFill/>
        </p:spPr>
        <p:txBody>
          <a:bodyPr wrap="square" rtlCol="0">
            <a:spAutoFit/>
          </a:bodyPr>
          <a:lstStyle/>
          <a:p>
            <a:pPr algn="l"/>
            <a:r>
              <a:rPr lang="fr-FR" b="1" dirty="0">
                <a:solidFill>
                  <a:srgbClr val="192B3F"/>
                </a:solidFill>
                <a:latin typeface="Aptos"/>
              </a:rPr>
              <a:t>Cour de cassation 23 septembre 2026 - Pourvoi n° 25-87.255</a:t>
            </a:r>
          </a:p>
          <a:p>
            <a:endParaRPr lang="fr-FR" dirty="0"/>
          </a:p>
          <a:p>
            <a:pPr algn="just"/>
            <a:r>
              <a:rPr lang="fr-FR" dirty="0">
                <a:solidFill>
                  <a:srgbClr val="2A2D31"/>
                </a:solidFill>
                <a:latin typeface="Aptos"/>
              </a:rPr>
              <a:t>Le moyen reproche à l'arrêt attaqué d'avoir rejeté l'exception de nullité soulevée, alors qu'un laboratoire de biologie médicale ne peut, sans accréditation, réaliser des examens de biologie médicale en vue d'établir si une personne conduisait en ayant fait usage de stupéfiants, et que le laboratoire requis ne disposait d'aucune accréditation, peu important qu'il ait été inscrit en qualité d'expert en toxicologie sur la liste des experts de la cour d'appel.</a:t>
            </a:r>
          </a:p>
          <a:p>
            <a:pPr algn="just"/>
            <a:r>
              <a:rPr lang="fr-FR" dirty="0">
                <a:solidFill>
                  <a:srgbClr val="2A2D31"/>
                </a:solidFill>
                <a:latin typeface="Aptos"/>
              </a:rPr>
              <a:t>En premier lieu, il résulte de l'article R. 235-9 du code de la route que les analyses prévues par l'article L. 235-2 du même code en vue d'établir si une personne conduisait en ayant fait usage de stupéfiants peuvent être effectuées par un laboratoire de biologie médicale ou un laboratoire de police scientifique, ou un expert inscrit en toxicologie sur l'une des listes instituées en application de l'article 2 de la loi n° 71-498 du 29 juin 1971 relative aux experts judiciaires et de l'article 157 du code de procédure pénale, selon lequel les experts inscrits sur ces listes peuvent être des personnes morales.</a:t>
            </a:r>
          </a:p>
          <a:p>
            <a:pPr algn="just"/>
            <a:r>
              <a:rPr lang="fr-FR" dirty="0">
                <a:solidFill>
                  <a:srgbClr val="2A2D31"/>
                </a:solidFill>
                <a:latin typeface="Aptos"/>
              </a:rPr>
              <a:t>Il s'en déduit que l'inscription d'un laboratoire de biologie médicale en toxicologie sur une liste d'experts judiciaires autorise ce laboratoire à effectuer, en qualité d'expert, les analyses prévues par l'article L. 235-2 précité.</a:t>
            </a:r>
          </a:p>
          <a:p>
            <a:pPr algn="just"/>
            <a:r>
              <a:rPr lang="fr-FR" b="1" dirty="0">
                <a:solidFill>
                  <a:srgbClr val="192B3F"/>
                </a:solidFill>
                <a:latin typeface="Aptos"/>
              </a:rPr>
              <a:t>En second lieu, il résulte des pièces de l'entier dossier de la procédure, dont la Cour de cassation, pour l'examen du moyen de nullité, a le contrôle, que le laboratoire ayant analysé l'échantillon salivaire prélevé sur le prévenu a procédé en sa qualité d'expert inscrit en toxicologie sur la liste des experts judiciaires de la cour d'appel de Versailles.</a:t>
            </a:r>
          </a:p>
          <a:p>
            <a:pPr algn="just"/>
            <a:endParaRPr lang="fr-FR" dirty="0"/>
          </a:p>
          <a:p>
            <a:endParaRPr lang="fr-FR" dirty="0"/>
          </a:p>
        </p:txBody>
      </p:sp>
      <p:sp>
        <p:nvSpPr>
          <p:cNvPr id="11" name="Rectangle 10"/>
          <p:cNvSpPr/>
          <p:nvPr/>
        </p:nvSpPr>
        <p:spPr>
          <a:xfrm>
            <a:off x="6145592" y="5124042"/>
            <a:ext cx="5944248" cy="1674372"/>
          </a:xfrm>
          <a:prstGeom prst="rect">
            <a:avLst/>
          </a:prstGeom>
          <a:solidFill>
            <a:srgbClr val="FFFFFF"/>
          </a:solidFill>
          <a:ln w="10160">
            <a:solidFill>
              <a:srgbClr val="D8DD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Image 2">
            <a:extLst>
              <a:ext uri="{FF2B5EF4-FFF2-40B4-BE49-F238E27FC236}">
                <a16:creationId xmlns:a16="http://schemas.microsoft.com/office/drawing/2014/main" id="{088DE43D-634B-7B20-C969-252B3AEC2897}"/>
              </a:ext>
            </a:extLst>
          </p:cNvPr>
          <p:cNvPicPr>
            <a:picLocks noChangeAspect="1"/>
          </p:cNvPicPr>
          <p:nvPr/>
        </p:nvPicPr>
        <p:blipFill>
          <a:blip r:embed="rId2"/>
          <a:stretch>
            <a:fillRect/>
          </a:stretch>
        </p:blipFill>
        <p:spPr>
          <a:xfrm>
            <a:off x="6168452" y="5146902"/>
            <a:ext cx="5898528" cy="1628652"/>
          </a:xfrm>
          <a:prstGeom prst="rect">
            <a:avLst/>
          </a:prstGeom>
        </p:spPr>
      </p:pic>
      <p:sp>
        <p:nvSpPr>
          <p:cNvPr id="12" name="Rectangle 11"/>
          <p:cNvSpPr/>
          <p:nvPr/>
        </p:nvSpPr>
        <p:spPr>
          <a:xfrm>
            <a:off x="2881977" y="5354138"/>
            <a:ext cx="3100227" cy="1214180"/>
          </a:xfrm>
          <a:prstGeom prst="rect">
            <a:avLst/>
          </a:prstGeom>
          <a:solidFill>
            <a:srgbClr val="FFFFFF"/>
          </a:solidFill>
          <a:ln w="10160">
            <a:solidFill>
              <a:srgbClr val="D8DD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Image 5">
            <a:extLst>
              <a:ext uri="{FF2B5EF4-FFF2-40B4-BE49-F238E27FC236}">
                <a16:creationId xmlns:a16="http://schemas.microsoft.com/office/drawing/2014/main" id="{CA48A9AE-A3EE-E6E1-D624-B222746F8EC8}"/>
              </a:ext>
            </a:extLst>
          </p:cNvPr>
          <p:cNvPicPr>
            <a:picLocks noChangeAspect="1"/>
          </p:cNvPicPr>
          <p:nvPr/>
        </p:nvPicPr>
        <p:blipFill>
          <a:blip r:embed="rId3"/>
          <a:stretch>
            <a:fillRect/>
          </a:stretch>
        </p:blipFill>
        <p:spPr>
          <a:xfrm>
            <a:off x="3138779" y="5376998"/>
            <a:ext cx="3054507" cy="1168460"/>
          </a:xfrm>
          <a:prstGeom prst="rect">
            <a:avLst/>
          </a:prstGeom>
        </p:spPr>
      </p:pic>
      <p:sp>
        <p:nvSpPr>
          <p:cNvPr id="7" name="Rectangle 6">
            <a:extLst>
              <a:ext uri="{FF2B5EF4-FFF2-40B4-BE49-F238E27FC236}">
                <a16:creationId xmlns:a16="http://schemas.microsoft.com/office/drawing/2014/main" id="{2800C5E9-7606-7D2C-643C-1A835FF253D3}"/>
              </a:ext>
            </a:extLst>
          </p:cNvPr>
          <p:cNvSpPr/>
          <p:nvPr/>
        </p:nvSpPr>
        <p:spPr>
          <a:xfrm>
            <a:off x="6363325" y="6093502"/>
            <a:ext cx="1521501" cy="13491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27049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135331" y="237744"/>
            <a:ext cx="11632997" cy="5815051"/>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59" y="384048"/>
            <a:ext cx="8556955" cy="523220"/>
          </a:xfrm>
          <a:prstGeom prst="rect">
            <a:avLst/>
          </a:prstGeom>
          <a:noFill/>
        </p:spPr>
        <p:txBody>
          <a:bodyPr wrap="square">
            <a:spAutoFit/>
          </a:bodyPr>
          <a:lstStyle/>
          <a:p>
            <a:pPr algn="l"/>
            <a:r>
              <a:rPr sz="2800" b="1" dirty="0">
                <a:solidFill>
                  <a:srgbClr val="192B3F"/>
                </a:solidFill>
                <a:latin typeface="Aptos"/>
              </a:rPr>
              <a:t>Amende </a:t>
            </a:r>
            <a:r>
              <a:rPr sz="2800" b="1" dirty="0" err="1">
                <a:solidFill>
                  <a:srgbClr val="192B3F"/>
                </a:solidFill>
                <a:latin typeface="Aptos"/>
              </a:rPr>
              <a:t>forfaitaire</a:t>
            </a:r>
            <a:r>
              <a:rPr sz="2800" b="1" dirty="0">
                <a:solidFill>
                  <a:srgbClr val="192B3F"/>
                </a:solidFill>
                <a:latin typeface="Aptos"/>
              </a:rPr>
              <a:t> et articulation d</a:t>
            </a:r>
            <a:r>
              <a:rPr lang="fr-FR" sz="2800" b="1" dirty="0">
                <a:solidFill>
                  <a:srgbClr val="192B3F"/>
                </a:solidFill>
                <a:latin typeface="Aptos"/>
              </a:rPr>
              <a:t>'</a:t>
            </a:r>
            <a:r>
              <a:rPr sz="2800" b="1" dirty="0">
                <a:solidFill>
                  <a:srgbClr val="192B3F"/>
                </a:solidFill>
                <a:latin typeface="Aptos"/>
              </a:rPr>
              <a:t>infraction</a:t>
            </a:r>
            <a:r>
              <a:rPr lang="fr-FR" sz="2800" b="1" dirty="0">
                <a:solidFill>
                  <a:srgbClr val="192B3F"/>
                </a:solidFill>
                <a:latin typeface="Aptos"/>
              </a:rPr>
              <a:t>s</a:t>
            </a:r>
            <a:endParaRPr sz="2800" b="1" dirty="0">
              <a:solidFill>
                <a:srgbClr val="19263A"/>
              </a:solidFill>
              <a:latin typeface="Aptos Display"/>
            </a:endParaRPr>
          </a:p>
        </p:txBody>
      </p:sp>
      <p:sp>
        <p:nvSpPr>
          <p:cNvPr id="4" name="TextBox 3"/>
          <p:cNvSpPr txBox="1"/>
          <p:nvPr/>
        </p:nvSpPr>
        <p:spPr>
          <a:xfrm>
            <a:off x="336499" y="982066"/>
            <a:ext cx="11230661" cy="4924425"/>
          </a:xfrm>
          <a:prstGeom prst="rect">
            <a:avLst/>
          </a:prstGeom>
          <a:noFill/>
        </p:spPr>
        <p:txBody>
          <a:bodyPr wrap="square">
            <a:spAutoFit/>
          </a:bodyPr>
          <a:lstStyle/>
          <a:p>
            <a:pPr>
              <a:spcAft>
                <a:spcPts val="1200"/>
              </a:spcAft>
              <a:defRPr sz="2000">
                <a:solidFill>
                  <a:srgbClr val="23272C"/>
                </a:solidFill>
                <a:latin typeface="Aptos"/>
              </a:defRPr>
            </a:pPr>
            <a:r>
              <a:rPr b="1" dirty="0">
                <a:solidFill>
                  <a:srgbClr val="192B3F"/>
                </a:solidFill>
                <a:latin typeface="Aptos"/>
              </a:rPr>
              <a:t>• </a:t>
            </a:r>
            <a:r>
              <a:rPr lang="fr-FR" b="1" dirty="0">
                <a:solidFill>
                  <a:srgbClr val="192B3F"/>
                </a:solidFill>
                <a:latin typeface="Aptos"/>
              </a:rPr>
              <a:t>Cass </a:t>
            </a:r>
            <a:r>
              <a:rPr lang="fr-FR" b="1" dirty="0" err="1">
                <a:solidFill>
                  <a:srgbClr val="192B3F"/>
                </a:solidFill>
                <a:latin typeface="Aptos"/>
              </a:rPr>
              <a:t>crim</a:t>
            </a:r>
            <a:r>
              <a:rPr lang="fr-FR" b="1" dirty="0">
                <a:solidFill>
                  <a:srgbClr val="192B3F"/>
                </a:solidFill>
                <a:latin typeface="Aptos"/>
              </a:rPr>
              <a:t> </a:t>
            </a:r>
            <a:r>
              <a:rPr b="1" dirty="0">
                <a:solidFill>
                  <a:srgbClr val="192B3F"/>
                </a:solidFill>
                <a:latin typeface="Aptos"/>
              </a:rPr>
              <a:t>18 </a:t>
            </a:r>
            <a:r>
              <a:rPr b="1" dirty="0" err="1">
                <a:solidFill>
                  <a:srgbClr val="192B3F"/>
                </a:solidFill>
                <a:latin typeface="Aptos"/>
              </a:rPr>
              <a:t>novembre</a:t>
            </a:r>
            <a:r>
              <a:rPr b="1" dirty="0">
                <a:solidFill>
                  <a:srgbClr val="192B3F"/>
                </a:solidFill>
                <a:latin typeface="Aptos"/>
              </a:rPr>
              <a:t> 2025 – n° 25-80.227</a:t>
            </a:r>
            <a:endParaRPr lang="fr-FR" b="1" dirty="0"/>
          </a:p>
          <a:p>
            <a:pPr algn="just">
              <a:spcAft>
                <a:spcPts val="1200"/>
              </a:spcAft>
              <a:defRPr sz="2000">
                <a:solidFill>
                  <a:srgbClr val="23272C"/>
                </a:solidFill>
                <a:latin typeface="Aptos"/>
              </a:defRPr>
            </a:pPr>
            <a:r>
              <a:rPr lang="fr-FR" sz="1600" dirty="0">
                <a:solidFill>
                  <a:srgbClr val="2A2D31"/>
                </a:solidFill>
                <a:latin typeface="Aptos"/>
              </a:rPr>
              <a:t>La </a:t>
            </a:r>
            <a:r>
              <a:rPr lang="fr-FR" sz="1600" dirty="0">
                <a:solidFill>
                  <a:srgbClr val="23272C"/>
                </a:solidFill>
                <a:latin typeface="Aptos"/>
              </a:rPr>
              <a:t>procédure de l'amende forfaitaire n'est pas applicable si plusieurs infractions, dont l'une au moins ne peut donner lieu à une amende forfaitaire, ont été constatées simultanément ou lorsque la loi prévoit que la récidive de la contravention constitue un délit.</a:t>
            </a:r>
          </a:p>
          <a:p>
            <a:pPr algn="just">
              <a:spcAft>
                <a:spcPts val="1200"/>
              </a:spcAft>
              <a:defRPr sz="2000">
                <a:solidFill>
                  <a:srgbClr val="23272C"/>
                </a:solidFill>
                <a:latin typeface="Aptos"/>
              </a:defRPr>
            </a:pPr>
            <a:r>
              <a:rPr lang="fr-FR" sz="1600" dirty="0">
                <a:solidFill>
                  <a:srgbClr val="23272C"/>
                </a:solidFill>
                <a:latin typeface="Aptos"/>
              </a:rPr>
              <a:t>Pour rejeter l'exception de nullité de l'avis de contravention soulevée et entrer en voie de condamnation contre Mme [J], le tribunal de police, après avoir relevé que la procédure était illégale en application de l'article 529 susvisé, énonce que, toutefois, l'irrégularité de la procédure adoptée n'affecte en rien la validité du procès-verbal constatant des faits contraventionnels qui doit répondre aux exigences de l'article 429 du code de procédure pénale.</a:t>
            </a:r>
            <a:br>
              <a:rPr lang="fr-FR" sz="1600" dirty="0">
                <a:solidFill>
                  <a:srgbClr val="23272C"/>
                </a:solidFill>
                <a:latin typeface="Aptos"/>
              </a:rPr>
            </a:br>
            <a:br>
              <a:rPr lang="fr-FR" sz="1600" dirty="0">
                <a:solidFill>
                  <a:srgbClr val="23272C"/>
                </a:solidFill>
                <a:latin typeface="Aptos"/>
              </a:rPr>
            </a:br>
            <a:r>
              <a:rPr lang="fr-FR" sz="1600" dirty="0">
                <a:solidFill>
                  <a:srgbClr val="23272C"/>
                </a:solidFill>
                <a:latin typeface="Aptos"/>
              </a:rPr>
              <a:t>En statuant ainsi, le tribunal a méconnu le texte susvisé,</a:t>
            </a:r>
          </a:p>
          <a:p>
            <a:pPr algn="just">
              <a:spcAft>
                <a:spcPts val="1200"/>
              </a:spcAft>
              <a:defRPr sz="2000">
                <a:solidFill>
                  <a:srgbClr val="23272C"/>
                </a:solidFill>
                <a:latin typeface="Aptos"/>
              </a:defRPr>
            </a:pPr>
            <a:r>
              <a:rPr lang="fr-FR" sz="1600" dirty="0">
                <a:solidFill>
                  <a:srgbClr val="23272C"/>
                </a:solidFill>
                <a:latin typeface="Aptos"/>
              </a:rPr>
              <a:t>En effet, Mme [J] justifie avoir fait l'objet de poursuites pour deux infractions constatées simultanément, dont l'une, le délit de conduite sous l'empire de produits stupéfiants, ne peut donner lieu à une amende forfaitaire, de sorte que la procédure d'amende forfaitaire n'était pas applicable à la seconde, soit la contravention de changement de direction d'un véhicule effectué sans avertissement préalable.</a:t>
            </a:r>
          </a:p>
          <a:p>
            <a:pPr algn="just">
              <a:spcAft>
                <a:spcPts val="1200"/>
              </a:spcAft>
              <a:defRPr sz="2000">
                <a:solidFill>
                  <a:srgbClr val="23272C"/>
                </a:solidFill>
                <a:latin typeface="Aptos"/>
              </a:defRPr>
            </a:pPr>
            <a:r>
              <a:rPr lang="fr-FR" sz="1600" dirty="0">
                <a:solidFill>
                  <a:srgbClr val="23272C"/>
                </a:solidFill>
                <a:latin typeface="Aptos"/>
              </a:rPr>
              <a:t>La cassation est par conséquent encourue.</a:t>
            </a:r>
            <a:endParaRPr lang="fr-FR" dirty="0"/>
          </a:p>
          <a:p>
            <a:pPr>
              <a:spcAft>
                <a:spcPts val="1200"/>
              </a:spcAft>
              <a:defRPr sz="2000">
                <a:solidFill>
                  <a:srgbClr val="23272C"/>
                </a:solidFill>
                <a:latin typeface="Aptos"/>
              </a:defRPr>
            </a:pPr>
            <a:endParaRPr lang="fr-FR" dirty="0"/>
          </a:p>
        </p:txBody>
      </p:sp>
      <p:sp>
        <p:nvSpPr>
          <p:cNvPr id="5" name="Rectangle 4"/>
          <p:cNvSpPr/>
          <p:nvPr/>
        </p:nvSpPr>
        <p:spPr>
          <a:xfrm>
            <a:off x="594360" y="6473952"/>
            <a:ext cx="10972800" cy="18288"/>
          </a:xfrm>
          <a:prstGeom prst="rect">
            <a:avLst/>
          </a:prstGeom>
          <a:solidFill>
            <a:srgbClr val="D7DC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12648" y="6510528"/>
            <a:ext cx="10515600" cy="182880"/>
          </a:xfrm>
          <a:prstGeom prst="rect">
            <a:avLst/>
          </a:prstGeom>
          <a:noFill/>
        </p:spPr>
        <p:txBody>
          <a:bodyPr wrap="none">
            <a:spAutoFit/>
          </a:bodyPr>
          <a:lstStyle/>
          <a:p>
            <a:pPr algn="l"/>
            <a:r>
              <a:rPr sz="900">
                <a:solidFill>
                  <a:srgbClr val="697077"/>
                </a:solidFill>
                <a:latin typeface="Aptos"/>
              </a:rPr>
              <a:t>Formation – Jurisprudence routière 2025-2026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320040" y="237744"/>
            <a:ext cx="11780520" cy="5494161"/>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Rectangle 1"/>
          <p:cNvSpPr/>
          <p:nvPr/>
        </p:nvSpPr>
        <p:spPr>
          <a:xfrm>
            <a:off x="0" y="0"/>
            <a:ext cx="12191695" cy="6858000"/>
          </a:xfrm>
          <a:prstGeom prst="rect">
            <a:avLst/>
          </a:prstGeom>
          <a:solidFill>
            <a:srgbClr val="F4F6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84048"/>
            <a:ext cx="10972800" cy="685800"/>
          </a:xfrm>
          <a:prstGeom prst="rect">
            <a:avLst/>
          </a:prstGeom>
          <a:noFill/>
        </p:spPr>
        <p:txBody>
          <a:bodyPr wrap="none">
            <a:spAutoFit/>
          </a:bodyPr>
          <a:lstStyle/>
          <a:p>
            <a:pPr algn="l"/>
            <a:r>
              <a:rPr sz="2800" b="1">
                <a:solidFill>
                  <a:srgbClr val="192B3F"/>
                </a:solidFill>
                <a:latin typeface="Aptos"/>
              </a:rPr>
              <a:t>Refus d’obtempérer : cumul et permis</a:t>
            </a:r>
          </a:p>
        </p:txBody>
      </p:sp>
      <p:sp>
        <p:nvSpPr>
          <p:cNvPr id="4" name="TextBox 3"/>
          <p:cNvSpPr txBox="1"/>
          <p:nvPr/>
        </p:nvSpPr>
        <p:spPr>
          <a:xfrm>
            <a:off x="521208" y="938175"/>
            <a:ext cx="11526926" cy="4647426"/>
          </a:xfrm>
          <a:prstGeom prst="rect">
            <a:avLst/>
          </a:prstGeom>
          <a:noFill/>
        </p:spPr>
        <p:txBody>
          <a:bodyPr wrap="square">
            <a:spAutoFit/>
          </a:bodyPr>
          <a:lstStyle/>
          <a:p>
            <a:pPr>
              <a:spcAft>
                <a:spcPts val="1200"/>
              </a:spcAft>
              <a:defRPr sz="1900">
                <a:solidFill>
                  <a:srgbClr val="23272C"/>
                </a:solidFill>
                <a:latin typeface="Aptos"/>
              </a:defRPr>
            </a:pPr>
            <a:r>
              <a:rPr b="1" dirty="0">
                <a:solidFill>
                  <a:srgbClr val="192B3F"/>
                </a:solidFill>
                <a:latin typeface="Aptos"/>
              </a:rPr>
              <a:t>• </a:t>
            </a:r>
            <a:r>
              <a:rPr lang="fr-FR" b="1" dirty="0">
                <a:solidFill>
                  <a:srgbClr val="192B3F"/>
                </a:solidFill>
                <a:latin typeface="Aptos"/>
              </a:rPr>
              <a:t>Cass </a:t>
            </a:r>
            <a:r>
              <a:rPr lang="fr-FR" b="1" dirty="0" err="1">
                <a:solidFill>
                  <a:srgbClr val="192B3F"/>
                </a:solidFill>
                <a:latin typeface="Aptos"/>
              </a:rPr>
              <a:t>crim</a:t>
            </a:r>
            <a:r>
              <a:rPr lang="fr-FR" b="1" dirty="0">
                <a:solidFill>
                  <a:srgbClr val="192B3F"/>
                </a:solidFill>
                <a:latin typeface="Aptos"/>
              </a:rPr>
              <a:t> </a:t>
            </a:r>
            <a:r>
              <a:rPr b="1" dirty="0">
                <a:solidFill>
                  <a:srgbClr val="192B3F"/>
                </a:solidFill>
                <a:latin typeface="Aptos"/>
              </a:rPr>
              <a:t>2 </a:t>
            </a:r>
            <a:r>
              <a:rPr b="1" dirty="0" err="1">
                <a:solidFill>
                  <a:srgbClr val="192B3F"/>
                </a:solidFill>
                <a:latin typeface="Aptos"/>
              </a:rPr>
              <a:t>juin</a:t>
            </a:r>
            <a:r>
              <a:rPr b="1" dirty="0">
                <a:solidFill>
                  <a:srgbClr val="192B3F"/>
                </a:solidFill>
                <a:latin typeface="Aptos"/>
              </a:rPr>
              <a:t> 2026 – n° 25-81.863 :</a:t>
            </a:r>
            <a:endParaRPr lang="fr-FR" b="1" dirty="0"/>
          </a:p>
          <a:p>
            <a:pPr algn="just">
              <a:spcAft>
                <a:spcPts val="1200"/>
              </a:spcAft>
              <a:defRPr sz="1900">
                <a:solidFill>
                  <a:srgbClr val="23272C"/>
                </a:solidFill>
                <a:latin typeface="Aptos"/>
              </a:defRPr>
            </a:pPr>
            <a:r>
              <a:rPr lang="fr-FR" sz="1900" dirty="0">
                <a:solidFill>
                  <a:srgbClr val="23272C"/>
                </a:solidFill>
                <a:latin typeface="Aptos"/>
              </a:rPr>
              <a:t>Il résulte du premier de ces textes qu'en cas de condamnation pour le délit prévu au second, l'annulation de plein droit du permis de conduire, avec interdiction de solliciter la délivrance d'un nouveau permis pendant cinq ans au plus est remplacée par l'interdiction, pour la même durée, d'obtenir la délivrance de celui-ci si le conducteur n'en est pas titulaire. En répression des délits de refus d'obtempérer aggravé par la mise en danger d'autrui et de conduite d'un véhicule sans permis, l'arrêt attaqué condamne le prévenu à la peine de six mois d'emprisonnement.</a:t>
            </a:r>
          </a:p>
          <a:p>
            <a:pPr algn="just">
              <a:spcAft>
                <a:spcPts val="1200"/>
              </a:spcAft>
              <a:defRPr sz="1900">
                <a:solidFill>
                  <a:srgbClr val="23272C"/>
                </a:solidFill>
                <a:latin typeface="Aptos"/>
              </a:defRPr>
            </a:pPr>
            <a:r>
              <a:rPr lang="fr-FR" sz="1900" dirty="0">
                <a:solidFill>
                  <a:srgbClr val="23272C"/>
                </a:solidFill>
                <a:latin typeface="Aptos"/>
              </a:rPr>
              <a:t>En prononçant ainsi, alors que la peine complémentaire d'interdiction de solliciter la délivrance du permis de conduire était encourue de plein droit, la cour d'appel a méconnu les textes visés au moyen.</a:t>
            </a:r>
            <a:br>
              <a:rPr lang="fr-FR" sz="1900" dirty="0">
                <a:solidFill>
                  <a:srgbClr val="23272C"/>
                </a:solidFill>
                <a:latin typeface="Aptos"/>
              </a:rPr>
            </a:br>
            <a:r>
              <a:rPr lang="fr-FR" sz="1900" dirty="0">
                <a:solidFill>
                  <a:srgbClr val="23272C"/>
                </a:solidFill>
                <a:latin typeface="Aptos"/>
              </a:rPr>
              <a:t>La cassation est par conséquent encourue de ce chef.</a:t>
            </a:r>
            <a:endParaRPr lang="fr-FR" dirty="0"/>
          </a:p>
          <a:p>
            <a:pPr algn="just">
              <a:spcAft>
                <a:spcPts val="1200"/>
              </a:spcAft>
              <a:defRPr sz="1900">
                <a:solidFill>
                  <a:srgbClr val="23272C"/>
                </a:solidFill>
                <a:latin typeface="Aptos"/>
              </a:defRPr>
            </a:pPr>
            <a:r>
              <a:rPr lang="fr-FR" dirty="0">
                <a:solidFill>
                  <a:srgbClr val="2A2D31"/>
                </a:solidFill>
                <a:latin typeface="Aptos"/>
              </a:rPr>
              <a:t>L'article L. 233-1-1 du code de la route, qui renvoie seulement aux faits prévus à l'article L. 233-1 du même code, sans faire référence aux dispositions de l'alinéa 2 de ce texte instituant une dérogation au principe du non-cumul des peines de même nature prévu par les articles 132-2 à 132-4 du code pénal, n'autorise pas le prononcé d'une peine autonome pour le délit de refus d'obtempérer aggravé.</a:t>
            </a:r>
          </a:p>
        </p:txBody>
      </p:sp>
      <p:sp>
        <p:nvSpPr>
          <p:cNvPr id="5" name="Rectangle 4"/>
          <p:cNvSpPr/>
          <p:nvPr/>
        </p:nvSpPr>
        <p:spPr>
          <a:xfrm>
            <a:off x="594360" y="6473952"/>
            <a:ext cx="10972800" cy="18288"/>
          </a:xfrm>
          <a:prstGeom prst="rect">
            <a:avLst/>
          </a:prstGeom>
          <a:solidFill>
            <a:srgbClr val="D7DC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12648" y="6510528"/>
            <a:ext cx="10515600" cy="182880"/>
          </a:xfrm>
          <a:prstGeom prst="rect">
            <a:avLst/>
          </a:prstGeom>
          <a:noFill/>
        </p:spPr>
        <p:txBody>
          <a:bodyPr wrap="none">
            <a:spAutoFit/>
          </a:bodyPr>
          <a:lstStyle/>
          <a:p>
            <a:pPr algn="l"/>
            <a:r>
              <a:rPr sz="900">
                <a:solidFill>
                  <a:srgbClr val="697077"/>
                </a:solidFill>
                <a:latin typeface="Aptos"/>
              </a:rPr>
              <a:t>Formation – Jurisprudence routière 2025-2026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393192" y="237744"/>
            <a:ext cx="11375136" cy="6259363"/>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84048"/>
            <a:ext cx="10972800" cy="685800"/>
          </a:xfrm>
          <a:prstGeom prst="rect">
            <a:avLst/>
          </a:prstGeom>
          <a:noFill/>
        </p:spPr>
        <p:txBody>
          <a:bodyPr wrap="none">
            <a:spAutoFit/>
          </a:bodyPr>
          <a:lstStyle/>
          <a:p>
            <a:pPr algn="l"/>
            <a:r>
              <a:rPr sz="2800" b="1">
                <a:solidFill>
                  <a:srgbClr val="192B3F"/>
                </a:solidFill>
                <a:latin typeface="Aptos"/>
              </a:rPr>
              <a:t>Excès de vitesse, appel et identification du conducteur</a:t>
            </a:r>
          </a:p>
        </p:txBody>
      </p:sp>
      <p:sp>
        <p:nvSpPr>
          <p:cNvPr id="4" name="TextBox 3"/>
          <p:cNvSpPr txBox="1"/>
          <p:nvPr/>
        </p:nvSpPr>
        <p:spPr>
          <a:xfrm>
            <a:off x="731520" y="1057046"/>
            <a:ext cx="10698480" cy="5293757"/>
          </a:xfrm>
          <a:prstGeom prst="rect">
            <a:avLst/>
          </a:prstGeom>
          <a:noFill/>
        </p:spPr>
        <p:txBody>
          <a:bodyPr wrap="square">
            <a:spAutoFit/>
          </a:bodyPr>
          <a:lstStyle/>
          <a:p>
            <a:pPr>
              <a:spcAft>
                <a:spcPts val="1200"/>
              </a:spcAft>
              <a:defRPr sz="1800">
                <a:solidFill>
                  <a:srgbClr val="23272C"/>
                </a:solidFill>
                <a:latin typeface="Aptos"/>
              </a:defRPr>
            </a:pPr>
            <a:r>
              <a:rPr b="1" dirty="0">
                <a:solidFill>
                  <a:srgbClr val="192B3F"/>
                </a:solidFill>
                <a:latin typeface="Aptos"/>
              </a:rPr>
              <a:t>• </a:t>
            </a:r>
            <a:r>
              <a:rPr lang="fr-FR" b="1" dirty="0">
                <a:solidFill>
                  <a:srgbClr val="192B3F"/>
                </a:solidFill>
                <a:latin typeface="Aptos"/>
              </a:rPr>
              <a:t>Cass </a:t>
            </a:r>
            <a:r>
              <a:rPr lang="fr-FR" b="1" dirty="0" err="1">
                <a:solidFill>
                  <a:srgbClr val="192B3F"/>
                </a:solidFill>
                <a:latin typeface="Aptos"/>
              </a:rPr>
              <a:t>crim</a:t>
            </a:r>
            <a:r>
              <a:rPr lang="fr-FR" b="1" dirty="0">
                <a:solidFill>
                  <a:srgbClr val="192B3F"/>
                </a:solidFill>
                <a:latin typeface="Aptos"/>
              </a:rPr>
              <a:t> </a:t>
            </a:r>
            <a:r>
              <a:rPr b="1" dirty="0">
                <a:solidFill>
                  <a:srgbClr val="192B3F"/>
                </a:solidFill>
                <a:latin typeface="Aptos"/>
              </a:rPr>
              <a:t>5 </a:t>
            </a:r>
            <a:r>
              <a:rPr b="1" dirty="0" err="1">
                <a:solidFill>
                  <a:srgbClr val="192B3F"/>
                </a:solidFill>
                <a:latin typeface="Aptos"/>
              </a:rPr>
              <a:t>mai</a:t>
            </a:r>
            <a:r>
              <a:rPr b="1" dirty="0">
                <a:solidFill>
                  <a:srgbClr val="192B3F"/>
                </a:solidFill>
                <a:latin typeface="Aptos"/>
              </a:rPr>
              <a:t> 2026 – n° 25-81.781</a:t>
            </a:r>
            <a:endParaRPr lang="fr-FR" b="1" dirty="0"/>
          </a:p>
          <a:p>
            <a:pPr algn="just">
              <a:spcAft>
                <a:spcPts val="1200"/>
              </a:spcAft>
              <a:defRPr sz="1800">
                <a:solidFill>
                  <a:srgbClr val="23272C"/>
                </a:solidFill>
                <a:latin typeface="Aptos"/>
              </a:defRPr>
            </a:pPr>
            <a:r>
              <a:rPr lang="fr-FR" dirty="0">
                <a:solidFill>
                  <a:srgbClr val="2A2D31"/>
                </a:solidFill>
                <a:latin typeface="Aptos"/>
              </a:rPr>
              <a:t>L</a:t>
            </a:r>
            <a:r>
              <a:rPr dirty="0">
                <a:solidFill>
                  <a:srgbClr val="2A2D31"/>
                </a:solidFill>
                <a:latin typeface="Aptos"/>
              </a:rPr>
              <a:t>’article R. 413-14 du Code de la route ne </a:t>
            </a:r>
            <a:r>
              <a:rPr dirty="0" err="1">
                <a:solidFill>
                  <a:srgbClr val="2A2D31"/>
                </a:solidFill>
                <a:latin typeface="Aptos"/>
              </a:rPr>
              <a:t>prévoit</a:t>
            </a:r>
            <a:r>
              <a:rPr dirty="0">
                <a:solidFill>
                  <a:srgbClr val="2A2D31"/>
                </a:solidFill>
                <a:latin typeface="Aptos"/>
              </a:rPr>
              <a:t> la suspension du </a:t>
            </a:r>
            <a:r>
              <a:rPr dirty="0" err="1">
                <a:solidFill>
                  <a:srgbClr val="2A2D31"/>
                </a:solidFill>
                <a:latin typeface="Aptos"/>
              </a:rPr>
              <a:t>permis</a:t>
            </a:r>
            <a:r>
              <a:rPr dirty="0">
                <a:solidFill>
                  <a:srgbClr val="2A2D31"/>
                </a:solidFill>
                <a:latin typeface="Aptos"/>
              </a:rPr>
              <a:t> </a:t>
            </a:r>
            <a:r>
              <a:rPr dirty="0" err="1">
                <a:solidFill>
                  <a:srgbClr val="2A2D31"/>
                </a:solidFill>
                <a:latin typeface="Aptos"/>
              </a:rPr>
              <a:t>comme</a:t>
            </a:r>
            <a:r>
              <a:rPr dirty="0">
                <a:solidFill>
                  <a:srgbClr val="2A2D31"/>
                </a:solidFill>
                <a:latin typeface="Aptos"/>
              </a:rPr>
              <a:t> </a:t>
            </a:r>
            <a:r>
              <a:rPr dirty="0" err="1">
                <a:solidFill>
                  <a:srgbClr val="2A2D31"/>
                </a:solidFill>
                <a:latin typeface="Aptos"/>
              </a:rPr>
              <a:t>peine</a:t>
            </a:r>
            <a:r>
              <a:rPr dirty="0">
                <a:solidFill>
                  <a:srgbClr val="2A2D31"/>
                </a:solidFill>
                <a:latin typeface="Aptos"/>
              </a:rPr>
              <a:t> </a:t>
            </a:r>
            <a:r>
              <a:rPr dirty="0" err="1">
                <a:solidFill>
                  <a:srgbClr val="2A2D31"/>
                </a:solidFill>
                <a:latin typeface="Aptos"/>
              </a:rPr>
              <a:t>complémentaire</a:t>
            </a:r>
            <a:r>
              <a:rPr dirty="0">
                <a:solidFill>
                  <a:srgbClr val="2A2D31"/>
                </a:solidFill>
                <a:latin typeface="Aptos"/>
              </a:rPr>
              <a:t> </a:t>
            </a:r>
            <a:r>
              <a:rPr dirty="0" err="1">
                <a:solidFill>
                  <a:srgbClr val="2A2D31"/>
                </a:solidFill>
                <a:latin typeface="Aptos"/>
              </a:rPr>
              <a:t>qu’à</a:t>
            </a:r>
            <a:r>
              <a:rPr dirty="0">
                <a:solidFill>
                  <a:srgbClr val="2A2D31"/>
                </a:solidFill>
                <a:latin typeface="Aptos"/>
              </a:rPr>
              <a:t> </a:t>
            </a:r>
            <a:r>
              <a:rPr dirty="0" err="1">
                <a:solidFill>
                  <a:srgbClr val="2A2D31"/>
                </a:solidFill>
                <a:latin typeface="Aptos"/>
              </a:rPr>
              <a:t>partir</a:t>
            </a:r>
            <a:r>
              <a:rPr dirty="0">
                <a:solidFill>
                  <a:srgbClr val="2A2D31"/>
                </a:solidFill>
                <a:latin typeface="Aptos"/>
              </a:rPr>
              <a:t> d’un </a:t>
            </a:r>
            <a:r>
              <a:rPr dirty="0" err="1">
                <a:solidFill>
                  <a:srgbClr val="2A2D31"/>
                </a:solidFill>
                <a:latin typeface="Aptos"/>
              </a:rPr>
              <a:t>dépassement</a:t>
            </a:r>
            <a:r>
              <a:rPr dirty="0">
                <a:solidFill>
                  <a:srgbClr val="2A2D31"/>
                </a:solidFill>
                <a:latin typeface="Aptos"/>
              </a:rPr>
              <a:t> de 30 km/h.</a:t>
            </a:r>
            <a:endParaRPr lang="fr-FR" dirty="0"/>
          </a:p>
          <a:p>
            <a:pPr algn="just">
              <a:spcAft>
                <a:spcPts val="1200"/>
              </a:spcAft>
              <a:defRPr sz="1800">
                <a:solidFill>
                  <a:srgbClr val="23272C"/>
                </a:solidFill>
                <a:latin typeface="Aptos"/>
              </a:defRPr>
            </a:pPr>
            <a:r>
              <a:rPr lang="fr-FR" b="1" dirty="0">
                <a:solidFill>
                  <a:srgbClr val="192B3F"/>
                </a:solidFill>
                <a:latin typeface="Aptos"/>
              </a:rPr>
              <a:t>(Prise à partie : Cour de cassation, civile, Chambre civile 1, 1 mars 2017, 15-60.247:</a:t>
            </a:r>
          </a:p>
          <a:p>
            <a:pPr algn="just">
              <a:spcAft>
                <a:spcPts val="1200"/>
              </a:spcAft>
              <a:defRPr sz="1800">
                <a:solidFill>
                  <a:srgbClr val="23272C"/>
                </a:solidFill>
                <a:latin typeface="Aptos"/>
              </a:defRPr>
            </a:pPr>
            <a:r>
              <a:rPr lang="fr-FR" dirty="0">
                <a:solidFill>
                  <a:srgbClr val="23272C"/>
                </a:solidFill>
                <a:latin typeface="Aptos"/>
              </a:rPr>
              <a:t>Attendu que M. [J] fait le même grief à l'ordonnance, alors, selon le moyen, que le prononcé d'une décision manifestement illégale constitue une faute lourde justifiant la procédure de prise à partie, qu'une voie de recours soit ou non exercée ;</a:t>
            </a:r>
          </a:p>
          <a:p>
            <a:pPr algn="just">
              <a:spcAft>
                <a:spcPts val="1200"/>
              </a:spcAft>
              <a:defRPr sz="1800">
                <a:solidFill>
                  <a:srgbClr val="23272C"/>
                </a:solidFill>
                <a:latin typeface="Aptos"/>
              </a:defRPr>
            </a:pPr>
            <a:r>
              <a:rPr lang="fr-FR" dirty="0">
                <a:solidFill>
                  <a:srgbClr val="23272C"/>
                </a:solidFill>
                <a:latin typeface="Aptos"/>
              </a:rPr>
              <a:t>Mais attendu que l'ordonnance relève que la requête est fondée sur une erreur de droit qui aurait été commise par M. [F] et retient qu'en se bornant à énoncer l'existence du prononcé d'une peine illégale, lequel serait constitutif d'une faute lourde commise par le juge, sans justifier de l'exercice préalable des voies de recours qui lui sont ouvertes, M. [J] n'établit pas le bien-fondé de sa demande ; que, par ces motifs faisant ressortir que l'erreur alléguée ne pouvait constituer une faute professionnelle lourde au sens de l'article L. 141-3 du code de l'organisation judiciaire, laquelle s'entend d'une faute personnelle d'une extrême gravité ou témoignant d'une intention malicieuse, et ne pouvait donner lieu qu'à l'exercice d'une voie de recours, le premier président a légalement justifié sa décision</a:t>
            </a:r>
            <a:endParaRPr lang="fr-FR" dirty="0"/>
          </a:p>
          <a:p>
            <a:pPr>
              <a:spcAft>
                <a:spcPts val="1200"/>
              </a:spcAft>
              <a:defRPr sz="1800">
                <a:solidFill>
                  <a:srgbClr val="23272C"/>
                </a:solidFill>
                <a:latin typeface="Aptos"/>
              </a:defRPr>
            </a:pPr>
            <a:endParaRPr dirty="0"/>
          </a:p>
        </p:txBody>
      </p:sp>
      <p:sp>
        <p:nvSpPr>
          <p:cNvPr id="5" name="Rectangle 4"/>
          <p:cNvSpPr/>
          <p:nvPr/>
        </p:nvSpPr>
        <p:spPr>
          <a:xfrm>
            <a:off x="594360" y="6473952"/>
            <a:ext cx="10972800" cy="18288"/>
          </a:xfrm>
          <a:prstGeom prst="rect">
            <a:avLst/>
          </a:prstGeom>
          <a:solidFill>
            <a:srgbClr val="D7DC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12648" y="6510528"/>
            <a:ext cx="10515600" cy="182880"/>
          </a:xfrm>
          <a:prstGeom prst="rect">
            <a:avLst/>
          </a:prstGeom>
          <a:noFill/>
        </p:spPr>
        <p:txBody>
          <a:bodyPr wrap="none">
            <a:spAutoFit/>
          </a:bodyPr>
          <a:lstStyle/>
          <a:p>
            <a:pPr algn="l"/>
            <a:r>
              <a:rPr sz="900">
                <a:solidFill>
                  <a:srgbClr val="697077"/>
                </a:solidFill>
                <a:latin typeface="Aptos"/>
              </a:rPr>
              <a:t>Formation – Jurisprudence routière 2025-2026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ounded Rectangle 23"/>
          <p:cNvSpPr/>
          <p:nvPr/>
        </p:nvSpPr>
        <p:spPr>
          <a:xfrm>
            <a:off x="4246140" y="228450"/>
            <a:ext cx="7854420" cy="6094817"/>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useBgFill="1">
        <p:nvSpPr>
          <p:cNvPr id="17" name="Rectangle 1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ZoneTexte 2">
            <a:extLst>
              <a:ext uri="{FF2B5EF4-FFF2-40B4-BE49-F238E27FC236}">
                <a16:creationId xmlns:a16="http://schemas.microsoft.com/office/drawing/2014/main" id="{4A4ED259-FBF0-4DC4-F575-EF8112208E3F}"/>
              </a:ext>
            </a:extLst>
          </p:cNvPr>
          <p:cNvSpPr txBox="1"/>
          <p:nvPr/>
        </p:nvSpPr>
        <p:spPr>
          <a:xfrm>
            <a:off x="4422098" y="374754"/>
            <a:ext cx="7622499" cy="6437805"/>
          </a:xfrm>
          <a:prstGeom prst="rect">
            <a:avLst/>
          </a:prstGeom>
        </p:spPr>
        <p:txBody>
          <a:bodyPr vert="horz" lIns="91440" tIns="45720" rIns="91440" bIns="45720" rtlCol="0" anchor="ctr">
            <a:normAutofit/>
          </a:bodyPr>
          <a:lstStyle/>
          <a:p>
            <a:pPr indent="-228600" algn="l" defTabSz="914400">
              <a:lnSpc>
                <a:spcPct val="90000"/>
              </a:lnSpc>
              <a:spcAft>
                <a:spcPts val="600"/>
              </a:spcAft>
              <a:buFont typeface="Arial" panose="020B0604020202020204" pitchFamily="34" charset="0"/>
              <a:buChar char="•"/>
            </a:pPr>
            <a:r>
              <a:rPr lang="en-US" sz="1200" b="1" dirty="0">
                <a:solidFill>
                  <a:srgbClr val="192B3F"/>
                </a:solidFill>
                <a:latin typeface="Aptos"/>
              </a:rPr>
              <a:t>Cass </a:t>
            </a:r>
            <a:r>
              <a:rPr lang="en-US" sz="1200" b="1" dirty="0" err="1">
                <a:solidFill>
                  <a:srgbClr val="192B3F"/>
                </a:solidFill>
                <a:latin typeface="Aptos"/>
              </a:rPr>
              <a:t>crim</a:t>
            </a:r>
            <a:r>
              <a:rPr lang="en-US" sz="1200" b="1" dirty="0">
                <a:solidFill>
                  <a:srgbClr val="192B3F"/>
                </a:solidFill>
                <a:latin typeface="Aptos"/>
              </a:rPr>
              <a:t> 8 </a:t>
            </a:r>
            <a:r>
              <a:rPr lang="en-US" sz="1200" b="1" dirty="0" err="1">
                <a:solidFill>
                  <a:srgbClr val="192B3F"/>
                </a:solidFill>
                <a:latin typeface="Aptos"/>
              </a:rPr>
              <a:t>avril</a:t>
            </a:r>
            <a:r>
              <a:rPr lang="en-US" sz="1200" b="1" dirty="0">
                <a:solidFill>
                  <a:srgbClr val="192B3F"/>
                </a:solidFill>
                <a:latin typeface="Aptos"/>
              </a:rPr>
              <a:t> 2026 – n° 25-82.607 </a:t>
            </a:r>
            <a:endParaRPr lang="en-US" sz="1200" dirty="0"/>
          </a:p>
          <a:p>
            <a:pPr algn="just" defTabSz="914400">
              <a:lnSpc>
                <a:spcPct val="90000"/>
              </a:lnSpc>
              <a:spcAft>
                <a:spcPts val="600"/>
              </a:spcAft>
            </a:pPr>
            <a:r>
              <a:rPr lang="en-US" sz="1200" dirty="0">
                <a:solidFill>
                  <a:srgbClr val="2A2D31"/>
                </a:solidFill>
                <a:latin typeface="Aptos"/>
              </a:rPr>
              <a:t>Sans </a:t>
            </a:r>
            <a:r>
              <a:rPr lang="en-US" sz="1200" dirty="0" err="1">
                <a:solidFill>
                  <a:srgbClr val="2A2D31"/>
                </a:solidFill>
                <a:latin typeface="Aptos"/>
              </a:rPr>
              <a:t>appel</a:t>
            </a:r>
            <a:r>
              <a:rPr lang="en-US" sz="1200" dirty="0">
                <a:solidFill>
                  <a:srgbClr val="2A2D31"/>
                </a:solidFill>
                <a:latin typeface="Aptos"/>
              </a:rPr>
              <a:t> du </a:t>
            </a:r>
            <a:r>
              <a:rPr lang="en-US" sz="1200" dirty="0" err="1">
                <a:solidFill>
                  <a:srgbClr val="2A2D31"/>
                </a:solidFill>
                <a:latin typeface="Aptos"/>
              </a:rPr>
              <a:t>ministère</a:t>
            </a:r>
            <a:r>
              <a:rPr lang="en-US" sz="1200" dirty="0">
                <a:solidFill>
                  <a:srgbClr val="2A2D31"/>
                </a:solidFill>
                <a:latin typeface="Aptos"/>
              </a:rPr>
              <a:t> public, la </a:t>
            </a:r>
            <a:r>
              <a:rPr lang="en-US" sz="1200" dirty="0" err="1">
                <a:solidFill>
                  <a:srgbClr val="2A2D31"/>
                </a:solidFill>
                <a:latin typeface="Aptos"/>
              </a:rPr>
              <a:t>cour</a:t>
            </a:r>
            <a:r>
              <a:rPr lang="en-US" sz="1200" dirty="0">
                <a:solidFill>
                  <a:srgbClr val="2A2D31"/>
                </a:solidFill>
                <a:latin typeface="Aptos"/>
              </a:rPr>
              <a:t> </a:t>
            </a:r>
            <a:r>
              <a:rPr lang="en-US" sz="1200" dirty="0" err="1">
                <a:solidFill>
                  <a:srgbClr val="2A2D31"/>
                </a:solidFill>
                <a:latin typeface="Aptos"/>
              </a:rPr>
              <a:t>d’appel</a:t>
            </a:r>
            <a:r>
              <a:rPr lang="en-US" sz="1200" dirty="0">
                <a:solidFill>
                  <a:srgbClr val="2A2D31"/>
                </a:solidFill>
                <a:latin typeface="Aptos"/>
              </a:rPr>
              <a:t> ne </a:t>
            </a:r>
            <a:r>
              <a:rPr lang="en-US" sz="1200" dirty="0" err="1">
                <a:solidFill>
                  <a:srgbClr val="2A2D31"/>
                </a:solidFill>
                <a:latin typeface="Aptos"/>
              </a:rPr>
              <a:t>peut</a:t>
            </a:r>
            <a:r>
              <a:rPr lang="en-US" sz="1200" dirty="0">
                <a:solidFill>
                  <a:srgbClr val="2A2D31"/>
                </a:solidFill>
                <a:latin typeface="Aptos"/>
              </a:rPr>
              <a:t> </a:t>
            </a:r>
            <a:r>
              <a:rPr lang="en-US" sz="1200" dirty="0" err="1">
                <a:solidFill>
                  <a:srgbClr val="2A2D31"/>
                </a:solidFill>
                <a:latin typeface="Aptos"/>
              </a:rPr>
              <a:t>aggraver</a:t>
            </a:r>
            <a:r>
              <a:rPr lang="en-US" sz="1200" dirty="0">
                <a:solidFill>
                  <a:srgbClr val="2A2D31"/>
                </a:solidFill>
                <a:latin typeface="Aptos"/>
              </a:rPr>
              <a:t> le sort du </a:t>
            </a:r>
            <a:r>
              <a:rPr lang="en-US" sz="1200" dirty="0" err="1">
                <a:solidFill>
                  <a:srgbClr val="2A2D31"/>
                </a:solidFill>
                <a:latin typeface="Aptos"/>
              </a:rPr>
              <a:t>prévenu</a:t>
            </a:r>
            <a:r>
              <a:rPr lang="en-US" sz="1200" dirty="0">
                <a:solidFill>
                  <a:srgbClr val="2A2D31"/>
                </a:solidFill>
                <a:latin typeface="Aptos"/>
              </a:rPr>
              <a:t> qui est seul </a:t>
            </a:r>
            <a:r>
              <a:rPr lang="en-US" sz="1200" dirty="0" err="1">
                <a:solidFill>
                  <a:srgbClr val="2A2D31"/>
                </a:solidFill>
                <a:latin typeface="Aptos"/>
              </a:rPr>
              <a:t>appelant</a:t>
            </a:r>
            <a:r>
              <a:rPr lang="en-US" sz="1200" dirty="0">
                <a:solidFill>
                  <a:srgbClr val="2A2D31"/>
                </a:solidFill>
                <a:latin typeface="Aptos"/>
              </a:rPr>
              <a:t>.</a:t>
            </a:r>
          </a:p>
          <a:p>
            <a:pPr indent="-228600" defTabSz="914400">
              <a:lnSpc>
                <a:spcPct val="90000"/>
              </a:lnSpc>
              <a:spcAft>
                <a:spcPts val="600"/>
              </a:spcAft>
              <a:buFont typeface="Arial" panose="020B0604020202020204" pitchFamily="34" charset="0"/>
              <a:buChar char="•"/>
            </a:pPr>
            <a:endParaRPr lang="en-US" sz="1200" dirty="0"/>
          </a:p>
          <a:p>
            <a:pPr marL="285750" indent="-228600" algn="l" defTabSz="914400">
              <a:lnSpc>
                <a:spcPct val="90000"/>
              </a:lnSpc>
              <a:spcAft>
                <a:spcPts val="600"/>
              </a:spcAft>
              <a:buFont typeface="Arial" panose="020B0604020202020204" pitchFamily="34" charset="0"/>
              <a:buChar char="•"/>
            </a:pPr>
            <a:r>
              <a:rPr lang="en-US" sz="1200" b="1" dirty="0">
                <a:solidFill>
                  <a:srgbClr val="192B3F"/>
                </a:solidFill>
                <a:latin typeface="Aptos"/>
              </a:rPr>
              <a:t>Cass </a:t>
            </a:r>
            <a:r>
              <a:rPr lang="en-US" sz="1200" b="1" dirty="0" err="1">
                <a:solidFill>
                  <a:srgbClr val="192B3F"/>
                </a:solidFill>
                <a:latin typeface="Aptos"/>
              </a:rPr>
              <a:t>crim</a:t>
            </a:r>
            <a:r>
              <a:rPr lang="en-US" sz="1200" b="1" dirty="0">
                <a:solidFill>
                  <a:srgbClr val="192B3F"/>
                </a:solidFill>
                <a:latin typeface="Aptos"/>
              </a:rPr>
              <a:t> 15 </a:t>
            </a:r>
            <a:r>
              <a:rPr lang="en-US" sz="1200" b="1" dirty="0" err="1">
                <a:solidFill>
                  <a:srgbClr val="192B3F"/>
                </a:solidFill>
                <a:latin typeface="Aptos"/>
              </a:rPr>
              <a:t>avril</a:t>
            </a:r>
            <a:r>
              <a:rPr lang="en-US" sz="1200" b="1" dirty="0">
                <a:solidFill>
                  <a:srgbClr val="192B3F"/>
                </a:solidFill>
                <a:latin typeface="Aptos"/>
              </a:rPr>
              <a:t> 2026 – n° 25-84.977</a:t>
            </a:r>
            <a:endParaRPr lang="en-US" sz="1200" dirty="0"/>
          </a:p>
          <a:p>
            <a:pPr algn="just" defTabSz="914400">
              <a:lnSpc>
                <a:spcPct val="90000"/>
              </a:lnSpc>
              <a:spcAft>
                <a:spcPts val="600"/>
              </a:spcAft>
            </a:pPr>
            <a:r>
              <a:rPr lang="en-US" sz="1200" dirty="0">
                <a:solidFill>
                  <a:srgbClr val="2A2D31"/>
                </a:solidFill>
                <a:latin typeface="Aptos"/>
              </a:rPr>
              <a:t>Il </a:t>
            </a:r>
            <a:r>
              <a:rPr lang="en-US" sz="1200" dirty="0" err="1">
                <a:solidFill>
                  <a:srgbClr val="2A2D31"/>
                </a:solidFill>
                <a:latin typeface="Aptos"/>
              </a:rPr>
              <a:t>résulte</a:t>
            </a:r>
            <a:r>
              <a:rPr lang="en-US" sz="1200" dirty="0">
                <a:solidFill>
                  <a:srgbClr val="2A2D31"/>
                </a:solidFill>
                <a:latin typeface="Aptos"/>
              </a:rPr>
              <a:t> des articles 509 et 515 du code de </a:t>
            </a:r>
            <a:r>
              <a:rPr lang="en-US" sz="1200" dirty="0" err="1">
                <a:solidFill>
                  <a:srgbClr val="2A2D31"/>
                </a:solidFill>
                <a:latin typeface="Aptos"/>
              </a:rPr>
              <a:t>procédure</a:t>
            </a:r>
            <a:r>
              <a:rPr lang="en-US" sz="1200" dirty="0">
                <a:solidFill>
                  <a:srgbClr val="2A2D31"/>
                </a:solidFill>
                <a:latin typeface="Aptos"/>
              </a:rPr>
              <a:t> </a:t>
            </a:r>
            <a:r>
              <a:rPr lang="en-US" sz="1200" dirty="0" err="1">
                <a:solidFill>
                  <a:srgbClr val="2A2D31"/>
                </a:solidFill>
                <a:latin typeface="Aptos"/>
              </a:rPr>
              <a:t>pénale</a:t>
            </a:r>
            <a:r>
              <a:rPr lang="en-US" sz="1200" dirty="0">
                <a:solidFill>
                  <a:srgbClr val="2A2D31"/>
                </a:solidFill>
                <a:latin typeface="Aptos"/>
              </a:rPr>
              <a:t> </a:t>
            </a:r>
            <a:r>
              <a:rPr lang="en-US" sz="1200" dirty="0" err="1">
                <a:solidFill>
                  <a:srgbClr val="2A2D31"/>
                </a:solidFill>
                <a:latin typeface="Aptos"/>
              </a:rPr>
              <a:t>que</a:t>
            </a:r>
            <a:r>
              <a:rPr lang="en-US" sz="1200" dirty="0">
                <a:solidFill>
                  <a:srgbClr val="2A2D31"/>
                </a:solidFill>
                <a:latin typeface="Aptos"/>
              </a:rPr>
              <a:t> </a:t>
            </a:r>
            <a:r>
              <a:rPr lang="en-US" sz="1200" dirty="0" err="1">
                <a:solidFill>
                  <a:srgbClr val="2A2D31"/>
                </a:solidFill>
                <a:latin typeface="Aptos"/>
              </a:rPr>
              <a:t>l'appel</a:t>
            </a:r>
            <a:r>
              <a:rPr lang="en-US" sz="1200" dirty="0">
                <a:solidFill>
                  <a:srgbClr val="2A2D31"/>
                </a:solidFill>
                <a:latin typeface="Aptos"/>
              </a:rPr>
              <a:t> du </a:t>
            </a:r>
            <a:r>
              <a:rPr lang="en-US" sz="1200" dirty="0" err="1">
                <a:solidFill>
                  <a:srgbClr val="2A2D31"/>
                </a:solidFill>
                <a:latin typeface="Aptos"/>
              </a:rPr>
              <a:t>ministère</a:t>
            </a:r>
            <a:r>
              <a:rPr lang="en-US" sz="1200" dirty="0">
                <a:solidFill>
                  <a:srgbClr val="2A2D31"/>
                </a:solidFill>
                <a:latin typeface="Aptos"/>
              </a:rPr>
              <a:t> public </a:t>
            </a:r>
            <a:r>
              <a:rPr lang="en-US" sz="1200" dirty="0" err="1">
                <a:solidFill>
                  <a:srgbClr val="2A2D31"/>
                </a:solidFill>
                <a:latin typeface="Aptos"/>
              </a:rPr>
              <a:t>saisit</a:t>
            </a:r>
            <a:r>
              <a:rPr lang="en-US" sz="1200" dirty="0">
                <a:solidFill>
                  <a:srgbClr val="2A2D31"/>
                </a:solidFill>
                <a:latin typeface="Aptos"/>
              </a:rPr>
              <a:t> la </a:t>
            </a:r>
            <a:r>
              <a:rPr lang="en-US" sz="1200" dirty="0" err="1">
                <a:solidFill>
                  <a:srgbClr val="2A2D31"/>
                </a:solidFill>
                <a:latin typeface="Aptos"/>
              </a:rPr>
              <a:t>cour</a:t>
            </a:r>
            <a:r>
              <a:rPr lang="en-US" sz="1200" dirty="0">
                <a:solidFill>
                  <a:srgbClr val="2A2D31"/>
                </a:solidFill>
                <a:latin typeface="Aptos"/>
              </a:rPr>
              <a:t> </a:t>
            </a:r>
            <a:r>
              <a:rPr lang="en-US" sz="1200" dirty="0" err="1">
                <a:solidFill>
                  <a:srgbClr val="2A2D31"/>
                </a:solidFill>
                <a:latin typeface="Aptos"/>
              </a:rPr>
              <a:t>d'appel</a:t>
            </a:r>
            <a:r>
              <a:rPr lang="en-US" sz="1200" dirty="0">
                <a:solidFill>
                  <a:srgbClr val="2A2D31"/>
                </a:solidFill>
                <a:latin typeface="Aptos"/>
              </a:rPr>
              <a:t> de </a:t>
            </a:r>
            <a:r>
              <a:rPr lang="en-US" sz="1200" dirty="0" err="1">
                <a:solidFill>
                  <a:srgbClr val="2A2D31"/>
                </a:solidFill>
                <a:latin typeface="Aptos"/>
              </a:rPr>
              <a:t>l'action</a:t>
            </a:r>
            <a:r>
              <a:rPr lang="en-US" sz="1200" dirty="0">
                <a:solidFill>
                  <a:srgbClr val="2A2D31"/>
                </a:solidFill>
                <a:latin typeface="Aptos"/>
              </a:rPr>
              <a:t> publique dans son ensemble. Il se </a:t>
            </a:r>
            <a:r>
              <a:rPr lang="en-US" sz="1200" dirty="0" err="1">
                <a:solidFill>
                  <a:srgbClr val="2A2D31"/>
                </a:solidFill>
                <a:latin typeface="Aptos"/>
              </a:rPr>
              <a:t>déduit</a:t>
            </a:r>
            <a:r>
              <a:rPr lang="en-US" sz="1200" dirty="0">
                <a:solidFill>
                  <a:srgbClr val="2A2D31"/>
                </a:solidFill>
                <a:latin typeface="Aptos"/>
              </a:rPr>
              <a:t> de </a:t>
            </a:r>
            <a:r>
              <a:rPr lang="en-US" sz="1200" dirty="0" err="1">
                <a:solidFill>
                  <a:srgbClr val="2A2D31"/>
                </a:solidFill>
                <a:latin typeface="Aptos"/>
              </a:rPr>
              <a:t>l'article</a:t>
            </a:r>
            <a:r>
              <a:rPr lang="en-US" sz="1200" dirty="0">
                <a:solidFill>
                  <a:srgbClr val="2A2D31"/>
                </a:solidFill>
                <a:latin typeface="Aptos"/>
              </a:rPr>
              <a:t> 385 du code </a:t>
            </a:r>
            <a:r>
              <a:rPr lang="en-US" sz="1200" dirty="0" err="1">
                <a:solidFill>
                  <a:srgbClr val="2A2D31"/>
                </a:solidFill>
                <a:latin typeface="Aptos"/>
              </a:rPr>
              <a:t>précité</a:t>
            </a:r>
            <a:r>
              <a:rPr lang="en-US" sz="1200" dirty="0">
                <a:solidFill>
                  <a:srgbClr val="2A2D31"/>
                </a:solidFill>
                <a:latin typeface="Aptos"/>
              </a:rPr>
              <a:t> </a:t>
            </a:r>
            <a:r>
              <a:rPr lang="en-US" sz="1200" dirty="0" err="1">
                <a:solidFill>
                  <a:srgbClr val="2A2D31"/>
                </a:solidFill>
                <a:latin typeface="Aptos"/>
              </a:rPr>
              <a:t>que</a:t>
            </a:r>
            <a:r>
              <a:rPr lang="en-US" sz="1200" dirty="0">
                <a:solidFill>
                  <a:srgbClr val="2A2D31"/>
                </a:solidFill>
                <a:latin typeface="Aptos"/>
              </a:rPr>
              <a:t> les exceptions de </a:t>
            </a:r>
            <a:r>
              <a:rPr lang="en-US" sz="1200" dirty="0" err="1">
                <a:solidFill>
                  <a:srgbClr val="2A2D31"/>
                </a:solidFill>
                <a:latin typeface="Aptos"/>
              </a:rPr>
              <a:t>nullité</a:t>
            </a:r>
            <a:r>
              <a:rPr lang="en-US" sz="1200" dirty="0">
                <a:solidFill>
                  <a:srgbClr val="2A2D31"/>
                </a:solidFill>
                <a:latin typeface="Aptos"/>
              </a:rPr>
              <a:t> </a:t>
            </a:r>
            <a:r>
              <a:rPr lang="en-US" sz="1200" dirty="0" err="1">
                <a:solidFill>
                  <a:srgbClr val="2A2D31"/>
                </a:solidFill>
                <a:latin typeface="Aptos"/>
              </a:rPr>
              <a:t>doivent</a:t>
            </a:r>
            <a:r>
              <a:rPr lang="en-US" sz="1200" dirty="0">
                <a:solidFill>
                  <a:srgbClr val="2A2D31"/>
                </a:solidFill>
                <a:latin typeface="Aptos"/>
              </a:rPr>
              <a:t> </a:t>
            </a:r>
            <a:r>
              <a:rPr lang="en-US" sz="1200" dirty="0" err="1">
                <a:solidFill>
                  <a:srgbClr val="2A2D31"/>
                </a:solidFill>
                <a:latin typeface="Aptos"/>
              </a:rPr>
              <a:t>être</a:t>
            </a:r>
            <a:r>
              <a:rPr lang="en-US" sz="1200" dirty="0">
                <a:solidFill>
                  <a:srgbClr val="2A2D31"/>
                </a:solidFill>
                <a:latin typeface="Aptos"/>
              </a:rPr>
              <a:t> </a:t>
            </a:r>
            <a:r>
              <a:rPr lang="en-US" sz="1200" dirty="0" err="1">
                <a:solidFill>
                  <a:srgbClr val="2A2D31"/>
                </a:solidFill>
                <a:latin typeface="Aptos"/>
              </a:rPr>
              <a:t>présentées</a:t>
            </a:r>
            <a:r>
              <a:rPr lang="en-US" sz="1200" dirty="0">
                <a:solidFill>
                  <a:srgbClr val="2A2D31"/>
                </a:solidFill>
                <a:latin typeface="Aptos"/>
              </a:rPr>
              <a:t> par le </a:t>
            </a:r>
            <a:r>
              <a:rPr lang="en-US" sz="1200" dirty="0" err="1">
                <a:solidFill>
                  <a:srgbClr val="2A2D31"/>
                </a:solidFill>
                <a:latin typeface="Aptos"/>
              </a:rPr>
              <a:t>prévenu</a:t>
            </a:r>
            <a:r>
              <a:rPr lang="en-US" sz="1200" dirty="0">
                <a:solidFill>
                  <a:srgbClr val="2A2D31"/>
                </a:solidFill>
                <a:latin typeface="Aptos"/>
              </a:rPr>
              <a:t>, et ne </a:t>
            </a:r>
            <a:r>
              <a:rPr lang="en-US" sz="1200" dirty="0" err="1">
                <a:solidFill>
                  <a:srgbClr val="2A2D31"/>
                </a:solidFill>
                <a:latin typeface="Aptos"/>
              </a:rPr>
              <a:t>peuvent</a:t>
            </a:r>
            <a:r>
              <a:rPr lang="en-US" sz="1200" dirty="0">
                <a:solidFill>
                  <a:srgbClr val="2A2D31"/>
                </a:solidFill>
                <a:latin typeface="Aptos"/>
              </a:rPr>
              <a:t> </a:t>
            </a:r>
            <a:r>
              <a:rPr lang="en-US" sz="1200" dirty="0" err="1">
                <a:solidFill>
                  <a:srgbClr val="2A2D31"/>
                </a:solidFill>
                <a:latin typeface="Aptos"/>
              </a:rPr>
              <a:t>être</a:t>
            </a:r>
            <a:r>
              <a:rPr lang="en-US" sz="1200" dirty="0">
                <a:solidFill>
                  <a:srgbClr val="2A2D31"/>
                </a:solidFill>
                <a:latin typeface="Aptos"/>
              </a:rPr>
              <a:t> </a:t>
            </a:r>
            <a:r>
              <a:rPr lang="en-US" sz="1200" dirty="0" err="1">
                <a:solidFill>
                  <a:srgbClr val="2A2D31"/>
                </a:solidFill>
                <a:latin typeface="Aptos"/>
              </a:rPr>
              <a:t>relevées</a:t>
            </a:r>
            <a:r>
              <a:rPr lang="en-US" sz="1200" dirty="0">
                <a:solidFill>
                  <a:srgbClr val="2A2D31"/>
                </a:solidFill>
                <a:latin typeface="Aptos"/>
              </a:rPr>
              <a:t> </a:t>
            </a:r>
            <a:r>
              <a:rPr lang="en-US" sz="1200" dirty="0" err="1">
                <a:solidFill>
                  <a:srgbClr val="2A2D31"/>
                </a:solidFill>
                <a:latin typeface="Aptos"/>
              </a:rPr>
              <a:t>d'office</a:t>
            </a:r>
            <a:r>
              <a:rPr lang="en-US" sz="1200" dirty="0">
                <a:solidFill>
                  <a:srgbClr val="2A2D31"/>
                </a:solidFill>
                <a:latin typeface="Aptos"/>
              </a:rPr>
              <a:t> par les </a:t>
            </a:r>
            <a:r>
              <a:rPr lang="en-US" sz="1200" dirty="0" err="1">
                <a:solidFill>
                  <a:srgbClr val="2A2D31"/>
                </a:solidFill>
                <a:latin typeface="Aptos"/>
              </a:rPr>
              <a:t>juridictions</a:t>
            </a:r>
            <a:r>
              <a:rPr lang="en-US" sz="1200" dirty="0">
                <a:solidFill>
                  <a:srgbClr val="2A2D31"/>
                </a:solidFill>
                <a:latin typeface="Aptos"/>
              </a:rPr>
              <a:t> </a:t>
            </a:r>
            <a:r>
              <a:rPr lang="en-US" sz="1200" dirty="0" err="1">
                <a:solidFill>
                  <a:srgbClr val="2A2D31"/>
                </a:solidFill>
                <a:latin typeface="Aptos"/>
              </a:rPr>
              <a:t>correctionnelles</a:t>
            </a:r>
            <a:r>
              <a:rPr lang="en-US" sz="1200" dirty="0">
                <a:solidFill>
                  <a:srgbClr val="2A2D31"/>
                </a:solidFill>
                <a:latin typeface="Aptos"/>
              </a:rPr>
              <a:t>.</a:t>
            </a:r>
          </a:p>
          <a:p>
            <a:pPr indent="-228600" defTabSz="914400">
              <a:lnSpc>
                <a:spcPct val="90000"/>
              </a:lnSpc>
              <a:spcAft>
                <a:spcPts val="600"/>
              </a:spcAft>
              <a:buFont typeface="Arial" panose="020B0604020202020204" pitchFamily="34" charset="0"/>
              <a:buChar char="•"/>
            </a:pPr>
            <a:endParaRPr lang="en-US" sz="1200" dirty="0"/>
          </a:p>
          <a:p>
            <a:pPr marL="285750" indent="-228600" algn="l" defTabSz="914400">
              <a:lnSpc>
                <a:spcPct val="90000"/>
              </a:lnSpc>
              <a:spcAft>
                <a:spcPts val="600"/>
              </a:spcAft>
              <a:buFont typeface="Arial" panose="020B0604020202020204" pitchFamily="34" charset="0"/>
              <a:buChar char="•"/>
            </a:pPr>
            <a:r>
              <a:rPr lang="en-US" sz="1200" b="1" dirty="0">
                <a:solidFill>
                  <a:srgbClr val="192B3F"/>
                </a:solidFill>
                <a:latin typeface="Aptos"/>
              </a:rPr>
              <a:t>Cass </a:t>
            </a:r>
            <a:r>
              <a:rPr lang="en-US" sz="1200" b="1" dirty="0" err="1">
                <a:solidFill>
                  <a:srgbClr val="192B3F"/>
                </a:solidFill>
                <a:latin typeface="Aptos"/>
              </a:rPr>
              <a:t>crim</a:t>
            </a:r>
            <a:r>
              <a:rPr lang="en-US" sz="1200" b="1" dirty="0">
                <a:solidFill>
                  <a:srgbClr val="192B3F"/>
                </a:solidFill>
                <a:latin typeface="Aptos"/>
              </a:rPr>
              <a:t> 13 </a:t>
            </a:r>
            <a:r>
              <a:rPr lang="en-US" sz="1200" b="1" dirty="0" err="1">
                <a:solidFill>
                  <a:srgbClr val="192B3F"/>
                </a:solidFill>
                <a:latin typeface="Aptos"/>
              </a:rPr>
              <a:t>mai</a:t>
            </a:r>
            <a:r>
              <a:rPr lang="en-US" sz="1200" b="1" dirty="0">
                <a:solidFill>
                  <a:srgbClr val="192B3F"/>
                </a:solidFill>
                <a:latin typeface="Aptos"/>
              </a:rPr>
              <a:t> 2026 – n° 25-80.966</a:t>
            </a:r>
          </a:p>
          <a:p>
            <a:pPr algn="just" defTabSz="914400">
              <a:lnSpc>
                <a:spcPct val="90000"/>
              </a:lnSpc>
              <a:spcAft>
                <a:spcPts val="600"/>
              </a:spcAft>
            </a:pPr>
            <a:r>
              <a:rPr lang="en-US" sz="1200" dirty="0">
                <a:solidFill>
                  <a:srgbClr val="192B3F"/>
                </a:solidFill>
                <a:latin typeface="Aptos"/>
              </a:rPr>
              <a:t>La Cour de cassation </a:t>
            </a:r>
            <a:r>
              <a:rPr lang="en-US" sz="1200" dirty="0" err="1">
                <a:solidFill>
                  <a:srgbClr val="192B3F"/>
                </a:solidFill>
                <a:latin typeface="Aptos"/>
              </a:rPr>
              <a:t>juge</a:t>
            </a:r>
            <a:r>
              <a:rPr lang="en-US" sz="1200" dirty="0">
                <a:solidFill>
                  <a:srgbClr val="192B3F"/>
                </a:solidFill>
                <a:latin typeface="Aptos"/>
              </a:rPr>
              <a:t> </a:t>
            </a:r>
            <a:r>
              <a:rPr lang="en-US" sz="1200" dirty="0" err="1">
                <a:solidFill>
                  <a:srgbClr val="192B3F"/>
                </a:solidFill>
                <a:latin typeface="Aptos"/>
              </a:rPr>
              <a:t>que</a:t>
            </a:r>
            <a:r>
              <a:rPr lang="en-US" sz="1200" dirty="0">
                <a:solidFill>
                  <a:srgbClr val="192B3F"/>
                </a:solidFill>
                <a:latin typeface="Aptos"/>
              </a:rPr>
              <a:t> le </a:t>
            </a:r>
            <a:r>
              <a:rPr lang="en-US" sz="1200" dirty="0" err="1">
                <a:solidFill>
                  <a:srgbClr val="192B3F"/>
                </a:solidFill>
                <a:latin typeface="Aptos"/>
              </a:rPr>
              <a:t>demandeur</a:t>
            </a:r>
            <a:r>
              <a:rPr lang="en-US" sz="1200" dirty="0">
                <a:solidFill>
                  <a:srgbClr val="192B3F"/>
                </a:solidFill>
                <a:latin typeface="Aptos"/>
              </a:rPr>
              <a:t> qui </a:t>
            </a:r>
            <a:r>
              <a:rPr lang="en-US" sz="1200" dirty="0" err="1">
                <a:solidFill>
                  <a:srgbClr val="192B3F"/>
                </a:solidFill>
                <a:latin typeface="Aptos"/>
              </a:rPr>
              <a:t>soulève</a:t>
            </a:r>
            <a:r>
              <a:rPr lang="en-US" sz="1200" dirty="0">
                <a:solidFill>
                  <a:srgbClr val="192B3F"/>
                </a:solidFill>
                <a:latin typeface="Aptos"/>
              </a:rPr>
              <a:t> </a:t>
            </a:r>
            <a:r>
              <a:rPr lang="en-US" sz="1200" dirty="0" err="1">
                <a:solidFill>
                  <a:srgbClr val="192B3F"/>
                </a:solidFill>
                <a:latin typeface="Aptos"/>
              </a:rPr>
              <a:t>devant</a:t>
            </a:r>
            <a:r>
              <a:rPr lang="en-US" sz="1200" dirty="0">
                <a:solidFill>
                  <a:srgbClr val="192B3F"/>
                </a:solidFill>
                <a:latin typeface="Aptos"/>
              </a:rPr>
              <a:t> la chambre de </a:t>
            </a:r>
            <a:r>
              <a:rPr lang="en-US" sz="1200" dirty="0" err="1">
                <a:solidFill>
                  <a:srgbClr val="192B3F"/>
                </a:solidFill>
                <a:latin typeface="Aptos"/>
              </a:rPr>
              <a:t>l'instruction</a:t>
            </a:r>
            <a:r>
              <a:rPr lang="en-US" sz="1200" dirty="0">
                <a:solidFill>
                  <a:srgbClr val="192B3F"/>
                </a:solidFill>
                <a:latin typeface="Aptos"/>
              </a:rPr>
              <a:t> un moyen de </a:t>
            </a:r>
            <a:r>
              <a:rPr lang="en-US" sz="1200" dirty="0" err="1">
                <a:solidFill>
                  <a:srgbClr val="192B3F"/>
                </a:solidFill>
                <a:latin typeface="Aptos"/>
              </a:rPr>
              <a:t>nullité</a:t>
            </a:r>
            <a:r>
              <a:rPr lang="en-US" sz="1200" dirty="0">
                <a:solidFill>
                  <a:srgbClr val="192B3F"/>
                </a:solidFill>
                <a:latin typeface="Aptos"/>
              </a:rPr>
              <a:t> doit </a:t>
            </a:r>
            <a:r>
              <a:rPr lang="en-US" sz="1200" dirty="0" err="1">
                <a:solidFill>
                  <a:srgbClr val="192B3F"/>
                </a:solidFill>
                <a:latin typeface="Aptos"/>
              </a:rPr>
              <a:t>indiquer</a:t>
            </a:r>
            <a:r>
              <a:rPr lang="en-US" sz="1200" dirty="0">
                <a:solidFill>
                  <a:srgbClr val="192B3F"/>
                </a:solidFill>
                <a:latin typeface="Aptos"/>
              </a:rPr>
              <a:t> </a:t>
            </a:r>
            <a:r>
              <a:rPr lang="en-US" sz="1200" dirty="0" err="1">
                <a:solidFill>
                  <a:srgbClr val="192B3F"/>
                </a:solidFill>
                <a:latin typeface="Aptos"/>
              </a:rPr>
              <a:t>précisément</a:t>
            </a:r>
            <a:r>
              <a:rPr lang="en-US" sz="1200" dirty="0">
                <a:solidFill>
                  <a:srgbClr val="192B3F"/>
                </a:solidFill>
                <a:latin typeface="Aptos"/>
              </a:rPr>
              <a:t>, dans </a:t>
            </a:r>
            <a:r>
              <a:rPr lang="en-US" sz="1200" dirty="0" err="1">
                <a:solidFill>
                  <a:srgbClr val="192B3F"/>
                </a:solidFill>
                <a:latin typeface="Aptos"/>
              </a:rPr>
              <a:t>l'hypothèse</a:t>
            </a:r>
            <a:r>
              <a:rPr lang="en-US" sz="1200" dirty="0">
                <a:solidFill>
                  <a:srgbClr val="192B3F"/>
                </a:solidFill>
                <a:latin typeface="Aptos"/>
              </a:rPr>
              <a:t> </a:t>
            </a:r>
            <a:r>
              <a:rPr lang="en-US" sz="1200" dirty="0" err="1">
                <a:solidFill>
                  <a:srgbClr val="192B3F"/>
                </a:solidFill>
                <a:latin typeface="Aptos"/>
              </a:rPr>
              <a:t>où</a:t>
            </a:r>
            <a:r>
              <a:rPr lang="en-US" sz="1200" dirty="0">
                <a:solidFill>
                  <a:srgbClr val="192B3F"/>
                </a:solidFill>
                <a:latin typeface="Aptos"/>
              </a:rPr>
              <a:t> il y </a:t>
            </a:r>
            <a:r>
              <a:rPr lang="en-US" sz="1200" dirty="0" err="1">
                <a:solidFill>
                  <a:srgbClr val="192B3F"/>
                </a:solidFill>
                <a:latin typeface="Aptos"/>
              </a:rPr>
              <a:t>serait</a:t>
            </a:r>
            <a:r>
              <a:rPr lang="en-US" sz="1200" dirty="0">
                <a:solidFill>
                  <a:srgbClr val="192B3F"/>
                </a:solidFill>
                <a:latin typeface="Aptos"/>
              </a:rPr>
              <a:t> fait droit, chacun des </a:t>
            </a:r>
            <a:r>
              <a:rPr lang="en-US" sz="1200" dirty="0" err="1">
                <a:solidFill>
                  <a:srgbClr val="192B3F"/>
                </a:solidFill>
                <a:latin typeface="Aptos"/>
              </a:rPr>
              <a:t>actes</a:t>
            </a:r>
            <a:r>
              <a:rPr lang="en-US" sz="1200" dirty="0">
                <a:solidFill>
                  <a:srgbClr val="192B3F"/>
                </a:solidFill>
                <a:latin typeface="Aptos"/>
              </a:rPr>
              <a:t> </a:t>
            </a:r>
            <a:r>
              <a:rPr lang="en-US" sz="1200" dirty="0" err="1">
                <a:solidFill>
                  <a:srgbClr val="192B3F"/>
                </a:solidFill>
                <a:latin typeface="Aptos"/>
              </a:rPr>
              <a:t>dont</a:t>
            </a:r>
            <a:r>
              <a:rPr lang="en-US" sz="1200" dirty="0">
                <a:solidFill>
                  <a:srgbClr val="192B3F"/>
                </a:solidFill>
                <a:latin typeface="Aptos"/>
              </a:rPr>
              <a:t> il </a:t>
            </a:r>
            <a:r>
              <a:rPr lang="en-US" sz="1200" dirty="0" err="1">
                <a:solidFill>
                  <a:srgbClr val="192B3F"/>
                </a:solidFill>
                <a:latin typeface="Aptos"/>
              </a:rPr>
              <a:t>sollicite</a:t>
            </a:r>
            <a:r>
              <a:rPr lang="en-US" sz="1200" dirty="0">
                <a:solidFill>
                  <a:srgbClr val="192B3F"/>
                </a:solidFill>
                <a:latin typeface="Aptos"/>
              </a:rPr>
              <a:t> </a:t>
            </a:r>
            <a:r>
              <a:rPr lang="en-US" sz="1200" dirty="0" err="1">
                <a:solidFill>
                  <a:srgbClr val="192B3F"/>
                </a:solidFill>
                <a:latin typeface="Aptos"/>
              </a:rPr>
              <a:t>l'annulation</a:t>
            </a:r>
            <a:r>
              <a:rPr lang="en-US" sz="1200" dirty="0">
                <a:solidFill>
                  <a:srgbClr val="192B3F"/>
                </a:solidFill>
                <a:latin typeface="Aptos"/>
              </a:rPr>
              <a:t> par </a:t>
            </a:r>
            <a:r>
              <a:rPr lang="en-US" sz="1200" dirty="0" err="1">
                <a:solidFill>
                  <a:srgbClr val="192B3F"/>
                </a:solidFill>
                <a:latin typeface="Aptos"/>
              </a:rPr>
              <a:t>voie</a:t>
            </a:r>
            <a:r>
              <a:rPr lang="en-US" sz="1200" dirty="0">
                <a:solidFill>
                  <a:srgbClr val="192B3F"/>
                </a:solidFill>
                <a:latin typeface="Aptos"/>
              </a:rPr>
              <a:t> de </a:t>
            </a:r>
            <a:r>
              <a:rPr lang="en-US" sz="1200" dirty="0" err="1">
                <a:solidFill>
                  <a:srgbClr val="192B3F"/>
                </a:solidFill>
                <a:latin typeface="Aptos"/>
              </a:rPr>
              <a:t>conséquence</a:t>
            </a:r>
            <a:r>
              <a:rPr lang="en-US" sz="1200" dirty="0">
                <a:solidFill>
                  <a:srgbClr val="192B3F"/>
                </a:solidFill>
                <a:latin typeface="Aptos"/>
              </a:rPr>
              <a:t> </a:t>
            </a:r>
            <a:r>
              <a:rPr lang="en-US" sz="1200" dirty="0" err="1">
                <a:solidFill>
                  <a:srgbClr val="192B3F"/>
                </a:solidFill>
                <a:latin typeface="Aptos"/>
              </a:rPr>
              <a:t>en</a:t>
            </a:r>
            <a:r>
              <a:rPr lang="en-US" sz="1200" dirty="0">
                <a:solidFill>
                  <a:srgbClr val="192B3F"/>
                </a:solidFill>
                <a:latin typeface="Aptos"/>
              </a:rPr>
              <a:t> application de </a:t>
            </a:r>
            <a:r>
              <a:rPr lang="en-US" sz="1200" dirty="0" err="1">
                <a:solidFill>
                  <a:srgbClr val="192B3F"/>
                </a:solidFill>
                <a:latin typeface="Aptos"/>
              </a:rPr>
              <a:t>l'article</a:t>
            </a:r>
            <a:r>
              <a:rPr lang="en-US" sz="1200" dirty="0">
                <a:solidFill>
                  <a:srgbClr val="192B3F"/>
                </a:solidFill>
                <a:latin typeface="Aptos"/>
              </a:rPr>
              <a:t> 174 du code de </a:t>
            </a:r>
            <a:r>
              <a:rPr lang="en-US" sz="1200" dirty="0" err="1">
                <a:solidFill>
                  <a:srgbClr val="192B3F"/>
                </a:solidFill>
                <a:latin typeface="Aptos"/>
              </a:rPr>
              <a:t>procédure</a:t>
            </a:r>
            <a:r>
              <a:rPr lang="en-US" sz="1200" dirty="0">
                <a:solidFill>
                  <a:srgbClr val="192B3F"/>
                </a:solidFill>
                <a:latin typeface="Aptos"/>
              </a:rPr>
              <a:t> </a:t>
            </a:r>
            <a:r>
              <a:rPr lang="en-US" sz="1200" dirty="0" err="1">
                <a:solidFill>
                  <a:srgbClr val="192B3F"/>
                </a:solidFill>
                <a:latin typeface="Aptos"/>
              </a:rPr>
              <a:t>pénale</a:t>
            </a:r>
            <a:r>
              <a:rPr lang="en-US" sz="1200" dirty="0">
                <a:solidFill>
                  <a:srgbClr val="192B3F"/>
                </a:solidFill>
                <a:latin typeface="Aptos"/>
              </a:rPr>
              <a:t> (Crim., 20 </a:t>
            </a:r>
            <a:r>
              <a:rPr lang="en-US" sz="1200" dirty="0" err="1">
                <a:solidFill>
                  <a:srgbClr val="192B3F"/>
                </a:solidFill>
                <a:latin typeface="Aptos"/>
              </a:rPr>
              <a:t>mai</a:t>
            </a:r>
            <a:r>
              <a:rPr lang="en-US" sz="1200" dirty="0">
                <a:solidFill>
                  <a:srgbClr val="192B3F"/>
                </a:solidFill>
                <a:latin typeface="Aptos"/>
              </a:rPr>
              <a:t> 2025, </a:t>
            </a:r>
            <a:r>
              <a:rPr lang="en-US" sz="1200" dirty="0" err="1">
                <a:solidFill>
                  <a:srgbClr val="192B3F"/>
                </a:solidFill>
                <a:latin typeface="Aptos"/>
              </a:rPr>
              <a:t>pourvoi</a:t>
            </a:r>
            <a:r>
              <a:rPr lang="en-US" sz="1200" dirty="0">
                <a:solidFill>
                  <a:srgbClr val="192B3F"/>
                </a:solidFill>
                <a:latin typeface="Aptos"/>
              </a:rPr>
              <a:t> n 24-85.763). Cette obligation de </a:t>
            </a:r>
            <a:r>
              <a:rPr lang="en-US" sz="1200" dirty="0" err="1">
                <a:solidFill>
                  <a:srgbClr val="192B3F"/>
                </a:solidFill>
                <a:latin typeface="Aptos"/>
              </a:rPr>
              <a:t>préciser</a:t>
            </a:r>
            <a:r>
              <a:rPr lang="en-US" sz="1200" dirty="0">
                <a:solidFill>
                  <a:srgbClr val="192B3F"/>
                </a:solidFill>
                <a:latin typeface="Aptos"/>
              </a:rPr>
              <a:t> les </a:t>
            </a:r>
            <a:r>
              <a:rPr lang="en-US" sz="1200" dirty="0" err="1">
                <a:solidFill>
                  <a:srgbClr val="192B3F"/>
                </a:solidFill>
                <a:latin typeface="Aptos"/>
              </a:rPr>
              <a:t>actes</a:t>
            </a:r>
            <a:r>
              <a:rPr lang="en-US" sz="1200" dirty="0">
                <a:solidFill>
                  <a:srgbClr val="192B3F"/>
                </a:solidFill>
                <a:latin typeface="Aptos"/>
              </a:rPr>
              <a:t> </a:t>
            </a:r>
            <a:r>
              <a:rPr lang="en-US" sz="1200" dirty="0" err="1">
                <a:solidFill>
                  <a:srgbClr val="192B3F"/>
                </a:solidFill>
                <a:latin typeface="Aptos"/>
              </a:rPr>
              <a:t>dont</a:t>
            </a:r>
            <a:r>
              <a:rPr lang="en-US" sz="1200" dirty="0">
                <a:solidFill>
                  <a:srgbClr val="192B3F"/>
                </a:solidFill>
                <a:latin typeface="Aptos"/>
              </a:rPr>
              <a:t> </a:t>
            </a:r>
            <a:r>
              <a:rPr lang="en-US" sz="1200" dirty="0" err="1">
                <a:solidFill>
                  <a:srgbClr val="192B3F"/>
                </a:solidFill>
                <a:latin typeface="Aptos"/>
              </a:rPr>
              <a:t>l'annulation</a:t>
            </a:r>
            <a:r>
              <a:rPr lang="en-US" sz="1200" dirty="0">
                <a:solidFill>
                  <a:srgbClr val="192B3F"/>
                </a:solidFill>
                <a:latin typeface="Aptos"/>
              </a:rPr>
              <a:t> est </a:t>
            </a:r>
            <a:r>
              <a:rPr lang="en-US" sz="1200" dirty="0" err="1">
                <a:solidFill>
                  <a:srgbClr val="192B3F"/>
                </a:solidFill>
                <a:latin typeface="Aptos"/>
              </a:rPr>
              <a:t>sollicitée</a:t>
            </a:r>
            <a:r>
              <a:rPr lang="en-US" sz="1200" dirty="0">
                <a:solidFill>
                  <a:srgbClr val="192B3F"/>
                </a:solidFill>
                <a:latin typeface="Aptos"/>
              </a:rPr>
              <a:t> par </a:t>
            </a:r>
            <a:r>
              <a:rPr lang="en-US" sz="1200" dirty="0" err="1">
                <a:solidFill>
                  <a:srgbClr val="192B3F"/>
                </a:solidFill>
                <a:latin typeface="Aptos"/>
              </a:rPr>
              <a:t>voie</a:t>
            </a:r>
            <a:r>
              <a:rPr lang="en-US" sz="1200" dirty="0">
                <a:solidFill>
                  <a:srgbClr val="192B3F"/>
                </a:solidFill>
                <a:latin typeface="Aptos"/>
              </a:rPr>
              <a:t> de </a:t>
            </a:r>
            <a:r>
              <a:rPr lang="en-US" sz="1200" dirty="0" err="1">
                <a:solidFill>
                  <a:srgbClr val="192B3F"/>
                </a:solidFill>
                <a:latin typeface="Aptos"/>
              </a:rPr>
              <a:t>conséquence</a:t>
            </a:r>
            <a:r>
              <a:rPr lang="en-US" sz="1200" dirty="0">
                <a:solidFill>
                  <a:srgbClr val="192B3F"/>
                </a:solidFill>
                <a:latin typeface="Aptos"/>
              </a:rPr>
              <a:t> doit </a:t>
            </a:r>
            <a:r>
              <a:rPr lang="en-US" sz="1200" dirty="0" err="1">
                <a:solidFill>
                  <a:srgbClr val="192B3F"/>
                </a:solidFill>
                <a:latin typeface="Aptos"/>
              </a:rPr>
              <a:t>également</a:t>
            </a:r>
            <a:r>
              <a:rPr lang="en-US" sz="1200" dirty="0">
                <a:solidFill>
                  <a:srgbClr val="192B3F"/>
                </a:solidFill>
                <a:latin typeface="Aptos"/>
              </a:rPr>
              <a:t> </a:t>
            </a:r>
            <a:r>
              <a:rPr lang="en-US" sz="1200" dirty="0" err="1">
                <a:solidFill>
                  <a:srgbClr val="192B3F"/>
                </a:solidFill>
                <a:latin typeface="Aptos"/>
              </a:rPr>
              <a:t>s’appliquer</a:t>
            </a:r>
            <a:r>
              <a:rPr lang="en-US" sz="1200" dirty="0">
                <a:solidFill>
                  <a:srgbClr val="192B3F"/>
                </a:solidFill>
                <a:latin typeface="Aptos"/>
              </a:rPr>
              <a:t> </a:t>
            </a:r>
            <a:r>
              <a:rPr lang="en-US" sz="1200" dirty="0" err="1">
                <a:solidFill>
                  <a:srgbClr val="192B3F"/>
                </a:solidFill>
                <a:latin typeface="Aptos"/>
              </a:rPr>
              <a:t>lorsque</a:t>
            </a:r>
            <a:r>
              <a:rPr lang="en-US" sz="1200" dirty="0">
                <a:solidFill>
                  <a:srgbClr val="192B3F"/>
                </a:solidFill>
                <a:latin typeface="Aptos"/>
              </a:rPr>
              <a:t> des moyens de </a:t>
            </a:r>
            <a:r>
              <a:rPr lang="en-US" sz="1200" dirty="0" err="1">
                <a:solidFill>
                  <a:srgbClr val="192B3F"/>
                </a:solidFill>
                <a:latin typeface="Aptos"/>
              </a:rPr>
              <a:t>nullité</a:t>
            </a:r>
            <a:r>
              <a:rPr lang="en-US" sz="1200" dirty="0">
                <a:solidFill>
                  <a:srgbClr val="192B3F"/>
                </a:solidFill>
                <a:latin typeface="Aptos"/>
              </a:rPr>
              <a:t> </a:t>
            </a:r>
            <a:r>
              <a:rPr lang="en-US" sz="1200" dirty="0" err="1">
                <a:solidFill>
                  <a:srgbClr val="192B3F"/>
                </a:solidFill>
                <a:latin typeface="Aptos"/>
              </a:rPr>
              <a:t>sont</a:t>
            </a:r>
            <a:r>
              <a:rPr lang="en-US" sz="1200" dirty="0">
                <a:solidFill>
                  <a:srgbClr val="192B3F"/>
                </a:solidFill>
                <a:latin typeface="Aptos"/>
              </a:rPr>
              <a:t> </a:t>
            </a:r>
            <a:r>
              <a:rPr lang="en-US" sz="1200" dirty="0" err="1">
                <a:solidFill>
                  <a:srgbClr val="192B3F"/>
                </a:solidFill>
                <a:latin typeface="Aptos"/>
              </a:rPr>
              <a:t>présentés</a:t>
            </a:r>
            <a:r>
              <a:rPr lang="en-US" sz="1200" dirty="0">
                <a:solidFill>
                  <a:srgbClr val="192B3F"/>
                </a:solidFill>
                <a:latin typeface="Aptos"/>
              </a:rPr>
              <a:t> </a:t>
            </a:r>
            <a:r>
              <a:rPr lang="en-US" sz="1200" dirty="0" err="1">
                <a:solidFill>
                  <a:srgbClr val="192B3F"/>
                </a:solidFill>
                <a:latin typeface="Aptos"/>
              </a:rPr>
              <a:t>devant</a:t>
            </a:r>
            <a:r>
              <a:rPr lang="en-US" sz="1200" dirty="0">
                <a:solidFill>
                  <a:srgbClr val="192B3F"/>
                </a:solidFill>
                <a:latin typeface="Aptos"/>
              </a:rPr>
              <a:t> </a:t>
            </a:r>
            <a:r>
              <a:rPr lang="en-US" sz="1200" dirty="0" err="1">
                <a:solidFill>
                  <a:srgbClr val="192B3F"/>
                </a:solidFill>
                <a:latin typeface="Aptos"/>
              </a:rPr>
              <a:t>une</a:t>
            </a:r>
            <a:r>
              <a:rPr lang="en-US" sz="1200" dirty="0">
                <a:solidFill>
                  <a:srgbClr val="192B3F"/>
                </a:solidFill>
                <a:latin typeface="Aptos"/>
              </a:rPr>
              <a:t> </a:t>
            </a:r>
            <a:r>
              <a:rPr lang="en-US" sz="1200" dirty="0" err="1">
                <a:solidFill>
                  <a:srgbClr val="192B3F"/>
                </a:solidFill>
                <a:latin typeface="Aptos"/>
              </a:rPr>
              <a:t>juridiction</a:t>
            </a:r>
            <a:r>
              <a:rPr lang="en-US" sz="1200" dirty="0">
                <a:solidFill>
                  <a:srgbClr val="192B3F"/>
                </a:solidFill>
                <a:latin typeface="Aptos"/>
              </a:rPr>
              <a:t> de </a:t>
            </a:r>
            <a:r>
              <a:rPr lang="en-US" sz="1200" dirty="0" err="1">
                <a:solidFill>
                  <a:srgbClr val="192B3F"/>
                </a:solidFill>
                <a:latin typeface="Aptos"/>
              </a:rPr>
              <a:t>jugement</a:t>
            </a:r>
            <a:r>
              <a:rPr lang="en-US" sz="1200" dirty="0">
                <a:solidFill>
                  <a:srgbClr val="192B3F"/>
                </a:solidFill>
                <a:latin typeface="Aptos"/>
              </a:rPr>
              <a:t>.</a:t>
            </a:r>
          </a:p>
          <a:p>
            <a:pPr indent="-228600" defTabSz="914400">
              <a:lnSpc>
                <a:spcPct val="90000"/>
              </a:lnSpc>
              <a:spcAft>
                <a:spcPts val="600"/>
              </a:spcAft>
              <a:buFont typeface="Arial" panose="020B0604020202020204" pitchFamily="34" charset="0"/>
              <a:buChar char="•"/>
            </a:pPr>
            <a:endParaRPr lang="en-US" sz="1200" dirty="0"/>
          </a:p>
          <a:p>
            <a:pPr indent="-228600" defTabSz="914400">
              <a:lnSpc>
                <a:spcPct val="90000"/>
              </a:lnSpc>
              <a:spcAft>
                <a:spcPts val="600"/>
              </a:spcAft>
              <a:buFont typeface="Arial" panose="020B0604020202020204" pitchFamily="34" charset="0"/>
              <a:buChar char="•"/>
            </a:pPr>
            <a:r>
              <a:rPr lang="en-US" sz="1200" b="1" dirty="0">
                <a:solidFill>
                  <a:srgbClr val="192B3F"/>
                </a:solidFill>
                <a:latin typeface="Aptos"/>
              </a:rPr>
              <a:t>Cass </a:t>
            </a:r>
            <a:r>
              <a:rPr lang="en-US" sz="1200" b="1" dirty="0" err="1">
                <a:solidFill>
                  <a:srgbClr val="192B3F"/>
                </a:solidFill>
                <a:latin typeface="Aptos"/>
              </a:rPr>
              <a:t>crim</a:t>
            </a:r>
            <a:r>
              <a:rPr lang="en-US" sz="1200" b="1" dirty="0">
                <a:solidFill>
                  <a:srgbClr val="192B3F"/>
                </a:solidFill>
                <a:latin typeface="Aptos"/>
              </a:rPr>
              <a:t> 7 </a:t>
            </a:r>
            <a:r>
              <a:rPr lang="en-US" sz="1200" b="1" dirty="0" err="1">
                <a:solidFill>
                  <a:srgbClr val="192B3F"/>
                </a:solidFill>
                <a:latin typeface="Aptos"/>
              </a:rPr>
              <a:t>janvier</a:t>
            </a:r>
            <a:r>
              <a:rPr lang="en-US" sz="1200" b="1" dirty="0">
                <a:solidFill>
                  <a:srgbClr val="192B3F"/>
                </a:solidFill>
                <a:latin typeface="Aptos"/>
              </a:rPr>
              <a:t> 2025 – n° 24-81.360 </a:t>
            </a:r>
            <a:endParaRPr lang="en-US" sz="1200" dirty="0"/>
          </a:p>
          <a:p>
            <a:pPr algn="just" defTabSz="914400">
              <a:lnSpc>
                <a:spcPct val="90000"/>
              </a:lnSpc>
              <a:spcAft>
                <a:spcPts val="600"/>
              </a:spcAft>
            </a:pPr>
            <a:r>
              <a:rPr lang="en-US" sz="1200" dirty="0">
                <a:solidFill>
                  <a:srgbClr val="2A2D31"/>
                </a:solidFill>
                <a:latin typeface="Aptos"/>
              </a:rPr>
              <a:t>La </a:t>
            </a:r>
            <a:r>
              <a:rPr lang="en-US" sz="1200" dirty="0" err="1">
                <a:solidFill>
                  <a:srgbClr val="2A2D31"/>
                </a:solidFill>
                <a:latin typeface="Aptos"/>
              </a:rPr>
              <a:t>condamnation</a:t>
            </a:r>
            <a:r>
              <a:rPr lang="en-US" sz="1200" dirty="0">
                <a:solidFill>
                  <a:srgbClr val="2A2D31"/>
                </a:solidFill>
                <a:latin typeface="Aptos"/>
              </a:rPr>
              <a:t> du propriétaire </a:t>
            </a:r>
            <a:r>
              <a:rPr lang="en-US" sz="1200" dirty="0" err="1">
                <a:solidFill>
                  <a:srgbClr val="2A2D31"/>
                </a:solidFill>
                <a:latin typeface="Aptos"/>
              </a:rPr>
              <a:t>comme</a:t>
            </a:r>
            <a:r>
              <a:rPr lang="en-US" sz="1200" dirty="0">
                <a:solidFill>
                  <a:srgbClr val="2A2D31"/>
                </a:solidFill>
                <a:latin typeface="Aptos"/>
              </a:rPr>
              <a:t> </a:t>
            </a:r>
            <a:r>
              <a:rPr lang="en-US" sz="1200" dirty="0" err="1">
                <a:solidFill>
                  <a:srgbClr val="2A2D31"/>
                </a:solidFill>
                <a:latin typeface="Aptos"/>
              </a:rPr>
              <a:t>conducteur</a:t>
            </a:r>
            <a:r>
              <a:rPr lang="en-US" sz="1200" dirty="0">
                <a:solidFill>
                  <a:srgbClr val="2A2D31"/>
                </a:solidFill>
                <a:latin typeface="Aptos"/>
              </a:rPr>
              <a:t> </a:t>
            </a:r>
            <a:r>
              <a:rPr lang="en-US" sz="1200" dirty="0" err="1">
                <a:solidFill>
                  <a:srgbClr val="2A2D31"/>
                </a:solidFill>
                <a:latin typeface="Aptos"/>
              </a:rPr>
              <a:t>peut</a:t>
            </a:r>
            <a:r>
              <a:rPr lang="en-US" sz="1200" dirty="0">
                <a:solidFill>
                  <a:srgbClr val="2A2D31"/>
                </a:solidFill>
                <a:latin typeface="Aptos"/>
              </a:rPr>
              <a:t> </a:t>
            </a:r>
            <a:r>
              <a:rPr lang="en-US" sz="1200" dirty="0" err="1">
                <a:solidFill>
                  <a:srgbClr val="2A2D31"/>
                </a:solidFill>
                <a:latin typeface="Aptos"/>
              </a:rPr>
              <a:t>être</a:t>
            </a:r>
            <a:r>
              <a:rPr lang="en-US" sz="1200" dirty="0">
                <a:solidFill>
                  <a:srgbClr val="2A2D31"/>
                </a:solidFill>
                <a:latin typeface="Aptos"/>
              </a:rPr>
              <a:t> </a:t>
            </a:r>
            <a:r>
              <a:rPr lang="en-US" sz="1200" dirty="0" err="1">
                <a:solidFill>
                  <a:srgbClr val="2A2D31"/>
                </a:solidFill>
                <a:latin typeface="Aptos"/>
              </a:rPr>
              <a:t>validée</a:t>
            </a:r>
            <a:r>
              <a:rPr lang="en-US" sz="1200" dirty="0">
                <a:solidFill>
                  <a:srgbClr val="2A2D31"/>
                </a:solidFill>
                <a:latin typeface="Aptos"/>
              </a:rPr>
              <a:t> </a:t>
            </a:r>
            <a:r>
              <a:rPr lang="en-US" sz="1200" dirty="0" err="1">
                <a:solidFill>
                  <a:srgbClr val="2A2D31"/>
                </a:solidFill>
                <a:latin typeface="Aptos"/>
              </a:rPr>
              <a:t>lorsque</a:t>
            </a:r>
            <a:r>
              <a:rPr lang="en-US" sz="1200" dirty="0">
                <a:solidFill>
                  <a:srgbClr val="2A2D31"/>
                </a:solidFill>
                <a:latin typeface="Aptos"/>
              </a:rPr>
              <a:t> les </a:t>
            </a:r>
            <a:r>
              <a:rPr lang="en-US" sz="1200" dirty="0" err="1">
                <a:solidFill>
                  <a:srgbClr val="2A2D31"/>
                </a:solidFill>
                <a:latin typeface="Aptos"/>
              </a:rPr>
              <a:t>juges</a:t>
            </a:r>
            <a:r>
              <a:rPr lang="en-US" sz="1200" dirty="0">
                <a:solidFill>
                  <a:srgbClr val="2A2D31"/>
                </a:solidFill>
                <a:latin typeface="Aptos"/>
              </a:rPr>
              <a:t> </a:t>
            </a:r>
            <a:r>
              <a:rPr lang="en-US" sz="1200" dirty="0" err="1">
                <a:solidFill>
                  <a:srgbClr val="2A2D31"/>
                </a:solidFill>
                <a:latin typeface="Aptos"/>
              </a:rPr>
              <a:t>disposent</a:t>
            </a:r>
            <a:r>
              <a:rPr lang="en-US" sz="1200" dirty="0">
                <a:solidFill>
                  <a:srgbClr val="2A2D31"/>
                </a:solidFill>
                <a:latin typeface="Aptos"/>
              </a:rPr>
              <a:t> </a:t>
            </a:r>
            <a:r>
              <a:rPr lang="en-US" sz="1200" dirty="0" err="1">
                <a:solidFill>
                  <a:srgbClr val="2A2D31"/>
                </a:solidFill>
                <a:latin typeface="Aptos"/>
              </a:rPr>
              <a:t>d’éléments</a:t>
            </a:r>
            <a:r>
              <a:rPr lang="en-US" sz="1200" dirty="0">
                <a:solidFill>
                  <a:srgbClr val="2A2D31"/>
                </a:solidFill>
                <a:latin typeface="Aptos"/>
              </a:rPr>
              <a:t> </a:t>
            </a:r>
            <a:r>
              <a:rPr lang="en-US" sz="1200" dirty="0" err="1">
                <a:solidFill>
                  <a:srgbClr val="2A2D31"/>
                </a:solidFill>
                <a:latin typeface="Aptos"/>
              </a:rPr>
              <a:t>permettant</a:t>
            </a:r>
            <a:r>
              <a:rPr lang="en-US" sz="1200" dirty="0">
                <a:solidFill>
                  <a:srgbClr val="2A2D31"/>
                </a:solidFill>
                <a:latin typeface="Aptos"/>
              </a:rPr>
              <a:t> </a:t>
            </a:r>
            <a:r>
              <a:rPr lang="en-US" sz="1200" dirty="0" err="1">
                <a:solidFill>
                  <a:srgbClr val="2A2D31"/>
                </a:solidFill>
                <a:latin typeface="Aptos"/>
              </a:rPr>
              <a:t>d’établir</a:t>
            </a:r>
            <a:r>
              <a:rPr lang="en-US" sz="1200" dirty="0">
                <a:solidFill>
                  <a:srgbClr val="2A2D31"/>
                </a:solidFill>
                <a:latin typeface="Aptos"/>
              </a:rPr>
              <a:t> </a:t>
            </a:r>
            <a:r>
              <a:rPr lang="en-US" sz="1200" dirty="0" err="1">
                <a:solidFill>
                  <a:srgbClr val="2A2D31"/>
                </a:solidFill>
                <a:latin typeface="Aptos"/>
              </a:rPr>
              <a:t>qu’il</a:t>
            </a:r>
            <a:r>
              <a:rPr lang="en-US" sz="1200" dirty="0">
                <a:solidFill>
                  <a:srgbClr val="2A2D31"/>
                </a:solidFill>
                <a:latin typeface="Aptos"/>
              </a:rPr>
              <a:t> </a:t>
            </a:r>
            <a:r>
              <a:rPr lang="en-US" sz="1200" dirty="0" err="1">
                <a:solidFill>
                  <a:srgbClr val="2A2D31"/>
                </a:solidFill>
                <a:latin typeface="Aptos"/>
              </a:rPr>
              <a:t>conduisait</a:t>
            </a:r>
            <a:r>
              <a:rPr lang="en-US" sz="1200" dirty="0">
                <a:solidFill>
                  <a:srgbClr val="2A2D31"/>
                </a:solidFill>
                <a:latin typeface="Aptos"/>
              </a:rPr>
              <a:t> </a:t>
            </a:r>
            <a:r>
              <a:rPr lang="en-US" sz="1200" dirty="0" err="1">
                <a:solidFill>
                  <a:srgbClr val="2A2D31"/>
                </a:solidFill>
                <a:latin typeface="Aptos"/>
              </a:rPr>
              <a:t>effectivement</a:t>
            </a:r>
            <a:r>
              <a:rPr lang="en-US" sz="1200" dirty="0">
                <a:solidFill>
                  <a:srgbClr val="2A2D31"/>
                </a:solidFill>
                <a:latin typeface="Aptos"/>
              </a:rPr>
              <a:t>.</a:t>
            </a:r>
          </a:p>
          <a:p>
            <a:pPr algn="just" defTabSz="914400">
              <a:lnSpc>
                <a:spcPct val="90000"/>
              </a:lnSpc>
              <a:spcAft>
                <a:spcPts val="600"/>
              </a:spcAft>
            </a:pPr>
            <a:r>
              <a:rPr lang="en-US" sz="1200" dirty="0">
                <a:solidFill>
                  <a:srgbClr val="2A2D31"/>
                </a:solidFill>
                <a:latin typeface="Aptos"/>
              </a:rPr>
              <a:t>Pour </a:t>
            </a:r>
            <a:r>
              <a:rPr lang="en-US" sz="1200" dirty="0" err="1">
                <a:solidFill>
                  <a:srgbClr val="2A2D31"/>
                </a:solidFill>
                <a:latin typeface="Aptos"/>
              </a:rPr>
              <a:t>déclarer</a:t>
            </a:r>
            <a:r>
              <a:rPr lang="en-US" sz="1200" dirty="0">
                <a:solidFill>
                  <a:srgbClr val="2A2D31"/>
                </a:solidFill>
                <a:latin typeface="Aptos"/>
              </a:rPr>
              <a:t> le </a:t>
            </a:r>
            <a:r>
              <a:rPr lang="en-US" sz="1200" dirty="0" err="1">
                <a:solidFill>
                  <a:srgbClr val="2A2D31"/>
                </a:solidFill>
                <a:latin typeface="Aptos"/>
              </a:rPr>
              <a:t>prévenu</a:t>
            </a:r>
            <a:r>
              <a:rPr lang="en-US" sz="1200" dirty="0">
                <a:solidFill>
                  <a:srgbClr val="2A2D31"/>
                </a:solidFill>
                <a:latin typeface="Aptos"/>
              </a:rPr>
              <a:t> </a:t>
            </a:r>
            <a:r>
              <a:rPr lang="en-US" sz="1200" dirty="0" err="1">
                <a:solidFill>
                  <a:srgbClr val="2A2D31"/>
                </a:solidFill>
                <a:latin typeface="Aptos"/>
              </a:rPr>
              <a:t>coupable</a:t>
            </a:r>
            <a:r>
              <a:rPr lang="en-US" sz="1200" dirty="0">
                <a:solidFill>
                  <a:srgbClr val="2A2D31"/>
                </a:solidFill>
                <a:latin typeface="Aptos"/>
              </a:rPr>
              <a:t> de la contravention </a:t>
            </a:r>
            <a:r>
              <a:rPr lang="en-US" sz="1200" dirty="0" err="1">
                <a:solidFill>
                  <a:srgbClr val="2A2D31"/>
                </a:solidFill>
                <a:latin typeface="Aptos"/>
              </a:rPr>
              <a:t>d'excès</a:t>
            </a:r>
            <a:r>
              <a:rPr lang="en-US" sz="1200" dirty="0">
                <a:solidFill>
                  <a:srgbClr val="2A2D31"/>
                </a:solidFill>
                <a:latin typeface="Aptos"/>
              </a:rPr>
              <a:t> de </a:t>
            </a:r>
            <a:r>
              <a:rPr lang="en-US" sz="1200" dirty="0" err="1">
                <a:solidFill>
                  <a:srgbClr val="2A2D31"/>
                </a:solidFill>
                <a:latin typeface="Aptos"/>
              </a:rPr>
              <a:t>vitesse</a:t>
            </a:r>
            <a:r>
              <a:rPr lang="en-US" sz="1200" dirty="0">
                <a:solidFill>
                  <a:srgbClr val="2A2D31"/>
                </a:solidFill>
                <a:latin typeface="Aptos"/>
              </a:rPr>
              <a:t> supérieur à 50 km/h, </a:t>
            </a:r>
            <a:r>
              <a:rPr lang="en-US" sz="1200" dirty="0" err="1">
                <a:solidFill>
                  <a:srgbClr val="2A2D31"/>
                </a:solidFill>
                <a:latin typeface="Aptos"/>
              </a:rPr>
              <a:t>l'arrêt</a:t>
            </a:r>
            <a:r>
              <a:rPr lang="en-US" sz="1200" dirty="0">
                <a:solidFill>
                  <a:srgbClr val="2A2D31"/>
                </a:solidFill>
                <a:latin typeface="Aptos"/>
              </a:rPr>
              <a:t> </a:t>
            </a:r>
            <a:r>
              <a:rPr lang="en-US" sz="1200" dirty="0" err="1">
                <a:solidFill>
                  <a:srgbClr val="2A2D31"/>
                </a:solidFill>
                <a:latin typeface="Aptos"/>
              </a:rPr>
              <a:t>attaqué</a:t>
            </a:r>
            <a:r>
              <a:rPr lang="en-US" sz="1200" dirty="0">
                <a:solidFill>
                  <a:srgbClr val="2A2D31"/>
                </a:solidFill>
                <a:latin typeface="Aptos"/>
              </a:rPr>
              <a:t> </a:t>
            </a:r>
            <a:r>
              <a:rPr lang="en-US" sz="1200" dirty="0" err="1">
                <a:solidFill>
                  <a:srgbClr val="2A2D31"/>
                </a:solidFill>
                <a:latin typeface="Aptos"/>
              </a:rPr>
              <a:t>énonce</a:t>
            </a:r>
            <a:r>
              <a:rPr lang="en-US" sz="1200" dirty="0">
                <a:solidFill>
                  <a:srgbClr val="2A2D31"/>
                </a:solidFill>
                <a:latin typeface="Aptos"/>
              </a:rPr>
              <a:t>, par motifs </a:t>
            </a:r>
            <a:r>
              <a:rPr lang="en-US" sz="1200" dirty="0" err="1">
                <a:solidFill>
                  <a:srgbClr val="2A2D31"/>
                </a:solidFill>
                <a:latin typeface="Aptos"/>
              </a:rPr>
              <a:t>propres</a:t>
            </a:r>
            <a:r>
              <a:rPr lang="en-US" sz="1200" dirty="0">
                <a:solidFill>
                  <a:srgbClr val="2A2D31"/>
                </a:solidFill>
                <a:latin typeface="Aptos"/>
              </a:rPr>
              <a:t> et </a:t>
            </a:r>
            <a:r>
              <a:rPr lang="en-US" sz="1200" dirty="0" err="1">
                <a:solidFill>
                  <a:srgbClr val="2A2D31"/>
                </a:solidFill>
                <a:latin typeface="Aptos"/>
              </a:rPr>
              <a:t>adoptés</a:t>
            </a:r>
            <a:r>
              <a:rPr lang="en-US" sz="1200" dirty="0">
                <a:solidFill>
                  <a:srgbClr val="2A2D31"/>
                </a:solidFill>
                <a:latin typeface="Aptos"/>
              </a:rPr>
              <a:t>, </a:t>
            </a:r>
            <a:r>
              <a:rPr lang="en-US" sz="1200" dirty="0" err="1">
                <a:solidFill>
                  <a:srgbClr val="2A2D31"/>
                </a:solidFill>
                <a:latin typeface="Aptos"/>
              </a:rPr>
              <a:t>que</a:t>
            </a:r>
            <a:r>
              <a:rPr lang="en-US" sz="1200" dirty="0">
                <a:solidFill>
                  <a:srgbClr val="2A2D31"/>
                </a:solidFill>
                <a:latin typeface="Aptos"/>
              </a:rPr>
              <a:t> les </a:t>
            </a:r>
            <a:r>
              <a:rPr lang="en-US" sz="1200" dirty="0" err="1">
                <a:solidFill>
                  <a:srgbClr val="2A2D31"/>
                </a:solidFill>
                <a:latin typeface="Aptos"/>
              </a:rPr>
              <a:t>éléments</a:t>
            </a:r>
            <a:r>
              <a:rPr lang="en-US" sz="1200" dirty="0">
                <a:solidFill>
                  <a:srgbClr val="2A2D31"/>
                </a:solidFill>
                <a:latin typeface="Aptos"/>
              </a:rPr>
              <a:t> </a:t>
            </a:r>
            <a:r>
              <a:rPr lang="en-US" sz="1200" dirty="0" err="1">
                <a:solidFill>
                  <a:srgbClr val="2A2D31"/>
                </a:solidFill>
                <a:latin typeface="Aptos"/>
              </a:rPr>
              <a:t>résultant</a:t>
            </a:r>
            <a:r>
              <a:rPr lang="en-US" sz="1200" dirty="0">
                <a:solidFill>
                  <a:srgbClr val="2A2D31"/>
                </a:solidFill>
                <a:latin typeface="Aptos"/>
              </a:rPr>
              <a:t> des investigations </a:t>
            </a:r>
            <a:r>
              <a:rPr lang="en-US" sz="1200" dirty="0" err="1">
                <a:solidFill>
                  <a:srgbClr val="2A2D31"/>
                </a:solidFill>
                <a:latin typeface="Aptos"/>
              </a:rPr>
              <a:t>permettent</a:t>
            </a:r>
            <a:r>
              <a:rPr lang="en-US" sz="1200" dirty="0">
                <a:solidFill>
                  <a:srgbClr val="2A2D31"/>
                </a:solidFill>
                <a:latin typeface="Aptos"/>
              </a:rPr>
              <a:t> de </a:t>
            </a:r>
            <a:r>
              <a:rPr lang="en-US" sz="1200" dirty="0" err="1">
                <a:solidFill>
                  <a:srgbClr val="2A2D31"/>
                </a:solidFill>
                <a:latin typeface="Aptos"/>
              </a:rPr>
              <a:t>déterminer</a:t>
            </a:r>
            <a:r>
              <a:rPr lang="en-US" sz="1200" dirty="0">
                <a:solidFill>
                  <a:srgbClr val="2A2D31"/>
                </a:solidFill>
                <a:latin typeface="Aptos"/>
              </a:rPr>
              <a:t> </a:t>
            </a:r>
            <a:r>
              <a:rPr lang="en-US" sz="1200" dirty="0" err="1">
                <a:solidFill>
                  <a:srgbClr val="2A2D31"/>
                </a:solidFill>
                <a:latin typeface="Aptos"/>
              </a:rPr>
              <a:t>que</a:t>
            </a:r>
            <a:r>
              <a:rPr lang="en-US" sz="1200" dirty="0">
                <a:solidFill>
                  <a:srgbClr val="2A2D31"/>
                </a:solidFill>
                <a:latin typeface="Aptos"/>
              </a:rPr>
              <a:t> le </a:t>
            </a:r>
            <a:r>
              <a:rPr lang="en-US" sz="1200" dirty="0" err="1">
                <a:solidFill>
                  <a:srgbClr val="2A2D31"/>
                </a:solidFill>
                <a:latin typeface="Aptos"/>
              </a:rPr>
              <a:t>prévenu</a:t>
            </a:r>
            <a:r>
              <a:rPr lang="en-US" sz="1200" dirty="0">
                <a:solidFill>
                  <a:srgbClr val="2A2D31"/>
                </a:solidFill>
                <a:latin typeface="Aptos"/>
              </a:rPr>
              <a:t> </a:t>
            </a:r>
            <a:r>
              <a:rPr lang="en-US" sz="1200" dirty="0" err="1">
                <a:solidFill>
                  <a:srgbClr val="2A2D31"/>
                </a:solidFill>
                <a:latin typeface="Aptos"/>
              </a:rPr>
              <a:t>était</a:t>
            </a:r>
            <a:r>
              <a:rPr lang="en-US" sz="1200" dirty="0">
                <a:solidFill>
                  <a:srgbClr val="2A2D31"/>
                </a:solidFill>
                <a:latin typeface="Aptos"/>
              </a:rPr>
              <a:t> bien le </a:t>
            </a:r>
            <a:r>
              <a:rPr lang="en-US" sz="1200" dirty="0" err="1">
                <a:solidFill>
                  <a:srgbClr val="2A2D31"/>
                </a:solidFill>
                <a:latin typeface="Aptos"/>
              </a:rPr>
              <a:t>conducteur</a:t>
            </a:r>
            <a:r>
              <a:rPr lang="en-US" sz="1200" dirty="0">
                <a:solidFill>
                  <a:srgbClr val="2A2D31"/>
                </a:solidFill>
                <a:latin typeface="Aptos"/>
              </a:rPr>
              <a:t> du véhicule, </a:t>
            </a:r>
            <a:r>
              <a:rPr lang="en-US" sz="1200" dirty="0" err="1">
                <a:solidFill>
                  <a:srgbClr val="2A2D31"/>
                </a:solidFill>
                <a:latin typeface="Aptos"/>
              </a:rPr>
              <a:t>dont</a:t>
            </a:r>
            <a:r>
              <a:rPr lang="en-US" sz="1200" dirty="0">
                <a:solidFill>
                  <a:srgbClr val="2A2D31"/>
                </a:solidFill>
                <a:latin typeface="Aptos"/>
              </a:rPr>
              <a:t> il </a:t>
            </a:r>
            <a:r>
              <a:rPr lang="en-US" sz="1200" dirty="0" err="1">
                <a:solidFill>
                  <a:srgbClr val="2A2D31"/>
                </a:solidFill>
                <a:latin typeface="Aptos"/>
              </a:rPr>
              <a:t>était</a:t>
            </a:r>
            <a:r>
              <a:rPr lang="en-US" sz="1200" dirty="0">
                <a:solidFill>
                  <a:srgbClr val="2A2D31"/>
                </a:solidFill>
                <a:latin typeface="Aptos"/>
              </a:rPr>
              <a:t> propriétaire à </a:t>
            </a:r>
            <a:r>
              <a:rPr lang="en-US" sz="1200" dirty="0" err="1">
                <a:solidFill>
                  <a:srgbClr val="2A2D31"/>
                </a:solidFill>
                <a:latin typeface="Aptos"/>
              </a:rPr>
              <a:t>cette</a:t>
            </a:r>
            <a:r>
              <a:rPr lang="en-US" sz="1200" dirty="0">
                <a:solidFill>
                  <a:srgbClr val="2A2D31"/>
                </a:solidFill>
                <a:latin typeface="Aptos"/>
              </a:rPr>
              <a:t> date.</a:t>
            </a:r>
          </a:p>
          <a:p>
            <a:pPr algn="just" defTabSz="914400">
              <a:lnSpc>
                <a:spcPct val="90000"/>
              </a:lnSpc>
              <a:spcAft>
                <a:spcPts val="600"/>
              </a:spcAft>
            </a:pPr>
            <a:r>
              <a:rPr lang="en-US" sz="1200" dirty="0">
                <a:solidFill>
                  <a:srgbClr val="2A2D31"/>
                </a:solidFill>
                <a:latin typeface="Aptos"/>
              </a:rPr>
              <a:t>Le </a:t>
            </a:r>
            <a:r>
              <a:rPr lang="en-US" sz="1200" dirty="0" err="1">
                <a:solidFill>
                  <a:srgbClr val="2A2D31"/>
                </a:solidFill>
                <a:latin typeface="Aptos"/>
              </a:rPr>
              <a:t>juge</a:t>
            </a:r>
            <a:r>
              <a:rPr lang="en-US" sz="1200" dirty="0">
                <a:solidFill>
                  <a:srgbClr val="2A2D31"/>
                </a:solidFill>
                <a:latin typeface="Aptos"/>
              </a:rPr>
              <a:t> </a:t>
            </a:r>
            <a:r>
              <a:rPr lang="en-US" sz="1200" dirty="0" err="1">
                <a:solidFill>
                  <a:srgbClr val="2A2D31"/>
                </a:solidFill>
                <a:latin typeface="Aptos"/>
              </a:rPr>
              <a:t>relève</a:t>
            </a:r>
            <a:r>
              <a:rPr lang="en-US" sz="1200" dirty="0">
                <a:solidFill>
                  <a:srgbClr val="2A2D31"/>
                </a:solidFill>
                <a:latin typeface="Aptos"/>
              </a:rPr>
              <a:t> </a:t>
            </a:r>
            <a:r>
              <a:rPr lang="en-US" sz="1200" dirty="0" err="1">
                <a:solidFill>
                  <a:srgbClr val="2A2D31"/>
                </a:solidFill>
                <a:latin typeface="Aptos"/>
              </a:rPr>
              <a:t>que</a:t>
            </a:r>
            <a:r>
              <a:rPr lang="en-US" sz="1200" dirty="0">
                <a:solidFill>
                  <a:srgbClr val="2A2D31"/>
                </a:solidFill>
                <a:latin typeface="Aptos"/>
              </a:rPr>
              <a:t> </a:t>
            </a:r>
            <a:r>
              <a:rPr lang="en-US" sz="1200" dirty="0" err="1">
                <a:solidFill>
                  <a:srgbClr val="2A2D31"/>
                </a:solidFill>
                <a:latin typeface="Aptos"/>
              </a:rPr>
              <a:t>lors</a:t>
            </a:r>
            <a:r>
              <a:rPr lang="en-US" sz="1200" dirty="0">
                <a:solidFill>
                  <a:srgbClr val="2A2D31"/>
                </a:solidFill>
                <a:latin typeface="Aptos"/>
              </a:rPr>
              <a:t> de son audition, </a:t>
            </a:r>
            <a:r>
              <a:rPr lang="en-US" sz="1200" dirty="0" err="1">
                <a:solidFill>
                  <a:srgbClr val="2A2D31"/>
                </a:solidFill>
                <a:latin typeface="Aptos"/>
              </a:rPr>
              <a:t>dont</a:t>
            </a:r>
            <a:r>
              <a:rPr lang="en-US" sz="1200" dirty="0">
                <a:solidFill>
                  <a:srgbClr val="2A2D31"/>
                </a:solidFill>
                <a:latin typeface="Aptos"/>
              </a:rPr>
              <a:t> il </a:t>
            </a:r>
            <a:r>
              <a:rPr lang="en-US" sz="1200" dirty="0" err="1">
                <a:solidFill>
                  <a:srgbClr val="2A2D31"/>
                </a:solidFill>
                <a:latin typeface="Aptos"/>
              </a:rPr>
              <a:t>n'a</a:t>
            </a:r>
            <a:r>
              <a:rPr lang="en-US" sz="1200" dirty="0">
                <a:solidFill>
                  <a:srgbClr val="2A2D31"/>
                </a:solidFill>
                <a:latin typeface="Aptos"/>
              </a:rPr>
              <a:t> pas voulu signer le procès-verbal, </a:t>
            </a:r>
            <a:r>
              <a:rPr lang="en-US" sz="1200" dirty="0" err="1">
                <a:solidFill>
                  <a:srgbClr val="2A2D31"/>
                </a:solidFill>
                <a:latin typeface="Aptos"/>
              </a:rPr>
              <a:t>l'intéressé</a:t>
            </a:r>
            <a:r>
              <a:rPr lang="en-US" sz="1200" dirty="0">
                <a:solidFill>
                  <a:srgbClr val="2A2D31"/>
                </a:solidFill>
                <a:latin typeface="Aptos"/>
              </a:rPr>
              <a:t>, </a:t>
            </a:r>
            <a:r>
              <a:rPr lang="en-US" sz="1200" dirty="0" err="1">
                <a:solidFill>
                  <a:srgbClr val="2A2D31"/>
                </a:solidFill>
                <a:latin typeface="Aptos"/>
              </a:rPr>
              <a:t>s'il</a:t>
            </a:r>
            <a:r>
              <a:rPr lang="en-US" sz="1200" dirty="0">
                <a:solidFill>
                  <a:srgbClr val="2A2D31"/>
                </a:solidFill>
                <a:latin typeface="Aptos"/>
              </a:rPr>
              <a:t> a soutenu </a:t>
            </a:r>
            <a:r>
              <a:rPr lang="en-US" sz="1200" dirty="0" err="1">
                <a:solidFill>
                  <a:srgbClr val="2A2D31"/>
                </a:solidFill>
                <a:latin typeface="Aptos"/>
              </a:rPr>
              <a:t>avoir</a:t>
            </a:r>
            <a:r>
              <a:rPr lang="en-US" sz="1200" dirty="0">
                <a:solidFill>
                  <a:srgbClr val="2A2D31"/>
                </a:solidFill>
                <a:latin typeface="Aptos"/>
              </a:rPr>
              <a:t> </a:t>
            </a:r>
            <a:r>
              <a:rPr lang="en-US" sz="1200" dirty="0" err="1">
                <a:solidFill>
                  <a:srgbClr val="2A2D31"/>
                </a:solidFill>
                <a:latin typeface="Aptos"/>
              </a:rPr>
              <a:t>prêté</a:t>
            </a:r>
            <a:r>
              <a:rPr lang="en-US" sz="1200" dirty="0">
                <a:solidFill>
                  <a:srgbClr val="2A2D31"/>
                </a:solidFill>
                <a:latin typeface="Aptos"/>
              </a:rPr>
              <a:t> son véhicule au moment des faits, </a:t>
            </a:r>
            <a:r>
              <a:rPr lang="en-US" sz="1200" dirty="0" err="1">
                <a:solidFill>
                  <a:srgbClr val="2A2D31"/>
                </a:solidFill>
                <a:latin typeface="Aptos"/>
              </a:rPr>
              <a:t>n'a</a:t>
            </a:r>
            <a:r>
              <a:rPr lang="en-US" sz="1200" dirty="0">
                <a:solidFill>
                  <a:srgbClr val="2A2D31"/>
                </a:solidFill>
                <a:latin typeface="Aptos"/>
              </a:rPr>
              <a:t> pas </a:t>
            </a:r>
            <a:r>
              <a:rPr lang="en-US" sz="1200" dirty="0" err="1">
                <a:solidFill>
                  <a:srgbClr val="2A2D31"/>
                </a:solidFill>
                <a:latin typeface="Aptos"/>
              </a:rPr>
              <a:t>souhaité</a:t>
            </a:r>
            <a:r>
              <a:rPr lang="en-US" sz="1200" dirty="0">
                <a:solidFill>
                  <a:srgbClr val="2A2D31"/>
                </a:solidFill>
                <a:latin typeface="Aptos"/>
              </a:rPr>
              <a:t> </a:t>
            </a:r>
            <a:r>
              <a:rPr lang="en-US" sz="1200" dirty="0" err="1">
                <a:solidFill>
                  <a:srgbClr val="2A2D31"/>
                </a:solidFill>
                <a:latin typeface="Aptos"/>
              </a:rPr>
              <a:t>communiquer</a:t>
            </a:r>
            <a:r>
              <a:rPr lang="en-US" sz="1200" dirty="0">
                <a:solidFill>
                  <a:srgbClr val="2A2D31"/>
                </a:solidFill>
                <a:latin typeface="Aptos"/>
              </a:rPr>
              <a:t> </a:t>
            </a:r>
            <a:r>
              <a:rPr lang="en-US" sz="1200" dirty="0" err="1">
                <a:solidFill>
                  <a:srgbClr val="2A2D31"/>
                </a:solidFill>
                <a:latin typeface="Aptos"/>
              </a:rPr>
              <a:t>l'identité</a:t>
            </a:r>
            <a:r>
              <a:rPr lang="en-US" sz="1200" dirty="0">
                <a:solidFill>
                  <a:srgbClr val="2A2D31"/>
                </a:solidFill>
                <a:latin typeface="Aptos"/>
              </a:rPr>
              <a:t> de la </a:t>
            </a:r>
            <a:r>
              <a:rPr lang="en-US" sz="1200" dirty="0" err="1">
                <a:solidFill>
                  <a:srgbClr val="2A2D31"/>
                </a:solidFill>
                <a:latin typeface="Aptos"/>
              </a:rPr>
              <a:t>personne</a:t>
            </a:r>
            <a:r>
              <a:rPr lang="en-US" sz="1200" dirty="0">
                <a:solidFill>
                  <a:srgbClr val="2A2D31"/>
                </a:solidFill>
                <a:latin typeface="Aptos"/>
              </a:rPr>
              <a:t> </a:t>
            </a:r>
            <a:r>
              <a:rPr lang="en-US" sz="1200" dirty="0" err="1">
                <a:solidFill>
                  <a:srgbClr val="2A2D31"/>
                </a:solidFill>
                <a:latin typeface="Aptos"/>
              </a:rPr>
              <a:t>concernée</a:t>
            </a:r>
            <a:r>
              <a:rPr lang="en-US" sz="1200" dirty="0">
                <a:solidFill>
                  <a:srgbClr val="2A2D31"/>
                </a:solidFill>
                <a:latin typeface="Aptos"/>
              </a:rPr>
              <a:t> </a:t>
            </a:r>
            <a:r>
              <a:rPr lang="en-US" sz="1200" dirty="0" err="1">
                <a:solidFill>
                  <a:srgbClr val="2A2D31"/>
                </a:solidFill>
                <a:latin typeface="Aptos"/>
              </a:rPr>
              <a:t>ni</a:t>
            </a:r>
            <a:r>
              <a:rPr lang="en-US" sz="1200" dirty="0">
                <a:solidFill>
                  <a:srgbClr val="2A2D31"/>
                </a:solidFill>
                <a:latin typeface="Aptos"/>
              </a:rPr>
              <a:t> </a:t>
            </a:r>
            <a:r>
              <a:rPr lang="en-US" sz="1200" dirty="0" err="1">
                <a:solidFill>
                  <a:srgbClr val="2A2D31"/>
                </a:solidFill>
                <a:latin typeface="Aptos"/>
              </a:rPr>
              <a:t>fourni</a:t>
            </a:r>
            <a:r>
              <a:rPr lang="en-US" sz="1200" dirty="0">
                <a:solidFill>
                  <a:srgbClr val="2A2D31"/>
                </a:solidFill>
                <a:latin typeface="Aptos"/>
              </a:rPr>
              <a:t> le </a:t>
            </a:r>
            <a:r>
              <a:rPr lang="en-US" sz="1200" dirty="0" err="1">
                <a:solidFill>
                  <a:srgbClr val="2A2D31"/>
                </a:solidFill>
                <a:latin typeface="Aptos"/>
              </a:rPr>
              <a:t>moindre</a:t>
            </a:r>
            <a:r>
              <a:rPr lang="en-US" sz="1200" dirty="0">
                <a:solidFill>
                  <a:srgbClr val="2A2D31"/>
                </a:solidFill>
                <a:latin typeface="Aptos"/>
              </a:rPr>
              <a:t> </a:t>
            </a:r>
            <a:r>
              <a:rPr lang="en-US" sz="1200" dirty="0" err="1">
                <a:solidFill>
                  <a:srgbClr val="2A2D31"/>
                </a:solidFill>
                <a:latin typeface="Aptos"/>
              </a:rPr>
              <a:t>élément</a:t>
            </a:r>
            <a:r>
              <a:rPr lang="en-US" sz="1200" dirty="0">
                <a:solidFill>
                  <a:srgbClr val="2A2D31"/>
                </a:solidFill>
                <a:latin typeface="Aptos"/>
              </a:rPr>
              <a:t> tangible pour </a:t>
            </a:r>
            <a:r>
              <a:rPr lang="en-US" sz="1200" dirty="0" err="1">
                <a:solidFill>
                  <a:srgbClr val="2A2D31"/>
                </a:solidFill>
                <a:latin typeface="Aptos"/>
              </a:rPr>
              <a:t>étayer</a:t>
            </a:r>
            <a:r>
              <a:rPr lang="en-US" sz="1200" dirty="0">
                <a:solidFill>
                  <a:srgbClr val="2A2D31"/>
                </a:solidFill>
                <a:latin typeface="Aptos"/>
              </a:rPr>
              <a:t> </a:t>
            </a:r>
            <a:r>
              <a:rPr lang="en-US" sz="1200" dirty="0" err="1">
                <a:solidFill>
                  <a:srgbClr val="2A2D31"/>
                </a:solidFill>
                <a:latin typeface="Aptos"/>
              </a:rPr>
              <a:t>ce</a:t>
            </a:r>
            <a:r>
              <a:rPr lang="en-US" sz="1200" dirty="0">
                <a:solidFill>
                  <a:srgbClr val="2A2D31"/>
                </a:solidFill>
                <a:latin typeface="Aptos"/>
              </a:rPr>
              <a:t> prêt.</a:t>
            </a:r>
          </a:p>
          <a:p>
            <a:pPr algn="just" defTabSz="914400">
              <a:lnSpc>
                <a:spcPct val="90000"/>
              </a:lnSpc>
              <a:spcAft>
                <a:spcPts val="600"/>
              </a:spcAft>
            </a:pPr>
            <a:r>
              <a:rPr lang="en-US" sz="1200" dirty="0">
                <a:solidFill>
                  <a:srgbClr val="2A2D31"/>
                </a:solidFill>
                <a:latin typeface="Aptos"/>
              </a:rPr>
              <a:t>Après </a:t>
            </a:r>
            <a:r>
              <a:rPr lang="en-US" sz="1200" dirty="0" err="1">
                <a:solidFill>
                  <a:srgbClr val="2A2D31"/>
                </a:solidFill>
                <a:latin typeface="Aptos"/>
              </a:rPr>
              <a:t>avoir</a:t>
            </a:r>
            <a:r>
              <a:rPr lang="en-US" sz="1200" dirty="0">
                <a:solidFill>
                  <a:srgbClr val="2A2D31"/>
                </a:solidFill>
                <a:latin typeface="Aptos"/>
              </a:rPr>
              <a:t> </a:t>
            </a:r>
            <a:r>
              <a:rPr lang="en-US" sz="1200" dirty="0" err="1">
                <a:solidFill>
                  <a:srgbClr val="2A2D31"/>
                </a:solidFill>
                <a:latin typeface="Aptos"/>
              </a:rPr>
              <a:t>rappelé</a:t>
            </a:r>
            <a:r>
              <a:rPr lang="en-US" sz="1200" dirty="0">
                <a:solidFill>
                  <a:srgbClr val="2A2D31"/>
                </a:solidFill>
                <a:latin typeface="Aptos"/>
              </a:rPr>
              <a:t> </a:t>
            </a:r>
            <a:r>
              <a:rPr lang="en-US" sz="1200" dirty="0" err="1">
                <a:solidFill>
                  <a:srgbClr val="2A2D31"/>
                </a:solidFill>
                <a:latin typeface="Aptos"/>
              </a:rPr>
              <a:t>que</a:t>
            </a:r>
            <a:r>
              <a:rPr lang="en-US" sz="1200" dirty="0">
                <a:solidFill>
                  <a:srgbClr val="2A2D31"/>
                </a:solidFill>
                <a:latin typeface="Aptos"/>
              </a:rPr>
              <a:t> le véhicule </a:t>
            </a:r>
            <a:r>
              <a:rPr lang="en-US" sz="1200" dirty="0" err="1">
                <a:solidFill>
                  <a:srgbClr val="2A2D31"/>
                </a:solidFill>
                <a:latin typeface="Aptos"/>
              </a:rPr>
              <a:t>avait</a:t>
            </a:r>
            <a:r>
              <a:rPr lang="en-US" sz="1200" dirty="0">
                <a:solidFill>
                  <a:srgbClr val="2A2D31"/>
                </a:solidFill>
                <a:latin typeface="Aptos"/>
              </a:rPr>
              <a:t> </a:t>
            </a:r>
            <a:r>
              <a:rPr lang="en-US" sz="1200" dirty="0" err="1">
                <a:solidFill>
                  <a:srgbClr val="2A2D31"/>
                </a:solidFill>
                <a:latin typeface="Aptos"/>
              </a:rPr>
              <a:t>servi</a:t>
            </a:r>
            <a:r>
              <a:rPr lang="en-US" sz="1200" dirty="0">
                <a:solidFill>
                  <a:srgbClr val="2A2D31"/>
                </a:solidFill>
                <a:latin typeface="Aptos"/>
              </a:rPr>
              <a:t> </a:t>
            </a:r>
            <a:r>
              <a:rPr lang="en-US" sz="1200" dirty="0" err="1">
                <a:solidFill>
                  <a:srgbClr val="2A2D31"/>
                </a:solidFill>
                <a:latin typeface="Aptos"/>
              </a:rPr>
              <a:t>ce</a:t>
            </a:r>
            <a:r>
              <a:rPr lang="en-US" sz="1200" dirty="0">
                <a:solidFill>
                  <a:srgbClr val="2A2D31"/>
                </a:solidFill>
                <a:latin typeface="Aptos"/>
              </a:rPr>
              <a:t> jour-</a:t>
            </a:r>
            <a:r>
              <a:rPr lang="en-US" sz="1200" dirty="0" err="1">
                <a:solidFill>
                  <a:srgbClr val="2A2D31"/>
                </a:solidFill>
                <a:latin typeface="Aptos"/>
              </a:rPr>
              <a:t>là</a:t>
            </a:r>
            <a:r>
              <a:rPr lang="en-US" sz="1200" dirty="0">
                <a:solidFill>
                  <a:srgbClr val="2A2D31"/>
                </a:solidFill>
                <a:latin typeface="Aptos"/>
              </a:rPr>
              <a:t> à </a:t>
            </a:r>
            <a:r>
              <a:rPr lang="en-US" sz="1200" dirty="0" err="1">
                <a:solidFill>
                  <a:srgbClr val="2A2D31"/>
                </a:solidFill>
                <a:latin typeface="Aptos"/>
              </a:rPr>
              <a:t>l'organisation</a:t>
            </a:r>
            <a:r>
              <a:rPr lang="en-US" sz="1200" dirty="0">
                <a:solidFill>
                  <a:srgbClr val="2A2D31"/>
                </a:solidFill>
                <a:latin typeface="Aptos"/>
              </a:rPr>
              <a:t> de </a:t>
            </a:r>
            <a:r>
              <a:rPr lang="en-US" sz="1200" dirty="0" err="1">
                <a:solidFill>
                  <a:srgbClr val="2A2D31"/>
                </a:solidFill>
                <a:latin typeface="Aptos"/>
              </a:rPr>
              <a:t>baptêmes</a:t>
            </a:r>
            <a:r>
              <a:rPr lang="en-US" sz="1200" dirty="0">
                <a:solidFill>
                  <a:srgbClr val="2A2D31"/>
                </a:solidFill>
                <a:latin typeface="Aptos"/>
              </a:rPr>
              <a:t> </a:t>
            </a:r>
            <a:r>
              <a:rPr lang="en-US" sz="1200" dirty="0" err="1">
                <a:solidFill>
                  <a:srgbClr val="2A2D31"/>
                </a:solidFill>
                <a:latin typeface="Aptos"/>
              </a:rPr>
              <a:t>en</a:t>
            </a:r>
            <a:r>
              <a:rPr lang="en-US" sz="1200" dirty="0">
                <a:solidFill>
                  <a:srgbClr val="2A2D31"/>
                </a:solidFill>
                <a:latin typeface="Aptos"/>
              </a:rPr>
              <a:t> voiture de sport </a:t>
            </a:r>
            <a:r>
              <a:rPr lang="en-US" sz="1200" dirty="0" err="1">
                <a:solidFill>
                  <a:srgbClr val="2A2D31"/>
                </a:solidFill>
                <a:latin typeface="Aptos"/>
              </a:rPr>
              <a:t>donnant</a:t>
            </a:r>
            <a:r>
              <a:rPr lang="en-US" sz="1200" dirty="0">
                <a:solidFill>
                  <a:srgbClr val="2A2D31"/>
                </a:solidFill>
                <a:latin typeface="Aptos"/>
              </a:rPr>
              <a:t> lieu à la vente de tickets à des clients, le </a:t>
            </a:r>
            <a:r>
              <a:rPr lang="en-US" sz="1200" dirty="0" err="1">
                <a:solidFill>
                  <a:srgbClr val="2A2D31"/>
                </a:solidFill>
                <a:latin typeface="Aptos"/>
              </a:rPr>
              <a:t>juge</a:t>
            </a:r>
            <a:r>
              <a:rPr lang="en-US" sz="1200" dirty="0">
                <a:solidFill>
                  <a:srgbClr val="2A2D31"/>
                </a:solidFill>
                <a:latin typeface="Aptos"/>
              </a:rPr>
              <a:t> </a:t>
            </a:r>
            <a:r>
              <a:rPr lang="en-US" sz="1200" dirty="0" err="1">
                <a:solidFill>
                  <a:srgbClr val="2A2D31"/>
                </a:solidFill>
                <a:latin typeface="Aptos"/>
              </a:rPr>
              <a:t>ajoute</a:t>
            </a:r>
            <a:r>
              <a:rPr lang="en-US" sz="1200" dirty="0">
                <a:solidFill>
                  <a:srgbClr val="2A2D31"/>
                </a:solidFill>
                <a:latin typeface="Aptos"/>
              </a:rPr>
              <a:t> </a:t>
            </a:r>
            <a:r>
              <a:rPr lang="en-US" sz="1200" dirty="0" err="1">
                <a:solidFill>
                  <a:srgbClr val="2A2D31"/>
                </a:solidFill>
                <a:latin typeface="Aptos"/>
              </a:rPr>
              <a:t>que</a:t>
            </a:r>
            <a:r>
              <a:rPr lang="en-US" sz="1200" dirty="0">
                <a:solidFill>
                  <a:srgbClr val="2A2D31"/>
                </a:solidFill>
                <a:latin typeface="Aptos"/>
              </a:rPr>
              <a:t> </a:t>
            </a:r>
            <a:r>
              <a:rPr lang="en-US" sz="1200" dirty="0" err="1">
                <a:solidFill>
                  <a:srgbClr val="2A2D31"/>
                </a:solidFill>
                <a:latin typeface="Aptos"/>
              </a:rPr>
              <a:t>ce</a:t>
            </a:r>
            <a:r>
              <a:rPr lang="en-US" sz="1200" dirty="0">
                <a:solidFill>
                  <a:srgbClr val="2A2D31"/>
                </a:solidFill>
                <a:latin typeface="Aptos"/>
              </a:rPr>
              <a:t> </a:t>
            </a:r>
            <a:r>
              <a:rPr lang="en-US" sz="1200" dirty="0" err="1">
                <a:solidFill>
                  <a:srgbClr val="2A2D31"/>
                </a:solidFill>
                <a:latin typeface="Aptos"/>
              </a:rPr>
              <a:t>contexte</a:t>
            </a:r>
            <a:r>
              <a:rPr lang="en-US" sz="1200" dirty="0">
                <a:solidFill>
                  <a:srgbClr val="2A2D31"/>
                </a:solidFill>
                <a:latin typeface="Aptos"/>
              </a:rPr>
              <a:t> met à mal les explications du </a:t>
            </a:r>
            <a:r>
              <a:rPr lang="en-US" sz="1200" dirty="0" err="1">
                <a:solidFill>
                  <a:srgbClr val="2A2D31"/>
                </a:solidFill>
                <a:latin typeface="Aptos"/>
              </a:rPr>
              <a:t>prévenu</a:t>
            </a:r>
            <a:r>
              <a:rPr lang="en-US" sz="1200" dirty="0">
                <a:solidFill>
                  <a:srgbClr val="2A2D31"/>
                </a:solidFill>
                <a:latin typeface="Aptos"/>
              </a:rPr>
              <a:t> sur le prêt de son véhicule et </a:t>
            </a:r>
            <a:r>
              <a:rPr lang="en-US" sz="1200" dirty="0" err="1">
                <a:solidFill>
                  <a:srgbClr val="2A2D31"/>
                </a:solidFill>
                <a:latin typeface="Aptos"/>
              </a:rPr>
              <a:t>traduit</a:t>
            </a:r>
            <a:r>
              <a:rPr lang="en-US" sz="1200" dirty="0">
                <a:solidFill>
                  <a:srgbClr val="2A2D31"/>
                </a:solidFill>
                <a:latin typeface="Aptos"/>
              </a:rPr>
              <a:t> </a:t>
            </a:r>
            <a:r>
              <a:rPr lang="en-US" sz="1200" dirty="0" err="1">
                <a:solidFill>
                  <a:srgbClr val="2A2D31"/>
                </a:solidFill>
                <a:latin typeface="Aptos"/>
              </a:rPr>
              <a:t>sa</a:t>
            </a:r>
            <a:r>
              <a:rPr lang="en-US" sz="1200" dirty="0">
                <a:solidFill>
                  <a:srgbClr val="2A2D31"/>
                </a:solidFill>
                <a:latin typeface="Aptos"/>
              </a:rPr>
              <a:t> </a:t>
            </a:r>
            <a:r>
              <a:rPr lang="en-US" sz="1200" dirty="0" err="1">
                <a:solidFill>
                  <a:srgbClr val="2A2D31"/>
                </a:solidFill>
                <a:latin typeface="Aptos"/>
              </a:rPr>
              <a:t>mauvaise</a:t>
            </a:r>
            <a:r>
              <a:rPr lang="en-US" sz="1200" dirty="0">
                <a:solidFill>
                  <a:srgbClr val="2A2D31"/>
                </a:solidFill>
                <a:latin typeface="Aptos"/>
              </a:rPr>
              <a:t> </a:t>
            </a:r>
            <a:r>
              <a:rPr lang="en-US" sz="1200" dirty="0" err="1">
                <a:solidFill>
                  <a:srgbClr val="2A2D31"/>
                </a:solidFill>
                <a:latin typeface="Aptos"/>
              </a:rPr>
              <a:t>foi</a:t>
            </a:r>
            <a:r>
              <a:rPr lang="en-US" sz="1200" dirty="0">
                <a:solidFill>
                  <a:srgbClr val="2A2D31"/>
                </a:solidFill>
                <a:latin typeface="Aptos"/>
              </a:rPr>
              <a:t>.</a:t>
            </a:r>
          </a:p>
          <a:p>
            <a:pPr algn="just" defTabSz="914400">
              <a:lnSpc>
                <a:spcPct val="90000"/>
              </a:lnSpc>
              <a:spcAft>
                <a:spcPts val="600"/>
              </a:spcAft>
            </a:pPr>
            <a:r>
              <a:rPr lang="en-US" sz="1200" dirty="0">
                <a:solidFill>
                  <a:srgbClr val="2A2D31"/>
                </a:solidFill>
                <a:latin typeface="Aptos"/>
              </a:rPr>
              <a:t>En </a:t>
            </a:r>
            <a:r>
              <a:rPr lang="en-US" sz="1200" dirty="0" err="1">
                <a:solidFill>
                  <a:srgbClr val="2A2D31"/>
                </a:solidFill>
                <a:latin typeface="Aptos"/>
              </a:rPr>
              <a:t>l'état</a:t>
            </a:r>
            <a:r>
              <a:rPr lang="en-US" sz="1200" dirty="0">
                <a:solidFill>
                  <a:srgbClr val="2A2D31"/>
                </a:solidFill>
                <a:latin typeface="Aptos"/>
              </a:rPr>
              <a:t> de </a:t>
            </a:r>
            <a:r>
              <a:rPr lang="en-US" sz="1200" dirty="0" err="1">
                <a:solidFill>
                  <a:srgbClr val="2A2D31"/>
                </a:solidFill>
                <a:latin typeface="Aptos"/>
              </a:rPr>
              <a:t>ces</a:t>
            </a:r>
            <a:r>
              <a:rPr lang="en-US" sz="1200" dirty="0">
                <a:solidFill>
                  <a:srgbClr val="2A2D31"/>
                </a:solidFill>
                <a:latin typeface="Aptos"/>
              </a:rPr>
              <a:t> </a:t>
            </a:r>
            <a:r>
              <a:rPr lang="en-US" sz="1200" dirty="0" err="1">
                <a:solidFill>
                  <a:srgbClr val="2A2D31"/>
                </a:solidFill>
                <a:latin typeface="Aptos"/>
              </a:rPr>
              <a:t>seules</a:t>
            </a:r>
            <a:r>
              <a:rPr lang="en-US" sz="1200" dirty="0">
                <a:solidFill>
                  <a:srgbClr val="2A2D31"/>
                </a:solidFill>
                <a:latin typeface="Aptos"/>
              </a:rPr>
              <a:t> </a:t>
            </a:r>
            <a:r>
              <a:rPr lang="en-US" sz="1200" dirty="0" err="1">
                <a:solidFill>
                  <a:srgbClr val="2A2D31"/>
                </a:solidFill>
                <a:latin typeface="Aptos"/>
              </a:rPr>
              <a:t>énonciations</a:t>
            </a:r>
            <a:r>
              <a:rPr lang="en-US" sz="1200" dirty="0">
                <a:solidFill>
                  <a:srgbClr val="2A2D31"/>
                </a:solidFill>
                <a:latin typeface="Aptos"/>
              </a:rPr>
              <a:t>, </a:t>
            </a:r>
            <a:r>
              <a:rPr lang="en-US" sz="1200" dirty="0" err="1">
                <a:solidFill>
                  <a:srgbClr val="2A2D31"/>
                </a:solidFill>
                <a:latin typeface="Aptos"/>
              </a:rPr>
              <a:t>procédant</a:t>
            </a:r>
            <a:r>
              <a:rPr lang="en-US" sz="1200" dirty="0">
                <a:solidFill>
                  <a:srgbClr val="2A2D31"/>
                </a:solidFill>
                <a:latin typeface="Aptos"/>
              </a:rPr>
              <a:t> de son </a:t>
            </a:r>
            <a:r>
              <a:rPr lang="en-US" sz="1200" dirty="0" err="1">
                <a:solidFill>
                  <a:srgbClr val="2A2D31"/>
                </a:solidFill>
                <a:latin typeface="Aptos"/>
              </a:rPr>
              <a:t>appréciation</a:t>
            </a:r>
            <a:r>
              <a:rPr lang="en-US" sz="1200" dirty="0">
                <a:solidFill>
                  <a:srgbClr val="2A2D31"/>
                </a:solidFill>
                <a:latin typeface="Aptos"/>
              </a:rPr>
              <a:t> </a:t>
            </a:r>
            <a:r>
              <a:rPr lang="en-US" sz="1200" dirty="0" err="1">
                <a:solidFill>
                  <a:srgbClr val="2A2D31"/>
                </a:solidFill>
                <a:latin typeface="Aptos"/>
              </a:rPr>
              <a:t>souveraine</a:t>
            </a:r>
            <a:r>
              <a:rPr lang="en-US" sz="1200" dirty="0">
                <a:solidFill>
                  <a:srgbClr val="2A2D31"/>
                </a:solidFill>
                <a:latin typeface="Aptos"/>
              </a:rPr>
              <a:t> des faits et </a:t>
            </a:r>
            <a:r>
              <a:rPr lang="en-US" sz="1200" dirty="0" err="1">
                <a:solidFill>
                  <a:srgbClr val="2A2D31"/>
                </a:solidFill>
                <a:latin typeface="Aptos"/>
              </a:rPr>
              <a:t>circonstances</a:t>
            </a:r>
            <a:r>
              <a:rPr lang="en-US" sz="1200" dirty="0">
                <a:solidFill>
                  <a:srgbClr val="2A2D31"/>
                </a:solidFill>
                <a:latin typeface="Aptos"/>
              </a:rPr>
              <a:t> de la cause et des </a:t>
            </a:r>
            <a:r>
              <a:rPr lang="en-US" sz="1200" dirty="0" err="1">
                <a:solidFill>
                  <a:srgbClr val="2A2D31"/>
                </a:solidFill>
                <a:latin typeface="Aptos"/>
              </a:rPr>
              <a:t>éléments</a:t>
            </a:r>
            <a:r>
              <a:rPr lang="en-US" sz="1200" dirty="0">
                <a:solidFill>
                  <a:srgbClr val="2A2D31"/>
                </a:solidFill>
                <a:latin typeface="Aptos"/>
              </a:rPr>
              <a:t> de </a:t>
            </a:r>
            <a:r>
              <a:rPr lang="en-US" sz="1200" dirty="0" err="1">
                <a:solidFill>
                  <a:srgbClr val="2A2D31"/>
                </a:solidFill>
                <a:latin typeface="Aptos"/>
              </a:rPr>
              <a:t>preuve</a:t>
            </a:r>
            <a:r>
              <a:rPr lang="en-US" sz="1200" dirty="0">
                <a:solidFill>
                  <a:srgbClr val="2A2D31"/>
                </a:solidFill>
                <a:latin typeface="Aptos"/>
              </a:rPr>
              <a:t> </a:t>
            </a:r>
            <a:r>
              <a:rPr lang="en-US" sz="1200" dirty="0" err="1">
                <a:solidFill>
                  <a:srgbClr val="2A2D31"/>
                </a:solidFill>
                <a:latin typeface="Aptos"/>
              </a:rPr>
              <a:t>produits</a:t>
            </a:r>
            <a:r>
              <a:rPr lang="en-US" sz="1200" dirty="0">
                <a:solidFill>
                  <a:srgbClr val="2A2D31"/>
                </a:solidFill>
                <a:latin typeface="Aptos"/>
              </a:rPr>
              <a:t> au </a:t>
            </a:r>
            <a:r>
              <a:rPr lang="en-US" sz="1200" dirty="0" err="1">
                <a:solidFill>
                  <a:srgbClr val="2A2D31"/>
                </a:solidFill>
                <a:latin typeface="Aptos"/>
              </a:rPr>
              <a:t>débat</a:t>
            </a:r>
            <a:r>
              <a:rPr lang="en-US" sz="1200" dirty="0">
                <a:solidFill>
                  <a:srgbClr val="2A2D31"/>
                </a:solidFill>
                <a:latin typeface="Aptos"/>
              </a:rPr>
              <a:t>, la </a:t>
            </a:r>
            <a:r>
              <a:rPr lang="en-US" sz="1200" dirty="0" err="1">
                <a:solidFill>
                  <a:srgbClr val="2A2D31"/>
                </a:solidFill>
                <a:latin typeface="Aptos"/>
              </a:rPr>
              <a:t>cour</a:t>
            </a:r>
            <a:r>
              <a:rPr lang="en-US" sz="1200" dirty="0">
                <a:solidFill>
                  <a:srgbClr val="2A2D31"/>
                </a:solidFill>
                <a:latin typeface="Aptos"/>
              </a:rPr>
              <a:t> </a:t>
            </a:r>
            <a:r>
              <a:rPr lang="en-US" sz="1200" dirty="0" err="1">
                <a:solidFill>
                  <a:srgbClr val="2A2D31"/>
                </a:solidFill>
                <a:latin typeface="Aptos"/>
              </a:rPr>
              <a:t>d'appel</a:t>
            </a:r>
            <a:r>
              <a:rPr lang="en-US" sz="1200" dirty="0">
                <a:solidFill>
                  <a:srgbClr val="2A2D31"/>
                </a:solidFill>
                <a:latin typeface="Aptos"/>
              </a:rPr>
              <a:t> a </a:t>
            </a:r>
            <a:r>
              <a:rPr lang="en-US" sz="1200" dirty="0" err="1">
                <a:solidFill>
                  <a:srgbClr val="2A2D31"/>
                </a:solidFill>
                <a:latin typeface="Aptos"/>
              </a:rPr>
              <a:t>justifié</a:t>
            </a:r>
            <a:r>
              <a:rPr lang="en-US" sz="1200" dirty="0">
                <a:solidFill>
                  <a:srgbClr val="2A2D31"/>
                </a:solidFill>
                <a:latin typeface="Aptos"/>
              </a:rPr>
              <a:t> </a:t>
            </a:r>
            <a:r>
              <a:rPr lang="en-US" sz="1200" dirty="0" err="1">
                <a:solidFill>
                  <a:srgbClr val="2A2D31"/>
                </a:solidFill>
                <a:latin typeface="Aptos"/>
              </a:rPr>
              <a:t>sa</a:t>
            </a:r>
            <a:r>
              <a:rPr lang="en-US" sz="1200" dirty="0">
                <a:solidFill>
                  <a:srgbClr val="2A2D31"/>
                </a:solidFill>
                <a:latin typeface="Aptos"/>
              </a:rPr>
              <a:t> </a:t>
            </a:r>
            <a:r>
              <a:rPr lang="en-US" sz="1200" dirty="0" err="1">
                <a:solidFill>
                  <a:srgbClr val="2A2D31"/>
                </a:solidFill>
                <a:latin typeface="Aptos"/>
              </a:rPr>
              <a:t>décision</a:t>
            </a:r>
            <a:r>
              <a:rPr lang="en-US" sz="1200" dirty="0">
                <a:solidFill>
                  <a:srgbClr val="2A2D31"/>
                </a:solidFill>
                <a:latin typeface="Aptos"/>
              </a:rPr>
              <a:t>.</a:t>
            </a:r>
          </a:p>
        </p:txBody>
      </p:sp>
    </p:spTree>
    <p:extLst>
      <p:ext uri="{BB962C8B-B14F-4D97-AF65-F5344CB8AC3E}">
        <p14:creationId xmlns:p14="http://schemas.microsoft.com/office/powerpoint/2010/main" val="555457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38609" y="408331"/>
            <a:ext cx="11914782" cy="5801808"/>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ZoneTexte 2">
            <a:extLst>
              <a:ext uri="{FF2B5EF4-FFF2-40B4-BE49-F238E27FC236}">
                <a16:creationId xmlns:a16="http://schemas.microsoft.com/office/drawing/2014/main" id="{4A4ED259-FBF0-4DC4-F575-EF8112208E3F}"/>
              </a:ext>
            </a:extLst>
          </p:cNvPr>
          <p:cNvSpPr txBox="1"/>
          <p:nvPr/>
        </p:nvSpPr>
        <p:spPr>
          <a:xfrm>
            <a:off x="339777" y="554635"/>
            <a:ext cx="11512446" cy="5509200"/>
          </a:xfrm>
          <a:prstGeom prst="rect">
            <a:avLst/>
          </a:prstGeom>
          <a:noFill/>
        </p:spPr>
        <p:txBody>
          <a:bodyPr wrap="square">
            <a:spAutoFit/>
          </a:bodyPr>
          <a:lstStyle/>
          <a:p>
            <a:endParaRPr lang="fr-FR" sz="1600" b="1" dirty="0"/>
          </a:p>
          <a:p>
            <a:endParaRPr lang="fr-FR" sz="1600" b="1" dirty="0"/>
          </a:p>
          <a:p>
            <a:pPr algn="just"/>
            <a:r>
              <a:rPr lang="fr-FR" sz="1600" b="1" dirty="0">
                <a:solidFill>
                  <a:srgbClr val="192B3F"/>
                </a:solidFill>
                <a:latin typeface="Aptos"/>
              </a:rPr>
              <a:t>Cass </a:t>
            </a:r>
            <a:r>
              <a:rPr lang="fr-FR" sz="1600" b="1" dirty="0" err="1">
                <a:solidFill>
                  <a:srgbClr val="192B3F"/>
                </a:solidFill>
                <a:latin typeface="Aptos"/>
              </a:rPr>
              <a:t>crim</a:t>
            </a:r>
            <a:r>
              <a:rPr lang="fr-FR" sz="1600" b="1" dirty="0">
                <a:solidFill>
                  <a:srgbClr val="192B3F"/>
                </a:solidFill>
                <a:latin typeface="Aptos"/>
              </a:rPr>
              <a:t> 16 décembre 2025 – n° 25-82.470 (désignation par l’employeur et désignation frauduleuse)</a:t>
            </a:r>
          </a:p>
          <a:p>
            <a:endParaRPr lang="fr-FR" sz="1600" b="1" dirty="0"/>
          </a:p>
          <a:p>
            <a:pPr algn="just"/>
            <a:r>
              <a:rPr lang="fr-FR" sz="1600" dirty="0">
                <a:solidFill>
                  <a:srgbClr val="2A2D31"/>
                </a:solidFill>
                <a:latin typeface="Aptos"/>
              </a:rPr>
              <a:t>Pour retenir que M. [Y] </a:t>
            </a:r>
            <a:r>
              <a:rPr lang="fr-FR" sz="1600" i="1" dirty="0">
                <a:solidFill>
                  <a:srgbClr val="2A2D31"/>
                </a:solidFill>
                <a:latin typeface="Aptos"/>
              </a:rPr>
              <a:t>(désigné par son employeur) </a:t>
            </a:r>
            <a:r>
              <a:rPr lang="fr-FR" sz="1600" dirty="0">
                <a:solidFill>
                  <a:srgbClr val="2A2D31"/>
                </a:solidFill>
                <a:latin typeface="Aptos"/>
              </a:rPr>
              <a:t>était le conducteur du véhicule lors des diverses infractions, l'arrêt attaqué énonce que, au vu des dénonciations, l'utilisation des différents véhicules par le prévenu dans le cadre de son activité professionnelle est certaine et non contestée.</a:t>
            </a:r>
          </a:p>
          <a:p>
            <a:pPr algn="just"/>
            <a:endParaRPr lang="fr-FR" sz="1600" dirty="0"/>
          </a:p>
          <a:p>
            <a:pPr algn="just"/>
            <a:r>
              <a:rPr lang="fr-FR" sz="1600" dirty="0">
                <a:solidFill>
                  <a:srgbClr val="2A2D31"/>
                </a:solidFill>
                <a:latin typeface="Aptos"/>
              </a:rPr>
              <a:t>Le juge constate que l'intéressé a d'abord tenté d'éluder sa responsabilité en désignant un tiers dans le cadre d'un système organisé de fraude, ce qui montre qu'il se sentait responsable de ces infractions.</a:t>
            </a:r>
          </a:p>
          <a:p>
            <a:pPr algn="just"/>
            <a:endParaRPr lang="fr-FR" sz="1600" dirty="0"/>
          </a:p>
          <a:p>
            <a:pPr algn="just"/>
            <a:r>
              <a:rPr lang="fr-FR" sz="1600" dirty="0">
                <a:solidFill>
                  <a:srgbClr val="2A2D31"/>
                </a:solidFill>
                <a:latin typeface="Aptos"/>
              </a:rPr>
              <a:t>Il retient qu'ensuite, le prévenu a reconnu sa responsabilité dans un certain nombre d'infractions en se gardant bien de préciser lesquelles, ce qui ne peut manquer d'interroger sur sa bonne foi.</a:t>
            </a:r>
          </a:p>
          <a:p>
            <a:pPr algn="just"/>
            <a:endParaRPr lang="fr-FR" sz="1600" dirty="0"/>
          </a:p>
          <a:p>
            <a:pPr algn="just"/>
            <a:r>
              <a:rPr lang="fr-FR" sz="1600" dirty="0">
                <a:solidFill>
                  <a:srgbClr val="2A2D31"/>
                </a:solidFill>
                <a:latin typeface="Aptos"/>
              </a:rPr>
              <a:t>Il ajoute que le prévenu a également soutenu que les véhicules pouvaient avoir été conduits par une autre personne à laquelle la conduite aurait été confiée, faisant état de déplacements en binôme, sans démontrer l'existence d'un autre conducteur.</a:t>
            </a:r>
          </a:p>
          <a:p>
            <a:pPr algn="just"/>
            <a:endParaRPr lang="fr-FR" sz="1600" dirty="0"/>
          </a:p>
          <a:p>
            <a:pPr algn="just"/>
            <a:r>
              <a:rPr lang="fr-FR" sz="1600" dirty="0">
                <a:solidFill>
                  <a:srgbClr val="2A2D31"/>
                </a:solidFill>
                <a:latin typeface="Aptos"/>
              </a:rPr>
              <a:t>En se déterminant ainsi, par des motifs exempts de contradiction et relevant de son pouvoir souverain d'appréciation des faits et circonstances de la cause et des éléments de preuve produits au débat, desquels il résulte que le juge a considéré que les pièces qui lui étaient soumises lui permettaient d'identifier le conducteur de chaque véhicule en la personne du prévenu, la cour d'appel a justifié sa décision sans encourir les griefs allégués.</a:t>
            </a:r>
          </a:p>
          <a:p>
            <a:endParaRPr lang="fr-FR" sz="1600" dirty="0"/>
          </a:p>
        </p:txBody>
      </p:sp>
    </p:spTree>
    <p:extLst>
      <p:ext uri="{BB962C8B-B14F-4D97-AF65-F5344CB8AC3E}">
        <p14:creationId xmlns:p14="http://schemas.microsoft.com/office/powerpoint/2010/main" val="917809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91440" y="91440"/>
            <a:ext cx="12009120" cy="6559972"/>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ZoneTexte 2">
            <a:extLst>
              <a:ext uri="{FF2B5EF4-FFF2-40B4-BE49-F238E27FC236}">
                <a16:creationId xmlns:a16="http://schemas.microsoft.com/office/drawing/2014/main" id="{4A4ED259-FBF0-4DC4-F575-EF8112208E3F}"/>
              </a:ext>
            </a:extLst>
          </p:cNvPr>
          <p:cNvSpPr txBox="1"/>
          <p:nvPr/>
        </p:nvSpPr>
        <p:spPr>
          <a:xfrm>
            <a:off x="59959" y="74950"/>
            <a:ext cx="11939667" cy="6430158"/>
          </a:xfrm>
          <a:prstGeom prst="rect">
            <a:avLst/>
          </a:prstGeom>
          <a:noFill/>
        </p:spPr>
        <p:txBody>
          <a:bodyPr wrap="square">
            <a:spAutoFit/>
          </a:bodyPr>
          <a:lstStyle/>
          <a:p>
            <a:pPr algn="l"/>
            <a:r>
              <a:rPr lang="fr-FR" sz="2400" b="1" dirty="0">
                <a:solidFill>
                  <a:srgbClr val="192B3F"/>
                </a:solidFill>
                <a:latin typeface="Aptos"/>
              </a:rPr>
              <a:t>           Peine de suspension du permis de conduire</a:t>
            </a:r>
          </a:p>
          <a:p>
            <a:endParaRPr lang="fr-FR" sz="1600" b="1" dirty="0"/>
          </a:p>
          <a:p>
            <a:r>
              <a:rPr lang="fr-FR" sz="1600" b="1" dirty="0">
                <a:solidFill>
                  <a:srgbClr val="192B3F"/>
                </a:solidFill>
                <a:latin typeface="Aptos"/>
              </a:rPr>
              <a:t>• </a:t>
            </a:r>
            <a:r>
              <a:rPr lang="pt-BR" sz="1600" b="1" dirty="0">
                <a:solidFill>
                  <a:srgbClr val="192B3F"/>
                </a:solidFill>
                <a:latin typeface="Aptos"/>
              </a:rPr>
              <a:t>Cass Crim., 18 mars 2025, n° 24-80.661</a:t>
            </a:r>
          </a:p>
          <a:p>
            <a:endParaRPr lang="fr-FR" sz="1600" dirty="0"/>
          </a:p>
          <a:p>
            <a:pPr algn="just">
              <a:lnSpc>
                <a:spcPct val="107000"/>
              </a:lnSpc>
              <a:spcAft>
                <a:spcPts val="800"/>
              </a:spcAft>
            </a:pPr>
            <a:r>
              <a:rPr lang="fr-FR" sz="1600" dirty="0">
                <a:solidFill>
                  <a:srgbClr val="2A2D31"/>
                </a:solidFill>
                <a:effectLst/>
                <a:latin typeface="Aptos" panose="020F0502020204030204" pitchFamily="34" charset="0"/>
                <a:ea typeface="Calibri" panose="020F0502020204030204" pitchFamily="34" charset="0"/>
                <a:cs typeface="Calibri" panose="020F0502020204030204" pitchFamily="34" charset="0"/>
              </a:rPr>
              <a:t>Est censurée l’arrêt d’une cour d’appel qui, pour ajouter à la peine d’amende une peine complémentaire de suspension du permis de conduire en cause d’appel, avait énoncé qu’elle trouvait « </a:t>
            </a:r>
            <a:r>
              <a:rPr lang="fr-FR" sz="1600" i="1" dirty="0">
                <a:solidFill>
                  <a:srgbClr val="2A2D31"/>
                </a:solidFill>
                <a:effectLst/>
                <a:latin typeface="Aptos" panose="020F0502020204030204" pitchFamily="34" charset="0"/>
                <a:ea typeface="Calibri" panose="020F0502020204030204" pitchFamily="34" charset="0"/>
                <a:cs typeface="Calibri" panose="020F0502020204030204" pitchFamily="34" charset="0"/>
              </a:rPr>
              <a:t>dans les éléments de l'espèce une motivation suffisante pour prononcer cette peine complémentaire au regard de la gravité des faits et des lourdes conséquences qui sont susceptibles d'en résulter</a:t>
            </a:r>
            <a:r>
              <a:rPr lang="fr-FR" sz="1600" dirty="0">
                <a:solidFill>
                  <a:srgbClr val="2A2D31"/>
                </a:solidFill>
                <a:effectLst/>
                <a:latin typeface="Aptos" panose="020F0502020204030204" pitchFamily="34" charset="0"/>
                <a:ea typeface="Calibri" panose="020F0502020204030204" pitchFamily="34" charset="0"/>
                <a:cs typeface="Calibri" panose="020F0502020204030204" pitchFamily="34" charset="0"/>
              </a:rPr>
              <a:t> », jugeant qu’en se déterminant ainsi, « </a:t>
            </a:r>
            <a:r>
              <a:rPr lang="fr-FR" sz="1600" b="1" i="1" dirty="0">
                <a:solidFill>
                  <a:srgbClr val="2A2D31"/>
                </a:solidFill>
                <a:effectLst/>
                <a:latin typeface="Aptos" panose="020F0502020204030204" pitchFamily="34" charset="0"/>
                <a:ea typeface="Calibri" panose="020F0502020204030204" pitchFamily="34" charset="0"/>
                <a:cs typeface="Calibri" panose="020F0502020204030204" pitchFamily="34" charset="0"/>
              </a:rPr>
              <a:t>alors qu’elle ne se réfère à aucun moment à la situation matérielle, familiale et sociale de l'auteur de l'infraction</a:t>
            </a:r>
            <a:r>
              <a:rPr lang="fr-FR" sz="1600" i="1" dirty="0">
                <a:solidFill>
                  <a:srgbClr val="2A2D31"/>
                </a:solidFill>
                <a:effectLst/>
                <a:latin typeface="Aptos" panose="020F0502020204030204" pitchFamily="34" charset="0"/>
                <a:ea typeface="Calibri" panose="020F0502020204030204" pitchFamily="34" charset="0"/>
                <a:cs typeface="Calibri" panose="020F0502020204030204" pitchFamily="34" charset="0"/>
              </a:rPr>
              <a:t>, la cour d'appel n'a pas justifié sa décision</a:t>
            </a:r>
            <a:r>
              <a:rPr lang="fr-FR" sz="1600" dirty="0">
                <a:solidFill>
                  <a:srgbClr val="2A2D31"/>
                </a:solidFill>
                <a:effectLst/>
                <a:latin typeface="Aptos" panose="020F0502020204030204" pitchFamily="34" charset="0"/>
                <a:ea typeface="Calibri" panose="020F0502020204030204" pitchFamily="34" charset="0"/>
                <a:cs typeface="Calibri" panose="020F0502020204030204" pitchFamily="34" charset="0"/>
              </a:rPr>
              <a:t> »</a:t>
            </a:r>
          </a:p>
          <a:p>
            <a:pPr algn="just">
              <a:lnSpc>
                <a:spcPct val="107000"/>
              </a:lnSpc>
              <a:spcAft>
                <a:spcPts val="800"/>
              </a:spcAft>
            </a:pPr>
            <a:endParaRPr lang="fr-FR" sz="1600" dirty="0">
              <a:latin typeface="Calibri" panose="020F0502020204030204" pitchFamily="34" charset="0"/>
              <a:ea typeface="Calibri" panose="020F0502020204030204" pitchFamily="34" charset="0"/>
              <a:cs typeface="Calibri" panose="020F0502020204030204" pitchFamily="34" charset="0"/>
            </a:endParaRPr>
          </a:p>
          <a:p>
            <a:pPr marL="285750" indent="-285750" algn="l">
              <a:lnSpc>
                <a:spcPct val="107000"/>
              </a:lnSpc>
              <a:spcAft>
                <a:spcPts val="800"/>
              </a:spcAft>
              <a:buFont typeface="Arial" panose="020B0604020202020204" pitchFamily="34" charset="0"/>
              <a:buChar char="•"/>
            </a:pPr>
            <a:r>
              <a:rPr lang="fr-FR" sz="1600" b="1" dirty="0">
                <a:solidFill>
                  <a:srgbClr val="192B3F"/>
                </a:solidFill>
                <a:latin typeface="Aptos" panose="020F0502020204030204" pitchFamily="34" charset="0"/>
                <a:ea typeface="Calibri" panose="020F0502020204030204" pitchFamily="34" charset="0"/>
              </a:rPr>
              <a:t>Cass </a:t>
            </a:r>
            <a:r>
              <a:rPr lang="fr-FR" sz="1600" b="1" dirty="0" err="1">
                <a:solidFill>
                  <a:srgbClr val="192B3F"/>
                </a:solidFill>
                <a:latin typeface="Aptos" panose="020F0502020204030204" pitchFamily="34" charset="0"/>
                <a:ea typeface="Calibri" panose="020F0502020204030204" pitchFamily="34" charset="0"/>
              </a:rPr>
              <a:t>Crim</a:t>
            </a:r>
            <a:r>
              <a:rPr lang="fr-FR" sz="1600" b="1" dirty="0">
                <a:solidFill>
                  <a:srgbClr val="192B3F"/>
                </a:solidFill>
                <a:latin typeface="Aptos" panose="020F0502020204030204" pitchFamily="34" charset="0"/>
                <a:ea typeface="Calibri" panose="020F0502020204030204" pitchFamily="34" charset="0"/>
              </a:rPr>
              <a:t> </a:t>
            </a:r>
            <a:r>
              <a:rPr lang="fr-FR" sz="1600" b="1" dirty="0">
                <a:solidFill>
                  <a:srgbClr val="192B3F"/>
                </a:solidFill>
                <a:effectLst/>
                <a:latin typeface="Aptos" panose="020F0502020204030204" pitchFamily="34" charset="0"/>
                <a:ea typeface="Calibri" panose="020F0502020204030204" pitchFamily="34" charset="0"/>
              </a:rPr>
              <a:t>28 octobre 2025 - n° 24-80.793 </a:t>
            </a:r>
          </a:p>
          <a:p>
            <a:pPr algn="just"/>
            <a:r>
              <a:rPr lang="fr-FR" sz="1600" dirty="0">
                <a:solidFill>
                  <a:srgbClr val="2A2D31"/>
                </a:solidFill>
                <a:latin typeface="Aptos"/>
              </a:rPr>
              <a:t>Il résulte de l’article 42, § 1, de la Convention sur la circulation routière signée à Vienne le 8 novembre 1968, applicable entre la France et la Suisse, que lorsqu’un conducteur titulaire d’un permis de conduire étranger commet sur le territoire national une infraction susceptible d’entraîner le retrait du permis de conduire, les autorités françaises peuvent, notamment, se faire remettre le permis et le conserver jusqu’à l’expiration du délai pendant lequel le droit de faire usage de ce titre est retiré ou jusqu’à ce que le conducteur quitte le territoire national, si ce départ intervient avant l’expiration de ce délai. </a:t>
            </a:r>
          </a:p>
          <a:p>
            <a:endParaRPr lang="fr-FR" sz="1600" dirty="0"/>
          </a:p>
          <a:p>
            <a:pPr algn="just"/>
            <a:r>
              <a:rPr lang="fr-FR" sz="1600" dirty="0">
                <a:solidFill>
                  <a:srgbClr val="2A2D31"/>
                </a:solidFill>
                <a:latin typeface="Aptos"/>
              </a:rPr>
              <a:t>Il s'en déduit que si le texte précité n'autorise pas le juge français à annuler un permis de conduire étranger, </a:t>
            </a:r>
            <a:r>
              <a:rPr lang="fr-FR" sz="1600" b="1" dirty="0">
                <a:solidFill>
                  <a:srgbClr val="2A2D31"/>
                </a:solidFill>
                <a:latin typeface="Aptos"/>
              </a:rPr>
              <a:t>il ne lui interdit pas de prononcer, lorsqu'elle est encourue, une peine de suspension de ce permis de conduire, l'autorité responsable de l'exécution de cette peine étant alors tenue, le cas échéant dans le cadre de la procédure prévue aux articles 710 et 711 du code de procédure pénale, de restituer ce titre au plus tard lorsque le condamné quitte le territoire national</a:t>
            </a:r>
          </a:p>
          <a:p>
            <a:endParaRPr lang="fr-FR" sz="1600" dirty="0"/>
          </a:p>
          <a:p>
            <a:endParaRPr lang="fr-FR" sz="1600" dirty="0"/>
          </a:p>
        </p:txBody>
      </p:sp>
    </p:spTree>
    <p:extLst>
      <p:ext uri="{BB962C8B-B14F-4D97-AF65-F5344CB8AC3E}">
        <p14:creationId xmlns:p14="http://schemas.microsoft.com/office/powerpoint/2010/main" val="1019795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274320" y="237744"/>
            <a:ext cx="11375136" cy="6419088"/>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Rectangle 1"/>
          <p:cNvSpPr/>
          <p:nvPr/>
        </p:nvSpPr>
        <p:spPr>
          <a:xfrm>
            <a:off x="0" y="0"/>
            <a:ext cx="12191695" cy="6858000"/>
          </a:xfrm>
          <a:prstGeom prst="rect">
            <a:avLst/>
          </a:prstGeom>
          <a:solidFill>
            <a:srgbClr val="F4F6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84048"/>
            <a:ext cx="1337226" cy="523220"/>
          </a:xfrm>
          <a:prstGeom prst="rect">
            <a:avLst/>
          </a:prstGeom>
          <a:noFill/>
        </p:spPr>
        <p:txBody>
          <a:bodyPr wrap="none">
            <a:spAutoFit/>
          </a:bodyPr>
          <a:lstStyle/>
          <a:p>
            <a:pPr algn="l"/>
            <a:r>
              <a:rPr sz="2800" b="1" dirty="0" err="1">
                <a:solidFill>
                  <a:srgbClr val="192B3F"/>
                </a:solidFill>
                <a:latin typeface="Aptos"/>
              </a:rPr>
              <a:t>Rodéos</a:t>
            </a:r>
            <a:endParaRPr sz="2800" b="1" dirty="0">
              <a:solidFill>
                <a:srgbClr val="19263A"/>
              </a:solidFill>
              <a:latin typeface="Aptos Display"/>
            </a:endParaRPr>
          </a:p>
        </p:txBody>
      </p:sp>
      <p:sp>
        <p:nvSpPr>
          <p:cNvPr id="4" name="TextBox 3"/>
          <p:cNvSpPr txBox="1"/>
          <p:nvPr/>
        </p:nvSpPr>
        <p:spPr>
          <a:xfrm>
            <a:off x="475488" y="1085887"/>
            <a:ext cx="10972800" cy="5663089"/>
          </a:xfrm>
          <a:prstGeom prst="rect">
            <a:avLst/>
          </a:prstGeom>
          <a:noFill/>
        </p:spPr>
        <p:txBody>
          <a:bodyPr wrap="square">
            <a:spAutoFit/>
          </a:bodyPr>
          <a:lstStyle/>
          <a:p>
            <a:pPr>
              <a:spcAft>
                <a:spcPts val="1200"/>
              </a:spcAft>
              <a:defRPr sz="1800">
                <a:solidFill>
                  <a:srgbClr val="23272C"/>
                </a:solidFill>
                <a:latin typeface="Aptos"/>
              </a:defRPr>
            </a:pPr>
            <a:r>
              <a:rPr b="1" dirty="0">
                <a:solidFill>
                  <a:srgbClr val="192B3F"/>
                </a:solidFill>
                <a:latin typeface="Aptos"/>
              </a:rPr>
              <a:t>• </a:t>
            </a:r>
            <a:r>
              <a:rPr lang="fr-FR" b="1" dirty="0">
                <a:solidFill>
                  <a:srgbClr val="192B3F"/>
                </a:solidFill>
                <a:latin typeface="Aptos"/>
              </a:rPr>
              <a:t>Cass </a:t>
            </a:r>
            <a:r>
              <a:rPr lang="fr-FR" b="1" dirty="0" err="1">
                <a:solidFill>
                  <a:srgbClr val="192B3F"/>
                </a:solidFill>
                <a:latin typeface="Aptos"/>
              </a:rPr>
              <a:t>crim</a:t>
            </a:r>
            <a:r>
              <a:rPr lang="fr-FR" b="1" dirty="0">
                <a:solidFill>
                  <a:srgbClr val="192B3F"/>
                </a:solidFill>
                <a:latin typeface="Aptos"/>
              </a:rPr>
              <a:t> </a:t>
            </a:r>
            <a:r>
              <a:rPr b="1" dirty="0">
                <a:solidFill>
                  <a:srgbClr val="192B3F"/>
                </a:solidFill>
                <a:latin typeface="Aptos"/>
              </a:rPr>
              <a:t>3 mars 2026 – n° 25-81.322 </a:t>
            </a:r>
            <a:endParaRPr lang="fr-FR" b="1" dirty="0"/>
          </a:p>
          <a:p>
            <a:pPr algn="just">
              <a:spcAft>
                <a:spcPts val="1200"/>
              </a:spcAft>
              <a:defRPr sz="1800">
                <a:solidFill>
                  <a:srgbClr val="23272C"/>
                </a:solidFill>
                <a:latin typeface="Aptos"/>
              </a:defRPr>
            </a:pPr>
            <a:r>
              <a:rPr lang="fr-FR" dirty="0">
                <a:solidFill>
                  <a:srgbClr val="2A2D31"/>
                </a:solidFill>
                <a:latin typeface="Aptos"/>
              </a:rPr>
              <a:t>L</a:t>
            </a:r>
            <a:r>
              <a:rPr dirty="0">
                <a:solidFill>
                  <a:srgbClr val="2A2D31"/>
                </a:solidFill>
                <a:latin typeface="Aptos"/>
              </a:rPr>
              <a:t>e </a:t>
            </a:r>
            <a:r>
              <a:rPr dirty="0" err="1">
                <a:solidFill>
                  <a:srgbClr val="2A2D31"/>
                </a:solidFill>
                <a:latin typeface="Aptos"/>
              </a:rPr>
              <a:t>délit</a:t>
            </a:r>
            <a:r>
              <a:rPr dirty="0">
                <a:solidFill>
                  <a:srgbClr val="2A2D31"/>
                </a:solidFill>
                <a:latin typeface="Aptos"/>
              </a:rPr>
              <a:t> de promotion des </a:t>
            </a:r>
            <a:r>
              <a:rPr dirty="0" err="1">
                <a:solidFill>
                  <a:srgbClr val="2A2D31"/>
                </a:solidFill>
                <a:latin typeface="Aptos"/>
              </a:rPr>
              <a:t>comportements</a:t>
            </a:r>
            <a:r>
              <a:rPr dirty="0">
                <a:solidFill>
                  <a:srgbClr val="2A2D31"/>
                </a:solidFill>
                <a:latin typeface="Aptos"/>
              </a:rPr>
              <a:t> </a:t>
            </a:r>
            <a:r>
              <a:rPr dirty="0" err="1">
                <a:solidFill>
                  <a:srgbClr val="2A2D31"/>
                </a:solidFill>
                <a:latin typeface="Aptos"/>
              </a:rPr>
              <a:t>visés</a:t>
            </a:r>
            <a:r>
              <a:rPr dirty="0">
                <a:solidFill>
                  <a:srgbClr val="2A2D31"/>
                </a:solidFill>
                <a:latin typeface="Aptos"/>
              </a:rPr>
              <a:t> par </a:t>
            </a:r>
            <a:r>
              <a:rPr dirty="0" err="1">
                <a:solidFill>
                  <a:srgbClr val="2A2D31"/>
                </a:solidFill>
                <a:latin typeface="Aptos"/>
              </a:rPr>
              <a:t>l’article</a:t>
            </a:r>
            <a:r>
              <a:rPr dirty="0">
                <a:solidFill>
                  <a:srgbClr val="2A2D31"/>
                </a:solidFill>
                <a:latin typeface="Aptos"/>
              </a:rPr>
              <a:t> L. 236-1 du Code de la route est </a:t>
            </a:r>
            <a:r>
              <a:rPr dirty="0" err="1">
                <a:solidFill>
                  <a:srgbClr val="2A2D31"/>
                </a:solidFill>
                <a:latin typeface="Aptos"/>
              </a:rPr>
              <a:t>autonome</a:t>
            </a:r>
            <a:r>
              <a:rPr dirty="0">
                <a:solidFill>
                  <a:srgbClr val="2A2D31"/>
                </a:solidFill>
                <a:latin typeface="Aptos"/>
              </a:rPr>
              <a:t>.</a:t>
            </a:r>
          </a:p>
          <a:p>
            <a:pPr algn="just">
              <a:spcAft>
                <a:spcPts val="1200"/>
              </a:spcAft>
              <a:defRPr sz="1800">
                <a:solidFill>
                  <a:srgbClr val="23272C"/>
                </a:solidFill>
                <a:latin typeface="Aptos"/>
              </a:defRPr>
            </a:pPr>
            <a:r>
              <a:rPr dirty="0">
                <a:solidFill>
                  <a:srgbClr val="2A2D31"/>
                </a:solidFill>
                <a:latin typeface="Aptos"/>
              </a:rPr>
              <a:t>Il </a:t>
            </a:r>
            <a:r>
              <a:rPr dirty="0" err="1">
                <a:solidFill>
                  <a:srgbClr val="2A2D31"/>
                </a:solidFill>
                <a:latin typeface="Aptos"/>
              </a:rPr>
              <a:t>n’est</a:t>
            </a:r>
            <a:r>
              <a:rPr dirty="0">
                <a:solidFill>
                  <a:srgbClr val="2A2D31"/>
                </a:solidFill>
                <a:latin typeface="Aptos"/>
              </a:rPr>
              <a:t> </a:t>
            </a:r>
            <a:r>
              <a:rPr dirty="0" err="1">
                <a:solidFill>
                  <a:srgbClr val="2A2D31"/>
                </a:solidFill>
                <a:latin typeface="Aptos"/>
              </a:rPr>
              <a:t>donc</a:t>
            </a:r>
            <a:r>
              <a:rPr dirty="0">
                <a:solidFill>
                  <a:srgbClr val="2A2D31"/>
                </a:solidFill>
                <a:latin typeface="Aptos"/>
              </a:rPr>
              <a:t> pas </a:t>
            </a:r>
            <a:r>
              <a:rPr dirty="0" err="1">
                <a:solidFill>
                  <a:srgbClr val="2A2D31"/>
                </a:solidFill>
                <a:latin typeface="Aptos"/>
              </a:rPr>
              <a:t>nécessaire</a:t>
            </a:r>
            <a:r>
              <a:rPr dirty="0">
                <a:solidFill>
                  <a:srgbClr val="2A2D31"/>
                </a:solidFill>
                <a:latin typeface="Aptos"/>
              </a:rPr>
              <a:t> </a:t>
            </a:r>
            <a:r>
              <a:rPr dirty="0" err="1">
                <a:solidFill>
                  <a:srgbClr val="2A2D31"/>
                </a:solidFill>
                <a:latin typeface="Aptos"/>
              </a:rPr>
              <a:t>que</a:t>
            </a:r>
            <a:r>
              <a:rPr dirty="0">
                <a:solidFill>
                  <a:srgbClr val="2A2D31"/>
                </a:solidFill>
                <a:latin typeface="Aptos"/>
              </a:rPr>
              <a:t> </a:t>
            </a:r>
            <a:r>
              <a:rPr dirty="0" err="1">
                <a:solidFill>
                  <a:srgbClr val="2A2D31"/>
                </a:solidFill>
                <a:latin typeface="Aptos"/>
              </a:rPr>
              <a:t>l’auteur</a:t>
            </a:r>
            <a:r>
              <a:rPr dirty="0">
                <a:solidFill>
                  <a:srgbClr val="2A2D31"/>
                </a:solidFill>
                <a:latin typeface="Aptos"/>
              </a:rPr>
              <a:t> </a:t>
            </a:r>
            <a:r>
              <a:rPr dirty="0" err="1">
                <a:solidFill>
                  <a:srgbClr val="2A2D31"/>
                </a:solidFill>
                <a:latin typeface="Aptos"/>
              </a:rPr>
              <a:t>ou</a:t>
            </a:r>
            <a:r>
              <a:rPr dirty="0">
                <a:solidFill>
                  <a:srgbClr val="2A2D31"/>
                </a:solidFill>
                <a:latin typeface="Aptos"/>
              </a:rPr>
              <a:t> un tiers ait </a:t>
            </a:r>
            <a:r>
              <a:rPr dirty="0" err="1">
                <a:solidFill>
                  <a:srgbClr val="2A2D31"/>
                </a:solidFill>
                <a:latin typeface="Aptos"/>
              </a:rPr>
              <a:t>lui-même</a:t>
            </a:r>
            <a:r>
              <a:rPr dirty="0">
                <a:solidFill>
                  <a:srgbClr val="2A2D31"/>
                </a:solidFill>
                <a:latin typeface="Aptos"/>
              </a:rPr>
              <a:t> </a:t>
            </a:r>
            <a:r>
              <a:rPr dirty="0" err="1">
                <a:solidFill>
                  <a:srgbClr val="2A2D31"/>
                </a:solidFill>
                <a:latin typeface="Aptos"/>
              </a:rPr>
              <a:t>été</a:t>
            </a:r>
            <a:r>
              <a:rPr dirty="0">
                <a:solidFill>
                  <a:srgbClr val="2A2D31"/>
                </a:solidFill>
                <a:latin typeface="Aptos"/>
              </a:rPr>
              <a:t> </a:t>
            </a:r>
            <a:r>
              <a:rPr dirty="0" err="1">
                <a:solidFill>
                  <a:srgbClr val="2A2D31"/>
                </a:solidFill>
                <a:latin typeface="Aptos"/>
              </a:rPr>
              <a:t>condamné</a:t>
            </a:r>
            <a:r>
              <a:rPr dirty="0">
                <a:solidFill>
                  <a:srgbClr val="2A2D31"/>
                </a:solidFill>
                <a:latin typeface="Aptos"/>
              </a:rPr>
              <a:t> pour le </a:t>
            </a:r>
            <a:r>
              <a:rPr dirty="0" err="1">
                <a:solidFill>
                  <a:srgbClr val="2A2D31"/>
                </a:solidFill>
                <a:latin typeface="Aptos"/>
              </a:rPr>
              <a:t>délit</a:t>
            </a:r>
            <a:r>
              <a:rPr dirty="0">
                <a:solidFill>
                  <a:srgbClr val="2A2D31"/>
                </a:solidFill>
                <a:latin typeface="Aptos"/>
              </a:rPr>
              <a:t> de </a:t>
            </a:r>
            <a:r>
              <a:rPr dirty="0" err="1">
                <a:solidFill>
                  <a:srgbClr val="2A2D31"/>
                </a:solidFill>
                <a:latin typeface="Aptos"/>
              </a:rPr>
              <a:t>rodéo</a:t>
            </a:r>
            <a:r>
              <a:rPr dirty="0">
                <a:solidFill>
                  <a:srgbClr val="2A2D31"/>
                </a:solidFill>
                <a:latin typeface="Aptos"/>
              </a:rPr>
              <a:t> </a:t>
            </a:r>
            <a:r>
              <a:rPr dirty="0" err="1">
                <a:solidFill>
                  <a:srgbClr val="2A2D31"/>
                </a:solidFill>
                <a:latin typeface="Aptos"/>
              </a:rPr>
              <a:t>prévu</a:t>
            </a:r>
            <a:r>
              <a:rPr dirty="0">
                <a:solidFill>
                  <a:srgbClr val="2A2D31"/>
                </a:solidFill>
                <a:latin typeface="Aptos"/>
              </a:rPr>
              <a:t> par L. 236-1.</a:t>
            </a:r>
            <a:endParaRPr lang="fr-FR" dirty="0"/>
          </a:p>
          <a:p>
            <a:pPr algn="l">
              <a:spcAft>
                <a:spcPts val="1200"/>
              </a:spcAft>
              <a:defRPr sz="1800">
                <a:solidFill>
                  <a:srgbClr val="23272C"/>
                </a:solidFill>
                <a:latin typeface="Aptos"/>
              </a:defRPr>
            </a:pPr>
            <a:r>
              <a:rPr lang="fr-FR" sz="2800" b="1" dirty="0">
                <a:solidFill>
                  <a:srgbClr val="192B3F"/>
                </a:solidFill>
                <a:latin typeface="Aptos" panose="020B0004020202020204" pitchFamily="34" charset="0"/>
              </a:rPr>
              <a:t>Angles morts</a:t>
            </a:r>
            <a:endParaRPr dirty="0"/>
          </a:p>
          <a:p>
            <a:pPr>
              <a:spcAft>
                <a:spcPts val="1200"/>
              </a:spcAft>
              <a:defRPr sz="1800">
                <a:solidFill>
                  <a:srgbClr val="23272C"/>
                </a:solidFill>
                <a:latin typeface="Aptos"/>
              </a:defRPr>
            </a:pPr>
            <a:r>
              <a:rPr b="1" dirty="0">
                <a:solidFill>
                  <a:srgbClr val="192B3F"/>
                </a:solidFill>
                <a:latin typeface="Aptos"/>
              </a:rPr>
              <a:t>• </a:t>
            </a:r>
            <a:r>
              <a:rPr lang="fr-FR" b="1" dirty="0">
                <a:solidFill>
                  <a:srgbClr val="192B3F"/>
                </a:solidFill>
                <a:latin typeface="Aptos"/>
              </a:rPr>
              <a:t>Cass </a:t>
            </a:r>
            <a:r>
              <a:rPr lang="fr-FR" b="1" dirty="0" err="1">
                <a:solidFill>
                  <a:srgbClr val="192B3F"/>
                </a:solidFill>
                <a:latin typeface="Aptos"/>
              </a:rPr>
              <a:t>crim</a:t>
            </a:r>
            <a:r>
              <a:rPr lang="fr-FR" b="1" dirty="0">
                <a:solidFill>
                  <a:srgbClr val="192B3F"/>
                </a:solidFill>
                <a:latin typeface="Aptos"/>
              </a:rPr>
              <a:t> </a:t>
            </a:r>
            <a:r>
              <a:rPr b="1" dirty="0">
                <a:solidFill>
                  <a:srgbClr val="192B3F"/>
                </a:solidFill>
                <a:latin typeface="Aptos"/>
              </a:rPr>
              <a:t>17 </a:t>
            </a:r>
            <a:r>
              <a:rPr b="1" dirty="0" err="1">
                <a:solidFill>
                  <a:srgbClr val="192B3F"/>
                </a:solidFill>
                <a:latin typeface="Aptos"/>
              </a:rPr>
              <a:t>février</a:t>
            </a:r>
            <a:r>
              <a:rPr b="1" dirty="0">
                <a:solidFill>
                  <a:srgbClr val="192B3F"/>
                </a:solidFill>
                <a:latin typeface="Aptos"/>
              </a:rPr>
              <a:t> 2026 – n° 24-84.661</a:t>
            </a:r>
            <a:endParaRPr lang="fr-FR" b="1" dirty="0"/>
          </a:p>
          <a:p>
            <a:pPr algn="just">
              <a:spcAft>
                <a:spcPts val="1200"/>
              </a:spcAft>
              <a:defRPr sz="1800">
                <a:solidFill>
                  <a:srgbClr val="23272C"/>
                </a:solidFill>
                <a:latin typeface="Aptos"/>
              </a:defRPr>
            </a:pPr>
            <a:r>
              <a:rPr lang="fr-FR" dirty="0">
                <a:solidFill>
                  <a:srgbClr val="2A2D31"/>
                </a:solidFill>
                <a:latin typeface="Aptos"/>
              </a:rPr>
              <a:t>U</a:t>
            </a:r>
            <a:r>
              <a:rPr dirty="0">
                <a:solidFill>
                  <a:srgbClr val="2A2D31"/>
                </a:solidFill>
                <a:latin typeface="Aptos"/>
              </a:rPr>
              <a:t>ne société de transport </a:t>
            </a:r>
            <a:r>
              <a:rPr dirty="0" err="1">
                <a:solidFill>
                  <a:srgbClr val="2A2D31"/>
                </a:solidFill>
                <a:latin typeface="Aptos"/>
              </a:rPr>
              <a:t>peut</a:t>
            </a:r>
            <a:r>
              <a:rPr dirty="0">
                <a:solidFill>
                  <a:srgbClr val="2A2D31"/>
                </a:solidFill>
                <a:latin typeface="Aptos"/>
              </a:rPr>
              <a:t> </a:t>
            </a:r>
            <a:r>
              <a:rPr dirty="0" err="1">
                <a:solidFill>
                  <a:srgbClr val="2A2D31"/>
                </a:solidFill>
                <a:latin typeface="Aptos"/>
              </a:rPr>
              <a:t>être</a:t>
            </a:r>
            <a:r>
              <a:rPr dirty="0">
                <a:solidFill>
                  <a:srgbClr val="2A2D31"/>
                </a:solidFill>
                <a:latin typeface="Aptos"/>
              </a:rPr>
              <a:t> co-auteur avec son </a:t>
            </a:r>
            <a:r>
              <a:rPr dirty="0" err="1">
                <a:solidFill>
                  <a:srgbClr val="2A2D31"/>
                </a:solidFill>
                <a:latin typeface="Aptos"/>
              </a:rPr>
              <a:t>salarié</a:t>
            </a:r>
            <a:r>
              <a:rPr dirty="0">
                <a:solidFill>
                  <a:srgbClr val="2A2D31"/>
                </a:solidFill>
                <a:latin typeface="Aptos"/>
              </a:rPr>
              <a:t> </a:t>
            </a:r>
            <a:r>
              <a:rPr dirty="0" err="1">
                <a:solidFill>
                  <a:srgbClr val="2A2D31"/>
                </a:solidFill>
                <a:latin typeface="Aptos"/>
              </a:rPr>
              <a:t>conducteur</a:t>
            </a:r>
            <a:r>
              <a:rPr dirty="0">
                <a:solidFill>
                  <a:srgbClr val="2A2D31"/>
                </a:solidFill>
                <a:latin typeface="Aptos"/>
              </a:rPr>
              <a:t> </a:t>
            </a:r>
            <a:r>
              <a:rPr dirty="0" err="1">
                <a:solidFill>
                  <a:srgbClr val="2A2D31"/>
                </a:solidFill>
                <a:latin typeface="Aptos"/>
              </a:rPr>
              <a:t>en</a:t>
            </a:r>
            <a:r>
              <a:rPr dirty="0">
                <a:solidFill>
                  <a:srgbClr val="2A2D31"/>
                </a:solidFill>
                <a:latin typeface="Aptos"/>
              </a:rPr>
              <a:t> </a:t>
            </a:r>
            <a:r>
              <a:rPr dirty="0" err="1">
                <a:solidFill>
                  <a:srgbClr val="2A2D31"/>
                </a:solidFill>
                <a:latin typeface="Aptos"/>
              </a:rPr>
              <a:t>cas</a:t>
            </a:r>
            <a:r>
              <a:rPr dirty="0">
                <a:solidFill>
                  <a:srgbClr val="2A2D31"/>
                </a:solidFill>
                <a:latin typeface="Aptos"/>
              </a:rPr>
              <a:t> de non-</a:t>
            </a:r>
            <a:r>
              <a:rPr dirty="0" err="1">
                <a:solidFill>
                  <a:srgbClr val="2A2D31"/>
                </a:solidFill>
                <a:latin typeface="Aptos"/>
              </a:rPr>
              <a:t>équipement</a:t>
            </a:r>
            <a:r>
              <a:rPr dirty="0">
                <a:solidFill>
                  <a:srgbClr val="2A2D31"/>
                </a:solidFill>
                <a:latin typeface="Aptos"/>
              </a:rPr>
              <a:t> de </a:t>
            </a:r>
            <a:r>
              <a:rPr dirty="0" err="1">
                <a:solidFill>
                  <a:srgbClr val="2A2D31"/>
                </a:solidFill>
                <a:latin typeface="Aptos"/>
              </a:rPr>
              <a:t>sa</a:t>
            </a:r>
            <a:r>
              <a:rPr dirty="0">
                <a:solidFill>
                  <a:srgbClr val="2A2D31"/>
                </a:solidFill>
                <a:latin typeface="Aptos"/>
              </a:rPr>
              <a:t> </a:t>
            </a:r>
            <a:r>
              <a:rPr dirty="0" err="1">
                <a:solidFill>
                  <a:srgbClr val="2A2D31"/>
                </a:solidFill>
                <a:latin typeface="Aptos"/>
              </a:rPr>
              <a:t>flotte</a:t>
            </a:r>
            <a:r>
              <a:rPr dirty="0">
                <a:solidFill>
                  <a:srgbClr val="2A2D31"/>
                </a:solidFill>
                <a:latin typeface="Aptos"/>
              </a:rPr>
              <a:t> </a:t>
            </a:r>
            <a:r>
              <a:rPr dirty="0" err="1">
                <a:solidFill>
                  <a:srgbClr val="2A2D31"/>
                </a:solidFill>
                <a:latin typeface="Aptos"/>
              </a:rPr>
              <a:t>conformément</a:t>
            </a:r>
            <a:r>
              <a:rPr dirty="0">
                <a:solidFill>
                  <a:srgbClr val="2A2D31"/>
                </a:solidFill>
                <a:latin typeface="Aptos"/>
              </a:rPr>
              <a:t> aux prescriptions sur la </a:t>
            </a:r>
            <a:r>
              <a:rPr dirty="0" err="1">
                <a:solidFill>
                  <a:srgbClr val="2A2D31"/>
                </a:solidFill>
                <a:latin typeface="Aptos"/>
              </a:rPr>
              <a:t>signalisation</a:t>
            </a:r>
            <a:r>
              <a:rPr dirty="0">
                <a:solidFill>
                  <a:srgbClr val="2A2D31"/>
                </a:solidFill>
                <a:latin typeface="Aptos"/>
              </a:rPr>
              <a:t> des angles </a:t>
            </a:r>
            <a:r>
              <a:rPr dirty="0" err="1">
                <a:solidFill>
                  <a:srgbClr val="2A2D31"/>
                </a:solidFill>
                <a:latin typeface="Aptos"/>
              </a:rPr>
              <a:t>morts</a:t>
            </a:r>
            <a:r>
              <a:rPr dirty="0">
                <a:solidFill>
                  <a:srgbClr val="2A2D31"/>
                </a:solidFill>
                <a:latin typeface="Aptos"/>
              </a:rPr>
              <a:t>.</a:t>
            </a:r>
            <a:endParaRPr lang="fr-FR" dirty="0"/>
          </a:p>
          <a:p>
            <a:pPr algn="just">
              <a:spcAft>
                <a:spcPts val="1200"/>
              </a:spcAft>
              <a:defRPr sz="1800">
                <a:solidFill>
                  <a:srgbClr val="23272C"/>
                </a:solidFill>
                <a:latin typeface="Aptos"/>
              </a:defRPr>
            </a:pPr>
            <a:r>
              <a:rPr lang="fr-FR" sz="2800" b="1" dirty="0">
                <a:solidFill>
                  <a:srgbClr val="2A2D31"/>
                </a:solidFill>
                <a:latin typeface="Aptos"/>
              </a:rPr>
              <a:t>Délit de fuite </a:t>
            </a:r>
            <a:r>
              <a:rPr lang="fr-FR" b="1" dirty="0">
                <a:solidFill>
                  <a:srgbClr val="2A2D31"/>
                </a:solidFill>
                <a:latin typeface="Aptos"/>
              </a:rPr>
              <a:t>: Incompatibilité avec l’infraction de violences volontaires au volant </a:t>
            </a:r>
          </a:p>
          <a:p>
            <a:pPr>
              <a:spcAft>
                <a:spcPts val="1200"/>
              </a:spcAft>
              <a:defRPr sz="1800">
                <a:solidFill>
                  <a:srgbClr val="23272C"/>
                </a:solidFill>
                <a:latin typeface="Aptos"/>
              </a:defRPr>
            </a:pPr>
            <a:r>
              <a:rPr lang="fr-FR" b="1" dirty="0">
                <a:solidFill>
                  <a:srgbClr val="192B3F"/>
                </a:solidFill>
                <a:latin typeface="Aptos"/>
              </a:rPr>
              <a:t>• Cass </a:t>
            </a:r>
            <a:r>
              <a:rPr lang="fr-FR" b="1" dirty="0" err="1">
                <a:solidFill>
                  <a:srgbClr val="192B3F"/>
                </a:solidFill>
                <a:latin typeface="Aptos"/>
              </a:rPr>
              <a:t>Crim</a:t>
            </a:r>
            <a:r>
              <a:rPr lang="fr-FR" b="1" dirty="0">
                <a:solidFill>
                  <a:srgbClr val="192B3F"/>
                </a:solidFill>
                <a:latin typeface="Aptos"/>
              </a:rPr>
              <a:t> 1er octobre 2025 - n° 24-86.411</a:t>
            </a:r>
          </a:p>
          <a:p>
            <a:pPr algn="just">
              <a:spcAft>
                <a:spcPts val="1200"/>
              </a:spcAft>
              <a:defRPr sz="1800">
                <a:solidFill>
                  <a:srgbClr val="23272C"/>
                </a:solidFill>
                <a:latin typeface="Aptos"/>
              </a:defRPr>
            </a:pPr>
            <a:r>
              <a:rPr lang="fr-FR" dirty="0">
                <a:solidFill>
                  <a:srgbClr val="2A2D31"/>
                </a:solidFill>
                <a:latin typeface="Aptos"/>
              </a:rPr>
              <a:t>Le délit de fuite réprime le fait, en connaissance de cause, de ne pas s’arrêter après avoir occasionné un accident.  Lorsqu’une personne commet, au moyen de son véhicule, des violences volontaires, il ne s’agit pas d’un accident. Elle ne peut donc pas être également condamnée pour délit de fuite.</a:t>
            </a:r>
          </a:p>
          <a:p>
            <a:pPr>
              <a:spcAft>
                <a:spcPts val="1200"/>
              </a:spcAft>
              <a:defRPr sz="1800">
                <a:solidFill>
                  <a:srgbClr val="23272C"/>
                </a:solidFill>
                <a:latin typeface="Aptos"/>
              </a:defRPr>
            </a:pPr>
            <a:endParaRPr dirty="0"/>
          </a:p>
        </p:txBody>
      </p:sp>
      <p:sp>
        <p:nvSpPr>
          <p:cNvPr id="5" name="Rectangle 4"/>
          <p:cNvSpPr/>
          <p:nvPr/>
        </p:nvSpPr>
        <p:spPr>
          <a:xfrm>
            <a:off x="594360" y="6473952"/>
            <a:ext cx="10972800" cy="18288"/>
          </a:xfrm>
          <a:prstGeom prst="rect">
            <a:avLst/>
          </a:prstGeom>
          <a:solidFill>
            <a:srgbClr val="D7DC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12648" y="6510528"/>
            <a:ext cx="10515600" cy="182880"/>
          </a:xfrm>
          <a:prstGeom prst="rect">
            <a:avLst/>
          </a:prstGeom>
          <a:noFill/>
        </p:spPr>
        <p:txBody>
          <a:bodyPr wrap="none">
            <a:spAutoFit/>
          </a:bodyPr>
          <a:lstStyle/>
          <a:p>
            <a:pPr algn="l"/>
            <a:r>
              <a:rPr sz="900">
                <a:solidFill>
                  <a:srgbClr val="697077"/>
                </a:solidFill>
                <a:latin typeface="Aptos"/>
              </a:rPr>
              <a:t>Formation – Jurisprudence routière 2025-2026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393192" y="237744"/>
            <a:ext cx="11375136" cy="3510200"/>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84048"/>
            <a:ext cx="10972800" cy="685800"/>
          </a:xfrm>
          <a:prstGeom prst="rect">
            <a:avLst/>
          </a:prstGeom>
          <a:noFill/>
        </p:spPr>
        <p:txBody>
          <a:bodyPr wrap="none">
            <a:spAutoFit/>
          </a:bodyPr>
          <a:lstStyle/>
          <a:p>
            <a:pPr algn="l"/>
            <a:r>
              <a:rPr sz="2800" b="1">
                <a:solidFill>
                  <a:srgbClr val="192B3F"/>
                </a:solidFill>
                <a:latin typeface="Aptos"/>
              </a:rPr>
              <a:t>Responsabilité civile de l’employeur</a:t>
            </a:r>
          </a:p>
        </p:txBody>
      </p:sp>
      <p:sp>
        <p:nvSpPr>
          <p:cNvPr id="4" name="TextBox 3"/>
          <p:cNvSpPr txBox="1"/>
          <p:nvPr/>
        </p:nvSpPr>
        <p:spPr>
          <a:xfrm>
            <a:off x="906904" y="1508759"/>
            <a:ext cx="10660255" cy="2092881"/>
          </a:xfrm>
          <a:prstGeom prst="rect">
            <a:avLst/>
          </a:prstGeom>
          <a:noFill/>
        </p:spPr>
        <p:txBody>
          <a:bodyPr wrap="square">
            <a:spAutoFit/>
          </a:bodyPr>
          <a:lstStyle/>
          <a:p>
            <a:pPr>
              <a:spcAft>
                <a:spcPts val="1200"/>
              </a:spcAft>
              <a:defRPr sz="2000">
                <a:solidFill>
                  <a:srgbClr val="23272C"/>
                </a:solidFill>
                <a:latin typeface="Aptos"/>
              </a:defRPr>
            </a:pPr>
            <a:r>
              <a:rPr b="1" dirty="0">
                <a:solidFill>
                  <a:srgbClr val="192B3F"/>
                </a:solidFill>
                <a:latin typeface="Aptos"/>
              </a:rPr>
              <a:t>• </a:t>
            </a:r>
            <a:r>
              <a:rPr lang="fr-FR" b="1" dirty="0">
                <a:solidFill>
                  <a:srgbClr val="192B3F"/>
                </a:solidFill>
                <a:latin typeface="Aptos"/>
              </a:rPr>
              <a:t>Cass </a:t>
            </a:r>
            <a:r>
              <a:rPr lang="fr-FR" b="1" dirty="0" err="1">
                <a:solidFill>
                  <a:srgbClr val="192B3F"/>
                </a:solidFill>
                <a:latin typeface="Aptos"/>
              </a:rPr>
              <a:t>crim</a:t>
            </a:r>
            <a:r>
              <a:rPr lang="fr-FR" b="1" dirty="0">
                <a:solidFill>
                  <a:srgbClr val="192B3F"/>
                </a:solidFill>
                <a:latin typeface="Aptos"/>
              </a:rPr>
              <a:t> </a:t>
            </a:r>
            <a:r>
              <a:rPr b="1" dirty="0">
                <a:solidFill>
                  <a:srgbClr val="192B3F"/>
                </a:solidFill>
                <a:latin typeface="Aptos"/>
              </a:rPr>
              <a:t>14 </a:t>
            </a:r>
            <a:r>
              <a:rPr b="1" dirty="0" err="1">
                <a:solidFill>
                  <a:srgbClr val="192B3F"/>
                </a:solidFill>
                <a:latin typeface="Aptos"/>
              </a:rPr>
              <a:t>janvier</a:t>
            </a:r>
            <a:r>
              <a:rPr b="1" dirty="0">
                <a:solidFill>
                  <a:srgbClr val="192B3F"/>
                </a:solidFill>
                <a:latin typeface="Aptos"/>
              </a:rPr>
              <a:t> 2025 – n° 24-81.365</a:t>
            </a:r>
            <a:endParaRPr lang="fr-FR" b="1" dirty="0"/>
          </a:p>
          <a:p>
            <a:pPr>
              <a:spcAft>
                <a:spcPts val="1200"/>
              </a:spcAft>
              <a:defRPr sz="2000">
                <a:solidFill>
                  <a:srgbClr val="23272C"/>
                </a:solidFill>
                <a:latin typeface="Aptos"/>
              </a:defRPr>
            </a:pPr>
            <a:endParaRPr lang="fr-FR" dirty="0"/>
          </a:p>
          <a:p>
            <a:pPr algn="just">
              <a:spcAft>
                <a:spcPts val="1200"/>
              </a:spcAft>
              <a:defRPr sz="2000">
                <a:solidFill>
                  <a:srgbClr val="23272C"/>
                </a:solidFill>
                <a:latin typeface="Aptos"/>
              </a:defRPr>
            </a:pPr>
            <a:r>
              <a:rPr lang="fr-FR" dirty="0">
                <a:solidFill>
                  <a:srgbClr val="2A2D31"/>
                </a:solidFill>
                <a:latin typeface="Aptos"/>
              </a:rPr>
              <a:t>S</a:t>
            </a:r>
            <a:r>
              <a:rPr dirty="0" err="1">
                <a:solidFill>
                  <a:srgbClr val="2A2D31"/>
                </a:solidFill>
                <a:latin typeface="Aptos"/>
              </a:rPr>
              <a:t>alarié</a:t>
            </a:r>
            <a:r>
              <a:rPr dirty="0">
                <a:solidFill>
                  <a:srgbClr val="2A2D31"/>
                </a:solidFill>
                <a:latin typeface="Aptos"/>
              </a:rPr>
              <a:t> </a:t>
            </a:r>
            <a:r>
              <a:rPr dirty="0" err="1">
                <a:solidFill>
                  <a:srgbClr val="2A2D31"/>
                </a:solidFill>
                <a:latin typeface="Aptos"/>
              </a:rPr>
              <a:t>conduisant</a:t>
            </a:r>
            <a:r>
              <a:rPr dirty="0">
                <a:solidFill>
                  <a:srgbClr val="2A2D31"/>
                </a:solidFill>
                <a:latin typeface="Aptos"/>
              </a:rPr>
              <a:t> sous </a:t>
            </a:r>
            <a:r>
              <a:rPr dirty="0" err="1">
                <a:solidFill>
                  <a:srgbClr val="2A2D31"/>
                </a:solidFill>
                <a:latin typeface="Aptos"/>
              </a:rPr>
              <a:t>stupéfiants</a:t>
            </a:r>
            <a:r>
              <a:rPr dirty="0">
                <a:solidFill>
                  <a:srgbClr val="2A2D31"/>
                </a:solidFill>
                <a:latin typeface="Aptos"/>
              </a:rPr>
              <a:t> et à </a:t>
            </a:r>
            <a:r>
              <a:rPr dirty="0" err="1">
                <a:solidFill>
                  <a:srgbClr val="2A2D31"/>
                </a:solidFill>
                <a:latin typeface="Aptos"/>
              </a:rPr>
              <a:t>vitesse</a:t>
            </a:r>
            <a:r>
              <a:rPr dirty="0">
                <a:solidFill>
                  <a:srgbClr val="2A2D31"/>
                </a:solidFill>
                <a:latin typeface="Aptos"/>
              </a:rPr>
              <a:t> excessive dans le cadre de son travail.</a:t>
            </a:r>
          </a:p>
          <a:p>
            <a:pPr algn="just">
              <a:spcAft>
                <a:spcPts val="1200"/>
              </a:spcAft>
              <a:defRPr sz="2000">
                <a:solidFill>
                  <a:srgbClr val="23272C"/>
                </a:solidFill>
                <a:latin typeface="Aptos"/>
              </a:defRPr>
            </a:pPr>
            <a:r>
              <a:rPr dirty="0" err="1">
                <a:solidFill>
                  <a:srgbClr val="2A2D31"/>
                </a:solidFill>
                <a:latin typeface="Aptos"/>
              </a:rPr>
              <a:t>Lorsque</a:t>
            </a:r>
            <a:r>
              <a:rPr dirty="0">
                <a:solidFill>
                  <a:srgbClr val="2A2D31"/>
                </a:solidFill>
                <a:latin typeface="Aptos"/>
              </a:rPr>
              <a:t> </a:t>
            </a:r>
            <a:r>
              <a:rPr dirty="0" err="1">
                <a:solidFill>
                  <a:srgbClr val="2A2D31"/>
                </a:solidFill>
                <a:latin typeface="Aptos"/>
              </a:rPr>
              <a:t>l’employeur</a:t>
            </a:r>
            <a:r>
              <a:rPr dirty="0">
                <a:solidFill>
                  <a:srgbClr val="2A2D31"/>
                </a:solidFill>
                <a:latin typeface="Aptos"/>
              </a:rPr>
              <a:t> </a:t>
            </a:r>
            <a:r>
              <a:rPr dirty="0" err="1">
                <a:solidFill>
                  <a:srgbClr val="2A2D31"/>
                </a:solidFill>
                <a:latin typeface="Aptos"/>
              </a:rPr>
              <a:t>demande</a:t>
            </a:r>
            <a:r>
              <a:rPr dirty="0">
                <a:solidFill>
                  <a:srgbClr val="2A2D31"/>
                </a:solidFill>
                <a:latin typeface="Aptos"/>
              </a:rPr>
              <a:t> </a:t>
            </a:r>
            <a:r>
              <a:rPr dirty="0" err="1">
                <a:solidFill>
                  <a:srgbClr val="2A2D31"/>
                </a:solidFill>
                <a:latin typeface="Aptos"/>
              </a:rPr>
              <a:t>réparation</a:t>
            </a:r>
            <a:r>
              <a:rPr dirty="0">
                <a:solidFill>
                  <a:srgbClr val="2A2D31"/>
                </a:solidFill>
                <a:latin typeface="Aptos"/>
              </a:rPr>
              <a:t> du </a:t>
            </a:r>
            <a:r>
              <a:rPr dirty="0" err="1">
                <a:solidFill>
                  <a:srgbClr val="2A2D31"/>
                </a:solidFill>
                <a:latin typeface="Aptos"/>
              </a:rPr>
              <a:t>préjudice</a:t>
            </a:r>
            <a:r>
              <a:rPr dirty="0">
                <a:solidFill>
                  <a:srgbClr val="2A2D31"/>
                </a:solidFill>
                <a:latin typeface="Aptos"/>
              </a:rPr>
              <a:t> </a:t>
            </a:r>
            <a:r>
              <a:rPr dirty="0" err="1">
                <a:solidFill>
                  <a:srgbClr val="2A2D31"/>
                </a:solidFill>
                <a:latin typeface="Aptos"/>
              </a:rPr>
              <a:t>directement</a:t>
            </a:r>
            <a:r>
              <a:rPr dirty="0">
                <a:solidFill>
                  <a:srgbClr val="2A2D31"/>
                </a:solidFill>
                <a:latin typeface="Aptos"/>
              </a:rPr>
              <a:t> </a:t>
            </a:r>
            <a:r>
              <a:rPr dirty="0" err="1">
                <a:solidFill>
                  <a:srgbClr val="2A2D31"/>
                </a:solidFill>
                <a:latin typeface="Aptos"/>
              </a:rPr>
              <a:t>causé</a:t>
            </a:r>
            <a:r>
              <a:rPr dirty="0">
                <a:solidFill>
                  <a:srgbClr val="2A2D31"/>
                </a:solidFill>
                <a:latin typeface="Aptos"/>
              </a:rPr>
              <a:t> par </a:t>
            </a:r>
            <a:r>
              <a:rPr dirty="0" err="1">
                <a:solidFill>
                  <a:srgbClr val="2A2D31"/>
                </a:solidFill>
                <a:latin typeface="Aptos"/>
              </a:rPr>
              <a:t>l’infraction</a:t>
            </a:r>
            <a:r>
              <a:rPr dirty="0">
                <a:solidFill>
                  <a:srgbClr val="2A2D31"/>
                </a:solidFill>
                <a:latin typeface="Aptos"/>
              </a:rPr>
              <a:t>, il </a:t>
            </a:r>
            <a:r>
              <a:rPr dirty="0" err="1">
                <a:solidFill>
                  <a:srgbClr val="2A2D31"/>
                </a:solidFill>
                <a:latin typeface="Aptos"/>
              </a:rPr>
              <a:t>n’est</a:t>
            </a:r>
            <a:r>
              <a:rPr dirty="0">
                <a:solidFill>
                  <a:srgbClr val="2A2D31"/>
                </a:solidFill>
                <a:latin typeface="Aptos"/>
              </a:rPr>
              <a:t> pas </a:t>
            </a:r>
            <a:r>
              <a:rPr dirty="0" err="1">
                <a:solidFill>
                  <a:srgbClr val="2A2D31"/>
                </a:solidFill>
                <a:latin typeface="Aptos"/>
              </a:rPr>
              <a:t>nécessaire</a:t>
            </a:r>
            <a:r>
              <a:rPr dirty="0">
                <a:solidFill>
                  <a:srgbClr val="2A2D31"/>
                </a:solidFill>
                <a:latin typeface="Aptos"/>
              </a:rPr>
              <a:t> de </a:t>
            </a:r>
            <a:r>
              <a:rPr dirty="0" err="1">
                <a:solidFill>
                  <a:srgbClr val="2A2D31"/>
                </a:solidFill>
                <a:latin typeface="Aptos"/>
              </a:rPr>
              <a:t>caractériser</a:t>
            </a:r>
            <a:r>
              <a:rPr dirty="0">
                <a:solidFill>
                  <a:srgbClr val="2A2D31"/>
                </a:solidFill>
                <a:latin typeface="Aptos"/>
              </a:rPr>
              <a:t> </a:t>
            </a:r>
            <a:r>
              <a:rPr dirty="0" err="1">
                <a:solidFill>
                  <a:srgbClr val="2A2D31"/>
                </a:solidFill>
                <a:latin typeface="Aptos"/>
              </a:rPr>
              <a:t>une</a:t>
            </a:r>
            <a:r>
              <a:rPr dirty="0">
                <a:solidFill>
                  <a:srgbClr val="2A2D31"/>
                </a:solidFill>
                <a:latin typeface="Aptos"/>
              </a:rPr>
              <a:t> faute </a:t>
            </a:r>
            <a:r>
              <a:rPr dirty="0" err="1">
                <a:solidFill>
                  <a:srgbClr val="2A2D31"/>
                </a:solidFill>
                <a:latin typeface="Aptos"/>
              </a:rPr>
              <a:t>lourde</a:t>
            </a:r>
            <a:r>
              <a:rPr dirty="0">
                <a:solidFill>
                  <a:srgbClr val="2A2D31"/>
                </a:solidFill>
                <a:latin typeface="Aptos"/>
              </a:rPr>
              <a:t> </a:t>
            </a:r>
            <a:r>
              <a:rPr dirty="0" err="1">
                <a:solidFill>
                  <a:srgbClr val="2A2D31"/>
                </a:solidFill>
                <a:latin typeface="Aptos"/>
              </a:rPr>
              <a:t>ou</a:t>
            </a:r>
            <a:r>
              <a:rPr dirty="0">
                <a:solidFill>
                  <a:srgbClr val="2A2D31"/>
                </a:solidFill>
                <a:latin typeface="Aptos"/>
              </a:rPr>
              <a:t> </a:t>
            </a:r>
            <a:r>
              <a:rPr dirty="0" err="1">
                <a:solidFill>
                  <a:srgbClr val="2A2D31"/>
                </a:solidFill>
                <a:latin typeface="Aptos"/>
              </a:rPr>
              <a:t>une</a:t>
            </a:r>
            <a:r>
              <a:rPr dirty="0">
                <a:solidFill>
                  <a:srgbClr val="2A2D31"/>
                </a:solidFill>
                <a:latin typeface="Aptos"/>
              </a:rPr>
              <a:t> intention de </a:t>
            </a:r>
            <a:r>
              <a:rPr dirty="0" err="1">
                <a:solidFill>
                  <a:srgbClr val="2A2D31"/>
                </a:solidFill>
                <a:latin typeface="Aptos"/>
              </a:rPr>
              <a:t>nuire</a:t>
            </a:r>
            <a:r>
              <a:rPr dirty="0">
                <a:solidFill>
                  <a:srgbClr val="2A2D31"/>
                </a:solidFill>
                <a:latin typeface="Aptos"/>
              </a:rPr>
              <a:t> du </a:t>
            </a:r>
            <a:r>
              <a:rPr dirty="0" err="1">
                <a:solidFill>
                  <a:srgbClr val="2A2D31"/>
                </a:solidFill>
                <a:latin typeface="Aptos"/>
              </a:rPr>
              <a:t>salarié</a:t>
            </a:r>
            <a:r>
              <a:rPr dirty="0">
                <a:solidFill>
                  <a:srgbClr val="2A2D31"/>
                </a:solidFill>
                <a:latin typeface="Aptos"/>
              </a:rPr>
              <a:t>.</a:t>
            </a:r>
          </a:p>
        </p:txBody>
      </p:sp>
      <p:sp>
        <p:nvSpPr>
          <p:cNvPr id="5" name="Rectangle 4"/>
          <p:cNvSpPr/>
          <p:nvPr/>
        </p:nvSpPr>
        <p:spPr>
          <a:xfrm>
            <a:off x="594360" y="6473952"/>
            <a:ext cx="10972800" cy="18288"/>
          </a:xfrm>
          <a:prstGeom prst="rect">
            <a:avLst/>
          </a:prstGeom>
          <a:solidFill>
            <a:srgbClr val="D7DC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12648" y="6510528"/>
            <a:ext cx="10515600" cy="182880"/>
          </a:xfrm>
          <a:prstGeom prst="rect">
            <a:avLst/>
          </a:prstGeom>
          <a:noFill/>
        </p:spPr>
        <p:txBody>
          <a:bodyPr wrap="none">
            <a:spAutoFit/>
          </a:bodyPr>
          <a:lstStyle/>
          <a:p>
            <a:pPr algn="l"/>
            <a:r>
              <a:rPr sz="900">
                <a:solidFill>
                  <a:srgbClr val="697077"/>
                </a:solidFill>
                <a:latin typeface="Aptos"/>
              </a:rPr>
              <a:t>Formation – Jurisprudence routière 2025-2026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393192" y="237744"/>
            <a:ext cx="11375136" cy="5818525"/>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Rectangle 1"/>
          <p:cNvSpPr/>
          <p:nvPr/>
        </p:nvSpPr>
        <p:spPr>
          <a:xfrm>
            <a:off x="0" y="0"/>
            <a:ext cx="12191695" cy="6858000"/>
          </a:xfrm>
          <a:prstGeom prst="rect">
            <a:avLst/>
          </a:prstGeom>
          <a:solidFill>
            <a:srgbClr val="F4F6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84048"/>
            <a:ext cx="4586064" cy="523220"/>
          </a:xfrm>
          <a:prstGeom prst="rect">
            <a:avLst/>
          </a:prstGeom>
          <a:noFill/>
        </p:spPr>
        <p:txBody>
          <a:bodyPr wrap="none">
            <a:spAutoFit/>
          </a:bodyPr>
          <a:lstStyle/>
          <a:p>
            <a:pPr algn="l"/>
            <a:r>
              <a:rPr sz="2800" b="1" dirty="0">
                <a:solidFill>
                  <a:srgbClr val="192B3F"/>
                </a:solidFill>
                <a:latin typeface="Aptos"/>
              </a:rPr>
              <a:t>Jurisprudence administrative</a:t>
            </a:r>
          </a:p>
        </p:txBody>
      </p:sp>
      <p:sp>
        <p:nvSpPr>
          <p:cNvPr id="4" name="TextBox 3"/>
          <p:cNvSpPr txBox="1"/>
          <p:nvPr/>
        </p:nvSpPr>
        <p:spPr>
          <a:xfrm>
            <a:off x="612648" y="1024128"/>
            <a:ext cx="10789920" cy="365760"/>
          </a:xfrm>
          <a:prstGeom prst="rect">
            <a:avLst/>
          </a:prstGeom>
          <a:noFill/>
        </p:spPr>
        <p:txBody>
          <a:bodyPr wrap="none">
            <a:spAutoFit/>
          </a:bodyPr>
          <a:lstStyle/>
          <a:p>
            <a:pPr algn="l"/>
            <a:r>
              <a:rPr sz="1400" b="1">
                <a:solidFill>
                  <a:srgbClr val="192B3F"/>
                </a:solidFill>
                <a:latin typeface="Aptos"/>
              </a:rPr>
              <a:t>Permis à points et information préalable</a:t>
            </a:r>
          </a:p>
        </p:txBody>
      </p:sp>
      <p:sp>
        <p:nvSpPr>
          <p:cNvPr id="5" name="TextBox 4"/>
          <p:cNvSpPr txBox="1"/>
          <p:nvPr/>
        </p:nvSpPr>
        <p:spPr>
          <a:xfrm>
            <a:off x="749808" y="1508760"/>
            <a:ext cx="10817352" cy="4401205"/>
          </a:xfrm>
          <a:prstGeom prst="rect">
            <a:avLst/>
          </a:prstGeom>
          <a:noFill/>
        </p:spPr>
        <p:txBody>
          <a:bodyPr wrap="square">
            <a:spAutoFit/>
          </a:bodyPr>
          <a:lstStyle/>
          <a:p>
            <a:pPr algn="just">
              <a:spcAft>
                <a:spcPts val="1200"/>
              </a:spcAft>
              <a:defRPr sz="1700">
                <a:solidFill>
                  <a:srgbClr val="23272C"/>
                </a:solidFill>
                <a:latin typeface="Aptos"/>
              </a:defRPr>
            </a:pPr>
            <a:r>
              <a:rPr sz="2000" b="1" dirty="0">
                <a:solidFill>
                  <a:srgbClr val="2A2D31"/>
                </a:solidFill>
                <a:latin typeface="Aptos"/>
              </a:rPr>
              <a:t>• CE, 7 </a:t>
            </a:r>
            <a:r>
              <a:rPr sz="2000" b="1" dirty="0" err="1">
                <a:solidFill>
                  <a:srgbClr val="2A2D31"/>
                </a:solidFill>
                <a:latin typeface="Aptos"/>
              </a:rPr>
              <a:t>mai</a:t>
            </a:r>
            <a:r>
              <a:rPr sz="2000" b="1" dirty="0">
                <a:solidFill>
                  <a:srgbClr val="2A2D31"/>
                </a:solidFill>
                <a:latin typeface="Aptos"/>
              </a:rPr>
              <a:t> 2025 – n° 499674 </a:t>
            </a:r>
            <a:endParaRPr lang="fr-FR" sz="2000" b="1" dirty="0"/>
          </a:p>
          <a:p>
            <a:pPr algn="just">
              <a:spcAft>
                <a:spcPts val="1200"/>
              </a:spcAft>
              <a:defRPr sz="1700">
                <a:solidFill>
                  <a:srgbClr val="23272C"/>
                </a:solidFill>
                <a:latin typeface="Aptos"/>
              </a:defRPr>
            </a:pPr>
            <a:r>
              <a:rPr lang="fr-FR" sz="2000" dirty="0">
                <a:solidFill>
                  <a:srgbClr val="2A2D31"/>
                </a:solidFill>
                <a:latin typeface="Aptos"/>
              </a:rPr>
              <a:t>L</a:t>
            </a:r>
            <a:r>
              <a:rPr sz="2000" dirty="0">
                <a:solidFill>
                  <a:srgbClr val="2A2D31"/>
                </a:solidFill>
                <a:latin typeface="Aptos"/>
              </a:rPr>
              <a:t>’information </a:t>
            </a:r>
            <a:r>
              <a:rPr sz="2000" dirty="0" err="1">
                <a:solidFill>
                  <a:srgbClr val="2A2D31"/>
                </a:solidFill>
                <a:latin typeface="Aptos"/>
              </a:rPr>
              <a:t>préalable</a:t>
            </a:r>
            <a:r>
              <a:rPr sz="2000" dirty="0">
                <a:solidFill>
                  <a:srgbClr val="2A2D31"/>
                </a:solidFill>
                <a:latin typeface="Aptos"/>
              </a:rPr>
              <a:t> des articles L. 223-3 et R. 223-3 est </a:t>
            </a:r>
            <a:r>
              <a:rPr sz="2000" dirty="0" err="1">
                <a:solidFill>
                  <a:srgbClr val="2A2D31"/>
                </a:solidFill>
                <a:latin typeface="Aptos"/>
              </a:rPr>
              <a:t>une</a:t>
            </a:r>
            <a:r>
              <a:rPr sz="2000" dirty="0">
                <a:solidFill>
                  <a:srgbClr val="2A2D31"/>
                </a:solidFill>
                <a:latin typeface="Aptos"/>
              </a:rPr>
              <a:t> condition de </a:t>
            </a:r>
            <a:r>
              <a:rPr sz="2000" dirty="0" err="1">
                <a:solidFill>
                  <a:srgbClr val="2A2D31"/>
                </a:solidFill>
                <a:latin typeface="Aptos"/>
              </a:rPr>
              <a:t>légalité</a:t>
            </a:r>
            <a:r>
              <a:rPr sz="2000" dirty="0">
                <a:solidFill>
                  <a:srgbClr val="2A2D31"/>
                </a:solidFill>
                <a:latin typeface="Aptos"/>
              </a:rPr>
              <a:t> du </a:t>
            </a:r>
            <a:r>
              <a:rPr sz="2000" dirty="0" err="1">
                <a:solidFill>
                  <a:srgbClr val="2A2D31"/>
                </a:solidFill>
                <a:latin typeface="Aptos"/>
              </a:rPr>
              <a:t>retrait</a:t>
            </a:r>
            <a:r>
              <a:rPr sz="2000" dirty="0">
                <a:solidFill>
                  <a:srgbClr val="2A2D31"/>
                </a:solidFill>
                <a:latin typeface="Aptos"/>
              </a:rPr>
              <a:t> de points.</a:t>
            </a:r>
          </a:p>
          <a:p>
            <a:pPr algn="just">
              <a:spcAft>
                <a:spcPts val="1200"/>
              </a:spcAft>
              <a:defRPr sz="1700">
                <a:solidFill>
                  <a:srgbClr val="23272C"/>
                </a:solidFill>
                <a:latin typeface="Aptos"/>
              </a:defRPr>
            </a:pPr>
            <a:r>
              <a:rPr lang="fr-FR" sz="2000" dirty="0">
                <a:solidFill>
                  <a:srgbClr val="2A2D31"/>
                </a:solidFill>
                <a:latin typeface="Aptos"/>
              </a:rPr>
              <a:t>	</a:t>
            </a:r>
            <a:r>
              <a:rPr sz="2000" dirty="0">
                <a:solidFill>
                  <a:srgbClr val="2A2D31"/>
                </a:solidFill>
                <a:latin typeface="Aptos"/>
              </a:rPr>
              <a:t>• Le </a:t>
            </a:r>
            <a:r>
              <a:rPr sz="2000" dirty="0" err="1">
                <a:solidFill>
                  <a:srgbClr val="2A2D31"/>
                </a:solidFill>
                <a:latin typeface="Aptos"/>
              </a:rPr>
              <a:t>paiement</a:t>
            </a:r>
            <a:r>
              <a:rPr sz="2000" dirty="0">
                <a:solidFill>
                  <a:srgbClr val="2A2D31"/>
                </a:solidFill>
                <a:latin typeface="Aptos"/>
              </a:rPr>
              <a:t> </a:t>
            </a:r>
            <a:r>
              <a:rPr sz="2000" dirty="0" err="1">
                <a:solidFill>
                  <a:srgbClr val="2A2D31"/>
                </a:solidFill>
                <a:latin typeface="Aptos"/>
              </a:rPr>
              <a:t>d’une</a:t>
            </a:r>
            <a:r>
              <a:rPr sz="2000" dirty="0">
                <a:solidFill>
                  <a:srgbClr val="2A2D31"/>
                </a:solidFill>
                <a:latin typeface="Aptos"/>
              </a:rPr>
              <a:t> </a:t>
            </a:r>
            <a:r>
              <a:rPr sz="2000" dirty="0" err="1">
                <a:solidFill>
                  <a:srgbClr val="2A2D31"/>
                </a:solidFill>
                <a:latin typeface="Aptos"/>
              </a:rPr>
              <a:t>amende</a:t>
            </a:r>
            <a:r>
              <a:rPr sz="2000" dirty="0">
                <a:solidFill>
                  <a:srgbClr val="2A2D31"/>
                </a:solidFill>
                <a:latin typeface="Aptos"/>
              </a:rPr>
              <a:t> </a:t>
            </a:r>
            <a:r>
              <a:rPr sz="2000" dirty="0" err="1">
                <a:solidFill>
                  <a:srgbClr val="2A2D31"/>
                </a:solidFill>
                <a:latin typeface="Aptos"/>
              </a:rPr>
              <a:t>forfaitaire</a:t>
            </a:r>
            <a:r>
              <a:rPr sz="2000" dirty="0">
                <a:solidFill>
                  <a:srgbClr val="2A2D31"/>
                </a:solidFill>
                <a:latin typeface="Aptos"/>
              </a:rPr>
              <a:t> </a:t>
            </a:r>
            <a:r>
              <a:rPr sz="2000" dirty="0" err="1">
                <a:solidFill>
                  <a:srgbClr val="2A2D31"/>
                </a:solidFill>
                <a:latin typeface="Aptos"/>
              </a:rPr>
              <a:t>majorée</a:t>
            </a:r>
            <a:r>
              <a:rPr sz="2000" dirty="0">
                <a:solidFill>
                  <a:srgbClr val="2A2D31"/>
                </a:solidFill>
                <a:latin typeface="Aptos"/>
              </a:rPr>
              <a:t> </a:t>
            </a:r>
            <a:r>
              <a:rPr sz="2000" dirty="0" err="1">
                <a:solidFill>
                  <a:srgbClr val="2A2D31"/>
                </a:solidFill>
                <a:latin typeface="Aptos"/>
              </a:rPr>
              <a:t>suffit</a:t>
            </a:r>
            <a:r>
              <a:rPr sz="2000" dirty="0">
                <a:solidFill>
                  <a:srgbClr val="2A2D31"/>
                </a:solidFill>
                <a:latin typeface="Aptos"/>
              </a:rPr>
              <a:t> </a:t>
            </a:r>
            <a:r>
              <a:rPr sz="2000" dirty="0" err="1">
                <a:solidFill>
                  <a:srgbClr val="2A2D31"/>
                </a:solidFill>
                <a:latin typeface="Aptos"/>
              </a:rPr>
              <a:t>en</a:t>
            </a:r>
            <a:r>
              <a:rPr sz="2000" dirty="0">
                <a:solidFill>
                  <a:srgbClr val="2A2D31"/>
                </a:solidFill>
                <a:latin typeface="Aptos"/>
              </a:rPr>
              <a:t> </a:t>
            </a:r>
            <a:r>
              <a:rPr sz="2000" dirty="0" err="1">
                <a:solidFill>
                  <a:srgbClr val="2A2D31"/>
                </a:solidFill>
                <a:latin typeface="Aptos"/>
              </a:rPr>
              <a:t>principe</a:t>
            </a:r>
            <a:r>
              <a:rPr sz="2000" dirty="0">
                <a:solidFill>
                  <a:srgbClr val="2A2D31"/>
                </a:solidFill>
                <a:latin typeface="Aptos"/>
              </a:rPr>
              <a:t> à </a:t>
            </a:r>
            <a:r>
              <a:rPr sz="2000" dirty="0" err="1">
                <a:solidFill>
                  <a:srgbClr val="2A2D31"/>
                </a:solidFill>
                <a:latin typeface="Aptos"/>
              </a:rPr>
              <a:t>établir</a:t>
            </a:r>
            <a:r>
              <a:rPr sz="2000" dirty="0">
                <a:solidFill>
                  <a:srgbClr val="2A2D31"/>
                </a:solidFill>
                <a:latin typeface="Aptos"/>
              </a:rPr>
              <a:t> </a:t>
            </a:r>
            <a:r>
              <a:rPr sz="2000" dirty="0" err="1">
                <a:solidFill>
                  <a:srgbClr val="2A2D31"/>
                </a:solidFill>
                <a:latin typeface="Aptos"/>
              </a:rPr>
              <a:t>que</a:t>
            </a:r>
            <a:r>
              <a:rPr sz="2000" dirty="0">
                <a:solidFill>
                  <a:srgbClr val="2A2D31"/>
                </a:solidFill>
                <a:latin typeface="Aptos"/>
              </a:rPr>
              <a:t> </a:t>
            </a:r>
            <a:r>
              <a:rPr sz="2000" dirty="0" err="1">
                <a:solidFill>
                  <a:srgbClr val="2A2D31"/>
                </a:solidFill>
                <a:latin typeface="Aptos"/>
              </a:rPr>
              <a:t>l’information</a:t>
            </a:r>
            <a:r>
              <a:rPr sz="2000" dirty="0">
                <a:solidFill>
                  <a:srgbClr val="2A2D31"/>
                </a:solidFill>
                <a:latin typeface="Aptos"/>
              </a:rPr>
              <a:t> a </a:t>
            </a:r>
            <a:r>
              <a:rPr sz="2000" dirty="0" err="1">
                <a:solidFill>
                  <a:srgbClr val="2A2D31"/>
                </a:solidFill>
                <a:latin typeface="Aptos"/>
              </a:rPr>
              <a:t>été</a:t>
            </a:r>
            <a:r>
              <a:rPr sz="2000" dirty="0">
                <a:solidFill>
                  <a:srgbClr val="2A2D31"/>
                </a:solidFill>
                <a:latin typeface="Aptos"/>
              </a:rPr>
              <a:t> </a:t>
            </a:r>
            <a:r>
              <a:rPr sz="2000" dirty="0" err="1">
                <a:solidFill>
                  <a:srgbClr val="2A2D31"/>
                </a:solidFill>
                <a:latin typeface="Aptos"/>
              </a:rPr>
              <a:t>délivrée</a:t>
            </a:r>
            <a:r>
              <a:rPr sz="2000" dirty="0">
                <a:solidFill>
                  <a:srgbClr val="2A2D31"/>
                </a:solidFill>
                <a:latin typeface="Aptos"/>
              </a:rPr>
              <a:t>.</a:t>
            </a:r>
          </a:p>
          <a:p>
            <a:pPr algn="just">
              <a:spcAft>
                <a:spcPts val="1200"/>
              </a:spcAft>
              <a:defRPr sz="1700">
                <a:solidFill>
                  <a:srgbClr val="23272C"/>
                </a:solidFill>
                <a:latin typeface="Aptos"/>
              </a:defRPr>
            </a:pPr>
            <a:r>
              <a:rPr lang="fr-FR" sz="2000" dirty="0">
                <a:solidFill>
                  <a:srgbClr val="2A2D31"/>
                </a:solidFill>
                <a:latin typeface="Aptos"/>
              </a:rPr>
              <a:t>	</a:t>
            </a:r>
            <a:r>
              <a:rPr sz="2000" dirty="0">
                <a:solidFill>
                  <a:srgbClr val="2A2D31"/>
                </a:solidFill>
                <a:latin typeface="Aptos"/>
              </a:rPr>
              <a:t>• Cette </a:t>
            </a:r>
            <a:r>
              <a:rPr sz="2000" dirty="0" err="1">
                <a:solidFill>
                  <a:srgbClr val="2A2D31"/>
                </a:solidFill>
                <a:latin typeface="Aptos"/>
              </a:rPr>
              <a:t>présomption</a:t>
            </a:r>
            <a:r>
              <a:rPr sz="2000" dirty="0">
                <a:solidFill>
                  <a:srgbClr val="2A2D31"/>
                </a:solidFill>
                <a:latin typeface="Aptos"/>
              </a:rPr>
              <a:t> </a:t>
            </a:r>
            <a:r>
              <a:rPr sz="2000" dirty="0" err="1">
                <a:solidFill>
                  <a:srgbClr val="2A2D31"/>
                </a:solidFill>
                <a:latin typeface="Aptos"/>
              </a:rPr>
              <a:t>peut</a:t>
            </a:r>
            <a:r>
              <a:rPr sz="2000" dirty="0">
                <a:solidFill>
                  <a:srgbClr val="2A2D31"/>
                </a:solidFill>
                <a:latin typeface="Aptos"/>
              </a:rPr>
              <a:t> </a:t>
            </a:r>
            <a:r>
              <a:rPr sz="2000" dirty="0" err="1">
                <a:solidFill>
                  <a:srgbClr val="2A2D31"/>
                </a:solidFill>
                <a:latin typeface="Aptos"/>
              </a:rPr>
              <a:t>être</a:t>
            </a:r>
            <a:r>
              <a:rPr sz="2000" dirty="0">
                <a:solidFill>
                  <a:srgbClr val="2A2D31"/>
                </a:solidFill>
                <a:latin typeface="Aptos"/>
              </a:rPr>
              <a:t> </a:t>
            </a:r>
            <a:r>
              <a:rPr sz="2000" dirty="0" err="1">
                <a:solidFill>
                  <a:srgbClr val="2A2D31"/>
                </a:solidFill>
                <a:latin typeface="Aptos"/>
              </a:rPr>
              <a:t>combattue</a:t>
            </a:r>
            <a:r>
              <a:rPr sz="2000" dirty="0">
                <a:solidFill>
                  <a:srgbClr val="2A2D31"/>
                </a:solidFill>
                <a:latin typeface="Aptos"/>
              </a:rPr>
              <a:t> par la production de </a:t>
            </a:r>
            <a:r>
              <a:rPr sz="2000" dirty="0" err="1">
                <a:solidFill>
                  <a:srgbClr val="2A2D31"/>
                </a:solidFill>
                <a:latin typeface="Aptos"/>
              </a:rPr>
              <a:t>l’avis</a:t>
            </a:r>
            <a:r>
              <a:rPr sz="2000" dirty="0">
                <a:solidFill>
                  <a:srgbClr val="2A2D31"/>
                </a:solidFill>
                <a:latin typeface="Aptos"/>
              </a:rPr>
              <a:t> </a:t>
            </a:r>
            <a:r>
              <a:rPr sz="2000" dirty="0" err="1">
                <a:solidFill>
                  <a:srgbClr val="2A2D31"/>
                </a:solidFill>
                <a:latin typeface="Aptos"/>
              </a:rPr>
              <a:t>d’amende</a:t>
            </a:r>
            <a:r>
              <a:rPr sz="2000" dirty="0">
                <a:solidFill>
                  <a:srgbClr val="2A2D31"/>
                </a:solidFill>
                <a:latin typeface="Aptos"/>
              </a:rPr>
              <a:t> </a:t>
            </a:r>
            <a:r>
              <a:rPr sz="2000" dirty="0" err="1">
                <a:solidFill>
                  <a:srgbClr val="2A2D31"/>
                </a:solidFill>
                <a:latin typeface="Aptos"/>
              </a:rPr>
              <a:t>forfaitaire</a:t>
            </a:r>
            <a:r>
              <a:rPr sz="2000" dirty="0">
                <a:solidFill>
                  <a:srgbClr val="2A2D31"/>
                </a:solidFill>
                <a:latin typeface="Aptos"/>
              </a:rPr>
              <a:t> </a:t>
            </a:r>
            <a:r>
              <a:rPr sz="2000" dirty="0" err="1">
                <a:solidFill>
                  <a:srgbClr val="2A2D31"/>
                </a:solidFill>
                <a:latin typeface="Aptos"/>
              </a:rPr>
              <a:t>majorée</a:t>
            </a:r>
            <a:r>
              <a:rPr sz="2000" dirty="0">
                <a:solidFill>
                  <a:srgbClr val="2A2D31"/>
                </a:solidFill>
                <a:latin typeface="Aptos"/>
              </a:rPr>
              <a:t> et la </a:t>
            </a:r>
            <a:r>
              <a:rPr sz="2000" dirty="0" err="1">
                <a:solidFill>
                  <a:srgbClr val="2A2D31"/>
                </a:solidFill>
                <a:latin typeface="Aptos"/>
              </a:rPr>
              <a:t>démonstration</a:t>
            </a:r>
            <a:r>
              <a:rPr sz="2000" dirty="0">
                <a:solidFill>
                  <a:srgbClr val="2A2D31"/>
                </a:solidFill>
                <a:latin typeface="Aptos"/>
              </a:rPr>
              <a:t> de son </a:t>
            </a:r>
            <a:r>
              <a:rPr sz="2000" dirty="0" err="1">
                <a:solidFill>
                  <a:srgbClr val="2A2D31"/>
                </a:solidFill>
                <a:latin typeface="Aptos"/>
              </a:rPr>
              <a:t>caractère</a:t>
            </a:r>
            <a:r>
              <a:rPr sz="2000" dirty="0">
                <a:solidFill>
                  <a:srgbClr val="2A2D31"/>
                </a:solidFill>
                <a:latin typeface="Aptos"/>
              </a:rPr>
              <a:t> inexact </a:t>
            </a:r>
            <a:r>
              <a:rPr sz="2000" dirty="0" err="1">
                <a:solidFill>
                  <a:srgbClr val="2A2D31"/>
                </a:solidFill>
                <a:latin typeface="Aptos"/>
              </a:rPr>
              <a:t>ou</a:t>
            </a:r>
            <a:r>
              <a:rPr sz="2000" dirty="0">
                <a:solidFill>
                  <a:srgbClr val="2A2D31"/>
                </a:solidFill>
                <a:latin typeface="Aptos"/>
              </a:rPr>
              <a:t> </a:t>
            </a:r>
            <a:r>
              <a:rPr sz="2000" dirty="0" err="1">
                <a:solidFill>
                  <a:srgbClr val="2A2D31"/>
                </a:solidFill>
                <a:latin typeface="Aptos"/>
              </a:rPr>
              <a:t>incomplet</a:t>
            </a:r>
            <a:r>
              <a:rPr sz="2000" dirty="0">
                <a:solidFill>
                  <a:srgbClr val="2A2D31"/>
                </a:solidFill>
                <a:latin typeface="Aptos"/>
              </a:rPr>
              <a:t>.</a:t>
            </a:r>
            <a:endParaRPr lang="fr-FR" sz="2000" dirty="0"/>
          </a:p>
          <a:p>
            <a:pPr algn="just">
              <a:spcAft>
                <a:spcPts val="1200"/>
              </a:spcAft>
              <a:defRPr sz="1700">
                <a:solidFill>
                  <a:srgbClr val="23272C"/>
                </a:solidFill>
                <a:latin typeface="Aptos"/>
              </a:defRPr>
            </a:pPr>
            <a:endParaRPr sz="2000" dirty="0"/>
          </a:p>
          <a:p>
            <a:pPr algn="just">
              <a:spcAft>
                <a:spcPts val="1200"/>
              </a:spcAft>
              <a:defRPr sz="1700">
                <a:solidFill>
                  <a:srgbClr val="23272C"/>
                </a:solidFill>
                <a:latin typeface="Aptos"/>
              </a:defRPr>
            </a:pPr>
            <a:r>
              <a:rPr sz="2000" b="1" dirty="0">
                <a:solidFill>
                  <a:srgbClr val="2A2D31"/>
                </a:solidFill>
                <a:latin typeface="Aptos"/>
              </a:rPr>
              <a:t>• CE, 31 </a:t>
            </a:r>
            <a:r>
              <a:rPr sz="2000" b="1" dirty="0" err="1">
                <a:solidFill>
                  <a:srgbClr val="2A2D31"/>
                </a:solidFill>
                <a:latin typeface="Aptos"/>
              </a:rPr>
              <a:t>juillet</a:t>
            </a:r>
            <a:r>
              <a:rPr sz="2000" b="1" dirty="0">
                <a:solidFill>
                  <a:srgbClr val="2A2D31"/>
                </a:solidFill>
                <a:latin typeface="Aptos"/>
              </a:rPr>
              <a:t> 2026 – n° 513839</a:t>
            </a:r>
            <a:endParaRPr lang="fr-FR" sz="2000" b="1" dirty="0"/>
          </a:p>
          <a:p>
            <a:pPr algn="just">
              <a:spcAft>
                <a:spcPts val="1200"/>
              </a:spcAft>
              <a:defRPr sz="1700">
                <a:solidFill>
                  <a:srgbClr val="23272C"/>
                </a:solidFill>
                <a:latin typeface="Aptos"/>
              </a:defRPr>
            </a:pPr>
            <a:r>
              <a:rPr lang="fr-FR" sz="2000" dirty="0">
                <a:solidFill>
                  <a:srgbClr val="2A2D31"/>
                </a:solidFill>
                <a:latin typeface="Aptos"/>
              </a:rPr>
              <a:t>L</a:t>
            </a:r>
            <a:r>
              <a:rPr sz="2000" dirty="0">
                <a:solidFill>
                  <a:srgbClr val="2A2D31"/>
                </a:solidFill>
                <a:latin typeface="Aptos"/>
              </a:rPr>
              <a:t>’information </a:t>
            </a:r>
            <a:r>
              <a:rPr sz="2000" dirty="0" err="1">
                <a:solidFill>
                  <a:srgbClr val="2A2D31"/>
                </a:solidFill>
                <a:latin typeface="Aptos"/>
              </a:rPr>
              <a:t>constitue</a:t>
            </a:r>
            <a:r>
              <a:rPr sz="2000" dirty="0">
                <a:solidFill>
                  <a:srgbClr val="2A2D31"/>
                </a:solidFill>
                <a:latin typeface="Aptos"/>
              </a:rPr>
              <a:t> </a:t>
            </a:r>
            <a:r>
              <a:rPr sz="2000" dirty="0" err="1">
                <a:solidFill>
                  <a:srgbClr val="2A2D31"/>
                </a:solidFill>
                <a:latin typeface="Aptos"/>
              </a:rPr>
              <a:t>une</a:t>
            </a:r>
            <a:r>
              <a:rPr sz="2000" dirty="0">
                <a:solidFill>
                  <a:srgbClr val="2A2D31"/>
                </a:solidFill>
                <a:latin typeface="Aptos"/>
              </a:rPr>
              <a:t> </a:t>
            </a:r>
            <a:r>
              <a:rPr sz="2000" dirty="0" err="1">
                <a:solidFill>
                  <a:srgbClr val="2A2D31"/>
                </a:solidFill>
                <a:latin typeface="Aptos"/>
              </a:rPr>
              <a:t>garantie</a:t>
            </a:r>
            <a:r>
              <a:rPr sz="2000" dirty="0">
                <a:solidFill>
                  <a:srgbClr val="2A2D31"/>
                </a:solidFill>
                <a:latin typeface="Aptos"/>
              </a:rPr>
              <a:t> </a:t>
            </a:r>
            <a:r>
              <a:rPr sz="2000" dirty="0" err="1">
                <a:solidFill>
                  <a:srgbClr val="2A2D31"/>
                </a:solidFill>
                <a:latin typeface="Aptos"/>
              </a:rPr>
              <a:t>essentielle</a:t>
            </a:r>
            <a:r>
              <a:rPr sz="2000" dirty="0">
                <a:solidFill>
                  <a:srgbClr val="2A2D31"/>
                </a:solidFill>
                <a:latin typeface="Aptos"/>
              </a:rPr>
              <a:t> </a:t>
            </a:r>
            <a:r>
              <a:rPr sz="2000" dirty="0" err="1">
                <a:solidFill>
                  <a:srgbClr val="2A2D31"/>
                </a:solidFill>
                <a:latin typeface="Aptos"/>
              </a:rPr>
              <a:t>permettant</a:t>
            </a:r>
            <a:r>
              <a:rPr sz="2000" dirty="0">
                <a:solidFill>
                  <a:srgbClr val="2A2D31"/>
                </a:solidFill>
                <a:latin typeface="Aptos"/>
              </a:rPr>
              <a:t> de contester </a:t>
            </a:r>
            <a:r>
              <a:rPr sz="2000" dirty="0" err="1">
                <a:solidFill>
                  <a:srgbClr val="2A2D31"/>
                </a:solidFill>
                <a:latin typeface="Aptos"/>
              </a:rPr>
              <a:t>l’infraction</a:t>
            </a:r>
            <a:r>
              <a:rPr sz="2000" dirty="0">
                <a:solidFill>
                  <a:srgbClr val="2A2D31"/>
                </a:solidFill>
                <a:latin typeface="Aptos"/>
              </a:rPr>
              <a:t> et </a:t>
            </a:r>
            <a:r>
              <a:rPr sz="2000" dirty="0" err="1">
                <a:solidFill>
                  <a:srgbClr val="2A2D31"/>
                </a:solidFill>
                <a:latin typeface="Aptos"/>
              </a:rPr>
              <a:t>d’en</a:t>
            </a:r>
            <a:r>
              <a:rPr sz="2000" dirty="0">
                <a:solidFill>
                  <a:srgbClr val="2A2D31"/>
                </a:solidFill>
                <a:latin typeface="Aptos"/>
              </a:rPr>
              <a:t> </a:t>
            </a:r>
            <a:r>
              <a:rPr sz="2000" dirty="0" err="1">
                <a:solidFill>
                  <a:srgbClr val="2A2D31"/>
                </a:solidFill>
                <a:latin typeface="Aptos"/>
              </a:rPr>
              <a:t>mesurer</a:t>
            </a:r>
            <a:r>
              <a:rPr sz="2000" dirty="0">
                <a:solidFill>
                  <a:srgbClr val="2A2D31"/>
                </a:solidFill>
                <a:latin typeface="Aptos"/>
              </a:rPr>
              <a:t> les </a:t>
            </a:r>
            <a:r>
              <a:rPr sz="2000" dirty="0" err="1">
                <a:solidFill>
                  <a:srgbClr val="2A2D31"/>
                </a:solidFill>
                <a:latin typeface="Aptos"/>
              </a:rPr>
              <a:t>conséquences</a:t>
            </a:r>
            <a:r>
              <a:rPr sz="2000" dirty="0">
                <a:solidFill>
                  <a:srgbClr val="2A2D31"/>
                </a:solidFill>
                <a:latin typeface="Aptos"/>
              </a:rPr>
              <a:t> sur le </a:t>
            </a:r>
            <a:r>
              <a:rPr sz="2000" dirty="0" err="1">
                <a:solidFill>
                  <a:srgbClr val="2A2D31"/>
                </a:solidFill>
                <a:latin typeface="Aptos"/>
              </a:rPr>
              <a:t>permis</a:t>
            </a:r>
            <a:r>
              <a:rPr sz="2000" dirty="0">
                <a:solidFill>
                  <a:srgbClr val="2A2D31"/>
                </a:solidFill>
                <a:latin typeface="Aptos"/>
              </a:rPr>
              <a:t>.</a:t>
            </a:r>
          </a:p>
        </p:txBody>
      </p:sp>
      <p:sp>
        <p:nvSpPr>
          <p:cNvPr id="6" name="Rectangle 5"/>
          <p:cNvSpPr/>
          <p:nvPr/>
        </p:nvSpPr>
        <p:spPr>
          <a:xfrm>
            <a:off x="594360" y="6473952"/>
            <a:ext cx="10972800" cy="18288"/>
          </a:xfrm>
          <a:prstGeom prst="rect">
            <a:avLst/>
          </a:prstGeom>
          <a:solidFill>
            <a:srgbClr val="D7DC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12648" y="6510528"/>
            <a:ext cx="10515600" cy="182880"/>
          </a:xfrm>
          <a:prstGeom prst="rect">
            <a:avLst/>
          </a:prstGeom>
          <a:noFill/>
        </p:spPr>
        <p:txBody>
          <a:bodyPr wrap="none">
            <a:spAutoFit/>
          </a:bodyPr>
          <a:lstStyle/>
          <a:p>
            <a:pPr algn="l"/>
            <a:r>
              <a:rPr sz="900">
                <a:solidFill>
                  <a:srgbClr val="697077"/>
                </a:solidFill>
                <a:latin typeface="Aptos"/>
              </a:rPr>
              <a:t>Formation – Jurisprudence routière 2025-2026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393192" y="237744"/>
            <a:ext cx="11375136" cy="6249412"/>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594360" y="384048"/>
            <a:ext cx="10972800" cy="685800"/>
          </a:xfrm>
          <a:prstGeom prst="rect">
            <a:avLst/>
          </a:prstGeom>
          <a:noFill/>
        </p:spPr>
        <p:txBody>
          <a:bodyPr wrap="none">
            <a:spAutoFit/>
          </a:bodyPr>
          <a:lstStyle/>
          <a:p>
            <a:pPr algn="l"/>
            <a:r>
              <a:rPr sz="2800" b="1">
                <a:solidFill>
                  <a:srgbClr val="192B3F"/>
                </a:solidFill>
                <a:latin typeface="Aptos"/>
              </a:rPr>
              <a:t>Notification de la 48 SI</a:t>
            </a:r>
          </a:p>
        </p:txBody>
      </p:sp>
      <p:sp>
        <p:nvSpPr>
          <p:cNvPr id="4" name="TextBox 3"/>
          <p:cNvSpPr txBox="1"/>
          <p:nvPr/>
        </p:nvSpPr>
        <p:spPr>
          <a:xfrm>
            <a:off x="749808" y="1508760"/>
            <a:ext cx="10698480" cy="4832092"/>
          </a:xfrm>
          <a:prstGeom prst="rect">
            <a:avLst/>
          </a:prstGeom>
          <a:noFill/>
        </p:spPr>
        <p:txBody>
          <a:bodyPr wrap="square">
            <a:spAutoFit/>
          </a:bodyPr>
          <a:lstStyle/>
          <a:p>
            <a:pPr>
              <a:spcAft>
                <a:spcPts val="1200"/>
              </a:spcAft>
              <a:defRPr sz="2000">
                <a:solidFill>
                  <a:srgbClr val="23272C"/>
                </a:solidFill>
                <a:latin typeface="Aptos"/>
              </a:defRPr>
            </a:pPr>
            <a:r>
              <a:rPr sz="2400" b="1" dirty="0">
                <a:solidFill>
                  <a:srgbClr val="2A2D31"/>
                </a:solidFill>
                <a:latin typeface="Aptos"/>
              </a:rPr>
              <a:t>• CE, 19 </a:t>
            </a:r>
            <a:r>
              <a:rPr sz="2400" b="1" dirty="0" err="1">
                <a:solidFill>
                  <a:srgbClr val="2A2D31"/>
                </a:solidFill>
                <a:latin typeface="Aptos"/>
              </a:rPr>
              <a:t>juin</a:t>
            </a:r>
            <a:r>
              <a:rPr sz="2400" b="1" dirty="0">
                <a:solidFill>
                  <a:srgbClr val="2A2D31"/>
                </a:solidFill>
                <a:latin typeface="Aptos"/>
              </a:rPr>
              <a:t> 2025 – n° 497610</a:t>
            </a:r>
            <a:endParaRPr lang="fr-FR" sz="2400" b="1" dirty="0"/>
          </a:p>
          <a:p>
            <a:pPr algn="just">
              <a:spcAft>
                <a:spcPts val="1200"/>
              </a:spcAft>
              <a:defRPr sz="2000">
                <a:solidFill>
                  <a:srgbClr val="23272C"/>
                </a:solidFill>
                <a:latin typeface="Aptos"/>
              </a:defRPr>
            </a:pPr>
            <a:r>
              <a:rPr lang="fr-FR" sz="2400" dirty="0">
                <a:solidFill>
                  <a:srgbClr val="2A2D31"/>
                </a:solidFill>
                <a:latin typeface="Aptos"/>
              </a:rPr>
              <a:t>U</a:t>
            </a:r>
            <a:r>
              <a:rPr sz="2400" dirty="0">
                <a:solidFill>
                  <a:srgbClr val="2A2D31"/>
                </a:solidFill>
                <a:latin typeface="Aptos"/>
              </a:rPr>
              <a:t>ne 48 SI non </a:t>
            </a:r>
            <a:r>
              <a:rPr sz="2400" dirty="0" err="1">
                <a:solidFill>
                  <a:srgbClr val="2A2D31"/>
                </a:solidFill>
                <a:latin typeface="Aptos"/>
              </a:rPr>
              <a:t>retirée</a:t>
            </a:r>
            <a:r>
              <a:rPr sz="2400" dirty="0">
                <a:solidFill>
                  <a:srgbClr val="2A2D31"/>
                </a:solidFill>
                <a:latin typeface="Aptos"/>
              </a:rPr>
              <a:t> </a:t>
            </a:r>
            <a:r>
              <a:rPr sz="2400" dirty="0" err="1">
                <a:solidFill>
                  <a:srgbClr val="2A2D31"/>
                </a:solidFill>
                <a:latin typeface="Aptos"/>
              </a:rPr>
              <a:t>peut</a:t>
            </a:r>
            <a:r>
              <a:rPr sz="2400" dirty="0">
                <a:solidFill>
                  <a:srgbClr val="2A2D31"/>
                </a:solidFill>
                <a:latin typeface="Aptos"/>
              </a:rPr>
              <a:t> </a:t>
            </a:r>
            <a:r>
              <a:rPr sz="2400" dirty="0" err="1">
                <a:solidFill>
                  <a:srgbClr val="2A2D31"/>
                </a:solidFill>
                <a:latin typeface="Aptos"/>
              </a:rPr>
              <a:t>néanmoins</a:t>
            </a:r>
            <a:r>
              <a:rPr sz="2400" dirty="0">
                <a:solidFill>
                  <a:srgbClr val="2A2D31"/>
                </a:solidFill>
                <a:latin typeface="Aptos"/>
              </a:rPr>
              <a:t> </a:t>
            </a:r>
            <a:r>
              <a:rPr sz="2400" dirty="0" err="1">
                <a:solidFill>
                  <a:srgbClr val="2A2D31"/>
                </a:solidFill>
                <a:latin typeface="Aptos"/>
              </a:rPr>
              <a:t>être</a:t>
            </a:r>
            <a:r>
              <a:rPr sz="2400" dirty="0">
                <a:solidFill>
                  <a:srgbClr val="2A2D31"/>
                </a:solidFill>
                <a:latin typeface="Aptos"/>
              </a:rPr>
              <a:t> </a:t>
            </a:r>
            <a:r>
              <a:rPr sz="2400" dirty="0" err="1">
                <a:solidFill>
                  <a:srgbClr val="2A2D31"/>
                </a:solidFill>
                <a:latin typeface="Aptos"/>
              </a:rPr>
              <a:t>régulièrement</a:t>
            </a:r>
            <a:r>
              <a:rPr sz="2400" dirty="0">
                <a:solidFill>
                  <a:srgbClr val="2A2D31"/>
                </a:solidFill>
                <a:latin typeface="Aptos"/>
              </a:rPr>
              <a:t> </a:t>
            </a:r>
            <a:r>
              <a:rPr sz="2400" dirty="0" err="1">
                <a:solidFill>
                  <a:srgbClr val="2A2D31"/>
                </a:solidFill>
                <a:latin typeface="Aptos"/>
              </a:rPr>
              <a:t>notifiée</a:t>
            </a:r>
            <a:r>
              <a:rPr sz="2400" dirty="0">
                <a:solidFill>
                  <a:srgbClr val="2A2D31"/>
                </a:solidFill>
                <a:latin typeface="Aptos"/>
              </a:rPr>
              <a:t>.</a:t>
            </a:r>
          </a:p>
          <a:p>
            <a:pPr algn="just">
              <a:spcAft>
                <a:spcPts val="1200"/>
              </a:spcAft>
              <a:defRPr sz="2000">
                <a:solidFill>
                  <a:srgbClr val="23272C"/>
                </a:solidFill>
                <a:latin typeface="Aptos"/>
              </a:defRPr>
            </a:pPr>
            <a:r>
              <a:rPr sz="2400" dirty="0">
                <a:solidFill>
                  <a:srgbClr val="2A2D31"/>
                </a:solidFill>
                <a:latin typeface="Aptos"/>
              </a:rPr>
              <a:t>• </a:t>
            </a:r>
            <a:r>
              <a:rPr sz="2400" dirty="0" err="1">
                <a:solidFill>
                  <a:srgbClr val="2A2D31"/>
                </a:solidFill>
                <a:latin typeface="Aptos"/>
              </a:rPr>
              <a:t>Lorsque</a:t>
            </a:r>
            <a:r>
              <a:rPr sz="2400" dirty="0">
                <a:solidFill>
                  <a:srgbClr val="2A2D31"/>
                </a:solidFill>
                <a:latin typeface="Aptos"/>
              </a:rPr>
              <a:t> le </a:t>
            </a:r>
            <a:r>
              <a:rPr sz="2400" dirty="0" err="1">
                <a:solidFill>
                  <a:srgbClr val="2A2D31"/>
                </a:solidFill>
                <a:latin typeface="Aptos"/>
              </a:rPr>
              <a:t>pli</a:t>
            </a:r>
            <a:r>
              <a:rPr sz="2400" dirty="0">
                <a:solidFill>
                  <a:srgbClr val="2A2D31"/>
                </a:solidFill>
                <a:latin typeface="Aptos"/>
              </a:rPr>
              <a:t> </a:t>
            </a:r>
            <a:r>
              <a:rPr sz="2400" dirty="0" err="1">
                <a:solidFill>
                  <a:srgbClr val="2A2D31"/>
                </a:solidFill>
                <a:latin typeface="Aptos"/>
              </a:rPr>
              <a:t>revient</a:t>
            </a:r>
            <a:r>
              <a:rPr sz="2400" dirty="0">
                <a:solidFill>
                  <a:srgbClr val="2A2D31"/>
                </a:solidFill>
                <a:latin typeface="Aptos"/>
              </a:rPr>
              <a:t> à </a:t>
            </a:r>
            <a:r>
              <a:rPr sz="2400" dirty="0" err="1">
                <a:solidFill>
                  <a:srgbClr val="2A2D31"/>
                </a:solidFill>
                <a:latin typeface="Aptos"/>
              </a:rPr>
              <a:t>l’administration</a:t>
            </a:r>
            <a:r>
              <a:rPr sz="2400" dirty="0">
                <a:solidFill>
                  <a:srgbClr val="2A2D31"/>
                </a:solidFill>
                <a:latin typeface="Aptos"/>
              </a:rPr>
              <a:t>, la </a:t>
            </a:r>
            <a:r>
              <a:rPr sz="2400" dirty="0" err="1">
                <a:solidFill>
                  <a:srgbClr val="2A2D31"/>
                </a:solidFill>
                <a:latin typeface="Aptos"/>
              </a:rPr>
              <a:t>preuve</a:t>
            </a:r>
            <a:r>
              <a:rPr sz="2400" dirty="0">
                <a:solidFill>
                  <a:srgbClr val="2A2D31"/>
                </a:solidFill>
                <a:latin typeface="Aptos"/>
              </a:rPr>
              <a:t> </a:t>
            </a:r>
            <a:r>
              <a:rPr sz="2400" dirty="0" err="1">
                <a:solidFill>
                  <a:srgbClr val="2A2D31"/>
                </a:solidFill>
                <a:latin typeface="Aptos"/>
              </a:rPr>
              <a:t>peut</a:t>
            </a:r>
            <a:r>
              <a:rPr sz="2400" dirty="0">
                <a:solidFill>
                  <a:srgbClr val="2A2D31"/>
                </a:solidFill>
                <a:latin typeface="Aptos"/>
              </a:rPr>
              <a:t> </a:t>
            </a:r>
            <a:r>
              <a:rPr sz="2400" dirty="0" err="1">
                <a:solidFill>
                  <a:srgbClr val="2A2D31"/>
                </a:solidFill>
                <a:latin typeface="Aptos"/>
              </a:rPr>
              <a:t>notamment</a:t>
            </a:r>
            <a:r>
              <a:rPr sz="2400" dirty="0">
                <a:solidFill>
                  <a:srgbClr val="2A2D31"/>
                </a:solidFill>
                <a:latin typeface="Aptos"/>
              </a:rPr>
              <a:t> </a:t>
            </a:r>
            <a:r>
              <a:rPr sz="2400" dirty="0" err="1">
                <a:solidFill>
                  <a:srgbClr val="2A2D31"/>
                </a:solidFill>
                <a:latin typeface="Aptos"/>
              </a:rPr>
              <a:t>résulter</a:t>
            </a:r>
            <a:r>
              <a:rPr sz="2400" dirty="0">
                <a:solidFill>
                  <a:srgbClr val="2A2D31"/>
                </a:solidFill>
                <a:latin typeface="Aptos"/>
              </a:rPr>
              <a:t> de la date de </a:t>
            </a:r>
            <a:r>
              <a:rPr sz="2400" dirty="0" err="1">
                <a:solidFill>
                  <a:srgbClr val="2A2D31"/>
                </a:solidFill>
                <a:latin typeface="Aptos"/>
              </a:rPr>
              <a:t>présentation</a:t>
            </a:r>
            <a:r>
              <a:rPr sz="2400" dirty="0">
                <a:solidFill>
                  <a:srgbClr val="2A2D31"/>
                </a:solidFill>
                <a:latin typeface="Aptos"/>
              </a:rPr>
              <a:t>, du motif de non-remise et de mentions précises, </a:t>
            </a:r>
            <a:r>
              <a:rPr sz="2400" dirty="0" err="1">
                <a:solidFill>
                  <a:srgbClr val="2A2D31"/>
                </a:solidFill>
                <a:latin typeface="Aptos"/>
              </a:rPr>
              <a:t>claires</a:t>
            </a:r>
            <a:r>
              <a:rPr sz="2400" dirty="0">
                <a:solidFill>
                  <a:srgbClr val="2A2D31"/>
                </a:solidFill>
                <a:latin typeface="Aptos"/>
              </a:rPr>
              <a:t> et </a:t>
            </a:r>
            <a:r>
              <a:rPr sz="2400" dirty="0" err="1">
                <a:solidFill>
                  <a:srgbClr val="2A2D31"/>
                </a:solidFill>
                <a:latin typeface="Aptos"/>
              </a:rPr>
              <a:t>concordantes</a:t>
            </a:r>
            <a:r>
              <a:rPr sz="2400" dirty="0">
                <a:solidFill>
                  <a:srgbClr val="2A2D31"/>
                </a:solidFill>
                <a:latin typeface="Aptos"/>
              </a:rPr>
              <a:t>.</a:t>
            </a:r>
          </a:p>
          <a:p>
            <a:pPr algn="just">
              <a:spcAft>
                <a:spcPts val="1200"/>
              </a:spcAft>
              <a:defRPr sz="2000">
                <a:solidFill>
                  <a:srgbClr val="23272C"/>
                </a:solidFill>
                <a:latin typeface="Aptos"/>
              </a:defRPr>
            </a:pPr>
            <a:r>
              <a:rPr sz="2400" dirty="0">
                <a:solidFill>
                  <a:srgbClr val="2A2D31"/>
                </a:solidFill>
                <a:latin typeface="Aptos"/>
              </a:rPr>
              <a:t>• Le </a:t>
            </a:r>
            <a:r>
              <a:rPr sz="2400" dirty="0" err="1">
                <a:solidFill>
                  <a:srgbClr val="2A2D31"/>
                </a:solidFill>
                <a:latin typeface="Aptos"/>
              </a:rPr>
              <a:t>contentieux</a:t>
            </a:r>
            <a:r>
              <a:rPr sz="2400" dirty="0">
                <a:solidFill>
                  <a:srgbClr val="2A2D31"/>
                </a:solidFill>
                <a:latin typeface="Aptos"/>
              </a:rPr>
              <a:t> </a:t>
            </a:r>
            <a:r>
              <a:rPr sz="2400" dirty="0" err="1">
                <a:solidFill>
                  <a:srgbClr val="2A2D31"/>
                </a:solidFill>
                <a:latin typeface="Aptos"/>
              </a:rPr>
              <a:t>porte</a:t>
            </a:r>
            <a:r>
              <a:rPr sz="2400" dirty="0">
                <a:solidFill>
                  <a:srgbClr val="2A2D31"/>
                </a:solidFill>
                <a:latin typeface="Aptos"/>
              </a:rPr>
              <a:t> sur les </a:t>
            </a:r>
            <a:r>
              <a:rPr sz="2400" dirty="0" err="1">
                <a:solidFill>
                  <a:srgbClr val="2A2D31"/>
                </a:solidFill>
                <a:latin typeface="Aptos"/>
              </a:rPr>
              <a:t>éléments</a:t>
            </a:r>
            <a:r>
              <a:rPr sz="2400" dirty="0">
                <a:solidFill>
                  <a:srgbClr val="2A2D31"/>
                </a:solidFill>
                <a:latin typeface="Aptos"/>
              </a:rPr>
              <a:t> </a:t>
            </a:r>
            <a:r>
              <a:rPr sz="2400" dirty="0" err="1">
                <a:solidFill>
                  <a:srgbClr val="2A2D31"/>
                </a:solidFill>
                <a:latin typeface="Aptos"/>
              </a:rPr>
              <a:t>concrets</a:t>
            </a:r>
            <a:r>
              <a:rPr sz="2400" dirty="0">
                <a:solidFill>
                  <a:srgbClr val="2A2D31"/>
                </a:solidFill>
                <a:latin typeface="Aptos"/>
              </a:rPr>
              <a:t> </a:t>
            </a:r>
            <a:r>
              <a:rPr sz="2400" dirty="0" err="1">
                <a:solidFill>
                  <a:srgbClr val="2A2D31"/>
                </a:solidFill>
                <a:latin typeface="Aptos"/>
              </a:rPr>
              <a:t>permettant</a:t>
            </a:r>
            <a:r>
              <a:rPr sz="2400" dirty="0">
                <a:solidFill>
                  <a:srgbClr val="2A2D31"/>
                </a:solidFill>
                <a:latin typeface="Aptos"/>
              </a:rPr>
              <a:t> </a:t>
            </a:r>
            <a:r>
              <a:rPr sz="2400" dirty="0" err="1">
                <a:solidFill>
                  <a:srgbClr val="2A2D31"/>
                </a:solidFill>
                <a:latin typeface="Aptos"/>
              </a:rPr>
              <a:t>d’établir</a:t>
            </a:r>
            <a:r>
              <a:rPr sz="2400" dirty="0">
                <a:solidFill>
                  <a:srgbClr val="2A2D31"/>
                </a:solidFill>
                <a:latin typeface="Aptos"/>
              </a:rPr>
              <a:t> la </a:t>
            </a:r>
            <a:r>
              <a:rPr sz="2400" dirty="0" err="1">
                <a:solidFill>
                  <a:srgbClr val="2A2D31"/>
                </a:solidFill>
                <a:latin typeface="Aptos"/>
              </a:rPr>
              <a:t>régularité</a:t>
            </a:r>
            <a:r>
              <a:rPr sz="2400" dirty="0">
                <a:solidFill>
                  <a:srgbClr val="2A2D31"/>
                </a:solidFill>
                <a:latin typeface="Aptos"/>
              </a:rPr>
              <a:t> de la notification.</a:t>
            </a:r>
            <a:endParaRPr lang="fr-FR" sz="2400" dirty="0"/>
          </a:p>
          <a:p>
            <a:pPr algn="just">
              <a:spcAft>
                <a:spcPts val="1200"/>
              </a:spcAft>
              <a:defRPr sz="2000">
                <a:solidFill>
                  <a:srgbClr val="23272C"/>
                </a:solidFill>
                <a:latin typeface="Aptos"/>
              </a:defRPr>
            </a:pPr>
            <a:r>
              <a:rPr lang="fr-FR" sz="2000" b="1" dirty="0">
                <a:solidFill>
                  <a:srgbClr val="192B3F"/>
                </a:solidFill>
                <a:latin typeface="Aptos"/>
              </a:rPr>
              <a:t>A rapprocher de Cass </a:t>
            </a:r>
            <a:r>
              <a:rPr lang="fr-FR" sz="2000" b="1" dirty="0" err="1">
                <a:solidFill>
                  <a:srgbClr val="192B3F"/>
                </a:solidFill>
                <a:latin typeface="Aptos"/>
              </a:rPr>
              <a:t>crim</a:t>
            </a:r>
            <a:r>
              <a:rPr lang="fr-FR" sz="2000" b="1" dirty="0">
                <a:solidFill>
                  <a:srgbClr val="192B3F"/>
                </a:solidFill>
                <a:latin typeface="Aptos"/>
              </a:rPr>
              <a:t> 10 mai 2022 – n°21-86.891: la Chambre criminelle a censuré un tribunal de police de ne pas s’être prononcé sur le preuve présentée par le ministère public qui soutenait la connaissance par le prévenu de l’AFM, au moyen de la lettre 48 SI qui l'informait de l'amende forfaitaire majorée relative à l’infraction considérée, reçue plus de 30 jours avant la réclamation.</a:t>
            </a:r>
            <a:endParaRPr sz="2000" dirty="0"/>
          </a:p>
        </p:txBody>
      </p:sp>
      <p:sp>
        <p:nvSpPr>
          <p:cNvPr id="5" name="Rectangle 4"/>
          <p:cNvSpPr/>
          <p:nvPr/>
        </p:nvSpPr>
        <p:spPr>
          <a:xfrm>
            <a:off x="594360" y="6473952"/>
            <a:ext cx="10972800" cy="18288"/>
          </a:xfrm>
          <a:prstGeom prst="rect">
            <a:avLst/>
          </a:prstGeom>
          <a:solidFill>
            <a:srgbClr val="D7DC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12648" y="6510528"/>
            <a:ext cx="4461478" cy="230832"/>
          </a:xfrm>
          <a:prstGeom prst="rect">
            <a:avLst/>
          </a:prstGeom>
          <a:noFill/>
        </p:spPr>
        <p:txBody>
          <a:bodyPr wrap="none">
            <a:spAutoFit/>
          </a:bodyPr>
          <a:lstStyle/>
          <a:p>
            <a:pPr algn="l"/>
            <a:r>
              <a:rPr sz="900" dirty="0">
                <a:solidFill>
                  <a:srgbClr val="697077"/>
                </a:solidFill>
                <a:latin typeface="Aptos"/>
              </a:rPr>
              <a:t>Formation</a:t>
            </a:r>
            <a:r>
              <a:rPr lang="fr-FR" sz="900" dirty="0">
                <a:solidFill>
                  <a:srgbClr val="697077"/>
                </a:solidFill>
                <a:latin typeface="Aptos"/>
              </a:rPr>
              <a:t> Droit routier – Commission Droit routier</a:t>
            </a:r>
            <a:r>
              <a:rPr sz="900" dirty="0">
                <a:solidFill>
                  <a:srgbClr val="697077"/>
                </a:solidFill>
                <a:latin typeface="Aptos"/>
              </a:rPr>
              <a:t> – Jurisprudence routière 2025-2026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274320" y="237744"/>
            <a:ext cx="11494008" cy="5049083"/>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Rectangle 1"/>
          <p:cNvSpPr/>
          <p:nvPr/>
        </p:nvSpPr>
        <p:spPr>
          <a:xfrm>
            <a:off x="0" y="0"/>
            <a:ext cx="12191695" cy="6858000"/>
          </a:xfrm>
          <a:prstGeom prst="rect">
            <a:avLst/>
          </a:prstGeom>
          <a:solidFill>
            <a:srgbClr val="F4F6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84048"/>
            <a:ext cx="10972800" cy="685800"/>
          </a:xfrm>
          <a:prstGeom prst="rect">
            <a:avLst/>
          </a:prstGeom>
          <a:noFill/>
        </p:spPr>
        <p:txBody>
          <a:bodyPr wrap="none">
            <a:spAutoFit/>
          </a:bodyPr>
          <a:lstStyle/>
          <a:p>
            <a:pPr algn="l"/>
            <a:r>
              <a:rPr sz="2800" b="1">
                <a:solidFill>
                  <a:srgbClr val="192B3F"/>
                </a:solidFill>
                <a:latin typeface="Aptos"/>
              </a:rPr>
              <a:t>Points réattribués et retraits successifs</a:t>
            </a:r>
          </a:p>
        </p:txBody>
      </p:sp>
      <p:sp>
        <p:nvSpPr>
          <p:cNvPr id="4" name="TextBox 3"/>
          <p:cNvSpPr txBox="1"/>
          <p:nvPr/>
        </p:nvSpPr>
        <p:spPr>
          <a:xfrm>
            <a:off x="475488" y="1508760"/>
            <a:ext cx="10972800" cy="3631763"/>
          </a:xfrm>
          <a:prstGeom prst="rect">
            <a:avLst/>
          </a:prstGeom>
          <a:noFill/>
        </p:spPr>
        <p:txBody>
          <a:bodyPr wrap="square">
            <a:spAutoFit/>
          </a:bodyPr>
          <a:lstStyle/>
          <a:p>
            <a:pPr>
              <a:spcAft>
                <a:spcPts val="1200"/>
              </a:spcAft>
              <a:defRPr sz="1700">
                <a:solidFill>
                  <a:srgbClr val="23272C"/>
                </a:solidFill>
                <a:latin typeface="Aptos"/>
              </a:defRPr>
            </a:pPr>
            <a:r>
              <a:rPr sz="2000" b="1" dirty="0">
                <a:solidFill>
                  <a:srgbClr val="2A2D31"/>
                </a:solidFill>
                <a:latin typeface="Aptos"/>
              </a:rPr>
              <a:t>• CE, 27 </a:t>
            </a:r>
            <a:r>
              <a:rPr sz="2000" b="1" dirty="0" err="1">
                <a:solidFill>
                  <a:srgbClr val="2A2D31"/>
                </a:solidFill>
                <a:latin typeface="Aptos"/>
              </a:rPr>
              <a:t>novembre</a:t>
            </a:r>
            <a:r>
              <a:rPr sz="2000" b="1" dirty="0">
                <a:solidFill>
                  <a:srgbClr val="2A2D31"/>
                </a:solidFill>
                <a:latin typeface="Aptos"/>
              </a:rPr>
              <a:t> 2025 – n° 499978</a:t>
            </a:r>
            <a:endParaRPr lang="fr-FR" sz="2000" b="1" dirty="0"/>
          </a:p>
          <a:p>
            <a:pPr algn="just">
              <a:spcAft>
                <a:spcPts val="1200"/>
              </a:spcAft>
              <a:defRPr sz="1700">
                <a:solidFill>
                  <a:srgbClr val="23272C"/>
                </a:solidFill>
                <a:latin typeface="Aptos"/>
              </a:defRPr>
            </a:pPr>
            <a:r>
              <a:rPr lang="fr-FR" sz="2000" dirty="0">
                <a:solidFill>
                  <a:srgbClr val="2A2D31"/>
                </a:solidFill>
                <a:latin typeface="Aptos"/>
              </a:rPr>
              <a:t>L</a:t>
            </a:r>
            <a:r>
              <a:rPr sz="2000" dirty="0" err="1">
                <a:solidFill>
                  <a:srgbClr val="2A2D31"/>
                </a:solidFill>
                <a:latin typeface="Aptos"/>
              </a:rPr>
              <a:t>orsqu’un</a:t>
            </a:r>
            <a:r>
              <a:rPr sz="2000" dirty="0">
                <a:solidFill>
                  <a:srgbClr val="2A2D31"/>
                </a:solidFill>
                <a:latin typeface="Aptos"/>
              </a:rPr>
              <a:t> point a </a:t>
            </a:r>
            <a:r>
              <a:rPr sz="2000" dirty="0" err="1">
                <a:solidFill>
                  <a:srgbClr val="2A2D31"/>
                </a:solidFill>
                <a:latin typeface="Aptos"/>
              </a:rPr>
              <a:t>été</a:t>
            </a:r>
            <a:r>
              <a:rPr sz="2000" dirty="0">
                <a:solidFill>
                  <a:srgbClr val="2A2D31"/>
                </a:solidFill>
                <a:latin typeface="Aptos"/>
              </a:rPr>
              <a:t> </a:t>
            </a:r>
            <a:r>
              <a:rPr sz="2000" dirty="0" err="1">
                <a:solidFill>
                  <a:srgbClr val="2A2D31"/>
                </a:solidFill>
                <a:latin typeface="Aptos"/>
              </a:rPr>
              <a:t>réattribué</a:t>
            </a:r>
            <a:r>
              <a:rPr sz="2000" dirty="0">
                <a:solidFill>
                  <a:srgbClr val="2A2D31"/>
                </a:solidFill>
                <a:latin typeface="Aptos"/>
              </a:rPr>
              <a:t> </a:t>
            </a:r>
            <a:r>
              <a:rPr sz="2000" dirty="0" err="1">
                <a:solidFill>
                  <a:srgbClr val="2A2D31"/>
                </a:solidFill>
                <a:latin typeface="Aptos"/>
              </a:rPr>
              <a:t>automatiquement</a:t>
            </a:r>
            <a:r>
              <a:rPr sz="2000" dirty="0">
                <a:solidFill>
                  <a:srgbClr val="2A2D31"/>
                </a:solidFill>
                <a:latin typeface="Aptos"/>
              </a:rPr>
              <a:t> après six </a:t>
            </a:r>
            <a:r>
              <a:rPr sz="2000" dirty="0" err="1">
                <a:solidFill>
                  <a:srgbClr val="2A2D31"/>
                </a:solidFill>
                <a:latin typeface="Aptos"/>
              </a:rPr>
              <a:t>mois</a:t>
            </a:r>
            <a:r>
              <a:rPr sz="2000" dirty="0">
                <a:solidFill>
                  <a:srgbClr val="2A2D31"/>
                </a:solidFill>
                <a:latin typeface="Aptos"/>
              </a:rPr>
              <a:t> avant la </a:t>
            </a:r>
            <a:r>
              <a:rPr sz="2000" dirty="0" err="1">
                <a:solidFill>
                  <a:srgbClr val="2A2D31"/>
                </a:solidFill>
                <a:latin typeface="Aptos"/>
              </a:rPr>
              <a:t>saisine</a:t>
            </a:r>
            <a:r>
              <a:rPr sz="2000" dirty="0">
                <a:solidFill>
                  <a:srgbClr val="2A2D31"/>
                </a:solidFill>
                <a:latin typeface="Aptos"/>
              </a:rPr>
              <a:t> du tribunal administratif, les conclusions </a:t>
            </a:r>
            <a:r>
              <a:rPr sz="2000" dirty="0" err="1">
                <a:solidFill>
                  <a:srgbClr val="2A2D31"/>
                </a:solidFill>
                <a:latin typeface="Aptos"/>
              </a:rPr>
              <a:t>dirigées</a:t>
            </a:r>
            <a:r>
              <a:rPr sz="2000" dirty="0">
                <a:solidFill>
                  <a:srgbClr val="2A2D31"/>
                </a:solidFill>
                <a:latin typeface="Aptos"/>
              </a:rPr>
              <a:t> </a:t>
            </a:r>
            <a:r>
              <a:rPr sz="2000" dirty="0" err="1">
                <a:solidFill>
                  <a:srgbClr val="2A2D31"/>
                </a:solidFill>
                <a:latin typeface="Aptos"/>
              </a:rPr>
              <a:t>contre</a:t>
            </a:r>
            <a:r>
              <a:rPr sz="2000" dirty="0">
                <a:solidFill>
                  <a:srgbClr val="2A2D31"/>
                </a:solidFill>
                <a:latin typeface="Aptos"/>
              </a:rPr>
              <a:t> </a:t>
            </a:r>
            <a:r>
              <a:rPr sz="2000" dirty="0" err="1">
                <a:solidFill>
                  <a:srgbClr val="2A2D31"/>
                </a:solidFill>
                <a:latin typeface="Aptos"/>
              </a:rPr>
              <a:t>ce</a:t>
            </a:r>
            <a:r>
              <a:rPr sz="2000" dirty="0">
                <a:solidFill>
                  <a:srgbClr val="2A2D31"/>
                </a:solidFill>
                <a:latin typeface="Aptos"/>
              </a:rPr>
              <a:t> </a:t>
            </a:r>
            <a:r>
              <a:rPr sz="2000" dirty="0" err="1">
                <a:solidFill>
                  <a:srgbClr val="2A2D31"/>
                </a:solidFill>
                <a:latin typeface="Aptos"/>
              </a:rPr>
              <a:t>retrait</a:t>
            </a:r>
            <a:r>
              <a:rPr sz="2000" dirty="0">
                <a:solidFill>
                  <a:srgbClr val="2A2D31"/>
                </a:solidFill>
                <a:latin typeface="Aptos"/>
              </a:rPr>
              <a:t> </a:t>
            </a:r>
            <a:r>
              <a:rPr sz="2000" dirty="0" err="1">
                <a:solidFill>
                  <a:srgbClr val="2A2D31"/>
                </a:solidFill>
                <a:latin typeface="Aptos"/>
              </a:rPr>
              <a:t>ont</a:t>
            </a:r>
            <a:r>
              <a:rPr sz="2000" dirty="0">
                <a:solidFill>
                  <a:srgbClr val="2A2D31"/>
                </a:solidFill>
                <a:latin typeface="Aptos"/>
              </a:rPr>
              <a:t> perdu </a:t>
            </a:r>
            <a:r>
              <a:rPr sz="2000" dirty="0" err="1">
                <a:solidFill>
                  <a:srgbClr val="2A2D31"/>
                </a:solidFill>
                <a:latin typeface="Aptos"/>
              </a:rPr>
              <a:t>leur</a:t>
            </a:r>
            <a:r>
              <a:rPr sz="2000" dirty="0">
                <a:solidFill>
                  <a:srgbClr val="2A2D31"/>
                </a:solidFill>
                <a:latin typeface="Aptos"/>
              </a:rPr>
              <a:t> </a:t>
            </a:r>
            <a:r>
              <a:rPr sz="2000" dirty="0" err="1">
                <a:solidFill>
                  <a:srgbClr val="2A2D31"/>
                </a:solidFill>
                <a:latin typeface="Aptos"/>
              </a:rPr>
              <a:t>objet</a:t>
            </a:r>
            <a:r>
              <a:rPr sz="2000" dirty="0">
                <a:solidFill>
                  <a:srgbClr val="2A2D31"/>
                </a:solidFill>
                <a:latin typeface="Aptos"/>
              </a:rPr>
              <a:t>.</a:t>
            </a:r>
            <a:endParaRPr lang="fr-FR" sz="2000" dirty="0"/>
          </a:p>
          <a:p>
            <a:pPr>
              <a:spcAft>
                <a:spcPts val="1200"/>
              </a:spcAft>
              <a:defRPr sz="1700">
                <a:solidFill>
                  <a:srgbClr val="23272C"/>
                </a:solidFill>
                <a:latin typeface="Aptos"/>
              </a:defRPr>
            </a:pPr>
            <a:endParaRPr sz="2000" dirty="0"/>
          </a:p>
          <a:p>
            <a:pPr>
              <a:spcAft>
                <a:spcPts val="1200"/>
              </a:spcAft>
              <a:defRPr sz="1700">
                <a:solidFill>
                  <a:srgbClr val="23272C"/>
                </a:solidFill>
                <a:latin typeface="Aptos"/>
              </a:defRPr>
            </a:pPr>
            <a:r>
              <a:rPr sz="2000" b="1" dirty="0">
                <a:solidFill>
                  <a:srgbClr val="2A2D31"/>
                </a:solidFill>
                <a:latin typeface="Aptos"/>
              </a:rPr>
              <a:t>• CE, 22 </a:t>
            </a:r>
            <a:r>
              <a:rPr sz="2000" b="1" dirty="0" err="1">
                <a:solidFill>
                  <a:srgbClr val="2A2D31"/>
                </a:solidFill>
                <a:latin typeface="Aptos"/>
              </a:rPr>
              <a:t>mai</a:t>
            </a:r>
            <a:r>
              <a:rPr sz="2000" b="1" dirty="0">
                <a:solidFill>
                  <a:srgbClr val="2A2D31"/>
                </a:solidFill>
                <a:latin typeface="Aptos"/>
              </a:rPr>
              <a:t> 2026 – n° 511678</a:t>
            </a:r>
            <a:endParaRPr lang="fr-FR" sz="2000" b="1" dirty="0"/>
          </a:p>
          <a:p>
            <a:pPr algn="just">
              <a:spcAft>
                <a:spcPts val="1200"/>
              </a:spcAft>
              <a:defRPr sz="1700">
                <a:solidFill>
                  <a:srgbClr val="23272C"/>
                </a:solidFill>
                <a:latin typeface="Aptos"/>
              </a:defRPr>
            </a:pPr>
            <a:r>
              <a:rPr lang="fr-FR" sz="2000" dirty="0">
                <a:solidFill>
                  <a:srgbClr val="2A2D31"/>
                </a:solidFill>
                <a:latin typeface="Aptos"/>
              </a:rPr>
              <a:t>L</a:t>
            </a:r>
            <a:r>
              <a:rPr sz="2000" dirty="0">
                <a:solidFill>
                  <a:srgbClr val="2A2D31"/>
                </a:solidFill>
                <a:latin typeface="Aptos"/>
              </a:rPr>
              <a:t>es notifications </a:t>
            </a:r>
            <a:r>
              <a:rPr sz="2000" dirty="0" err="1">
                <a:solidFill>
                  <a:srgbClr val="2A2D31"/>
                </a:solidFill>
                <a:latin typeface="Aptos"/>
              </a:rPr>
              <a:t>successives</a:t>
            </a:r>
            <a:r>
              <a:rPr sz="2000" dirty="0">
                <a:solidFill>
                  <a:srgbClr val="2A2D31"/>
                </a:solidFill>
                <a:latin typeface="Aptos"/>
              </a:rPr>
              <a:t> </a:t>
            </a:r>
            <a:r>
              <a:rPr sz="2000" dirty="0" err="1">
                <a:solidFill>
                  <a:srgbClr val="2A2D31"/>
                </a:solidFill>
                <a:latin typeface="Aptos"/>
              </a:rPr>
              <a:t>ont</a:t>
            </a:r>
            <a:r>
              <a:rPr sz="2000" dirty="0">
                <a:solidFill>
                  <a:srgbClr val="2A2D31"/>
                </a:solidFill>
                <a:latin typeface="Aptos"/>
              </a:rPr>
              <a:t> </a:t>
            </a:r>
            <a:r>
              <a:rPr sz="2000" dirty="0" err="1">
                <a:solidFill>
                  <a:srgbClr val="2A2D31"/>
                </a:solidFill>
                <a:latin typeface="Aptos"/>
              </a:rPr>
              <a:t>notamment</a:t>
            </a:r>
            <a:r>
              <a:rPr sz="2000" dirty="0">
                <a:solidFill>
                  <a:srgbClr val="2A2D31"/>
                </a:solidFill>
                <a:latin typeface="Aptos"/>
              </a:rPr>
              <a:t> pour </a:t>
            </a:r>
            <a:r>
              <a:rPr sz="2000" dirty="0" err="1">
                <a:solidFill>
                  <a:srgbClr val="2A2D31"/>
                </a:solidFill>
                <a:latin typeface="Aptos"/>
              </a:rPr>
              <a:t>objet</a:t>
            </a:r>
            <a:r>
              <a:rPr sz="2000" dirty="0">
                <a:solidFill>
                  <a:srgbClr val="2A2D31"/>
                </a:solidFill>
                <a:latin typeface="Aptos"/>
              </a:rPr>
              <a:t> de </a:t>
            </a:r>
            <a:r>
              <a:rPr sz="2000" dirty="0" err="1">
                <a:solidFill>
                  <a:srgbClr val="2A2D31"/>
                </a:solidFill>
                <a:latin typeface="Aptos"/>
              </a:rPr>
              <a:t>rendre</a:t>
            </a:r>
            <a:r>
              <a:rPr sz="2000" dirty="0">
                <a:solidFill>
                  <a:srgbClr val="2A2D31"/>
                </a:solidFill>
                <a:latin typeface="Aptos"/>
              </a:rPr>
              <a:t> les </a:t>
            </a:r>
            <a:r>
              <a:rPr sz="2000" dirty="0" err="1">
                <a:solidFill>
                  <a:srgbClr val="2A2D31"/>
                </a:solidFill>
                <a:latin typeface="Aptos"/>
              </a:rPr>
              <a:t>retraits</a:t>
            </a:r>
            <a:r>
              <a:rPr sz="2000" dirty="0">
                <a:solidFill>
                  <a:srgbClr val="2A2D31"/>
                </a:solidFill>
                <a:latin typeface="Aptos"/>
              </a:rPr>
              <a:t> </a:t>
            </a:r>
            <a:r>
              <a:rPr sz="2000" dirty="0" err="1">
                <a:solidFill>
                  <a:srgbClr val="2A2D31"/>
                </a:solidFill>
                <a:latin typeface="Aptos"/>
              </a:rPr>
              <a:t>opposables</a:t>
            </a:r>
            <a:r>
              <a:rPr sz="2000" dirty="0">
                <a:solidFill>
                  <a:srgbClr val="2A2D31"/>
                </a:solidFill>
                <a:latin typeface="Aptos"/>
              </a:rPr>
              <a:t> et de faire </a:t>
            </a:r>
            <a:r>
              <a:rPr sz="2000" dirty="0" err="1">
                <a:solidFill>
                  <a:srgbClr val="2A2D31"/>
                </a:solidFill>
                <a:latin typeface="Aptos"/>
              </a:rPr>
              <a:t>courir</a:t>
            </a:r>
            <a:r>
              <a:rPr sz="2000" dirty="0">
                <a:solidFill>
                  <a:srgbClr val="2A2D31"/>
                </a:solidFill>
                <a:latin typeface="Aptos"/>
              </a:rPr>
              <a:t> le </a:t>
            </a:r>
            <a:r>
              <a:rPr sz="2000" dirty="0" err="1">
                <a:solidFill>
                  <a:srgbClr val="2A2D31"/>
                </a:solidFill>
                <a:latin typeface="Aptos"/>
              </a:rPr>
              <a:t>délai</a:t>
            </a:r>
            <a:r>
              <a:rPr sz="2000" dirty="0">
                <a:solidFill>
                  <a:srgbClr val="2A2D31"/>
                </a:solidFill>
                <a:latin typeface="Aptos"/>
              </a:rPr>
              <a:t> de </a:t>
            </a:r>
            <a:r>
              <a:rPr sz="2000" dirty="0" err="1">
                <a:solidFill>
                  <a:srgbClr val="2A2D31"/>
                </a:solidFill>
                <a:latin typeface="Aptos"/>
              </a:rPr>
              <a:t>recours</a:t>
            </a:r>
            <a:r>
              <a:rPr sz="2000" dirty="0">
                <a:solidFill>
                  <a:srgbClr val="2A2D31"/>
                </a:solidFill>
                <a:latin typeface="Aptos"/>
              </a:rPr>
              <a:t>.</a:t>
            </a:r>
          </a:p>
          <a:p>
            <a:pPr algn="just">
              <a:spcAft>
                <a:spcPts val="1200"/>
              </a:spcAft>
              <a:defRPr sz="1700">
                <a:solidFill>
                  <a:srgbClr val="23272C"/>
                </a:solidFill>
                <a:latin typeface="Aptos"/>
              </a:defRPr>
            </a:pPr>
            <a:r>
              <a:rPr sz="2000" dirty="0">
                <a:solidFill>
                  <a:srgbClr val="2A2D31"/>
                </a:solidFill>
                <a:latin typeface="Aptos"/>
              </a:rPr>
              <a:t>• La 48 SI </a:t>
            </a:r>
            <a:r>
              <a:rPr sz="2000" dirty="0" err="1">
                <a:solidFill>
                  <a:srgbClr val="2A2D31"/>
                </a:solidFill>
                <a:latin typeface="Aptos"/>
              </a:rPr>
              <a:t>peut</a:t>
            </a:r>
            <a:r>
              <a:rPr sz="2000" dirty="0">
                <a:solidFill>
                  <a:srgbClr val="2A2D31"/>
                </a:solidFill>
                <a:latin typeface="Aptos"/>
              </a:rPr>
              <a:t> </a:t>
            </a:r>
            <a:r>
              <a:rPr sz="2000" dirty="0" err="1">
                <a:solidFill>
                  <a:srgbClr val="2A2D31"/>
                </a:solidFill>
                <a:latin typeface="Aptos"/>
              </a:rPr>
              <a:t>récapituler</a:t>
            </a:r>
            <a:r>
              <a:rPr sz="2000" dirty="0">
                <a:solidFill>
                  <a:srgbClr val="2A2D31"/>
                </a:solidFill>
                <a:latin typeface="Aptos"/>
              </a:rPr>
              <a:t> les </a:t>
            </a:r>
            <a:r>
              <a:rPr sz="2000" dirty="0" err="1">
                <a:solidFill>
                  <a:srgbClr val="2A2D31"/>
                </a:solidFill>
                <a:latin typeface="Aptos"/>
              </a:rPr>
              <a:t>retraits</a:t>
            </a:r>
            <a:r>
              <a:rPr sz="2000" dirty="0">
                <a:solidFill>
                  <a:srgbClr val="2A2D31"/>
                </a:solidFill>
                <a:latin typeface="Aptos"/>
              </a:rPr>
              <a:t> </a:t>
            </a:r>
            <a:r>
              <a:rPr sz="2000" dirty="0" err="1">
                <a:solidFill>
                  <a:srgbClr val="2A2D31"/>
                </a:solidFill>
                <a:latin typeface="Aptos"/>
              </a:rPr>
              <a:t>antérieurs</a:t>
            </a:r>
            <a:r>
              <a:rPr sz="2000" dirty="0">
                <a:solidFill>
                  <a:srgbClr val="2A2D31"/>
                </a:solidFill>
                <a:latin typeface="Aptos"/>
              </a:rPr>
              <a:t> et les </a:t>
            </a:r>
            <a:r>
              <a:rPr sz="2000" dirty="0" err="1">
                <a:solidFill>
                  <a:srgbClr val="2A2D31"/>
                </a:solidFill>
                <a:latin typeface="Aptos"/>
              </a:rPr>
              <a:t>rendre</a:t>
            </a:r>
            <a:r>
              <a:rPr sz="2000" dirty="0">
                <a:solidFill>
                  <a:srgbClr val="2A2D31"/>
                </a:solidFill>
                <a:latin typeface="Aptos"/>
              </a:rPr>
              <a:t> </a:t>
            </a:r>
            <a:r>
              <a:rPr sz="2000" dirty="0" err="1">
                <a:solidFill>
                  <a:srgbClr val="2A2D31"/>
                </a:solidFill>
                <a:latin typeface="Aptos"/>
              </a:rPr>
              <a:t>opposables</a:t>
            </a:r>
            <a:r>
              <a:rPr sz="2000" dirty="0">
                <a:solidFill>
                  <a:srgbClr val="2A2D31"/>
                </a:solidFill>
                <a:latin typeface="Aptos"/>
              </a:rPr>
              <a:t> ; </a:t>
            </a:r>
            <a:r>
              <a:rPr sz="2000" dirty="0" err="1">
                <a:solidFill>
                  <a:srgbClr val="2A2D31"/>
                </a:solidFill>
                <a:latin typeface="Aptos"/>
              </a:rPr>
              <a:t>l’illégalité</a:t>
            </a:r>
            <a:r>
              <a:rPr sz="2000" dirty="0">
                <a:solidFill>
                  <a:srgbClr val="2A2D31"/>
                </a:solidFill>
                <a:latin typeface="Aptos"/>
              </a:rPr>
              <a:t> de </a:t>
            </a:r>
            <a:r>
              <a:rPr sz="2000" dirty="0" err="1">
                <a:solidFill>
                  <a:srgbClr val="2A2D31"/>
                </a:solidFill>
                <a:latin typeface="Aptos"/>
              </a:rPr>
              <a:t>retraits</a:t>
            </a:r>
            <a:r>
              <a:rPr sz="2000" dirty="0">
                <a:solidFill>
                  <a:srgbClr val="2A2D31"/>
                </a:solidFill>
                <a:latin typeface="Aptos"/>
              </a:rPr>
              <a:t> </a:t>
            </a:r>
            <a:r>
              <a:rPr sz="2000" dirty="0" err="1">
                <a:solidFill>
                  <a:srgbClr val="2A2D31"/>
                </a:solidFill>
                <a:latin typeface="Aptos"/>
              </a:rPr>
              <a:t>antérieurs</a:t>
            </a:r>
            <a:r>
              <a:rPr sz="2000" dirty="0">
                <a:solidFill>
                  <a:srgbClr val="2A2D31"/>
                </a:solidFill>
                <a:latin typeface="Aptos"/>
              </a:rPr>
              <a:t> </a:t>
            </a:r>
            <a:r>
              <a:rPr sz="2000" dirty="0" err="1">
                <a:solidFill>
                  <a:srgbClr val="2A2D31"/>
                </a:solidFill>
                <a:latin typeface="Aptos"/>
              </a:rPr>
              <a:t>peut</a:t>
            </a:r>
            <a:r>
              <a:rPr sz="2000" dirty="0">
                <a:solidFill>
                  <a:srgbClr val="2A2D31"/>
                </a:solidFill>
                <a:latin typeface="Aptos"/>
              </a:rPr>
              <a:t> </a:t>
            </a:r>
            <a:r>
              <a:rPr sz="2000" dirty="0" err="1">
                <a:solidFill>
                  <a:srgbClr val="2A2D31"/>
                </a:solidFill>
                <a:latin typeface="Aptos"/>
              </a:rPr>
              <a:t>toutefois</a:t>
            </a:r>
            <a:r>
              <a:rPr sz="2000" dirty="0">
                <a:solidFill>
                  <a:srgbClr val="2A2D31"/>
                </a:solidFill>
                <a:latin typeface="Aptos"/>
              </a:rPr>
              <a:t> </a:t>
            </a:r>
            <a:r>
              <a:rPr sz="2000" dirty="0" err="1">
                <a:solidFill>
                  <a:srgbClr val="2A2D31"/>
                </a:solidFill>
                <a:latin typeface="Aptos"/>
              </a:rPr>
              <a:t>être</a:t>
            </a:r>
            <a:r>
              <a:rPr sz="2000" dirty="0">
                <a:solidFill>
                  <a:srgbClr val="2A2D31"/>
                </a:solidFill>
                <a:latin typeface="Aptos"/>
              </a:rPr>
              <a:t> </a:t>
            </a:r>
            <a:r>
              <a:rPr sz="2000" dirty="0" err="1">
                <a:solidFill>
                  <a:srgbClr val="2A2D31"/>
                </a:solidFill>
                <a:latin typeface="Aptos"/>
              </a:rPr>
              <a:t>invoquée</a:t>
            </a:r>
            <a:r>
              <a:rPr sz="2000" dirty="0">
                <a:solidFill>
                  <a:srgbClr val="2A2D31"/>
                </a:solidFill>
                <a:latin typeface="Aptos"/>
              </a:rPr>
              <a:t> à </a:t>
            </a:r>
            <a:r>
              <a:rPr sz="2000" dirty="0" err="1">
                <a:solidFill>
                  <a:srgbClr val="2A2D31"/>
                </a:solidFill>
                <a:latin typeface="Aptos"/>
              </a:rPr>
              <a:t>l’occasion</a:t>
            </a:r>
            <a:r>
              <a:rPr sz="2000" dirty="0">
                <a:solidFill>
                  <a:srgbClr val="2A2D31"/>
                </a:solidFill>
                <a:latin typeface="Aptos"/>
              </a:rPr>
              <a:t> du </a:t>
            </a:r>
            <a:r>
              <a:rPr sz="2000" dirty="0" err="1">
                <a:solidFill>
                  <a:srgbClr val="2A2D31"/>
                </a:solidFill>
                <a:latin typeface="Aptos"/>
              </a:rPr>
              <a:t>recours</a:t>
            </a:r>
            <a:r>
              <a:rPr sz="2000" dirty="0">
                <a:solidFill>
                  <a:srgbClr val="2A2D31"/>
                </a:solidFill>
                <a:latin typeface="Aptos"/>
              </a:rPr>
              <a:t> </a:t>
            </a:r>
            <a:r>
              <a:rPr sz="2000" dirty="0" err="1">
                <a:solidFill>
                  <a:srgbClr val="2A2D31"/>
                </a:solidFill>
                <a:latin typeface="Aptos"/>
              </a:rPr>
              <a:t>contre</a:t>
            </a:r>
            <a:r>
              <a:rPr sz="2000" dirty="0">
                <a:solidFill>
                  <a:srgbClr val="2A2D31"/>
                </a:solidFill>
                <a:latin typeface="Aptos"/>
              </a:rPr>
              <a:t> la 48 SI.</a:t>
            </a:r>
          </a:p>
        </p:txBody>
      </p:sp>
      <p:sp>
        <p:nvSpPr>
          <p:cNvPr id="5" name="Rectangle 4"/>
          <p:cNvSpPr/>
          <p:nvPr/>
        </p:nvSpPr>
        <p:spPr>
          <a:xfrm>
            <a:off x="594360" y="6473952"/>
            <a:ext cx="10972800" cy="18288"/>
          </a:xfrm>
          <a:prstGeom prst="rect">
            <a:avLst/>
          </a:prstGeom>
          <a:solidFill>
            <a:srgbClr val="D7DC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12648" y="6510528"/>
            <a:ext cx="10515600" cy="182880"/>
          </a:xfrm>
          <a:prstGeom prst="rect">
            <a:avLst/>
          </a:prstGeom>
          <a:noFill/>
        </p:spPr>
        <p:txBody>
          <a:bodyPr wrap="none">
            <a:spAutoFit/>
          </a:bodyPr>
          <a:lstStyle/>
          <a:p>
            <a:pPr algn="l"/>
            <a:r>
              <a:rPr sz="900">
                <a:solidFill>
                  <a:srgbClr val="697077"/>
                </a:solidFill>
                <a:latin typeface="Aptos"/>
              </a:rPr>
              <a:t>Formation – Jurisprudence routière 2025-2026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393192" y="237744"/>
            <a:ext cx="11375136" cy="6157079"/>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Rectangle 1"/>
          <p:cNvSpPr/>
          <p:nvPr/>
        </p:nvSpPr>
        <p:spPr>
          <a:xfrm>
            <a:off x="502171" y="449704"/>
            <a:ext cx="11325068" cy="5798815"/>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251678" y="472320"/>
            <a:ext cx="10315481" cy="523220"/>
          </a:xfrm>
          <a:prstGeom prst="rect">
            <a:avLst/>
          </a:prstGeom>
          <a:noFill/>
        </p:spPr>
        <p:txBody>
          <a:bodyPr wrap="square">
            <a:spAutoFit/>
          </a:bodyPr>
          <a:lstStyle/>
          <a:p>
            <a:pPr algn="l"/>
            <a:r>
              <a:rPr sz="2800" b="1" dirty="0">
                <a:solidFill>
                  <a:srgbClr val="192B3F"/>
                </a:solidFill>
                <a:latin typeface="Aptos"/>
              </a:rPr>
              <a:t>Permis étrangers : </a:t>
            </a:r>
            <a:r>
              <a:rPr sz="2800" b="1" dirty="0" err="1">
                <a:solidFill>
                  <a:srgbClr val="192B3F"/>
                </a:solidFill>
                <a:latin typeface="Aptos"/>
              </a:rPr>
              <a:t>résidence</a:t>
            </a:r>
            <a:r>
              <a:rPr sz="2800" b="1" dirty="0">
                <a:solidFill>
                  <a:srgbClr val="192B3F"/>
                </a:solidFill>
                <a:latin typeface="Aptos"/>
              </a:rPr>
              <a:t> </a:t>
            </a:r>
            <a:r>
              <a:rPr sz="2800" b="1" dirty="0" err="1">
                <a:solidFill>
                  <a:srgbClr val="192B3F"/>
                </a:solidFill>
                <a:latin typeface="Aptos"/>
              </a:rPr>
              <a:t>normale</a:t>
            </a:r>
            <a:endParaRPr sz="2800" b="1" dirty="0">
              <a:solidFill>
                <a:srgbClr val="192B3F"/>
              </a:solidFill>
              <a:latin typeface="Aptos"/>
            </a:endParaRPr>
          </a:p>
        </p:txBody>
      </p:sp>
      <p:sp>
        <p:nvSpPr>
          <p:cNvPr id="4" name="TextBox 3"/>
          <p:cNvSpPr txBox="1"/>
          <p:nvPr/>
        </p:nvSpPr>
        <p:spPr>
          <a:xfrm>
            <a:off x="749808" y="1508760"/>
            <a:ext cx="10698480" cy="4739759"/>
          </a:xfrm>
          <a:prstGeom prst="rect">
            <a:avLst/>
          </a:prstGeom>
          <a:noFill/>
        </p:spPr>
        <p:txBody>
          <a:bodyPr wrap="square">
            <a:spAutoFit/>
          </a:bodyPr>
          <a:lstStyle/>
          <a:p>
            <a:pPr algn="just">
              <a:spcAft>
                <a:spcPts val="1200"/>
              </a:spcAft>
              <a:defRPr sz="1700">
                <a:solidFill>
                  <a:srgbClr val="23272C"/>
                </a:solidFill>
                <a:latin typeface="Aptos"/>
              </a:defRPr>
            </a:pPr>
            <a:r>
              <a:rPr dirty="0">
                <a:solidFill>
                  <a:srgbClr val="2A2D31"/>
                </a:solidFill>
                <a:latin typeface="Aptos"/>
              </a:rPr>
              <a:t>• </a:t>
            </a:r>
            <a:r>
              <a:rPr b="1" dirty="0">
                <a:solidFill>
                  <a:srgbClr val="2A2D31"/>
                </a:solidFill>
                <a:latin typeface="Aptos"/>
              </a:rPr>
              <a:t>CE, 24 </a:t>
            </a:r>
            <a:r>
              <a:rPr b="1" dirty="0" err="1">
                <a:solidFill>
                  <a:srgbClr val="2A2D31"/>
                </a:solidFill>
                <a:latin typeface="Aptos"/>
              </a:rPr>
              <a:t>avril</a:t>
            </a:r>
            <a:r>
              <a:rPr b="1" dirty="0">
                <a:solidFill>
                  <a:srgbClr val="2A2D31"/>
                </a:solidFill>
                <a:latin typeface="Aptos"/>
              </a:rPr>
              <a:t> 2026 – n° 507559 </a:t>
            </a:r>
            <a:r>
              <a:rPr dirty="0">
                <a:solidFill>
                  <a:srgbClr val="2A2D31"/>
                </a:solidFill>
                <a:latin typeface="Aptos"/>
              </a:rPr>
              <a:t>: un </a:t>
            </a:r>
            <a:r>
              <a:rPr dirty="0" err="1">
                <a:solidFill>
                  <a:srgbClr val="2A2D31"/>
                </a:solidFill>
                <a:latin typeface="Aptos"/>
              </a:rPr>
              <a:t>permis</a:t>
            </a:r>
            <a:r>
              <a:rPr dirty="0">
                <a:solidFill>
                  <a:srgbClr val="2A2D31"/>
                </a:solidFill>
                <a:latin typeface="Aptos"/>
              </a:rPr>
              <a:t> </a:t>
            </a:r>
            <a:r>
              <a:rPr dirty="0" err="1">
                <a:solidFill>
                  <a:srgbClr val="2A2D31"/>
                </a:solidFill>
                <a:latin typeface="Aptos"/>
              </a:rPr>
              <a:t>délivré</a:t>
            </a:r>
            <a:r>
              <a:rPr dirty="0">
                <a:solidFill>
                  <a:srgbClr val="2A2D31"/>
                </a:solidFill>
                <a:latin typeface="Aptos"/>
              </a:rPr>
              <a:t> hors UE/EEE ne </a:t>
            </a:r>
            <a:r>
              <a:rPr dirty="0" err="1">
                <a:solidFill>
                  <a:srgbClr val="2A2D31"/>
                </a:solidFill>
                <a:latin typeface="Aptos"/>
              </a:rPr>
              <a:t>peut</a:t>
            </a:r>
            <a:r>
              <a:rPr dirty="0">
                <a:solidFill>
                  <a:srgbClr val="2A2D31"/>
                </a:solidFill>
                <a:latin typeface="Aptos"/>
              </a:rPr>
              <a:t> </a:t>
            </a:r>
            <a:r>
              <a:rPr dirty="0" err="1">
                <a:solidFill>
                  <a:srgbClr val="2A2D31"/>
                </a:solidFill>
                <a:latin typeface="Aptos"/>
              </a:rPr>
              <a:t>être</a:t>
            </a:r>
            <a:r>
              <a:rPr dirty="0">
                <a:solidFill>
                  <a:srgbClr val="2A2D31"/>
                </a:solidFill>
                <a:latin typeface="Aptos"/>
              </a:rPr>
              <a:t> </a:t>
            </a:r>
            <a:r>
              <a:rPr dirty="0" err="1">
                <a:solidFill>
                  <a:srgbClr val="2A2D31"/>
                </a:solidFill>
                <a:latin typeface="Aptos"/>
              </a:rPr>
              <a:t>échangé</a:t>
            </a:r>
            <a:r>
              <a:rPr dirty="0">
                <a:solidFill>
                  <a:srgbClr val="2A2D31"/>
                </a:solidFill>
                <a:latin typeface="Aptos"/>
              </a:rPr>
              <a:t> </a:t>
            </a:r>
            <a:r>
              <a:rPr dirty="0" err="1">
                <a:solidFill>
                  <a:srgbClr val="2A2D31"/>
                </a:solidFill>
                <a:latin typeface="Aptos"/>
              </a:rPr>
              <a:t>contre</a:t>
            </a:r>
            <a:r>
              <a:rPr dirty="0">
                <a:solidFill>
                  <a:srgbClr val="2A2D31"/>
                </a:solidFill>
                <a:latin typeface="Aptos"/>
              </a:rPr>
              <a:t> un </a:t>
            </a:r>
            <a:r>
              <a:rPr dirty="0" err="1">
                <a:solidFill>
                  <a:srgbClr val="2A2D31"/>
                </a:solidFill>
                <a:latin typeface="Aptos"/>
              </a:rPr>
              <a:t>permis</a:t>
            </a:r>
            <a:r>
              <a:rPr dirty="0">
                <a:solidFill>
                  <a:srgbClr val="2A2D31"/>
                </a:solidFill>
                <a:latin typeface="Aptos"/>
              </a:rPr>
              <a:t> français </a:t>
            </a:r>
            <a:r>
              <a:rPr dirty="0" err="1">
                <a:solidFill>
                  <a:srgbClr val="2A2D31"/>
                </a:solidFill>
                <a:latin typeface="Aptos"/>
              </a:rPr>
              <a:t>que</a:t>
            </a:r>
            <a:r>
              <a:rPr dirty="0">
                <a:solidFill>
                  <a:srgbClr val="2A2D31"/>
                </a:solidFill>
                <a:latin typeface="Aptos"/>
              </a:rPr>
              <a:t> </a:t>
            </a:r>
            <a:r>
              <a:rPr dirty="0" err="1">
                <a:solidFill>
                  <a:srgbClr val="2A2D31"/>
                </a:solidFill>
                <a:latin typeface="Aptos"/>
              </a:rPr>
              <a:t>si</a:t>
            </a:r>
            <a:r>
              <a:rPr dirty="0">
                <a:solidFill>
                  <a:srgbClr val="2A2D31"/>
                </a:solidFill>
                <a:latin typeface="Aptos"/>
              </a:rPr>
              <a:t> les conditions de reconnaissance </a:t>
            </a:r>
            <a:r>
              <a:rPr dirty="0" err="1">
                <a:solidFill>
                  <a:srgbClr val="2A2D31"/>
                </a:solidFill>
                <a:latin typeface="Aptos"/>
              </a:rPr>
              <a:t>sont</a:t>
            </a:r>
            <a:r>
              <a:rPr dirty="0">
                <a:solidFill>
                  <a:srgbClr val="2A2D31"/>
                </a:solidFill>
                <a:latin typeface="Aptos"/>
              </a:rPr>
              <a:t> </a:t>
            </a:r>
            <a:r>
              <a:rPr dirty="0" err="1">
                <a:solidFill>
                  <a:srgbClr val="2A2D31"/>
                </a:solidFill>
                <a:latin typeface="Aptos"/>
              </a:rPr>
              <a:t>remplies</a:t>
            </a:r>
            <a:r>
              <a:rPr dirty="0">
                <a:solidFill>
                  <a:srgbClr val="2A2D31"/>
                </a:solidFill>
                <a:latin typeface="Aptos"/>
              </a:rPr>
              <a:t>.</a:t>
            </a:r>
          </a:p>
          <a:p>
            <a:pPr algn="just">
              <a:spcAft>
                <a:spcPts val="1200"/>
              </a:spcAft>
              <a:defRPr sz="1700">
                <a:solidFill>
                  <a:srgbClr val="23272C"/>
                </a:solidFill>
                <a:latin typeface="Aptos"/>
              </a:defRPr>
            </a:pPr>
            <a:r>
              <a:rPr dirty="0">
                <a:solidFill>
                  <a:srgbClr val="2A2D31"/>
                </a:solidFill>
                <a:latin typeface="Aptos"/>
              </a:rPr>
              <a:t>• La </a:t>
            </a:r>
            <a:r>
              <a:rPr dirty="0" err="1">
                <a:solidFill>
                  <a:srgbClr val="2A2D31"/>
                </a:solidFill>
                <a:latin typeface="Aptos"/>
              </a:rPr>
              <a:t>résidence</a:t>
            </a:r>
            <a:r>
              <a:rPr dirty="0">
                <a:solidFill>
                  <a:srgbClr val="2A2D31"/>
                </a:solidFill>
                <a:latin typeface="Aptos"/>
              </a:rPr>
              <a:t> </a:t>
            </a:r>
            <a:r>
              <a:rPr dirty="0" err="1">
                <a:solidFill>
                  <a:srgbClr val="2A2D31"/>
                </a:solidFill>
                <a:latin typeface="Aptos"/>
              </a:rPr>
              <a:t>normale</a:t>
            </a:r>
            <a:r>
              <a:rPr dirty="0">
                <a:solidFill>
                  <a:srgbClr val="2A2D31"/>
                </a:solidFill>
                <a:latin typeface="Aptos"/>
              </a:rPr>
              <a:t> dans </a:t>
            </a:r>
            <a:r>
              <a:rPr dirty="0" err="1">
                <a:solidFill>
                  <a:srgbClr val="2A2D31"/>
                </a:solidFill>
                <a:latin typeface="Aptos"/>
              </a:rPr>
              <a:t>l’État</a:t>
            </a:r>
            <a:r>
              <a:rPr dirty="0">
                <a:solidFill>
                  <a:srgbClr val="2A2D31"/>
                </a:solidFill>
                <a:latin typeface="Aptos"/>
              </a:rPr>
              <a:t> de </a:t>
            </a:r>
            <a:r>
              <a:rPr dirty="0" err="1">
                <a:solidFill>
                  <a:srgbClr val="2A2D31"/>
                </a:solidFill>
                <a:latin typeface="Aptos"/>
              </a:rPr>
              <a:t>délivrance</a:t>
            </a:r>
            <a:r>
              <a:rPr dirty="0">
                <a:solidFill>
                  <a:srgbClr val="2A2D31"/>
                </a:solidFill>
                <a:latin typeface="Aptos"/>
              </a:rPr>
              <a:t> suppose </a:t>
            </a:r>
            <a:r>
              <a:rPr dirty="0" err="1">
                <a:solidFill>
                  <a:srgbClr val="2A2D31"/>
                </a:solidFill>
                <a:latin typeface="Aptos"/>
              </a:rPr>
              <a:t>en</a:t>
            </a:r>
            <a:r>
              <a:rPr dirty="0">
                <a:solidFill>
                  <a:srgbClr val="2A2D31"/>
                </a:solidFill>
                <a:latin typeface="Aptos"/>
              </a:rPr>
              <a:t> </a:t>
            </a:r>
            <a:r>
              <a:rPr dirty="0" err="1">
                <a:solidFill>
                  <a:srgbClr val="2A2D31"/>
                </a:solidFill>
                <a:latin typeface="Aptos"/>
              </a:rPr>
              <a:t>principe</a:t>
            </a:r>
            <a:r>
              <a:rPr dirty="0">
                <a:solidFill>
                  <a:srgbClr val="2A2D31"/>
                </a:solidFill>
                <a:latin typeface="Aptos"/>
              </a:rPr>
              <a:t> </a:t>
            </a:r>
            <a:r>
              <a:rPr dirty="0" err="1">
                <a:solidFill>
                  <a:srgbClr val="2A2D31"/>
                </a:solidFill>
                <a:latin typeface="Aptos"/>
              </a:rPr>
              <a:t>une</a:t>
            </a:r>
            <a:r>
              <a:rPr dirty="0">
                <a:solidFill>
                  <a:srgbClr val="2A2D31"/>
                </a:solidFill>
                <a:latin typeface="Aptos"/>
              </a:rPr>
              <a:t> </a:t>
            </a:r>
            <a:r>
              <a:rPr dirty="0" err="1">
                <a:solidFill>
                  <a:srgbClr val="2A2D31"/>
                </a:solidFill>
                <a:latin typeface="Aptos"/>
              </a:rPr>
              <a:t>présence</a:t>
            </a:r>
            <a:r>
              <a:rPr dirty="0">
                <a:solidFill>
                  <a:srgbClr val="2A2D31"/>
                </a:solidFill>
                <a:latin typeface="Aptos"/>
              </a:rPr>
              <a:t> </a:t>
            </a:r>
            <a:r>
              <a:rPr dirty="0" err="1">
                <a:solidFill>
                  <a:srgbClr val="2A2D31"/>
                </a:solidFill>
                <a:latin typeface="Aptos"/>
              </a:rPr>
              <a:t>d’au</a:t>
            </a:r>
            <a:r>
              <a:rPr dirty="0">
                <a:solidFill>
                  <a:srgbClr val="2A2D31"/>
                </a:solidFill>
                <a:latin typeface="Aptos"/>
              </a:rPr>
              <a:t> </a:t>
            </a:r>
            <a:r>
              <a:rPr dirty="0" err="1">
                <a:solidFill>
                  <a:srgbClr val="2A2D31"/>
                </a:solidFill>
                <a:latin typeface="Aptos"/>
              </a:rPr>
              <a:t>moins</a:t>
            </a:r>
            <a:r>
              <a:rPr dirty="0">
                <a:solidFill>
                  <a:srgbClr val="2A2D31"/>
                </a:solidFill>
                <a:latin typeface="Aptos"/>
              </a:rPr>
              <a:t> 185 </a:t>
            </a:r>
            <a:r>
              <a:rPr dirty="0" err="1">
                <a:solidFill>
                  <a:srgbClr val="2A2D31"/>
                </a:solidFill>
                <a:latin typeface="Aptos"/>
              </a:rPr>
              <a:t>jours</a:t>
            </a:r>
            <a:r>
              <a:rPr dirty="0">
                <a:solidFill>
                  <a:srgbClr val="2A2D31"/>
                </a:solidFill>
                <a:latin typeface="Aptos"/>
              </a:rPr>
              <a:t> par </a:t>
            </a:r>
            <a:r>
              <a:rPr dirty="0" err="1">
                <a:solidFill>
                  <a:srgbClr val="2A2D31"/>
                </a:solidFill>
                <a:latin typeface="Aptos"/>
              </a:rPr>
              <a:t>année</a:t>
            </a:r>
            <a:r>
              <a:rPr dirty="0">
                <a:solidFill>
                  <a:srgbClr val="2A2D31"/>
                </a:solidFill>
                <a:latin typeface="Aptos"/>
              </a:rPr>
              <a:t> civile, avec des attaches </a:t>
            </a:r>
            <a:r>
              <a:rPr dirty="0" err="1">
                <a:solidFill>
                  <a:srgbClr val="2A2D31"/>
                </a:solidFill>
                <a:latin typeface="Aptos"/>
              </a:rPr>
              <a:t>personnelles</a:t>
            </a:r>
            <a:r>
              <a:rPr dirty="0">
                <a:solidFill>
                  <a:srgbClr val="2A2D31"/>
                </a:solidFill>
                <a:latin typeface="Aptos"/>
              </a:rPr>
              <a:t> </a:t>
            </a:r>
            <a:r>
              <a:rPr dirty="0" err="1">
                <a:solidFill>
                  <a:srgbClr val="2A2D31"/>
                </a:solidFill>
                <a:latin typeface="Aptos"/>
              </a:rPr>
              <a:t>ou</a:t>
            </a:r>
            <a:r>
              <a:rPr dirty="0">
                <a:solidFill>
                  <a:srgbClr val="2A2D31"/>
                </a:solidFill>
                <a:latin typeface="Aptos"/>
              </a:rPr>
              <a:t> </a:t>
            </a:r>
            <a:r>
              <a:rPr dirty="0" err="1">
                <a:solidFill>
                  <a:srgbClr val="2A2D31"/>
                </a:solidFill>
                <a:latin typeface="Aptos"/>
              </a:rPr>
              <a:t>professionnelles</a:t>
            </a:r>
            <a:r>
              <a:rPr dirty="0">
                <a:solidFill>
                  <a:srgbClr val="2A2D31"/>
                </a:solidFill>
                <a:latin typeface="Aptos"/>
              </a:rPr>
              <a:t>.</a:t>
            </a:r>
          </a:p>
          <a:p>
            <a:pPr algn="just">
              <a:spcAft>
                <a:spcPts val="1200"/>
              </a:spcAft>
              <a:defRPr sz="1700">
                <a:solidFill>
                  <a:srgbClr val="23272C"/>
                </a:solidFill>
                <a:latin typeface="Aptos"/>
              </a:defRPr>
            </a:pPr>
            <a:r>
              <a:rPr dirty="0">
                <a:solidFill>
                  <a:srgbClr val="2A2D31"/>
                </a:solidFill>
                <a:latin typeface="Aptos"/>
              </a:rPr>
              <a:t>• Dans </a:t>
            </a:r>
            <a:r>
              <a:rPr dirty="0" err="1">
                <a:solidFill>
                  <a:srgbClr val="2A2D31"/>
                </a:solidFill>
                <a:latin typeface="Aptos"/>
              </a:rPr>
              <a:t>l’affaire</a:t>
            </a:r>
            <a:r>
              <a:rPr dirty="0">
                <a:solidFill>
                  <a:srgbClr val="2A2D31"/>
                </a:solidFill>
                <a:latin typeface="Aptos"/>
              </a:rPr>
              <a:t>, les documents </a:t>
            </a:r>
            <a:r>
              <a:rPr dirty="0" err="1">
                <a:solidFill>
                  <a:srgbClr val="2A2D31"/>
                </a:solidFill>
                <a:latin typeface="Aptos"/>
              </a:rPr>
              <a:t>produits</a:t>
            </a:r>
            <a:r>
              <a:rPr dirty="0">
                <a:solidFill>
                  <a:srgbClr val="2A2D31"/>
                </a:solidFill>
                <a:latin typeface="Aptos"/>
              </a:rPr>
              <a:t> ne </a:t>
            </a:r>
            <a:r>
              <a:rPr dirty="0" err="1">
                <a:solidFill>
                  <a:srgbClr val="2A2D31"/>
                </a:solidFill>
                <a:latin typeface="Aptos"/>
              </a:rPr>
              <a:t>suffisaient</a:t>
            </a:r>
            <a:r>
              <a:rPr dirty="0">
                <a:solidFill>
                  <a:srgbClr val="2A2D31"/>
                </a:solidFill>
                <a:latin typeface="Aptos"/>
              </a:rPr>
              <a:t> pas à </a:t>
            </a:r>
            <a:r>
              <a:rPr dirty="0" err="1">
                <a:solidFill>
                  <a:srgbClr val="2A2D31"/>
                </a:solidFill>
                <a:latin typeface="Aptos"/>
              </a:rPr>
              <a:t>établir</a:t>
            </a:r>
            <a:r>
              <a:rPr dirty="0">
                <a:solidFill>
                  <a:srgbClr val="2A2D31"/>
                </a:solidFill>
                <a:latin typeface="Aptos"/>
              </a:rPr>
              <a:t> la </a:t>
            </a:r>
            <a:r>
              <a:rPr dirty="0" err="1">
                <a:solidFill>
                  <a:srgbClr val="2A2D31"/>
                </a:solidFill>
                <a:latin typeface="Aptos"/>
              </a:rPr>
              <a:t>résidence</a:t>
            </a:r>
            <a:r>
              <a:rPr dirty="0">
                <a:solidFill>
                  <a:srgbClr val="2A2D31"/>
                </a:solidFill>
                <a:latin typeface="Aptos"/>
              </a:rPr>
              <a:t> </a:t>
            </a:r>
            <a:r>
              <a:rPr dirty="0" err="1">
                <a:solidFill>
                  <a:srgbClr val="2A2D31"/>
                </a:solidFill>
                <a:latin typeface="Aptos"/>
              </a:rPr>
              <a:t>normale</a:t>
            </a:r>
            <a:r>
              <a:rPr dirty="0">
                <a:solidFill>
                  <a:srgbClr val="2A2D31"/>
                </a:solidFill>
                <a:latin typeface="Aptos"/>
              </a:rPr>
              <a:t> au Maroc </a:t>
            </a:r>
            <a:r>
              <a:rPr dirty="0" err="1">
                <a:solidFill>
                  <a:srgbClr val="2A2D31"/>
                </a:solidFill>
                <a:latin typeface="Aptos"/>
              </a:rPr>
              <a:t>lors</a:t>
            </a:r>
            <a:r>
              <a:rPr dirty="0">
                <a:solidFill>
                  <a:srgbClr val="2A2D31"/>
                </a:solidFill>
                <a:latin typeface="Aptos"/>
              </a:rPr>
              <a:t> de </a:t>
            </a:r>
            <a:r>
              <a:rPr dirty="0" err="1">
                <a:solidFill>
                  <a:srgbClr val="2A2D31"/>
                </a:solidFill>
                <a:latin typeface="Aptos"/>
              </a:rPr>
              <a:t>l’obtention</a:t>
            </a:r>
            <a:r>
              <a:rPr dirty="0">
                <a:solidFill>
                  <a:srgbClr val="2A2D31"/>
                </a:solidFill>
                <a:latin typeface="Aptos"/>
              </a:rPr>
              <a:t> du </a:t>
            </a:r>
            <a:r>
              <a:rPr dirty="0" err="1">
                <a:solidFill>
                  <a:srgbClr val="2A2D31"/>
                </a:solidFill>
                <a:latin typeface="Aptos"/>
              </a:rPr>
              <a:t>permis</a:t>
            </a:r>
            <a:r>
              <a:rPr dirty="0">
                <a:solidFill>
                  <a:srgbClr val="2A2D31"/>
                </a:solidFill>
                <a:latin typeface="Aptos"/>
              </a:rPr>
              <a:t> : le </a:t>
            </a:r>
            <a:r>
              <a:rPr dirty="0" err="1">
                <a:solidFill>
                  <a:srgbClr val="2A2D31"/>
                </a:solidFill>
                <a:latin typeface="Aptos"/>
              </a:rPr>
              <a:t>refus</a:t>
            </a:r>
            <a:r>
              <a:rPr dirty="0">
                <a:solidFill>
                  <a:srgbClr val="2A2D31"/>
                </a:solidFill>
                <a:latin typeface="Aptos"/>
              </a:rPr>
              <a:t> </a:t>
            </a:r>
            <a:r>
              <a:rPr dirty="0" err="1">
                <a:solidFill>
                  <a:srgbClr val="2A2D31"/>
                </a:solidFill>
                <a:latin typeface="Aptos"/>
              </a:rPr>
              <a:t>d’échange</a:t>
            </a:r>
            <a:r>
              <a:rPr dirty="0">
                <a:solidFill>
                  <a:srgbClr val="2A2D31"/>
                </a:solidFill>
                <a:latin typeface="Aptos"/>
              </a:rPr>
              <a:t> a </a:t>
            </a:r>
            <a:r>
              <a:rPr dirty="0" err="1">
                <a:solidFill>
                  <a:srgbClr val="2A2D31"/>
                </a:solidFill>
                <a:latin typeface="Aptos"/>
              </a:rPr>
              <a:t>été</a:t>
            </a:r>
            <a:r>
              <a:rPr dirty="0">
                <a:solidFill>
                  <a:srgbClr val="2A2D31"/>
                </a:solidFill>
                <a:latin typeface="Aptos"/>
              </a:rPr>
              <a:t> </a:t>
            </a:r>
            <a:r>
              <a:rPr dirty="0" err="1">
                <a:solidFill>
                  <a:srgbClr val="2A2D31"/>
                </a:solidFill>
                <a:latin typeface="Aptos"/>
              </a:rPr>
              <a:t>jugé</a:t>
            </a:r>
            <a:r>
              <a:rPr dirty="0">
                <a:solidFill>
                  <a:srgbClr val="2A2D31"/>
                </a:solidFill>
                <a:latin typeface="Aptos"/>
              </a:rPr>
              <a:t> </a:t>
            </a:r>
            <a:r>
              <a:rPr dirty="0" err="1">
                <a:solidFill>
                  <a:srgbClr val="2A2D31"/>
                </a:solidFill>
                <a:latin typeface="Aptos"/>
              </a:rPr>
              <a:t>légal</a:t>
            </a:r>
            <a:r>
              <a:rPr dirty="0">
                <a:solidFill>
                  <a:srgbClr val="2A2D31"/>
                </a:solidFill>
                <a:latin typeface="Aptos"/>
              </a:rPr>
              <a:t>.</a:t>
            </a:r>
            <a:endParaRPr lang="fr-FR" dirty="0"/>
          </a:p>
          <a:p>
            <a:pPr algn="l">
              <a:spcAft>
                <a:spcPts val="1200"/>
              </a:spcAft>
              <a:defRPr sz="1700">
                <a:solidFill>
                  <a:srgbClr val="23272C"/>
                </a:solidFill>
                <a:latin typeface="Aptos"/>
              </a:defRPr>
            </a:pPr>
            <a:r>
              <a:rPr lang="fr-FR" b="1" u="sng" dirty="0">
                <a:solidFill>
                  <a:srgbClr val="192B3F"/>
                </a:solidFill>
                <a:latin typeface="Aptos"/>
              </a:rPr>
              <a:t>Voir</a:t>
            </a:r>
          </a:p>
          <a:p>
            <a:pPr algn="just"/>
            <a:r>
              <a:rPr lang="fr-FR" b="1" dirty="0">
                <a:solidFill>
                  <a:srgbClr val="192B3F"/>
                </a:solidFill>
                <a:latin typeface="Aptos"/>
              </a:rPr>
              <a:t>CE du 27 avril 2021, n° 431369 en reprenant fallacieusement qu’un extrait de la décision.</a:t>
            </a:r>
          </a:p>
          <a:p>
            <a:pPr algn="just"/>
            <a:r>
              <a:rPr lang="fr-FR" dirty="0"/>
              <a:t> </a:t>
            </a:r>
          </a:p>
          <a:p>
            <a:pPr algn="just"/>
            <a:r>
              <a:rPr lang="fr-FR" dirty="0">
                <a:solidFill>
                  <a:srgbClr val="2A2D31"/>
                </a:solidFill>
                <a:latin typeface="Aptos"/>
              </a:rPr>
              <a:t>Le Conseil a ainsi jugé : « en estimant que M. B... devait être regardé, en application des dispositions citées ci-dessus, comme ayant sa résidence normale en France, au motif notamment qu'il avait lors de l'interception de son véhicule le 2 août 2016 par la gendarmerie nationale, déclaré résider dans la commune de Lobsann (Bas-Rhin), qu'il avait accusé réception de la décision contestée à l'adresse déclarée dans cette commune « </a:t>
            </a:r>
            <a:r>
              <a:rPr lang="fr-FR" b="1" u="sng" dirty="0">
                <a:solidFill>
                  <a:srgbClr val="2A2D31"/>
                </a:solidFill>
                <a:latin typeface="Aptos"/>
              </a:rPr>
              <a:t>et qu'il ne justifiait pas de manière probante la résidence normale qu'il soutenait avoir en Allemagne » (..)</a:t>
            </a:r>
            <a:endParaRPr lang="fr-FR" dirty="0"/>
          </a:p>
          <a:p>
            <a:pPr>
              <a:spcAft>
                <a:spcPts val="1200"/>
              </a:spcAft>
              <a:defRPr sz="1700">
                <a:solidFill>
                  <a:srgbClr val="23272C"/>
                </a:solidFill>
                <a:latin typeface="Aptos"/>
              </a:defRPr>
            </a:pPr>
            <a:endParaRPr lang="fr-FR" dirty="0"/>
          </a:p>
        </p:txBody>
      </p:sp>
      <p:sp>
        <p:nvSpPr>
          <p:cNvPr id="5" name="Rectangle 4"/>
          <p:cNvSpPr/>
          <p:nvPr/>
        </p:nvSpPr>
        <p:spPr>
          <a:xfrm>
            <a:off x="594360" y="6473952"/>
            <a:ext cx="10972800" cy="18288"/>
          </a:xfrm>
          <a:prstGeom prst="rect">
            <a:avLst/>
          </a:prstGeom>
          <a:solidFill>
            <a:srgbClr val="D7DC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12648" y="6510528"/>
            <a:ext cx="10515600" cy="182880"/>
          </a:xfrm>
          <a:prstGeom prst="rect">
            <a:avLst/>
          </a:prstGeom>
          <a:noFill/>
        </p:spPr>
        <p:txBody>
          <a:bodyPr wrap="none">
            <a:spAutoFit/>
          </a:bodyPr>
          <a:lstStyle/>
          <a:p>
            <a:pPr algn="l"/>
            <a:r>
              <a:rPr sz="900">
                <a:solidFill>
                  <a:srgbClr val="697077"/>
                </a:solidFill>
                <a:latin typeface="Aptos"/>
              </a:rPr>
              <a:t>Formation – Jurisprudence routière 2025-2026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ounded Rectangle 24"/>
          <p:cNvSpPr/>
          <p:nvPr/>
        </p:nvSpPr>
        <p:spPr>
          <a:xfrm>
            <a:off x="689170" y="493776"/>
            <a:ext cx="4136350" cy="3858768"/>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useBgFill="1">
        <p:nvSpPr>
          <p:cNvPr id="18" name="Rectangle 1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4C19B21A-33FD-91D4-3390-A6224DC82EDC}"/>
              </a:ext>
            </a:extLst>
          </p:cNvPr>
          <p:cNvSpPr txBox="1"/>
          <p:nvPr/>
        </p:nvSpPr>
        <p:spPr>
          <a:xfrm>
            <a:off x="890338" y="640080"/>
            <a:ext cx="3734014" cy="3566160"/>
          </a:xfrm>
          <a:prstGeom prst="rect">
            <a:avLst/>
          </a:prstGeom>
        </p:spPr>
        <p:txBody>
          <a:bodyPr vert="horz" lIns="91440" tIns="45720" rIns="91440" bIns="45720" rtlCol="0" anchor="b">
            <a:normAutofit/>
          </a:bodyPr>
          <a:lstStyle/>
          <a:p>
            <a:pPr algn="l" defTabSz="914400">
              <a:lnSpc>
                <a:spcPct val="90000"/>
              </a:lnSpc>
              <a:spcBef>
                <a:spcPct val="0"/>
              </a:spcBef>
              <a:spcAft>
                <a:spcPts val="600"/>
              </a:spcAft>
            </a:pPr>
            <a:r>
              <a:rPr lang="en-US" sz="5400" b="1">
                <a:solidFill>
                  <a:srgbClr val="192B3F"/>
                </a:solidFill>
                <a:latin typeface="Aptos"/>
                <a:ea typeface="+mj-ea"/>
                <a:cs typeface="+mj-cs"/>
              </a:rPr>
              <a:t>La LOI RIPOST et autres</a:t>
            </a:r>
          </a:p>
        </p:txBody>
      </p:sp>
      <p:sp>
        <p:nvSpPr>
          <p:cNvPr id="2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5288842" y="0"/>
            <a:ext cx="6924495" cy="6903710"/>
          </a:xfrm>
          <a:prstGeom prst="rect">
            <a:avLst/>
          </a:prstGeom>
          <a:solidFill>
            <a:srgbClr val="FFFFFF"/>
          </a:solidFill>
          <a:ln w="10160">
            <a:solidFill>
              <a:srgbClr val="D8DD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Image 5">
            <a:extLst>
              <a:ext uri="{FF2B5EF4-FFF2-40B4-BE49-F238E27FC236}">
                <a16:creationId xmlns:a16="http://schemas.microsoft.com/office/drawing/2014/main" id="{9D96B76D-8742-6ABD-B7A0-5AEE7C3062F4}"/>
              </a:ext>
            </a:extLst>
          </p:cNvPr>
          <p:cNvPicPr>
            <a:picLocks noChangeAspect="1"/>
          </p:cNvPicPr>
          <p:nvPr/>
        </p:nvPicPr>
        <p:blipFill>
          <a:blip r:embed="rId2"/>
          <a:srcRect l="5220" r="27827"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439097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91440" y="91440"/>
            <a:ext cx="11899491" cy="6565392"/>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ZoneTexte 2">
            <a:extLst>
              <a:ext uri="{FF2B5EF4-FFF2-40B4-BE49-F238E27FC236}">
                <a16:creationId xmlns:a16="http://schemas.microsoft.com/office/drawing/2014/main" id="{342B5F10-BD0F-73E7-3E90-978A7306C03B}"/>
              </a:ext>
            </a:extLst>
          </p:cNvPr>
          <p:cNvSpPr txBox="1"/>
          <p:nvPr/>
        </p:nvSpPr>
        <p:spPr>
          <a:xfrm>
            <a:off x="217356" y="194871"/>
            <a:ext cx="11572407" cy="6463308"/>
          </a:xfrm>
          <a:prstGeom prst="rect">
            <a:avLst/>
          </a:prstGeom>
          <a:noFill/>
        </p:spPr>
        <p:txBody>
          <a:bodyPr wrap="square">
            <a:spAutoFit/>
          </a:bodyPr>
          <a:lstStyle/>
          <a:p>
            <a:pPr algn="l"/>
            <a:r>
              <a:rPr lang="fr-FR" b="1" dirty="0">
                <a:solidFill>
                  <a:srgbClr val="192B3F"/>
                </a:solidFill>
                <a:latin typeface="Aptos"/>
              </a:rPr>
              <a:t>        Refus d’obtempérer</a:t>
            </a:r>
          </a:p>
          <a:p>
            <a:endParaRPr lang="fr-FR" dirty="0"/>
          </a:p>
          <a:p>
            <a:pPr algn="just"/>
            <a:r>
              <a:rPr lang="fr-FR" b="1" dirty="0">
                <a:solidFill>
                  <a:srgbClr val="192B3F"/>
                </a:solidFill>
                <a:latin typeface="Aptos"/>
              </a:rPr>
              <a:t>DEF : omettre d'obtempérer à une sommation de s'arrêter émanant d'un fonctionnaire ou agent chargé de constater les infractions et muni des insignes extérieurs et apparents de sa qualité (« fonctionnaires ou agents chargés de constater les infractions », tels que notamment les fonctionnaires de police, de gendarmerie, des douanes, de police municipale (</a:t>
            </a:r>
            <a:r>
              <a:rPr lang="fr-FR" b="1" dirty="0" err="1">
                <a:solidFill>
                  <a:srgbClr val="192B3F"/>
                </a:solidFill>
                <a:latin typeface="Aptos"/>
              </a:rPr>
              <a:t>Cass.crim</a:t>
            </a:r>
            <a:r>
              <a:rPr lang="fr-FR" b="1" dirty="0">
                <a:solidFill>
                  <a:srgbClr val="192B3F"/>
                </a:solidFill>
                <a:latin typeface="Aptos"/>
              </a:rPr>
              <a:t>., 13 janvier 2015, n°13-88128), ou encore les agents assermentés de l'Office national des forêts réprimant l'interdiction de circuler sur les voies du domaine forestier fermées à la circulation (</a:t>
            </a:r>
            <a:r>
              <a:rPr lang="fr-FR" b="1" dirty="0" err="1">
                <a:solidFill>
                  <a:srgbClr val="192B3F"/>
                </a:solidFill>
                <a:latin typeface="Aptos"/>
              </a:rPr>
              <a:t>Cass.crim</a:t>
            </a:r>
            <a:r>
              <a:rPr lang="fr-FR" b="1" dirty="0">
                <a:solidFill>
                  <a:srgbClr val="192B3F"/>
                </a:solidFill>
                <a:latin typeface="Aptos"/>
              </a:rPr>
              <a:t>., 21 juillet 1998, n°97-86167).</a:t>
            </a:r>
          </a:p>
          <a:p>
            <a:endParaRPr lang="fr-FR" dirty="0"/>
          </a:p>
          <a:p>
            <a:pPr algn="just"/>
            <a:r>
              <a:rPr lang="fr-FR" dirty="0">
                <a:solidFill>
                  <a:srgbClr val="2A2D31"/>
                </a:solidFill>
                <a:latin typeface="Aptos"/>
              </a:rPr>
              <a:t>En répression du refus d'obtempérer, la confiscation du véhicule devient une peine obligatoire (pas automatique) en cas de condamnation, sauf décision spécialement motivée de la juridiction. </a:t>
            </a:r>
          </a:p>
          <a:p>
            <a:endParaRPr lang="fr-FR" dirty="0"/>
          </a:p>
          <a:p>
            <a:pPr algn="just"/>
            <a:r>
              <a:rPr lang="fr-FR" dirty="0">
                <a:solidFill>
                  <a:srgbClr val="2A2D31"/>
                </a:solidFill>
                <a:latin typeface="Aptos"/>
              </a:rPr>
              <a:t>Les pouvoirs publics disposent de la prérogative de bloquer le transfert de la carte grise (opposition au transfert du certificat d'immatriculation – OCTI réalisées par OPJ ou APJ après autorisation du parquet) afin d'éviter la cession du véhicule avant toute décision judiciaire.</a:t>
            </a:r>
          </a:p>
          <a:p>
            <a:endParaRPr lang="fr-FR" dirty="0"/>
          </a:p>
          <a:p>
            <a:pPr algn="l"/>
            <a:r>
              <a:rPr lang="fr-FR" b="1" dirty="0">
                <a:solidFill>
                  <a:srgbClr val="192B3F"/>
                </a:solidFill>
                <a:latin typeface="Aptos"/>
              </a:rPr>
              <a:t>Refus de se soumettre aux vérifications </a:t>
            </a:r>
          </a:p>
          <a:p>
            <a:endParaRPr lang="fr-FR" dirty="0"/>
          </a:p>
          <a:p>
            <a:pPr algn="just"/>
            <a:r>
              <a:rPr lang="fr-FR" dirty="0">
                <a:solidFill>
                  <a:srgbClr val="2A2D31"/>
                </a:solidFill>
                <a:latin typeface="Aptos"/>
              </a:rPr>
              <a:t>Les peines encourues pour les délits de refus de se soumettre aux vérifications liées à l’alcool ou aux stupéfiants sont aggravées : 3 ans et 9000 euros d’amende.</a:t>
            </a:r>
          </a:p>
          <a:p>
            <a:pPr algn="l"/>
            <a:r>
              <a:rPr lang="fr-FR" b="1" dirty="0">
                <a:solidFill>
                  <a:srgbClr val="192B3F"/>
                </a:solidFill>
                <a:latin typeface="Aptos"/>
              </a:rPr>
              <a:t>Refus de dépistage : aucune infraction</a:t>
            </a:r>
          </a:p>
          <a:p>
            <a:pPr algn="l"/>
            <a:r>
              <a:rPr lang="fr-FR" b="1" dirty="0">
                <a:solidFill>
                  <a:srgbClr val="192B3F"/>
                </a:solidFill>
                <a:latin typeface="Aptos"/>
              </a:rPr>
              <a:t>      Alcool : Cass. </a:t>
            </a:r>
            <a:r>
              <a:rPr lang="fr-FR" b="1" dirty="0" err="1">
                <a:solidFill>
                  <a:srgbClr val="192B3F"/>
                </a:solidFill>
                <a:latin typeface="Aptos"/>
              </a:rPr>
              <a:t>crim</a:t>
            </a:r>
            <a:r>
              <a:rPr lang="fr-FR" b="1" dirty="0">
                <a:solidFill>
                  <a:srgbClr val="192B3F"/>
                </a:solidFill>
                <a:latin typeface="Aptos"/>
              </a:rPr>
              <a:t>., 27 janv. 1976 : Bull. </a:t>
            </a:r>
            <a:r>
              <a:rPr lang="fr-FR" b="1" dirty="0" err="1">
                <a:solidFill>
                  <a:srgbClr val="192B3F"/>
                </a:solidFill>
                <a:latin typeface="Aptos"/>
              </a:rPr>
              <a:t>crim</a:t>
            </a:r>
            <a:r>
              <a:rPr lang="fr-FR" b="1" dirty="0">
                <a:solidFill>
                  <a:srgbClr val="192B3F"/>
                </a:solidFill>
                <a:latin typeface="Aptos"/>
              </a:rPr>
              <a:t>. n° 31, p. 73</a:t>
            </a:r>
          </a:p>
          <a:p>
            <a:pPr algn="l"/>
            <a:r>
              <a:rPr lang="fr-FR" b="1" dirty="0">
                <a:solidFill>
                  <a:srgbClr val="192B3F"/>
                </a:solidFill>
                <a:latin typeface="Aptos"/>
              </a:rPr>
              <a:t>      Stup: Cass. </a:t>
            </a:r>
            <a:r>
              <a:rPr lang="fr-FR" b="1" dirty="0" err="1">
                <a:solidFill>
                  <a:srgbClr val="192B3F"/>
                </a:solidFill>
                <a:latin typeface="Aptos"/>
              </a:rPr>
              <a:t>crim</a:t>
            </a:r>
            <a:r>
              <a:rPr lang="fr-FR" b="1" dirty="0">
                <a:solidFill>
                  <a:srgbClr val="192B3F"/>
                </a:solidFill>
                <a:latin typeface="Aptos"/>
              </a:rPr>
              <a:t>., 11 mai 2017, n° 15-80.136</a:t>
            </a:r>
          </a:p>
        </p:txBody>
      </p:sp>
    </p:spTree>
    <p:extLst>
      <p:ext uri="{BB962C8B-B14F-4D97-AF65-F5344CB8AC3E}">
        <p14:creationId xmlns:p14="http://schemas.microsoft.com/office/powerpoint/2010/main" val="1883740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91440" y="91440"/>
            <a:ext cx="12004423" cy="6565392"/>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ZoneTexte 4">
            <a:extLst>
              <a:ext uri="{FF2B5EF4-FFF2-40B4-BE49-F238E27FC236}">
                <a16:creationId xmlns:a16="http://schemas.microsoft.com/office/drawing/2014/main" id="{CEF0D184-E42C-48D9-BC14-A18C0132FFDD}"/>
              </a:ext>
            </a:extLst>
          </p:cNvPr>
          <p:cNvSpPr txBox="1"/>
          <p:nvPr/>
        </p:nvSpPr>
        <p:spPr>
          <a:xfrm>
            <a:off x="97436" y="22485"/>
            <a:ext cx="11797259" cy="6247864"/>
          </a:xfrm>
          <a:prstGeom prst="rect">
            <a:avLst/>
          </a:prstGeom>
          <a:noFill/>
        </p:spPr>
        <p:txBody>
          <a:bodyPr wrap="square">
            <a:spAutoFit/>
          </a:bodyPr>
          <a:lstStyle/>
          <a:p>
            <a:pPr algn="l"/>
            <a:r>
              <a:rPr lang="fr-FR" sz="1600" b="1" dirty="0">
                <a:solidFill>
                  <a:srgbClr val="192B3F"/>
                </a:solidFill>
                <a:latin typeface="Aptos"/>
              </a:rPr>
              <a:t>                    </a:t>
            </a:r>
            <a:r>
              <a:rPr lang="fr-FR" sz="1600" b="1" u="sng" dirty="0">
                <a:solidFill>
                  <a:srgbClr val="192B3F"/>
                </a:solidFill>
                <a:latin typeface="Aptos"/>
              </a:rPr>
              <a:t>Rodéo motorisé</a:t>
            </a:r>
          </a:p>
          <a:p>
            <a:r>
              <a:rPr lang="fr-FR" sz="1600" dirty="0"/>
              <a:t> </a:t>
            </a:r>
          </a:p>
          <a:p>
            <a:pPr algn="just"/>
            <a:r>
              <a:rPr lang="fr-FR" sz="1600" dirty="0">
                <a:solidFill>
                  <a:srgbClr val="2A2D31"/>
                </a:solidFill>
                <a:latin typeface="Aptos"/>
              </a:rPr>
              <a:t>Le fait d’adopter, au moyen d’un véhicule terrestre à moteur, une conduite répétant de façon intentionnelle des manœuvres constituant des violations d’obligations particulières de sécurité ou de prudence prévues par les dispositions législatives et réglementaires du code de la route.</a:t>
            </a:r>
          </a:p>
          <a:p>
            <a:r>
              <a:rPr lang="fr-FR" sz="1600" dirty="0"/>
              <a:t> </a:t>
            </a:r>
          </a:p>
          <a:p>
            <a:pPr algn="just"/>
            <a:r>
              <a:rPr lang="fr-FR" sz="1600" dirty="0">
                <a:solidFill>
                  <a:srgbClr val="2A2D31"/>
                </a:solidFill>
                <a:latin typeface="Aptos"/>
              </a:rPr>
              <a:t>Suppression de la condition liée à la compromission de la sécurité des usagers de la route ou au trouble de la tranquillité publique.</a:t>
            </a:r>
          </a:p>
          <a:p>
            <a:r>
              <a:rPr lang="fr-FR" sz="1600" dirty="0"/>
              <a:t> </a:t>
            </a:r>
          </a:p>
          <a:p>
            <a:pPr algn="just"/>
            <a:r>
              <a:rPr lang="fr-FR" sz="1600" dirty="0">
                <a:solidFill>
                  <a:srgbClr val="2A2D31"/>
                </a:solidFill>
                <a:latin typeface="Aptos"/>
              </a:rPr>
              <a:t>Le préfet voit sa compétence élargie à la répression des rodéos motorisés, puisqu’il peut désormais prononcer une mesure de suspension ou interdiction provisoire de conduire, après la phase de rétention administrative. </a:t>
            </a:r>
          </a:p>
          <a:p>
            <a:r>
              <a:rPr lang="fr-FR" sz="1600" dirty="0"/>
              <a:t> </a:t>
            </a:r>
          </a:p>
          <a:p>
            <a:pPr algn="just"/>
            <a:r>
              <a:rPr lang="fr-FR" sz="1600" dirty="0">
                <a:solidFill>
                  <a:srgbClr val="2A2D31"/>
                </a:solidFill>
                <a:latin typeface="Aptos"/>
              </a:rPr>
              <a:t>Cette mesure préfectorale, limitée à six mois, peut s’étendre à la conduite de tout véhicule terrestre à moteur, y compris ceux ne nécessitant pas de permis.</a:t>
            </a:r>
          </a:p>
          <a:p>
            <a:r>
              <a:rPr lang="fr-FR" sz="1600" dirty="0"/>
              <a:t> </a:t>
            </a:r>
          </a:p>
          <a:p>
            <a:pPr algn="just"/>
            <a:r>
              <a:rPr lang="fr-FR" sz="1600" dirty="0">
                <a:solidFill>
                  <a:srgbClr val="2A2D31"/>
                </a:solidFill>
                <a:latin typeface="Aptos"/>
              </a:rPr>
              <a:t>La pratique du rodéo motorisée peut être réprimée par l’amende forfaitaire délictuelle (AFD) de 800 euros (minoré à 640 euros), permettant ainsi une réponse pénale plus rapide.</a:t>
            </a:r>
          </a:p>
          <a:p>
            <a:r>
              <a:rPr lang="fr-FR" sz="1600" dirty="0"/>
              <a:t> </a:t>
            </a:r>
          </a:p>
          <a:p>
            <a:pPr algn="l"/>
            <a:r>
              <a:rPr lang="fr-FR" sz="1600" b="1" dirty="0">
                <a:solidFill>
                  <a:srgbClr val="192B3F"/>
                </a:solidFill>
                <a:latin typeface="Aptos"/>
              </a:rPr>
              <a:t>Aggravation des peines encourues : </a:t>
            </a:r>
          </a:p>
          <a:p>
            <a:r>
              <a:rPr lang="fr-FR" sz="1600" dirty="0"/>
              <a:t> </a:t>
            </a:r>
          </a:p>
          <a:p>
            <a:pPr algn="l"/>
            <a:r>
              <a:rPr lang="fr-FR" sz="1600" dirty="0">
                <a:solidFill>
                  <a:srgbClr val="192B3F"/>
                </a:solidFill>
                <a:latin typeface="Aptos"/>
              </a:rPr>
              <a:t>2 ans d’emprisonnement sans circonstance aggravante </a:t>
            </a:r>
            <a:endParaRPr lang="fr-FR" sz="1600" dirty="0"/>
          </a:p>
          <a:p>
            <a:pPr algn="just"/>
            <a:r>
              <a:rPr lang="fr-FR" sz="1600" dirty="0">
                <a:solidFill>
                  <a:srgbClr val="2A2D31"/>
                </a:solidFill>
                <a:latin typeface="Aptos"/>
              </a:rPr>
              <a:t>3 ans d’emprisonnement pour les faits commis en réunion (alignement avec la peine déjà encourue pour les faits commis avec alcool, stupéfiants ou sans permis) </a:t>
            </a:r>
            <a:endParaRPr lang="fr-FR" sz="1600" dirty="0"/>
          </a:p>
          <a:p>
            <a:pPr algn="just"/>
            <a:r>
              <a:rPr lang="fr-FR" sz="1600" dirty="0">
                <a:solidFill>
                  <a:srgbClr val="2A2D31"/>
                </a:solidFill>
                <a:latin typeface="Aptos"/>
              </a:rPr>
              <a:t>En cas d'infraction prévue aux articles L. 236-1 ou L. 236-2 (infraction rodéo – incitation – promotion), le représentant de l'Etat dans le département où cette infraction a été commise peut également prononcer à titre provisoire l'interdiction de conduire certains véhicules terrestres à moteur, y compris ceux pour la conduite desquels le permis de conduire n'est pas exigé.</a:t>
            </a:r>
          </a:p>
        </p:txBody>
      </p:sp>
    </p:spTree>
    <p:extLst>
      <p:ext uri="{BB962C8B-B14F-4D97-AF65-F5344CB8AC3E}">
        <p14:creationId xmlns:p14="http://schemas.microsoft.com/office/powerpoint/2010/main" val="30211669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91440" y="91440"/>
            <a:ext cx="11966949" cy="6076600"/>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ZoneTexte 2">
            <a:extLst>
              <a:ext uri="{FF2B5EF4-FFF2-40B4-BE49-F238E27FC236}">
                <a16:creationId xmlns:a16="http://schemas.microsoft.com/office/drawing/2014/main" id="{43B821E4-102A-D480-B2E3-F0981F304672}"/>
              </a:ext>
            </a:extLst>
          </p:cNvPr>
          <p:cNvSpPr txBox="1"/>
          <p:nvPr/>
        </p:nvSpPr>
        <p:spPr>
          <a:xfrm>
            <a:off x="164893" y="112426"/>
            <a:ext cx="11692328" cy="6186309"/>
          </a:xfrm>
          <a:prstGeom prst="rect">
            <a:avLst/>
          </a:prstGeom>
          <a:noFill/>
        </p:spPr>
        <p:txBody>
          <a:bodyPr wrap="square">
            <a:spAutoFit/>
          </a:bodyPr>
          <a:lstStyle/>
          <a:p>
            <a:endParaRPr lang="fr-FR" dirty="0"/>
          </a:p>
          <a:p>
            <a:pPr algn="l"/>
            <a:r>
              <a:rPr lang="fr-FR" b="1" dirty="0">
                <a:solidFill>
                  <a:srgbClr val="192B3F"/>
                </a:solidFill>
                <a:latin typeface="Aptos"/>
              </a:rPr>
              <a:t>   Rappel - Article R412-6-4 du Code de la route</a:t>
            </a:r>
          </a:p>
          <a:p>
            <a:endParaRPr lang="fr-FR" dirty="0"/>
          </a:p>
          <a:p>
            <a:pPr algn="just"/>
            <a:r>
              <a:rPr lang="fr-FR" dirty="0">
                <a:solidFill>
                  <a:srgbClr val="2A2D31"/>
                </a:solidFill>
                <a:latin typeface="Aptos"/>
              </a:rPr>
              <a:t>Le fait pour tout conducteur d'un véhicule terrestre à moteur d'adopter une position ou d'effectuer une manœuvre acrobatique ou non conforme aux conditions normales d'utilisation d'un véhicule, caractérisée par son imprudence, sur une voie ouverte à la circulation publique, est puni de l'amende prévue pour les contraventions de la troisième classe.</a:t>
            </a:r>
          </a:p>
          <a:p>
            <a:endParaRPr lang="fr-FR" dirty="0"/>
          </a:p>
          <a:p>
            <a:pPr algn="l"/>
            <a:r>
              <a:rPr lang="fr-FR" b="1" dirty="0">
                <a:solidFill>
                  <a:srgbClr val="192B3F"/>
                </a:solidFill>
                <a:latin typeface="Aptos"/>
              </a:rPr>
              <a:t>Paiement de l’AFD</a:t>
            </a:r>
          </a:p>
          <a:p>
            <a:endParaRPr lang="fr-FR" b="1" dirty="0"/>
          </a:p>
          <a:p>
            <a:pPr algn="just"/>
            <a:r>
              <a:rPr lang="fr-FR" dirty="0">
                <a:solidFill>
                  <a:srgbClr val="2A2D31"/>
                </a:solidFill>
                <a:latin typeface="Aptos"/>
              </a:rPr>
              <a:t>Paiement de l’amende forfaitaire délictuelle peut être fractionné sur 90 jours (entrée en vigueur à la publication du décret en CE fixant le montant minimum du premier versement et au plus tard le 1er janvier 2029) et fait désormais l’objet d’une inscription au B2 du casier judiciaire pendant 3 ans.</a:t>
            </a:r>
          </a:p>
          <a:p>
            <a:endParaRPr lang="fr-FR" dirty="0"/>
          </a:p>
          <a:p>
            <a:pPr algn="l"/>
            <a:r>
              <a:rPr lang="fr-FR" b="1" dirty="0">
                <a:solidFill>
                  <a:srgbClr val="192B3F"/>
                </a:solidFill>
                <a:latin typeface="Aptos"/>
              </a:rPr>
              <a:t>Conduite sans assurance</a:t>
            </a:r>
          </a:p>
          <a:p>
            <a:endParaRPr lang="fr-FR" dirty="0"/>
          </a:p>
          <a:p>
            <a:r>
              <a:rPr lang="fr-FR" dirty="0">
                <a:solidFill>
                  <a:srgbClr val="2A2D31"/>
                </a:solidFill>
                <a:latin typeface="Aptos"/>
              </a:rPr>
              <a:t>Principe du non-cumul des peines écarté.</a:t>
            </a:r>
          </a:p>
          <a:p>
            <a:endParaRPr lang="fr-FR" dirty="0"/>
          </a:p>
          <a:p>
            <a:pPr algn="just"/>
            <a:r>
              <a:rPr lang="fr-FR" dirty="0">
                <a:solidFill>
                  <a:srgbClr val="2A2D31"/>
                </a:solidFill>
                <a:latin typeface="Aptos"/>
              </a:rPr>
              <a:t>Les sanctions pour défaut d'assurance peuvent désormais se cumuler, sans possibilité de confusion, avec celles prononcées pour d'autres infractions commises lors de la même conduite.</a:t>
            </a:r>
          </a:p>
          <a:p>
            <a:endParaRPr lang="fr-FR" dirty="0"/>
          </a:p>
          <a:p>
            <a:endParaRPr lang="fr-FR" dirty="0"/>
          </a:p>
        </p:txBody>
      </p:sp>
    </p:spTree>
    <p:extLst>
      <p:ext uri="{BB962C8B-B14F-4D97-AF65-F5344CB8AC3E}">
        <p14:creationId xmlns:p14="http://schemas.microsoft.com/office/powerpoint/2010/main" val="3436312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96071" y="123518"/>
            <a:ext cx="11540028" cy="3985927"/>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ZoneTexte 2">
            <a:extLst>
              <a:ext uri="{FF2B5EF4-FFF2-40B4-BE49-F238E27FC236}">
                <a16:creationId xmlns:a16="http://schemas.microsoft.com/office/drawing/2014/main" id="{6148ACB6-57AE-B929-9703-31E85900969D}"/>
              </a:ext>
            </a:extLst>
          </p:cNvPr>
          <p:cNvSpPr txBox="1"/>
          <p:nvPr/>
        </p:nvSpPr>
        <p:spPr>
          <a:xfrm>
            <a:off x="397239" y="269822"/>
            <a:ext cx="11137692" cy="3693319"/>
          </a:xfrm>
          <a:prstGeom prst="rect">
            <a:avLst/>
          </a:prstGeom>
          <a:noFill/>
        </p:spPr>
        <p:txBody>
          <a:bodyPr wrap="square">
            <a:spAutoFit/>
          </a:bodyPr>
          <a:lstStyle/>
          <a:p>
            <a:endParaRPr lang="fr-FR" b="1" dirty="0"/>
          </a:p>
          <a:p>
            <a:pPr algn="l"/>
            <a:r>
              <a:rPr lang="fr-FR" b="1" dirty="0">
                <a:solidFill>
                  <a:srgbClr val="192B3F"/>
                </a:solidFill>
                <a:latin typeface="Aptos"/>
              </a:rPr>
              <a:t>Délit d’usage illicite de stupéfiant et permis de conduire </a:t>
            </a:r>
          </a:p>
          <a:p>
            <a:endParaRPr lang="fr-FR" b="1" dirty="0"/>
          </a:p>
          <a:p>
            <a:r>
              <a:rPr lang="fr-FR" dirty="0"/>
              <a:t> </a:t>
            </a:r>
          </a:p>
          <a:p>
            <a:pPr algn="just"/>
            <a:r>
              <a:rPr lang="fr-FR" dirty="0">
                <a:solidFill>
                  <a:srgbClr val="2A2D31"/>
                </a:solidFill>
                <a:latin typeface="Aptos"/>
              </a:rPr>
              <a:t>Possibilité pour les préfets de prendre une mesure de suspension administrative du permis de conduire à l’encontre d’une </a:t>
            </a:r>
            <a:r>
              <a:rPr lang="fr-FR" b="1" dirty="0">
                <a:solidFill>
                  <a:srgbClr val="2A2D31"/>
                </a:solidFill>
                <a:latin typeface="Aptos"/>
              </a:rPr>
              <a:t>personne suspectée du délit réitéré d’usage illicite de stupéfiants</a:t>
            </a:r>
            <a:r>
              <a:rPr lang="fr-FR" dirty="0">
                <a:solidFill>
                  <a:srgbClr val="2A2D31"/>
                </a:solidFill>
                <a:latin typeface="Aptos"/>
              </a:rPr>
              <a:t>, sur le fondement de l’article L. 224-7 du Code de la route (procédure contradictoire) </a:t>
            </a:r>
          </a:p>
          <a:p>
            <a:pPr algn="just"/>
            <a:r>
              <a:rPr lang="fr-FR" dirty="0"/>
              <a:t> </a:t>
            </a:r>
          </a:p>
          <a:p>
            <a:pPr algn="l"/>
            <a:r>
              <a:rPr lang="fr-FR" b="1" dirty="0">
                <a:solidFill>
                  <a:srgbClr val="192B3F"/>
                </a:solidFill>
                <a:latin typeface="Aptos"/>
              </a:rPr>
              <a:t>Rappel Arrêté 3 F / Arrêté 1 F</a:t>
            </a:r>
          </a:p>
          <a:p>
            <a:pPr algn="just"/>
            <a:r>
              <a:rPr lang="fr-FR" dirty="0"/>
              <a:t> </a:t>
            </a:r>
          </a:p>
          <a:p>
            <a:pPr algn="just"/>
            <a:r>
              <a:rPr lang="fr-FR" b="1" dirty="0">
                <a:solidFill>
                  <a:srgbClr val="192B3F"/>
                </a:solidFill>
                <a:latin typeface="Aptos"/>
              </a:rPr>
              <a:t>Ce délit fait également encourir, à titre de peine complémentaire, la peine de suspension judiciaire du permis de conduire, pour une durée de 3 ans </a:t>
            </a:r>
          </a:p>
          <a:p>
            <a:pPr algn="just"/>
            <a:endParaRPr lang="fr-FR" dirty="0"/>
          </a:p>
        </p:txBody>
      </p:sp>
    </p:spTree>
    <p:extLst>
      <p:ext uri="{BB962C8B-B14F-4D97-AF65-F5344CB8AC3E}">
        <p14:creationId xmlns:p14="http://schemas.microsoft.com/office/powerpoint/2010/main" val="1815689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241042" y="91440"/>
            <a:ext cx="11764880" cy="6557987"/>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ZoneTexte 5">
            <a:extLst>
              <a:ext uri="{FF2B5EF4-FFF2-40B4-BE49-F238E27FC236}">
                <a16:creationId xmlns:a16="http://schemas.microsoft.com/office/drawing/2014/main" id="{FFA3345B-C9F1-06FF-639F-9C077F6AA049}"/>
              </a:ext>
            </a:extLst>
          </p:cNvPr>
          <p:cNvSpPr txBox="1"/>
          <p:nvPr/>
        </p:nvSpPr>
        <p:spPr>
          <a:xfrm>
            <a:off x="442210" y="142407"/>
            <a:ext cx="11362544" cy="6360716"/>
          </a:xfrm>
          <a:prstGeom prst="rect">
            <a:avLst/>
          </a:prstGeom>
          <a:noFill/>
        </p:spPr>
        <p:txBody>
          <a:bodyPr wrap="square">
            <a:spAutoFit/>
          </a:bodyPr>
          <a:lstStyle/>
          <a:p>
            <a:pPr lvl="0" algn="l">
              <a:lnSpc>
                <a:spcPct val="100000"/>
              </a:lnSpc>
              <a:spcAft>
                <a:spcPts val="800"/>
              </a:spcAft>
            </a:pPr>
            <a:r>
              <a:rPr lang="fr-FR" sz="1800" b="1" kern="100" dirty="0">
                <a:solidFill>
                  <a:srgbClr val="192B3F"/>
                </a:solidFill>
                <a:effectLst/>
                <a:latin typeface="Aptos"/>
                <a:ea typeface="Aptos" panose="020B0004020202020204" pitchFamily="34" charset="0"/>
                <a:cs typeface="Times New Roman" panose="02020603050405020304" pitchFamily="18" charset="0"/>
              </a:rPr>
              <a:t>        </a:t>
            </a:r>
            <a:r>
              <a:rPr lang="fr-FR" sz="1800" b="1" u="sng" kern="100" dirty="0">
                <a:solidFill>
                  <a:srgbClr val="192B3F"/>
                </a:solidFill>
                <a:effectLst/>
                <a:latin typeface="Aptos"/>
                <a:ea typeface="Aptos" panose="020B0004020202020204" pitchFamily="34" charset="0"/>
                <a:cs typeface="Times New Roman" panose="02020603050405020304" pitchFamily="18" charset="0"/>
              </a:rPr>
              <a:t>Nouvel article L. 237-1 du code de la route </a:t>
            </a:r>
            <a:endParaRPr lang="fr-FR" sz="1800" kern="100" dirty="0">
              <a:effectLst/>
              <a:latin typeface="+mn-lt"/>
              <a:ea typeface="Aptos" panose="020B0004020202020204" pitchFamily="34" charset="0"/>
              <a:cs typeface="Times New Roman" panose="02020603050405020304" pitchFamily="18" charset="0"/>
            </a:endParaRPr>
          </a:p>
          <a:p>
            <a:pPr marL="457200" algn="just">
              <a:lnSpc>
                <a:spcPct val="100000"/>
              </a:lnSpc>
              <a:spcAft>
                <a:spcPts val="800"/>
              </a:spcAft>
              <a:buNone/>
            </a:pPr>
            <a:r>
              <a:rPr lang="fr-FR" sz="1800" b="1" kern="100" dirty="0">
                <a:effectLst/>
                <a:latin typeface="+mn-lt"/>
                <a:ea typeface="Aptos" panose="020B0004020202020204" pitchFamily="34" charset="0"/>
                <a:cs typeface="Times New Roman" panose="02020603050405020304" pitchFamily="18" charset="0"/>
              </a:rPr>
              <a:t> </a:t>
            </a:r>
            <a:endParaRPr lang="fr-FR" sz="1800" kern="100" dirty="0">
              <a:effectLst/>
              <a:latin typeface="+mn-lt"/>
              <a:ea typeface="Aptos" panose="020B0004020202020204" pitchFamily="34" charset="0"/>
              <a:cs typeface="Times New Roman" panose="02020603050405020304" pitchFamily="18" charset="0"/>
            </a:endParaRPr>
          </a:p>
          <a:p>
            <a:pPr lvl="0" algn="l">
              <a:lnSpc>
                <a:spcPct val="100000"/>
              </a:lnSpc>
              <a:spcAft>
                <a:spcPts val="800"/>
              </a:spcAft>
            </a:pPr>
            <a:r>
              <a:rPr lang="fr-FR" sz="2800" b="1" kern="100" dirty="0">
                <a:solidFill>
                  <a:srgbClr val="192B3F"/>
                </a:solidFill>
                <a:effectLst/>
                <a:latin typeface="Aptos"/>
                <a:ea typeface="Aptos" panose="020B0004020202020204" pitchFamily="34" charset="0"/>
                <a:cs typeface="Times New Roman" panose="02020603050405020304" pitchFamily="18" charset="0"/>
              </a:rPr>
              <a:t>1- La conduite en état d’ivresse manifeste (CEI)</a:t>
            </a:r>
            <a:endParaRPr lang="fr-FR" sz="2800" kern="100" dirty="0">
              <a:effectLst/>
              <a:latin typeface="+mn-lt"/>
              <a:ea typeface="Aptos" panose="020B0004020202020204" pitchFamily="34" charset="0"/>
              <a:cs typeface="Times New Roman" panose="02020603050405020304" pitchFamily="18" charset="0"/>
            </a:endParaRPr>
          </a:p>
          <a:p>
            <a:pPr marL="457200" algn="just">
              <a:lnSpc>
                <a:spcPct val="100000"/>
              </a:lnSpc>
              <a:spcAft>
                <a:spcPts val="800"/>
              </a:spcAft>
              <a:buNone/>
            </a:pPr>
            <a:r>
              <a:rPr lang="fr-FR" sz="1800" b="1" kern="100" dirty="0">
                <a:effectLst/>
                <a:latin typeface="+mn-lt"/>
                <a:ea typeface="Aptos" panose="020B0004020202020204" pitchFamily="34" charset="0"/>
                <a:cs typeface="Times New Roman" panose="02020603050405020304" pitchFamily="18" charset="0"/>
              </a:rPr>
              <a:t> </a:t>
            </a:r>
            <a:endParaRPr lang="fr-FR" sz="1800" kern="100" dirty="0">
              <a:effectLst/>
              <a:latin typeface="+mn-lt"/>
              <a:ea typeface="Aptos" panose="020B0004020202020204" pitchFamily="34" charset="0"/>
              <a:cs typeface="Times New Roman" panose="02020603050405020304" pitchFamily="18" charset="0"/>
            </a:endParaRPr>
          </a:p>
          <a:p>
            <a:pPr marL="742950" lvl="1" indent="-285750" algn="just">
              <a:lnSpc>
                <a:spcPct val="100000"/>
              </a:lnSpc>
              <a:spcAft>
                <a:spcPts val="800"/>
              </a:spcAft>
              <a:buFont typeface="+mj-lt"/>
              <a:buAutoNum type="alphaLcPeriod"/>
            </a:pPr>
            <a:r>
              <a:rPr lang="fr-FR" sz="1800" b="1" kern="100" dirty="0">
                <a:solidFill>
                  <a:srgbClr val="2A2D31"/>
                </a:solidFill>
                <a:effectLst/>
                <a:latin typeface="Aptos"/>
                <a:ea typeface="Aptos" panose="020B0004020202020204" pitchFamily="34" charset="0"/>
                <a:cs typeface="Times New Roman" panose="02020603050405020304" pitchFamily="18" charset="0"/>
              </a:rPr>
              <a:t>Rétention / suspension du permis (obligatoire 6 mois max alors que 12 pour CEEA)</a:t>
            </a:r>
          </a:p>
          <a:p>
            <a:pPr lvl="1" algn="just">
              <a:lnSpc>
                <a:spcPct val="100000"/>
              </a:lnSpc>
              <a:spcAft>
                <a:spcPts val="800"/>
              </a:spcAft>
            </a:pPr>
            <a:endParaRPr lang="fr-FR" sz="1800" kern="100" dirty="0">
              <a:effectLst/>
              <a:latin typeface="+mn-lt"/>
              <a:ea typeface="Aptos" panose="020B0004020202020204" pitchFamily="34" charset="0"/>
              <a:cs typeface="Times New Roman" panose="02020603050405020304" pitchFamily="18" charset="0"/>
            </a:endParaRPr>
          </a:p>
          <a:p>
            <a:pPr algn="l">
              <a:lnSpc>
                <a:spcPct val="100000"/>
              </a:lnSpc>
              <a:spcAft>
                <a:spcPts val="800"/>
              </a:spcAft>
              <a:buNone/>
            </a:pPr>
            <a:r>
              <a:rPr lang="fr-FR" sz="1800" b="1" kern="100" dirty="0">
                <a:solidFill>
                  <a:srgbClr val="192B3F"/>
                </a:solidFill>
                <a:effectLst/>
                <a:latin typeface="Aptos"/>
                <a:ea typeface="Aptos" panose="020B0004020202020204" pitchFamily="34" charset="0"/>
                <a:cs typeface="Times New Roman" panose="02020603050405020304" pitchFamily="18" charset="0"/>
              </a:rPr>
              <a:t>QPC :</a:t>
            </a:r>
            <a:endParaRPr lang="fr-FR" sz="1800" kern="100" dirty="0">
              <a:effectLst/>
              <a:latin typeface="+mn-lt"/>
              <a:ea typeface="Aptos" panose="020B0004020202020204" pitchFamily="34" charset="0"/>
              <a:cs typeface="Times New Roman" panose="02020603050405020304" pitchFamily="18" charset="0"/>
            </a:endParaRPr>
          </a:p>
          <a:p>
            <a:pPr algn="just">
              <a:lnSpc>
                <a:spcPct val="100000"/>
              </a:lnSpc>
              <a:spcAft>
                <a:spcPts val="800"/>
              </a:spcAft>
              <a:buNone/>
            </a:pPr>
            <a:r>
              <a:rPr lang="fr-FR" sz="1800" kern="100" dirty="0">
                <a:solidFill>
                  <a:srgbClr val="2A2D31"/>
                </a:solidFill>
                <a:effectLst/>
                <a:latin typeface="Aptos"/>
                <a:ea typeface="Aptos" panose="020B0004020202020204" pitchFamily="34" charset="0"/>
                <a:cs typeface="Times New Roman" panose="02020603050405020304" pitchFamily="18" charset="0"/>
              </a:rPr>
              <a:t>Le Conseil Constitutionnel s’attache à subordonner la constitutionalité de la loi à la définition en termes clairs et précis du délit (DC 2003-467 DC du 13 mars 2003 (Loi pour la sécurité intérieure)</a:t>
            </a:r>
          </a:p>
          <a:p>
            <a:pPr algn="just">
              <a:lnSpc>
                <a:spcPct val="100000"/>
              </a:lnSpc>
              <a:spcAft>
                <a:spcPts val="800"/>
              </a:spcAft>
              <a:buNone/>
            </a:pPr>
            <a:r>
              <a:rPr lang="fr-FR" sz="1800" b="1" kern="100" dirty="0">
                <a:solidFill>
                  <a:srgbClr val="192B3F"/>
                </a:solidFill>
                <a:effectLst/>
                <a:latin typeface="Aptos"/>
                <a:ea typeface="Aptos" panose="020B0004020202020204" pitchFamily="34" charset="0"/>
                <a:cs typeface="Times New Roman" panose="02020603050405020304" pitchFamily="18" charset="0"/>
              </a:rPr>
              <a:t>« </a:t>
            </a:r>
            <a:r>
              <a:rPr lang="fr-FR" sz="1800" b="1" i="1" kern="100" dirty="0">
                <a:solidFill>
                  <a:srgbClr val="192B3F"/>
                </a:solidFill>
                <a:effectLst/>
                <a:latin typeface="Aptos"/>
                <a:ea typeface="Aptos" panose="020B0004020202020204" pitchFamily="34" charset="0"/>
                <a:cs typeface="Times New Roman" panose="02020603050405020304" pitchFamily="18" charset="0"/>
              </a:rPr>
              <a:t>la question posée ne présente pas, à l'évidence, un caractère sérieux, dès lors que les termes de l'article L. 234-1-II du Code de la route, qui prévoit et réprime le délit de conduite d'un véhicule en état d'ivresse manifeste, sont suffisamment clairs et précis pour que l'interprétation de ce texte, qui entre dans l'office du juge pénal, puisse se faire sans risque d'arbitraire</a:t>
            </a:r>
            <a:r>
              <a:rPr lang="fr-FR" sz="1800" b="1" kern="100" dirty="0">
                <a:solidFill>
                  <a:srgbClr val="192B3F"/>
                </a:solidFill>
                <a:effectLst/>
                <a:latin typeface="Aptos"/>
                <a:ea typeface="Aptos" panose="020B0004020202020204" pitchFamily="34" charset="0"/>
                <a:cs typeface="Times New Roman" panose="02020603050405020304" pitchFamily="18" charset="0"/>
              </a:rPr>
              <a:t> ». </a:t>
            </a:r>
            <a:r>
              <a:rPr lang="fr-FR" sz="1800" b="1" kern="100" dirty="0" err="1">
                <a:solidFill>
                  <a:srgbClr val="192B3F"/>
                </a:solidFill>
                <a:effectLst/>
                <a:latin typeface="Aptos"/>
                <a:ea typeface="Aptos" panose="020B0004020202020204" pitchFamily="34" charset="0"/>
                <a:cs typeface="Times New Roman" panose="02020603050405020304" pitchFamily="18" charset="0"/>
              </a:rPr>
              <a:t>Cass.crim</a:t>
            </a:r>
            <a:r>
              <a:rPr lang="fr-FR" sz="1800" b="1" kern="100" dirty="0">
                <a:solidFill>
                  <a:srgbClr val="192B3F"/>
                </a:solidFill>
                <a:effectLst/>
                <a:latin typeface="Aptos"/>
                <a:ea typeface="Aptos" panose="020B0004020202020204" pitchFamily="34" charset="0"/>
                <a:cs typeface="Times New Roman" panose="02020603050405020304" pitchFamily="18" charset="0"/>
              </a:rPr>
              <a:t>., 19 mars 2013, N° G12-90.077.</a:t>
            </a:r>
          </a:p>
          <a:p>
            <a:pPr algn="just">
              <a:lnSpc>
                <a:spcPct val="100000"/>
              </a:lnSpc>
              <a:spcAft>
                <a:spcPts val="800"/>
              </a:spcAft>
              <a:buNone/>
            </a:pPr>
            <a:r>
              <a:rPr lang="fr-FR" sz="1800" b="1" kern="100" dirty="0">
                <a:solidFill>
                  <a:srgbClr val="2A2D31"/>
                </a:solidFill>
                <a:effectLst/>
                <a:latin typeface="Aptos"/>
                <a:ea typeface="Aptos" panose="020B0004020202020204" pitchFamily="34" charset="0"/>
                <a:cs typeface="Times New Roman" panose="02020603050405020304" pitchFamily="18" charset="0"/>
              </a:rPr>
              <a:t>Réunion d’éléments objectifs pour caractériser le délit :  </a:t>
            </a:r>
            <a:r>
              <a:rPr lang="fr-FR" sz="1800" kern="100" dirty="0">
                <a:solidFill>
                  <a:srgbClr val="2A2D31"/>
                </a:solidFill>
                <a:effectLst/>
                <a:latin typeface="Aptos"/>
                <a:ea typeface="Aptos" panose="020B0004020202020204" pitchFamily="34" charset="0"/>
                <a:cs typeface="Times New Roman" panose="02020603050405020304" pitchFamily="18" charset="0"/>
              </a:rPr>
              <a:t>le juge répressif constate les éléments du délit en précisant les circonstances de fait dans lesquelles il a été commis.</a:t>
            </a:r>
          </a:p>
          <a:p>
            <a:pPr algn="just">
              <a:lnSpc>
                <a:spcPct val="100000"/>
              </a:lnSpc>
              <a:spcAft>
                <a:spcPts val="800"/>
              </a:spcAft>
              <a:buNone/>
            </a:pPr>
            <a:r>
              <a:rPr lang="fr-FR" sz="1800" kern="100" dirty="0">
                <a:solidFill>
                  <a:srgbClr val="2A2D31"/>
                </a:solidFill>
                <a:effectLst/>
                <a:latin typeface="Aptos"/>
                <a:ea typeface="Aptos" panose="020B0004020202020204" pitchFamily="34" charset="0"/>
                <a:cs typeface="Times New Roman" panose="02020603050405020304" pitchFamily="18" charset="0"/>
              </a:rPr>
              <a:t>L'ivresse manifeste est un fait matériel qui peut être constaté à l'aide du témoignage des sens sans qu'il soit nécessaire que le rapport qui l'atteste, relate à l'appui des signes particuliers.</a:t>
            </a:r>
          </a:p>
          <a:p>
            <a:pPr algn="just">
              <a:lnSpc>
                <a:spcPct val="100000"/>
              </a:lnSpc>
              <a:spcAft>
                <a:spcPts val="800"/>
              </a:spcAft>
              <a:buNone/>
            </a:pPr>
            <a:endParaRPr lang="fr-FR"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26248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293506" y="160994"/>
            <a:ext cx="11465077" cy="3985927"/>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ZoneTexte 2">
            <a:extLst>
              <a:ext uri="{FF2B5EF4-FFF2-40B4-BE49-F238E27FC236}">
                <a16:creationId xmlns:a16="http://schemas.microsoft.com/office/drawing/2014/main" id="{7AEE01C3-13C3-F531-C61E-52A4F5C11880}"/>
              </a:ext>
            </a:extLst>
          </p:cNvPr>
          <p:cNvSpPr txBox="1"/>
          <p:nvPr/>
        </p:nvSpPr>
        <p:spPr>
          <a:xfrm>
            <a:off x="494674" y="307298"/>
            <a:ext cx="11062741" cy="3970318"/>
          </a:xfrm>
          <a:prstGeom prst="rect">
            <a:avLst/>
          </a:prstGeom>
          <a:noFill/>
        </p:spPr>
        <p:txBody>
          <a:bodyPr wrap="square">
            <a:spAutoFit/>
          </a:bodyPr>
          <a:lstStyle/>
          <a:p>
            <a:pPr algn="just"/>
            <a:r>
              <a:rPr lang="fr-FR" dirty="0">
                <a:solidFill>
                  <a:srgbClr val="2A2D31"/>
                </a:solidFill>
                <a:latin typeface="Aptos"/>
              </a:rPr>
              <a:t>Cet état doit résulter du comportement singulier de l’individu et d’une constatation de signes extérieurs ou de troubles du comportement caractéristiques ou laissant apparaître une imprégnation alcoolique.</a:t>
            </a:r>
          </a:p>
          <a:p>
            <a:pPr algn="just"/>
            <a:endParaRPr lang="fr-FR" dirty="0">
              <a:solidFill>
                <a:srgbClr val="2A2D31"/>
              </a:solidFill>
              <a:latin typeface="Aptos"/>
            </a:endParaRPr>
          </a:p>
          <a:p>
            <a:pPr algn="l"/>
            <a:r>
              <a:rPr lang="fr-FR" b="1" dirty="0">
                <a:solidFill>
                  <a:srgbClr val="192B3F"/>
                </a:solidFill>
                <a:latin typeface="Aptos"/>
              </a:rPr>
              <a:t>La jurisprudence retient notamment, selon les circonstances :</a:t>
            </a:r>
          </a:p>
          <a:p>
            <a:endParaRPr lang="fr-FR" dirty="0"/>
          </a:p>
          <a:p>
            <a:pPr marL="285750" indent="-285750" algn="l">
              <a:buFont typeface="Arial" panose="020B0604020202020204" pitchFamily="34" charset="0"/>
              <a:buChar char="•"/>
            </a:pPr>
            <a:r>
              <a:rPr lang="fr-FR" b="1" dirty="0">
                <a:solidFill>
                  <a:srgbClr val="192B3F"/>
                </a:solidFill>
                <a:latin typeface="Aptos"/>
              </a:rPr>
              <a:t>propos incohérents ou incompréhensibles ; </a:t>
            </a:r>
          </a:p>
          <a:p>
            <a:pPr marL="285750" indent="-285750" algn="l">
              <a:buFont typeface="Arial" panose="020B0604020202020204" pitchFamily="34" charset="0"/>
              <a:buChar char="•"/>
            </a:pPr>
            <a:r>
              <a:rPr lang="fr-FR" b="1" dirty="0">
                <a:solidFill>
                  <a:srgbClr val="192B3F"/>
                </a:solidFill>
                <a:latin typeface="Aptos"/>
              </a:rPr>
              <a:t>élocution pâteuse ; </a:t>
            </a:r>
          </a:p>
          <a:p>
            <a:pPr marL="285750" indent="-285750" algn="l">
              <a:buFont typeface="Arial" panose="020B0604020202020204" pitchFamily="34" charset="0"/>
              <a:buChar char="•"/>
            </a:pPr>
            <a:r>
              <a:rPr lang="fr-FR" b="1" dirty="0">
                <a:solidFill>
                  <a:srgbClr val="192B3F"/>
                </a:solidFill>
                <a:latin typeface="Aptos"/>
              </a:rPr>
              <a:t>démarche titubante ou difficultés à tenir debout ; </a:t>
            </a:r>
          </a:p>
          <a:p>
            <a:pPr marL="285750" indent="-285750" algn="l">
              <a:buFont typeface="Arial" panose="020B0604020202020204" pitchFamily="34" charset="0"/>
              <a:buChar char="•"/>
            </a:pPr>
            <a:r>
              <a:rPr lang="fr-FR" b="1" dirty="0">
                <a:solidFill>
                  <a:srgbClr val="192B3F"/>
                </a:solidFill>
                <a:latin typeface="Aptos"/>
              </a:rPr>
              <a:t>perte d’équilibre ; </a:t>
            </a:r>
          </a:p>
          <a:p>
            <a:pPr marL="285750" indent="-285750" algn="l">
              <a:buFont typeface="Arial" panose="020B0604020202020204" pitchFamily="34" charset="0"/>
              <a:buChar char="•"/>
            </a:pPr>
            <a:r>
              <a:rPr lang="fr-FR" b="1" dirty="0">
                <a:solidFill>
                  <a:srgbClr val="192B3F"/>
                </a:solidFill>
                <a:latin typeface="Aptos"/>
              </a:rPr>
              <a:t>haleine fortement alcoolisée ; </a:t>
            </a:r>
          </a:p>
          <a:p>
            <a:pPr marL="285750" indent="-285750" algn="l">
              <a:buFont typeface="Arial" panose="020B0604020202020204" pitchFamily="34" charset="0"/>
              <a:buChar char="•"/>
            </a:pPr>
            <a:r>
              <a:rPr lang="fr-FR" b="1" dirty="0">
                <a:solidFill>
                  <a:srgbClr val="192B3F"/>
                </a:solidFill>
                <a:latin typeface="Aptos"/>
              </a:rPr>
              <a:t>yeux brillants ou éteints ; </a:t>
            </a:r>
          </a:p>
          <a:p>
            <a:pPr marL="285750" indent="-285750" algn="l">
              <a:buFont typeface="Arial" panose="020B0604020202020204" pitchFamily="34" charset="0"/>
              <a:buChar char="•"/>
            </a:pPr>
            <a:r>
              <a:rPr lang="fr-FR" b="1" dirty="0">
                <a:solidFill>
                  <a:srgbClr val="192B3F"/>
                </a:solidFill>
                <a:latin typeface="Aptos"/>
              </a:rPr>
              <a:t>comportement anormal, incohérent ou désordonné ; </a:t>
            </a:r>
          </a:p>
          <a:p>
            <a:pPr marL="285750" indent="-285750" algn="l">
              <a:buFont typeface="Arial" panose="020B0604020202020204" pitchFamily="34" charset="0"/>
              <a:buChar char="•"/>
            </a:pPr>
            <a:r>
              <a:rPr lang="fr-FR" b="1" dirty="0">
                <a:solidFill>
                  <a:srgbClr val="192B3F"/>
                </a:solidFill>
                <a:latin typeface="Aptos"/>
              </a:rPr>
              <a:t>explications répétitives ; </a:t>
            </a:r>
          </a:p>
          <a:p>
            <a:pPr marL="285750" indent="-285750" algn="l">
              <a:buFont typeface="Arial" panose="020B0604020202020204" pitchFamily="34" charset="0"/>
              <a:buChar char="•"/>
            </a:pPr>
            <a:r>
              <a:rPr lang="fr-FR" b="1" dirty="0">
                <a:solidFill>
                  <a:srgbClr val="192B3F"/>
                </a:solidFill>
                <a:latin typeface="Aptos"/>
              </a:rPr>
              <a:t>comportement agité ou désorienté</a:t>
            </a:r>
          </a:p>
        </p:txBody>
      </p:sp>
      <p:sp>
        <p:nvSpPr>
          <p:cNvPr id="9" name="Rectangle 8"/>
          <p:cNvSpPr/>
          <p:nvPr/>
        </p:nvSpPr>
        <p:spPr>
          <a:xfrm>
            <a:off x="5650768" y="3492208"/>
            <a:ext cx="5837218" cy="2871615"/>
          </a:xfrm>
          <a:prstGeom prst="rect">
            <a:avLst/>
          </a:prstGeom>
          <a:solidFill>
            <a:srgbClr val="FFFFFF"/>
          </a:solidFill>
          <a:ln w="10160">
            <a:solidFill>
              <a:srgbClr val="D8DD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Image 4">
            <a:extLst>
              <a:ext uri="{FF2B5EF4-FFF2-40B4-BE49-F238E27FC236}">
                <a16:creationId xmlns:a16="http://schemas.microsoft.com/office/drawing/2014/main" id="{613A4D81-B4D8-0140-0AE1-7FF6FA73B126}"/>
              </a:ext>
            </a:extLst>
          </p:cNvPr>
          <p:cNvPicPr>
            <a:picLocks noChangeAspect="1"/>
          </p:cNvPicPr>
          <p:nvPr/>
        </p:nvPicPr>
        <p:blipFill>
          <a:blip r:embed="rId2"/>
          <a:stretch>
            <a:fillRect/>
          </a:stretch>
        </p:blipFill>
        <p:spPr>
          <a:xfrm>
            <a:off x="5673628" y="3515068"/>
            <a:ext cx="5791498" cy="2825895"/>
          </a:xfrm>
          <a:prstGeom prst="rect">
            <a:avLst/>
          </a:prstGeom>
        </p:spPr>
      </p:pic>
    </p:spTree>
    <p:extLst>
      <p:ext uri="{BB962C8B-B14F-4D97-AF65-F5344CB8AC3E}">
        <p14:creationId xmlns:p14="http://schemas.microsoft.com/office/powerpoint/2010/main" val="30842241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91440" y="91440"/>
            <a:ext cx="11877007" cy="6023021"/>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ZoneTexte 2">
            <a:extLst>
              <a:ext uri="{FF2B5EF4-FFF2-40B4-BE49-F238E27FC236}">
                <a16:creationId xmlns:a16="http://schemas.microsoft.com/office/drawing/2014/main" id="{46FFB996-79E2-49B8-54B0-D3DE6D62B65E}"/>
              </a:ext>
            </a:extLst>
          </p:cNvPr>
          <p:cNvSpPr txBox="1"/>
          <p:nvPr/>
        </p:nvSpPr>
        <p:spPr>
          <a:xfrm>
            <a:off x="269823" y="58847"/>
            <a:ext cx="11497456" cy="5909310"/>
          </a:xfrm>
          <a:prstGeom prst="rect">
            <a:avLst/>
          </a:prstGeom>
          <a:noFill/>
        </p:spPr>
        <p:txBody>
          <a:bodyPr wrap="square">
            <a:spAutoFit/>
          </a:bodyPr>
          <a:lstStyle/>
          <a:p>
            <a:endParaRPr lang="fr-FR" dirty="0"/>
          </a:p>
          <a:p>
            <a:pPr algn="just"/>
            <a:r>
              <a:rPr lang="fr-FR" sz="2400" b="1" dirty="0">
                <a:solidFill>
                  <a:srgbClr val="2A2D31"/>
                </a:solidFill>
                <a:latin typeface="Aptos"/>
              </a:rPr>
              <a:t>2-	La conduite en ayant manifestement fait usage de stupéfiants : délit de conduite en ayant fait usage manifeste de stupéfiants même lorsque cet usage ne résultera pas d’une analyse sanguine ou salivaire </a:t>
            </a:r>
          </a:p>
          <a:p>
            <a:pPr algn="just"/>
            <a:endParaRPr lang="fr-FR" b="1" dirty="0"/>
          </a:p>
          <a:p>
            <a:pPr algn="l"/>
            <a:r>
              <a:rPr lang="fr-FR" b="1" dirty="0">
                <a:solidFill>
                  <a:srgbClr val="192B3F"/>
                </a:solidFill>
                <a:latin typeface="Aptos"/>
              </a:rPr>
              <a:t>Réponse à l’annulation des épreuves de vérifications</a:t>
            </a:r>
          </a:p>
          <a:p>
            <a:pPr algn="just"/>
            <a:r>
              <a:rPr lang="fr-FR" b="1" dirty="0"/>
              <a:t> </a:t>
            </a:r>
          </a:p>
          <a:p>
            <a:pPr algn="just"/>
            <a:r>
              <a:rPr lang="fr-FR" dirty="0">
                <a:solidFill>
                  <a:srgbClr val="2A2D31"/>
                </a:solidFill>
                <a:latin typeface="Aptos"/>
              </a:rPr>
              <a:t>Rétention / suspension du permis (obligatoire 6 mois max alors que 12 CUS)</a:t>
            </a:r>
          </a:p>
          <a:p>
            <a:r>
              <a:rPr lang="fr-FR" dirty="0"/>
              <a:t> </a:t>
            </a:r>
          </a:p>
          <a:p>
            <a:pPr algn="just"/>
            <a:r>
              <a:rPr lang="fr-FR" dirty="0">
                <a:solidFill>
                  <a:srgbClr val="2A2D31"/>
                </a:solidFill>
                <a:latin typeface="Aptos"/>
              </a:rPr>
              <a:t>A partir de quelles constatations effectuées lors du contrôle peut-on caractériser un usage « manifeste » ? </a:t>
            </a:r>
          </a:p>
          <a:p>
            <a:endParaRPr lang="fr-FR" dirty="0"/>
          </a:p>
          <a:p>
            <a:pPr algn="just"/>
            <a:r>
              <a:rPr lang="fr-FR" dirty="0">
                <a:solidFill>
                  <a:srgbClr val="2A2D31"/>
                </a:solidFill>
                <a:latin typeface="Aptos"/>
              </a:rPr>
              <a:t>La preuve comportementale prend une importance nouvelle : observations des forces de l'ordre, comportement du conducteur, propos tenus, coordination, perception, conduite du véhicule, circonstances du contrôle et éléments matériels recueillis pourront être discutés devant la juridiction.</a:t>
            </a:r>
          </a:p>
          <a:p>
            <a:endParaRPr lang="fr-FR" dirty="0"/>
          </a:p>
          <a:p>
            <a:pPr algn="just"/>
            <a:r>
              <a:rPr lang="fr-FR" dirty="0">
                <a:solidFill>
                  <a:srgbClr val="2A2D31"/>
                </a:solidFill>
                <a:latin typeface="Aptos"/>
              </a:rPr>
              <a:t>La loi RIPOST marque ainsi un déplacement du centre de gravité de la preuve: du seul résultat toxicologique vers la démonstration d'une emprise manifeste susceptible d'altérer la vigilance.</a:t>
            </a:r>
          </a:p>
          <a:p>
            <a:endParaRPr lang="fr-FR" dirty="0"/>
          </a:p>
          <a:p>
            <a:pPr algn="just"/>
            <a:r>
              <a:rPr lang="fr-FR" dirty="0">
                <a:solidFill>
                  <a:srgbClr val="2A2D31"/>
                </a:solidFill>
                <a:latin typeface="Aptos"/>
              </a:rPr>
              <a:t>Pour les praticiens du droit routier, la question de la qualification des constatations opérées par les forces de l'ordre et de leur suffisance probatoire va devenir un enjeu majeur de la défense</a:t>
            </a:r>
          </a:p>
        </p:txBody>
      </p:sp>
    </p:spTree>
    <p:extLst>
      <p:ext uri="{BB962C8B-B14F-4D97-AF65-F5344CB8AC3E}">
        <p14:creationId xmlns:p14="http://schemas.microsoft.com/office/powerpoint/2010/main" val="37771426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91440" y="205964"/>
            <a:ext cx="11734600" cy="5370921"/>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ZoneTexte 2">
            <a:extLst>
              <a:ext uri="{FF2B5EF4-FFF2-40B4-BE49-F238E27FC236}">
                <a16:creationId xmlns:a16="http://schemas.microsoft.com/office/drawing/2014/main" id="{EE114038-887F-605D-6FAD-0C52E21EF30F}"/>
              </a:ext>
            </a:extLst>
          </p:cNvPr>
          <p:cNvSpPr txBox="1"/>
          <p:nvPr/>
        </p:nvSpPr>
        <p:spPr>
          <a:xfrm>
            <a:off x="269822" y="352268"/>
            <a:ext cx="11355050" cy="5078313"/>
          </a:xfrm>
          <a:prstGeom prst="rect">
            <a:avLst/>
          </a:prstGeom>
          <a:noFill/>
        </p:spPr>
        <p:txBody>
          <a:bodyPr wrap="square">
            <a:spAutoFit/>
          </a:bodyPr>
          <a:lstStyle/>
          <a:p>
            <a:pPr algn="just"/>
            <a:r>
              <a:rPr lang="fr-FR" sz="2400" b="1" dirty="0">
                <a:solidFill>
                  <a:srgbClr val="2A2D31"/>
                </a:solidFill>
                <a:latin typeface="Aptos"/>
              </a:rPr>
              <a:t>3-	La conduite en ayant manifestement consommé, de manière détournée ou excessive, une ou plusieurs substances psychoactives (figurant sur une liste établie dans des conditions déterminées par un décret en Conseil d’Etat)</a:t>
            </a:r>
          </a:p>
          <a:p>
            <a:endParaRPr lang="fr-FR" dirty="0"/>
          </a:p>
          <a:p>
            <a:pPr algn="just"/>
            <a:r>
              <a:rPr lang="fr-FR" dirty="0">
                <a:solidFill>
                  <a:srgbClr val="2A2D31"/>
                </a:solidFill>
                <a:latin typeface="Aptos"/>
              </a:rPr>
              <a:t>Rétention / suspension du permis (obligatoire 6 mois alors que 12 pour CUS)</a:t>
            </a:r>
          </a:p>
          <a:p>
            <a:r>
              <a:rPr lang="fr-FR" dirty="0"/>
              <a:t> </a:t>
            </a:r>
          </a:p>
          <a:p>
            <a:pPr algn="just"/>
            <a:r>
              <a:rPr lang="fr-FR" dirty="0">
                <a:solidFill>
                  <a:srgbClr val="2A2D31"/>
                </a:solidFill>
                <a:latin typeface="Aptos"/>
              </a:rPr>
              <a:t>Substance psychoactive :  beaucoup plus large que les seuls stupéfiants : le Conseil constitutionnel la définit comme visant des </a:t>
            </a:r>
            <a:r>
              <a:rPr lang="fr-FR" b="1" dirty="0">
                <a:solidFill>
                  <a:srgbClr val="2A2D31"/>
                </a:solidFill>
                <a:latin typeface="Aptos"/>
              </a:rPr>
              <a:t>éléments chimiques ou composés capables de perturber le fonctionnement du système nerveux central ou de modifier les états de conscience </a:t>
            </a:r>
            <a:r>
              <a:rPr lang="fr-FR" dirty="0">
                <a:solidFill>
                  <a:srgbClr val="2A2D31"/>
                </a:solidFill>
                <a:latin typeface="Aptos"/>
              </a:rPr>
              <a:t>(Décision n° 2026-915 DC du 14 août 2026)</a:t>
            </a:r>
          </a:p>
          <a:p>
            <a:r>
              <a:rPr lang="fr-FR" dirty="0"/>
              <a:t> </a:t>
            </a:r>
          </a:p>
          <a:p>
            <a:pPr algn="l"/>
            <a:r>
              <a:rPr lang="fr-FR" b="1" dirty="0">
                <a:solidFill>
                  <a:srgbClr val="192B3F"/>
                </a:solidFill>
                <a:latin typeface="Aptos"/>
              </a:rPr>
              <a:t>Protoxyde…</a:t>
            </a:r>
          </a:p>
          <a:p>
            <a:endParaRPr lang="fr-FR" dirty="0"/>
          </a:p>
          <a:p>
            <a:endParaRPr lang="fr-FR" dirty="0"/>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5798687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36110" y="91440"/>
            <a:ext cx="11964450" cy="5884520"/>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ZoneTexte 2">
            <a:extLst>
              <a:ext uri="{FF2B5EF4-FFF2-40B4-BE49-F238E27FC236}">
                <a16:creationId xmlns:a16="http://schemas.microsoft.com/office/drawing/2014/main" id="{229E0F60-2DBF-96CD-10CD-BDB5A9EE9490}"/>
              </a:ext>
            </a:extLst>
          </p:cNvPr>
          <p:cNvSpPr txBox="1"/>
          <p:nvPr/>
        </p:nvSpPr>
        <p:spPr>
          <a:xfrm>
            <a:off x="337278" y="-79654"/>
            <a:ext cx="11647357" cy="5909310"/>
          </a:xfrm>
          <a:prstGeom prst="rect">
            <a:avLst/>
          </a:prstGeom>
          <a:noFill/>
        </p:spPr>
        <p:txBody>
          <a:bodyPr wrap="square">
            <a:spAutoFit/>
          </a:bodyPr>
          <a:lstStyle/>
          <a:p>
            <a:endParaRPr lang="fr-FR" sz="2400" b="1" dirty="0"/>
          </a:p>
          <a:p>
            <a:endParaRPr lang="fr-FR" sz="2400" b="1" dirty="0"/>
          </a:p>
          <a:p>
            <a:pPr algn="l"/>
            <a:r>
              <a:rPr lang="fr-FR" sz="2400" b="1" dirty="0">
                <a:solidFill>
                  <a:srgbClr val="192B3F"/>
                </a:solidFill>
                <a:latin typeface="Aptos"/>
              </a:rPr>
              <a:t>Censure du Conseil constitutionnel </a:t>
            </a:r>
          </a:p>
          <a:p>
            <a:endParaRPr lang="fr-FR" dirty="0"/>
          </a:p>
          <a:p>
            <a:pPr algn="just"/>
            <a:r>
              <a:rPr lang="fr-FR" dirty="0">
                <a:solidFill>
                  <a:srgbClr val="2A2D31"/>
                </a:solidFill>
                <a:latin typeface="Aptos"/>
              </a:rPr>
              <a:t>Dispositions relatives </a:t>
            </a:r>
            <a:r>
              <a:rPr lang="fr-FR" b="1" dirty="0">
                <a:solidFill>
                  <a:srgbClr val="2A2D31"/>
                </a:solidFill>
                <a:latin typeface="Aptos"/>
              </a:rPr>
              <a:t>aux conducteurs en période probatoire </a:t>
            </a:r>
            <a:r>
              <a:rPr lang="fr-FR" dirty="0">
                <a:solidFill>
                  <a:srgbClr val="2A2D31"/>
                </a:solidFill>
                <a:latin typeface="Aptos"/>
              </a:rPr>
              <a:t>: interdiction de conduire, durant cette période probatoire, de véhicules dont la puissance du moteur dépassera un seuil déterminé par voie réglementaire, sauf à encourir les peines prévues pour le délit de conduite sans permis.</a:t>
            </a:r>
          </a:p>
          <a:p>
            <a:pPr algn="just"/>
            <a:r>
              <a:rPr lang="fr-FR" dirty="0"/>
              <a:t> </a:t>
            </a:r>
          </a:p>
          <a:p>
            <a:pPr algn="just"/>
            <a:r>
              <a:rPr lang="fr-FR" dirty="0">
                <a:solidFill>
                  <a:srgbClr val="2A2D31"/>
                </a:solidFill>
                <a:latin typeface="Aptos"/>
              </a:rPr>
              <a:t>Ces mêmes usagers ne pourront pas plus louer, durant cette période probatoire, de véhicules dépassant ce même seuil de puissance.</a:t>
            </a:r>
          </a:p>
          <a:p>
            <a:pPr algn="just"/>
            <a:r>
              <a:rPr lang="fr-FR" dirty="0"/>
              <a:t> </a:t>
            </a:r>
          </a:p>
          <a:p>
            <a:pPr algn="just"/>
            <a:r>
              <a:rPr lang="fr-FR" dirty="0">
                <a:solidFill>
                  <a:srgbClr val="2A2D31"/>
                </a:solidFill>
                <a:latin typeface="Aptos"/>
              </a:rPr>
              <a:t>La loi sanctionne en conséquence d’une contravention de classe 5 le fait, pour un loueur, de louer un de ces véhicules à une personne titulaire d’un permis probatoire.</a:t>
            </a:r>
          </a:p>
          <a:p>
            <a:pPr algn="just"/>
            <a:r>
              <a:rPr lang="fr-FR" dirty="0"/>
              <a:t> </a:t>
            </a:r>
          </a:p>
          <a:p>
            <a:pPr algn="just"/>
            <a:r>
              <a:rPr lang="fr-FR" b="1" dirty="0">
                <a:solidFill>
                  <a:srgbClr val="2A2D31"/>
                </a:solidFill>
                <a:latin typeface="Aptos"/>
              </a:rPr>
              <a:t>Destruction des véhicules immobilisés </a:t>
            </a:r>
            <a:r>
              <a:rPr lang="fr-FR" dirty="0">
                <a:solidFill>
                  <a:srgbClr val="2A2D31"/>
                </a:solidFill>
                <a:latin typeface="Aptos"/>
              </a:rPr>
              <a:t>ayant pu servir à commettre des rodéos motorisés quand les obligations relatives à l’immatriculation ou à l’identification n’ont pas été satisfaites au moment de leur mise en fourrière. </a:t>
            </a:r>
          </a:p>
          <a:p>
            <a:pPr algn="just"/>
            <a:r>
              <a:rPr lang="fr-FR" dirty="0"/>
              <a:t> </a:t>
            </a:r>
          </a:p>
          <a:p>
            <a:pPr algn="just"/>
            <a:r>
              <a:rPr lang="fr-FR" dirty="0">
                <a:solidFill>
                  <a:srgbClr val="2A2D31"/>
                </a:solidFill>
                <a:latin typeface="Aptos"/>
              </a:rPr>
              <a:t>Le Conseil juge que la suppression de tout délai et de toute possibilité pour le propriétaire (« qui peut très bien ne pas être l’auteur du rodéo ») de faire valoir ses droits avant la destruction de son véhicule porte une atteinte disproportionnée au droit de propriété.</a:t>
            </a:r>
          </a:p>
        </p:txBody>
      </p:sp>
    </p:spTree>
    <p:extLst>
      <p:ext uri="{BB962C8B-B14F-4D97-AF65-F5344CB8AC3E}">
        <p14:creationId xmlns:p14="http://schemas.microsoft.com/office/powerpoint/2010/main" val="4613085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91440" y="250935"/>
            <a:ext cx="11936967" cy="3708928"/>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ZoneTexte 2">
            <a:extLst>
              <a:ext uri="{FF2B5EF4-FFF2-40B4-BE49-F238E27FC236}">
                <a16:creationId xmlns:a16="http://schemas.microsoft.com/office/drawing/2014/main" id="{CED24403-C538-62E9-3A21-E90F3D0ADBCD}"/>
              </a:ext>
            </a:extLst>
          </p:cNvPr>
          <p:cNvSpPr txBox="1"/>
          <p:nvPr/>
        </p:nvSpPr>
        <p:spPr>
          <a:xfrm>
            <a:off x="247338" y="397239"/>
            <a:ext cx="11579901" cy="3416320"/>
          </a:xfrm>
          <a:prstGeom prst="rect">
            <a:avLst/>
          </a:prstGeom>
          <a:noFill/>
        </p:spPr>
        <p:txBody>
          <a:bodyPr wrap="square">
            <a:spAutoFit/>
          </a:bodyPr>
          <a:lstStyle/>
          <a:p>
            <a:endParaRPr lang="fr-FR" b="1" dirty="0"/>
          </a:p>
          <a:p>
            <a:pPr algn="l"/>
            <a:r>
              <a:rPr lang="fr-FR" b="1" dirty="0">
                <a:solidFill>
                  <a:srgbClr val="192B3F"/>
                </a:solidFill>
                <a:latin typeface="Aptos"/>
              </a:rPr>
              <a:t>Apport de la LOI SURE</a:t>
            </a:r>
          </a:p>
          <a:p>
            <a:r>
              <a:rPr lang="fr-FR" dirty="0"/>
              <a:t> </a:t>
            </a:r>
          </a:p>
          <a:p>
            <a:endParaRPr lang="fr-FR" dirty="0"/>
          </a:p>
          <a:p>
            <a:pPr algn="l"/>
            <a:r>
              <a:rPr lang="fr-FR" b="1" dirty="0">
                <a:solidFill>
                  <a:srgbClr val="192B3F"/>
                </a:solidFill>
                <a:latin typeface="Aptos"/>
              </a:rPr>
              <a:t>A partir du 23 octobre 2026</a:t>
            </a:r>
          </a:p>
          <a:p>
            <a:endParaRPr lang="fr-FR" dirty="0"/>
          </a:p>
          <a:p>
            <a:pPr algn="l"/>
            <a:r>
              <a:rPr lang="fr-FR" b="1" dirty="0">
                <a:solidFill>
                  <a:srgbClr val="192B3F"/>
                </a:solidFill>
                <a:latin typeface="Aptos"/>
              </a:rPr>
              <a:t>L'article 385 est ainsi modifié :</a:t>
            </a:r>
          </a:p>
          <a:p>
            <a:endParaRPr lang="fr-FR" dirty="0"/>
          </a:p>
          <a:p>
            <a:pPr algn="just"/>
            <a:r>
              <a:rPr lang="fr-FR" dirty="0">
                <a:solidFill>
                  <a:srgbClr val="2A2D31"/>
                </a:solidFill>
                <a:latin typeface="Aptos"/>
              </a:rPr>
              <a:t>Hors les cas prévus aux articles 395 à 397, les conclusions écrites portant sur des exceptions de nullité </a:t>
            </a:r>
            <a:r>
              <a:rPr lang="fr-FR" b="1" dirty="0">
                <a:solidFill>
                  <a:srgbClr val="2A2D31"/>
                </a:solidFill>
                <a:latin typeface="Aptos"/>
              </a:rPr>
              <a:t>sont déposées </a:t>
            </a:r>
            <a:r>
              <a:rPr lang="fr-FR" dirty="0">
                <a:solidFill>
                  <a:srgbClr val="2A2D31"/>
                </a:solidFill>
                <a:latin typeface="Aptos"/>
              </a:rPr>
              <a:t>par les parties au greffe du tribunal correctionnel </a:t>
            </a:r>
            <a:r>
              <a:rPr lang="fr-FR" b="1" dirty="0">
                <a:solidFill>
                  <a:srgbClr val="2A2D31"/>
                </a:solidFill>
                <a:latin typeface="Aptos"/>
              </a:rPr>
              <a:t>trois jours avant la date prévue de l'audience</a:t>
            </a:r>
            <a:r>
              <a:rPr lang="fr-FR" dirty="0">
                <a:solidFill>
                  <a:srgbClr val="2A2D31"/>
                </a:solidFill>
                <a:latin typeface="Aptos"/>
              </a:rPr>
              <a:t>, sous peine d'irrecevabilité, sauf dans le cas où une partie n'aurait pu connaître ces nullités ou dans le cas où une partie a été citée ou convoquée moins de vingt jours avant la date prévue de l'audience. </a:t>
            </a:r>
          </a:p>
        </p:txBody>
      </p:sp>
    </p:spTree>
    <p:extLst>
      <p:ext uri="{BB962C8B-B14F-4D97-AF65-F5344CB8AC3E}">
        <p14:creationId xmlns:p14="http://schemas.microsoft.com/office/powerpoint/2010/main" val="24023459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73586" y="91440"/>
            <a:ext cx="11794861" cy="5469022"/>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ZoneTexte 2">
            <a:extLst>
              <a:ext uri="{FF2B5EF4-FFF2-40B4-BE49-F238E27FC236}">
                <a16:creationId xmlns:a16="http://schemas.microsoft.com/office/drawing/2014/main" id="{4EF9E8E2-676C-0F41-E5BE-73D54EAEEF3D}"/>
              </a:ext>
            </a:extLst>
          </p:cNvPr>
          <p:cNvSpPr txBox="1"/>
          <p:nvPr/>
        </p:nvSpPr>
        <p:spPr>
          <a:xfrm>
            <a:off x="374754" y="58846"/>
            <a:ext cx="11392525" cy="5355312"/>
          </a:xfrm>
          <a:prstGeom prst="rect">
            <a:avLst/>
          </a:prstGeom>
          <a:noFill/>
        </p:spPr>
        <p:txBody>
          <a:bodyPr wrap="square">
            <a:spAutoFit/>
          </a:bodyPr>
          <a:lstStyle/>
          <a:p>
            <a:endParaRPr lang="fr-FR" dirty="0"/>
          </a:p>
          <a:p>
            <a:endParaRPr lang="fr-FR" dirty="0"/>
          </a:p>
          <a:p>
            <a:pPr algn="l"/>
            <a:r>
              <a:rPr lang="fr-FR" b="1" dirty="0">
                <a:solidFill>
                  <a:srgbClr val="192B3F"/>
                </a:solidFill>
                <a:latin typeface="Aptos"/>
              </a:rPr>
              <a:t>Instruction 29 septembre 2026 : téléphone – suspension administrative</a:t>
            </a:r>
          </a:p>
          <a:p>
            <a:endParaRPr lang="fr-FR" dirty="0"/>
          </a:p>
          <a:p>
            <a:pPr algn="just"/>
            <a:r>
              <a:rPr lang="fr-FR" dirty="0">
                <a:solidFill>
                  <a:srgbClr val="2A2D31"/>
                </a:solidFill>
                <a:latin typeface="Aptos"/>
              </a:rPr>
              <a:t>Par une instruction envoyée le 29 septembre 2026, le ministre de l'Intérieur et la ministre déléguée chargée de la Citoyenneté ont officiellement demandé à l'ensemble des préfets d'appliquer cette sanction</a:t>
            </a:r>
          </a:p>
          <a:p>
            <a:endParaRPr lang="fr-FR" dirty="0"/>
          </a:p>
          <a:p>
            <a:pPr marL="285750" indent="-285750" algn="l">
              <a:buFont typeface="Arial" panose="020B0604020202020204" pitchFamily="34" charset="0"/>
              <a:buChar char="•"/>
            </a:pPr>
            <a:r>
              <a:rPr lang="fr-FR" b="1" dirty="0">
                <a:solidFill>
                  <a:srgbClr val="192B3F"/>
                </a:solidFill>
                <a:latin typeface="Aptos"/>
              </a:rPr>
              <a:t>Généralisation nationale</a:t>
            </a:r>
          </a:p>
          <a:p>
            <a:pPr marL="285750" indent="-285750" algn="l">
              <a:buFont typeface="Arial" panose="020B0604020202020204" pitchFamily="34" charset="0"/>
              <a:buChar char="•"/>
            </a:pPr>
            <a:r>
              <a:rPr lang="fr-FR" b="1" dirty="0">
                <a:solidFill>
                  <a:srgbClr val="192B3F"/>
                </a:solidFill>
                <a:latin typeface="Aptos"/>
              </a:rPr>
              <a:t>Infraction seule suffisante</a:t>
            </a:r>
          </a:p>
          <a:p>
            <a:pPr marL="285750" indent="-285750" algn="l">
              <a:buFont typeface="Arial" panose="020B0604020202020204" pitchFamily="34" charset="0"/>
              <a:buChar char="•"/>
            </a:pPr>
            <a:r>
              <a:rPr lang="fr-FR" b="1" dirty="0">
                <a:solidFill>
                  <a:srgbClr val="192B3F"/>
                </a:solidFill>
                <a:latin typeface="Aptos"/>
              </a:rPr>
              <a:t>Durée de la suspension : 6 mois</a:t>
            </a:r>
          </a:p>
          <a:p>
            <a:pPr marL="285750" indent="-285750" algn="l">
              <a:buFont typeface="Arial" panose="020B0604020202020204" pitchFamily="34" charset="0"/>
              <a:buChar char="•"/>
            </a:pPr>
            <a:r>
              <a:rPr lang="fr-FR" b="1" dirty="0">
                <a:solidFill>
                  <a:srgbClr val="192B3F"/>
                </a:solidFill>
                <a:latin typeface="Aptos"/>
              </a:rPr>
              <a:t>Article L224-7 CR : respect du contradictoire</a:t>
            </a:r>
          </a:p>
          <a:p>
            <a:r>
              <a:rPr lang="fr-FR" dirty="0"/>
              <a:t> </a:t>
            </a:r>
          </a:p>
          <a:p>
            <a:endParaRPr lang="fr-FR" dirty="0"/>
          </a:p>
          <a:p>
            <a:pPr algn="just"/>
            <a:r>
              <a:rPr lang="fr-FR" dirty="0">
                <a:solidFill>
                  <a:srgbClr val="2A2D31"/>
                </a:solidFill>
                <a:latin typeface="Aptos"/>
              </a:rPr>
              <a:t>Saisi d'un procès-verbal constatant une infraction punie par le présent code de la peine complémentaire de suspension du permis de conduire ou l'infraction d'usage illicite de substances ou plantes classées comme stupéfiants prévue à l'article L. 3421-1 du code de la santé publique commise en réitération, le représentant de l'Etat dans le département où cette infraction a été commise peut, s'il n'estime pas devoir procéder au classement, prononcer à titre provisoire soit un avertissement, soit la suspension du permis de conduire ou l'interdiction de sa délivrance lorsque le conducteur n'en est pas titulaire.</a:t>
            </a:r>
          </a:p>
        </p:txBody>
      </p:sp>
    </p:spTree>
    <p:extLst>
      <p:ext uri="{BB962C8B-B14F-4D97-AF65-F5344CB8AC3E}">
        <p14:creationId xmlns:p14="http://schemas.microsoft.com/office/powerpoint/2010/main" val="35220807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06130" y="91440"/>
            <a:ext cx="11892297" cy="5007276"/>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ZoneTexte 2">
            <a:extLst>
              <a:ext uri="{FF2B5EF4-FFF2-40B4-BE49-F238E27FC236}">
                <a16:creationId xmlns:a16="http://schemas.microsoft.com/office/drawing/2014/main" id="{F943FD8C-BC80-386C-F2E9-A38872059BCD}"/>
              </a:ext>
            </a:extLst>
          </p:cNvPr>
          <p:cNvSpPr txBox="1"/>
          <p:nvPr/>
        </p:nvSpPr>
        <p:spPr>
          <a:xfrm>
            <a:off x="307298" y="104931"/>
            <a:ext cx="11489961" cy="4616648"/>
          </a:xfrm>
          <a:prstGeom prst="rect">
            <a:avLst/>
          </a:prstGeom>
          <a:noFill/>
        </p:spPr>
        <p:txBody>
          <a:bodyPr wrap="square">
            <a:spAutoFit/>
          </a:bodyPr>
          <a:lstStyle/>
          <a:p>
            <a:pPr algn="just">
              <a:spcAft>
                <a:spcPts val="1800"/>
              </a:spcAft>
              <a:buNone/>
            </a:pPr>
            <a:endParaRPr lang="fr-FR" dirty="0">
              <a:ea typeface="Times New Roman" panose="02020603050405020304" pitchFamily="18" charset="0"/>
              <a:cs typeface="Arial" panose="020B0604020202020204" pitchFamily="34" charset="0"/>
            </a:endParaRPr>
          </a:p>
          <a:p>
            <a:pPr algn="l">
              <a:spcAft>
                <a:spcPts val="1800"/>
              </a:spcAft>
              <a:buNone/>
            </a:pPr>
            <a:r>
              <a:rPr lang="fr-FR" sz="1800" b="1" dirty="0">
                <a:solidFill>
                  <a:srgbClr val="192B3F"/>
                </a:solidFill>
                <a:effectLst/>
                <a:latin typeface="Aptos"/>
                <a:ea typeface="Times New Roman" panose="02020603050405020304" pitchFamily="18" charset="0"/>
                <a:cs typeface="Arial" panose="020B0604020202020204" pitchFamily="34" charset="0"/>
              </a:rPr>
              <a:t>Rappel </a:t>
            </a:r>
            <a:endParaRPr lang="fr-FR" sz="1800" dirty="0">
              <a:effectLst/>
              <a:latin typeface="+mn-lt"/>
              <a:ea typeface="Times New Roman" panose="02020603050405020304" pitchFamily="18" charset="0"/>
            </a:endParaRPr>
          </a:p>
          <a:p>
            <a:pPr algn="l">
              <a:buNone/>
            </a:pPr>
            <a:r>
              <a:rPr lang="fr-FR" sz="1800" b="1" dirty="0">
                <a:solidFill>
                  <a:srgbClr val="192B3F"/>
                </a:solidFill>
                <a:effectLst/>
                <a:latin typeface="Aptos"/>
                <a:ea typeface="Times New Roman" panose="02020603050405020304" pitchFamily="18" charset="0"/>
                <a:cs typeface="Arial" panose="020B0604020202020204" pitchFamily="34" charset="0"/>
              </a:rPr>
              <a:t>L.224-2  du code de la route</a:t>
            </a:r>
            <a:endParaRPr lang="fr-FR" sz="1800" dirty="0">
              <a:effectLst/>
              <a:latin typeface="+mn-lt"/>
              <a:ea typeface="Times New Roman" panose="02020603050405020304" pitchFamily="18" charset="0"/>
            </a:endParaRPr>
          </a:p>
          <a:p>
            <a:pPr algn="just">
              <a:buNone/>
            </a:pPr>
            <a:r>
              <a:rPr lang="fr-FR" sz="1800" dirty="0">
                <a:solidFill>
                  <a:schemeClr val="tx1"/>
                </a:solidFill>
                <a:effectLst/>
                <a:latin typeface="Aptos"/>
                <a:ea typeface="Times New Roman" panose="02020603050405020304" pitchFamily="18" charset="0"/>
                <a:cs typeface="Arial" panose="020B0604020202020204" pitchFamily="34" charset="0"/>
              </a:rPr>
              <a:t>5° Le permis a été retenu à la suite d'une infraction en matière d'usage du téléphone tenu en main commise simultanément avec une des infractions en matière de respect des règles de conduite des véhicules, de vitesse, de croisement, de dépassement, d'intersection et de priorités de passage dont la liste est fixée par décret en Conseil d'Etat</a:t>
            </a:r>
            <a:endParaRPr lang="fr-FR" sz="1800" dirty="0">
              <a:effectLst/>
              <a:latin typeface="+mn-lt"/>
              <a:ea typeface="Times New Roman" panose="02020603050405020304" pitchFamily="18" charset="0"/>
            </a:endParaRPr>
          </a:p>
          <a:p>
            <a:pPr algn="just">
              <a:buNone/>
            </a:pPr>
            <a:endParaRPr lang="fr-FR" sz="1800" dirty="0">
              <a:solidFill>
                <a:schemeClr val="tx1"/>
              </a:solidFill>
              <a:effectLst/>
              <a:latin typeface="+mn-lt"/>
              <a:ea typeface="Times New Roman" panose="02020603050405020304" pitchFamily="18" charset="0"/>
              <a:cs typeface="Arial" panose="020B0604020202020204" pitchFamily="34" charset="0"/>
            </a:endParaRPr>
          </a:p>
          <a:p>
            <a:pPr algn="just">
              <a:buNone/>
            </a:pPr>
            <a:r>
              <a:rPr lang="fr-FR" sz="1800" dirty="0">
                <a:solidFill>
                  <a:schemeClr val="tx1"/>
                </a:solidFill>
                <a:effectLst/>
                <a:latin typeface="Aptos"/>
                <a:ea typeface="Times New Roman" panose="02020603050405020304" pitchFamily="18" charset="0"/>
                <a:cs typeface="Arial" panose="020B0604020202020204" pitchFamily="34" charset="0"/>
              </a:rPr>
              <a:t>On relèvera que cette hypothèse ne vise que l’infraction en matière d’usage du téléphone tenu en main et </a:t>
            </a:r>
            <a:r>
              <a:rPr lang="fr-FR" sz="1800" b="1" dirty="0">
                <a:solidFill>
                  <a:schemeClr val="tx1"/>
                </a:solidFill>
                <a:effectLst/>
                <a:latin typeface="Aptos"/>
                <a:ea typeface="Times New Roman" panose="02020603050405020304" pitchFamily="18" charset="0"/>
                <a:cs typeface="Arial" panose="020B0604020202020204" pitchFamily="34" charset="0"/>
              </a:rPr>
              <a:t>non le port à l’oreille, par le conducteur d’un véhicule en circulation, de tout dispositif susceptible d’émettre du son</a:t>
            </a:r>
            <a:r>
              <a:rPr lang="fr-FR" sz="1800" dirty="0">
                <a:solidFill>
                  <a:schemeClr val="tx1"/>
                </a:solidFill>
                <a:effectLst/>
                <a:latin typeface="Aptos"/>
                <a:ea typeface="Times New Roman" panose="02020603050405020304" pitchFamily="18" charset="0"/>
                <a:cs typeface="Arial" panose="020B0604020202020204" pitchFamily="34" charset="0"/>
              </a:rPr>
              <a:t> (à l’exception des appareils électroniques correcteurs de surdité).</a:t>
            </a:r>
          </a:p>
          <a:p>
            <a:pPr algn="just">
              <a:buNone/>
            </a:pPr>
            <a:endParaRPr lang="fr-FR" sz="1800" dirty="0">
              <a:effectLst/>
              <a:latin typeface="+mn-lt"/>
              <a:ea typeface="Times New Roman" panose="02020603050405020304" pitchFamily="18" charset="0"/>
            </a:endParaRPr>
          </a:p>
          <a:p>
            <a:pPr algn="just">
              <a:buNone/>
            </a:pPr>
            <a:r>
              <a:rPr lang="fr-FR" sz="1800" dirty="0">
                <a:solidFill>
                  <a:schemeClr val="tx1"/>
                </a:solidFill>
                <a:effectLst/>
                <a:latin typeface="Aptos"/>
                <a:ea typeface="Times New Roman" panose="02020603050405020304" pitchFamily="18" charset="0"/>
                <a:cs typeface="Arial" panose="020B0604020202020204" pitchFamily="34" charset="0"/>
              </a:rPr>
              <a:t>Les infractions commises simultanément avec l’usage du téléphone exposent le contrevenant à la suspension de son permis de conduire.</a:t>
            </a:r>
          </a:p>
          <a:p>
            <a:pPr algn="just">
              <a:buNone/>
            </a:pPr>
            <a:endParaRPr lang="fr-FR"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747073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91440" y="91440"/>
            <a:ext cx="11884502" cy="6565392"/>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ZoneTexte 2">
            <a:extLst>
              <a:ext uri="{FF2B5EF4-FFF2-40B4-BE49-F238E27FC236}">
                <a16:creationId xmlns:a16="http://schemas.microsoft.com/office/drawing/2014/main" id="{E04B4E09-C741-E40D-4152-D0802B613BC2}"/>
              </a:ext>
            </a:extLst>
          </p:cNvPr>
          <p:cNvSpPr txBox="1"/>
          <p:nvPr/>
        </p:nvSpPr>
        <p:spPr>
          <a:xfrm>
            <a:off x="82446" y="58462"/>
            <a:ext cx="11692328" cy="6740307"/>
          </a:xfrm>
          <a:prstGeom prst="rect">
            <a:avLst/>
          </a:prstGeom>
          <a:noFill/>
        </p:spPr>
        <p:txBody>
          <a:bodyPr wrap="square">
            <a:spAutoFit/>
          </a:bodyPr>
          <a:lstStyle/>
          <a:p>
            <a:pPr algn="l">
              <a:buNone/>
            </a:pPr>
            <a:r>
              <a:rPr lang="fr-FR" sz="1800" b="1" dirty="0">
                <a:solidFill>
                  <a:srgbClr val="192B3F"/>
                </a:solidFill>
                <a:effectLst/>
                <a:latin typeface="Aptos"/>
                <a:ea typeface="Times New Roman" panose="02020603050405020304" pitchFamily="18" charset="0"/>
                <a:cs typeface="Arial" panose="020B0604020202020204" pitchFamily="34" charset="0"/>
              </a:rPr>
              <a:t>Ces infractions sont </a:t>
            </a:r>
          </a:p>
          <a:p>
            <a:pPr algn="just">
              <a:buNone/>
            </a:pPr>
            <a:endParaRPr lang="fr-FR" sz="1800" dirty="0">
              <a:effectLst/>
              <a:latin typeface="+mn-lt"/>
              <a:ea typeface="Times New Roman" panose="02020603050405020304" pitchFamily="18" charset="0"/>
            </a:endParaRPr>
          </a:p>
          <a:p>
            <a:pPr algn="l">
              <a:buNone/>
            </a:pPr>
            <a:r>
              <a:rPr lang="fr-FR" sz="1800" dirty="0">
                <a:solidFill>
                  <a:srgbClr val="192B3F"/>
                </a:solidFill>
                <a:effectLst/>
                <a:latin typeface="Aptos"/>
                <a:ea typeface="Times New Roman" panose="02020603050405020304" pitchFamily="18" charset="0"/>
                <a:cs typeface="Arial" panose="020B0604020202020204" pitchFamily="34" charset="0"/>
              </a:rPr>
              <a:t>1. Non-respect des règles de conduite des véhicules :</a:t>
            </a:r>
            <a:endParaRPr lang="fr-FR" sz="1800" dirty="0">
              <a:effectLst/>
              <a:latin typeface="+mn-lt"/>
              <a:ea typeface="Times New Roman" panose="02020603050405020304" pitchFamily="18" charset="0"/>
            </a:endParaRPr>
          </a:p>
          <a:p>
            <a:pPr indent="449580" algn="just">
              <a:buNone/>
            </a:pPr>
            <a:r>
              <a:rPr lang="fr-FR" sz="1800" dirty="0">
                <a:solidFill>
                  <a:schemeClr val="tx1"/>
                </a:solidFill>
                <a:effectLst/>
                <a:latin typeface="Aptos"/>
                <a:ea typeface="Times New Roman" panose="02020603050405020304" pitchFamily="18" charset="0"/>
                <a:cs typeface="Arial" panose="020B0604020202020204" pitchFamily="34" charset="0"/>
              </a:rPr>
              <a:t>– ne pas maintenir, en marche normale, son véhicule près du bord droit de la chaussée ;</a:t>
            </a:r>
            <a:endParaRPr lang="fr-FR" sz="1800" dirty="0">
              <a:effectLst/>
              <a:latin typeface="+mn-lt"/>
              <a:ea typeface="Times New Roman" panose="02020603050405020304" pitchFamily="18" charset="0"/>
            </a:endParaRPr>
          </a:p>
          <a:p>
            <a:pPr indent="449580" algn="just">
              <a:buNone/>
            </a:pPr>
            <a:r>
              <a:rPr lang="fr-FR" sz="1800" dirty="0">
                <a:solidFill>
                  <a:schemeClr val="tx1"/>
                </a:solidFill>
                <a:effectLst/>
                <a:latin typeface="Aptos"/>
                <a:ea typeface="Times New Roman" panose="02020603050405020304" pitchFamily="18" charset="0"/>
                <a:cs typeface="Arial" panose="020B0604020202020204" pitchFamily="34" charset="0"/>
              </a:rPr>
              <a:t>– changement de direction sans clignotant.</a:t>
            </a:r>
            <a:endParaRPr lang="fr-FR" sz="1800" dirty="0">
              <a:effectLst/>
              <a:latin typeface="+mn-lt"/>
              <a:ea typeface="Times New Roman" panose="02020603050405020304" pitchFamily="18" charset="0"/>
            </a:endParaRPr>
          </a:p>
          <a:p>
            <a:pPr algn="just">
              <a:buNone/>
            </a:pPr>
            <a:r>
              <a:rPr lang="fr-FR" sz="1800" dirty="0">
                <a:solidFill>
                  <a:schemeClr val="tx1"/>
                </a:solidFill>
                <a:effectLst/>
                <a:latin typeface="Aptos"/>
                <a:ea typeface="Times New Roman" panose="02020603050405020304" pitchFamily="18" charset="0"/>
                <a:cs typeface="Arial" panose="020B0604020202020204" pitchFamily="34" charset="0"/>
              </a:rPr>
              <a:t>2. Non-respect des distances de sécurité entre les véhicules.</a:t>
            </a:r>
            <a:endParaRPr lang="fr-FR" sz="1800" dirty="0">
              <a:effectLst/>
              <a:latin typeface="+mn-lt"/>
              <a:ea typeface="Times New Roman" panose="02020603050405020304" pitchFamily="18" charset="0"/>
            </a:endParaRPr>
          </a:p>
          <a:p>
            <a:pPr algn="l">
              <a:buNone/>
            </a:pPr>
            <a:r>
              <a:rPr lang="fr-FR" sz="1800" dirty="0">
                <a:solidFill>
                  <a:srgbClr val="192B3F"/>
                </a:solidFill>
                <a:effectLst/>
                <a:latin typeface="Aptos"/>
                <a:ea typeface="Times New Roman" panose="02020603050405020304" pitchFamily="18" charset="0"/>
                <a:cs typeface="Arial" panose="020B0604020202020204" pitchFamily="34" charset="0"/>
              </a:rPr>
              <a:t>3. Franchissement ou chevauchement de ligne continue :</a:t>
            </a:r>
            <a:endParaRPr lang="fr-FR" sz="1800" dirty="0">
              <a:effectLst/>
              <a:latin typeface="+mn-lt"/>
              <a:ea typeface="Times New Roman" panose="02020603050405020304" pitchFamily="18" charset="0"/>
            </a:endParaRPr>
          </a:p>
          <a:p>
            <a:pPr indent="449580" algn="l">
              <a:buNone/>
            </a:pPr>
            <a:r>
              <a:rPr lang="fr-FR" sz="1800" dirty="0">
                <a:solidFill>
                  <a:srgbClr val="192B3F"/>
                </a:solidFill>
                <a:effectLst/>
                <a:latin typeface="Aptos"/>
                <a:ea typeface="Times New Roman" panose="02020603050405020304" pitchFamily="18" charset="0"/>
                <a:cs typeface="Arial" panose="020B0604020202020204" pitchFamily="34" charset="0"/>
              </a:rPr>
              <a:t>– des voies de circulation ;</a:t>
            </a:r>
            <a:endParaRPr lang="fr-FR" sz="1800" dirty="0">
              <a:effectLst/>
              <a:latin typeface="+mn-lt"/>
              <a:ea typeface="Times New Roman" panose="02020603050405020304" pitchFamily="18" charset="0"/>
            </a:endParaRPr>
          </a:p>
          <a:p>
            <a:pPr indent="449580" algn="just">
              <a:buNone/>
            </a:pPr>
            <a:r>
              <a:rPr lang="fr-FR" sz="1800" dirty="0">
                <a:solidFill>
                  <a:schemeClr val="tx1"/>
                </a:solidFill>
                <a:effectLst/>
                <a:latin typeface="Aptos"/>
                <a:ea typeface="Times New Roman" panose="02020603050405020304" pitchFamily="18" charset="0"/>
                <a:cs typeface="Arial" panose="020B0604020202020204" pitchFamily="34" charset="0"/>
              </a:rPr>
              <a:t>– des bandes d’arrêt d’urgence.</a:t>
            </a:r>
            <a:endParaRPr lang="fr-FR" sz="1800" dirty="0">
              <a:effectLst/>
              <a:latin typeface="+mn-lt"/>
              <a:ea typeface="Times New Roman" panose="02020603050405020304" pitchFamily="18" charset="0"/>
            </a:endParaRPr>
          </a:p>
          <a:p>
            <a:pPr algn="l">
              <a:buNone/>
            </a:pPr>
            <a:r>
              <a:rPr lang="fr-FR" sz="1800" dirty="0">
                <a:solidFill>
                  <a:srgbClr val="192B3F"/>
                </a:solidFill>
                <a:effectLst/>
                <a:latin typeface="Aptos"/>
                <a:ea typeface="Times New Roman" panose="02020603050405020304" pitchFamily="18" charset="0"/>
                <a:cs typeface="Arial" panose="020B0604020202020204" pitchFamily="34" charset="0"/>
              </a:rPr>
              <a:t>4. Non-respect des feux de signalisation :</a:t>
            </a:r>
            <a:endParaRPr lang="fr-FR" sz="1800" dirty="0">
              <a:effectLst/>
              <a:latin typeface="+mn-lt"/>
              <a:ea typeface="Times New Roman" panose="02020603050405020304" pitchFamily="18" charset="0"/>
            </a:endParaRPr>
          </a:p>
          <a:p>
            <a:pPr indent="449580" algn="just">
              <a:buNone/>
            </a:pPr>
            <a:r>
              <a:rPr lang="fr-FR" sz="1800" dirty="0">
                <a:solidFill>
                  <a:schemeClr val="tx1"/>
                </a:solidFill>
                <a:effectLst/>
                <a:latin typeface="Aptos"/>
                <a:ea typeface="Times New Roman" panose="02020603050405020304" pitchFamily="18" charset="0"/>
                <a:cs typeface="Arial" panose="020B0604020202020204" pitchFamily="34" charset="0"/>
              </a:rPr>
              <a:t>– feu rouge et feu orange.</a:t>
            </a:r>
            <a:endParaRPr lang="fr-FR" sz="1800" dirty="0">
              <a:effectLst/>
              <a:latin typeface="+mn-lt"/>
              <a:ea typeface="Times New Roman" panose="02020603050405020304" pitchFamily="18" charset="0"/>
            </a:endParaRPr>
          </a:p>
          <a:p>
            <a:pPr algn="l">
              <a:buNone/>
            </a:pPr>
            <a:r>
              <a:rPr lang="fr-FR" sz="1800" dirty="0">
                <a:solidFill>
                  <a:srgbClr val="192B3F"/>
                </a:solidFill>
                <a:effectLst/>
                <a:latin typeface="Aptos"/>
                <a:ea typeface="Times New Roman" panose="02020603050405020304" pitchFamily="18" charset="0"/>
                <a:cs typeface="Arial" panose="020B0604020202020204" pitchFamily="34" charset="0"/>
              </a:rPr>
              <a:t>5. Non-respect des vitesses :</a:t>
            </a:r>
            <a:endParaRPr lang="fr-FR" sz="1800" dirty="0">
              <a:effectLst/>
              <a:latin typeface="+mn-lt"/>
              <a:ea typeface="Times New Roman" panose="02020603050405020304" pitchFamily="18" charset="0"/>
            </a:endParaRPr>
          </a:p>
          <a:p>
            <a:pPr indent="449580" algn="l">
              <a:buNone/>
            </a:pPr>
            <a:r>
              <a:rPr lang="fr-FR" sz="1800" dirty="0">
                <a:solidFill>
                  <a:srgbClr val="192B3F"/>
                </a:solidFill>
                <a:effectLst/>
                <a:latin typeface="Aptos"/>
                <a:ea typeface="Times New Roman" panose="02020603050405020304" pitchFamily="18" charset="0"/>
                <a:cs typeface="Arial" panose="020B0604020202020204" pitchFamily="34" charset="0"/>
              </a:rPr>
              <a:t>– dépassement de la vitesse maximale ;</a:t>
            </a:r>
            <a:endParaRPr lang="fr-FR" sz="1800" dirty="0">
              <a:effectLst/>
              <a:latin typeface="+mn-lt"/>
              <a:ea typeface="Times New Roman" panose="02020603050405020304" pitchFamily="18" charset="0"/>
            </a:endParaRPr>
          </a:p>
          <a:p>
            <a:pPr indent="449580" algn="just">
              <a:buNone/>
            </a:pPr>
            <a:r>
              <a:rPr lang="fr-FR" sz="1800" dirty="0">
                <a:solidFill>
                  <a:schemeClr val="tx1"/>
                </a:solidFill>
                <a:effectLst/>
                <a:latin typeface="Aptos"/>
                <a:ea typeface="Times New Roman" panose="02020603050405020304" pitchFamily="18" charset="0"/>
                <a:cs typeface="Arial" panose="020B0604020202020204" pitchFamily="34" charset="0"/>
              </a:rPr>
              <a:t>– vitesse excessive ou inadaptée aux circonstances.</a:t>
            </a:r>
            <a:endParaRPr lang="fr-FR" sz="1800" dirty="0">
              <a:effectLst/>
              <a:latin typeface="+mn-lt"/>
              <a:ea typeface="Times New Roman" panose="02020603050405020304" pitchFamily="18" charset="0"/>
            </a:endParaRPr>
          </a:p>
          <a:p>
            <a:pPr algn="l">
              <a:buNone/>
            </a:pPr>
            <a:r>
              <a:rPr lang="fr-FR" sz="1800" dirty="0">
                <a:solidFill>
                  <a:srgbClr val="192B3F"/>
                </a:solidFill>
                <a:effectLst/>
                <a:latin typeface="Aptos"/>
                <a:ea typeface="Times New Roman" panose="02020603050405020304" pitchFamily="18" charset="0"/>
                <a:cs typeface="Arial" panose="020B0604020202020204" pitchFamily="34" charset="0"/>
              </a:rPr>
              <a:t>6. Non-respect des règles de dépassement :</a:t>
            </a:r>
            <a:endParaRPr lang="fr-FR" sz="1800" dirty="0">
              <a:effectLst/>
              <a:latin typeface="+mn-lt"/>
              <a:ea typeface="Times New Roman" panose="02020603050405020304" pitchFamily="18" charset="0"/>
            </a:endParaRPr>
          </a:p>
          <a:p>
            <a:pPr indent="449580" algn="l">
              <a:buNone/>
            </a:pPr>
            <a:r>
              <a:rPr lang="fr-FR" sz="1800" dirty="0">
                <a:solidFill>
                  <a:srgbClr val="192B3F"/>
                </a:solidFill>
                <a:effectLst/>
                <a:latin typeface="Aptos"/>
                <a:ea typeface="Times New Roman" panose="02020603050405020304" pitchFamily="18" charset="0"/>
                <a:cs typeface="Arial" panose="020B0604020202020204" pitchFamily="34" charset="0"/>
              </a:rPr>
              <a:t>– dépassement dangereux ;</a:t>
            </a:r>
            <a:endParaRPr lang="fr-FR" sz="1800" dirty="0">
              <a:effectLst/>
              <a:latin typeface="+mn-lt"/>
              <a:ea typeface="Times New Roman" panose="02020603050405020304" pitchFamily="18" charset="0"/>
            </a:endParaRPr>
          </a:p>
          <a:p>
            <a:pPr indent="449580" algn="l">
              <a:buNone/>
            </a:pPr>
            <a:r>
              <a:rPr lang="fr-FR" sz="1800" dirty="0">
                <a:solidFill>
                  <a:srgbClr val="192B3F"/>
                </a:solidFill>
                <a:effectLst/>
                <a:latin typeface="Aptos"/>
                <a:ea typeface="Times New Roman" panose="02020603050405020304" pitchFamily="18" charset="0"/>
                <a:cs typeface="Arial" panose="020B0604020202020204" pitchFamily="34" charset="0"/>
              </a:rPr>
              <a:t>– dépassement par la droite ;</a:t>
            </a:r>
            <a:endParaRPr lang="fr-FR" sz="1800" dirty="0">
              <a:effectLst/>
              <a:latin typeface="+mn-lt"/>
              <a:ea typeface="Times New Roman" panose="02020603050405020304" pitchFamily="18" charset="0"/>
            </a:endParaRPr>
          </a:p>
          <a:p>
            <a:pPr indent="449580" algn="l">
              <a:buNone/>
            </a:pPr>
            <a:r>
              <a:rPr lang="fr-FR" sz="1800" dirty="0">
                <a:solidFill>
                  <a:srgbClr val="192B3F"/>
                </a:solidFill>
                <a:effectLst/>
                <a:latin typeface="Aptos"/>
                <a:ea typeface="Times New Roman" panose="02020603050405020304" pitchFamily="18" charset="0"/>
                <a:cs typeface="Arial" panose="020B0604020202020204" pitchFamily="34" charset="0"/>
              </a:rPr>
              <a:t>– dépassement par la gauche gênant la circulation en sens inverse ;</a:t>
            </a:r>
            <a:endParaRPr lang="fr-FR" sz="1800" dirty="0">
              <a:effectLst/>
              <a:latin typeface="+mn-lt"/>
              <a:ea typeface="Times New Roman" panose="02020603050405020304" pitchFamily="18" charset="0"/>
            </a:endParaRPr>
          </a:p>
          <a:p>
            <a:pPr indent="449580" algn="l">
              <a:buNone/>
            </a:pPr>
            <a:r>
              <a:rPr lang="fr-FR" sz="1800" dirty="0">
                <a:solidFill>
                  <a:srgbClr val="192B3F"/>
                </a:solidFill>
                <a:effectLst/>
                <a:latin typeface="Aptos"/>
                <a:ea typeface="Times New Roman" panose="02020603050405020304" pitchFamily="18" charset="0"/>
                <a:cs typeface="Arial" panose="020B0604020202020204" pitchFamily="34" charset="0"/>
              </a:rPr>
              <a:t>– dépassement sans visibilité suffisante par l’avant ;</a:t>
            </a:r>
            <a:endParaRPr lang="fr-FR" sz="1800" dirty="0">
              <a:effectLst/>
              <a:latin typeface="+mn-lt"/>
              <a:ea typeface="Times New Roman" panose="02020603050405020304" pitchFamily="18" charset="0"/>
            </a:endParaRPr>
          </a:p>
          <a:p>
            <a:pPr indent="449580" algn="just">
              <a:buNone/>
            </a:pPr>
            <a:r>
              <a:rPr lang="fr-FR" sz="1800" dirty="0">
                <a:solidFill>
                  <a:schemeClr val="tx1"/>
                </a:solidFill>
                <a:effectLst/>
                <a:latin typeface="Aptos"/>
                <a:ea typeface="Times New Roman" panose="02020603050405020304" pitchFamily="18" charset="0"/>
                <a:cs typeface="Arial" panose="020B0604020202020204" pitchFamily="34" charset="0"/>
              </a:rPr>
              <a:t>– conducteur dépassé accélérant ou ne serrant pas suffisamment sa droite.</a:t>
            </a:r>
            <a:endParaRPr lang="fr-FR" sz="1800" dirty="0">
              <a:effectLst/>
              <a:latin typeface="+mn-lt"/>
              <a:ea typeface="Times New Roman" panose="02020603050405020304" pitchFamily="18" charset="0"/>
            </a:endParaRPr>
          </a:p>
          <a:p>
            <a:pPr algn="just">
              <a:buNone/>
            </a:pPr>
            <a:r>
              <a:rPr lang="fr-FR" sz="1800" dirty="0">
                <a:solidFill>
                  <a:schemeClr val="tx1"/>
                </a:solidFill>
                <a:effectLst/>
                <a:latin typeface="Aptos"/>
                <a:ea typeface="Times New Roman" panose="02020603050405020304" pitchFamily="18" charset="0"/>
                <a:cs typeface="Arial" panose="020B0604020202020204" pitchFamily="34" charset="0"/>
              </a:rPr>
              <a:t>7. Non-respect de la signalisation imposant l’arrêt des véhicules ou le cédez le passage :</a:t>
            </a:r>
            <a:endParaRPr lang="fr-FR" sz="1800" dirty="0">
              <a:effectLst/>
              <a:latin typeface="+mn-lt"/>
              <a:ea typeface="Times New Roman" panose="02020603050405020304" pitchFamily="18" charset="0"/>
            </a:endParaRPr>
          </a:p>
          <a:p>
            <a:pPr indent="449580" algn="l">
              <a:buNone/>
            </a:pPr>
            <a:r>
              <a:rPr lang="fr-FR" sz="1800" dirty="0">
                <a:solidFill>
                  <a:srgbClr val="192B3F"/>
                </a:solidFill>
                <a:effectLst/>
                <a:latin typeface="Aptos"/>
                <a:ea typeface="Times New Roman" panose="02020603050405020304" pitchFamily="18" charset="0"/>
                <a:cs typeface="Arial" panose="020B0604020202020204" pitchFamily="34" charset="0"/>
              </a:rPr>
              <a:t>– signalisation STOP ;</a:t>
            </a:r>
            <a:endParaRPr lang="fr-FR" sz="1800" dirty="0">
              <a:effectLst/>
              <a:latin typeface="+mn-lt"/>
              <a:ea typeface="Times New Roman" panose="02020603050405020304" pitchFamily="18" charset="0"/>
            </a:endParaRPr>
          </a:p>
          <a:p>
            <a:pPr indent="449580" algn="l">
              <a:buNone/>
            </a:pPr>
            <a:r>
              <a:rPr lang="fr-FR" sz="1800" dirty="0">
                <a:solidFill>
                  <a:srgbClr val="192B3F"/>
                </a:solidFill>
                <a:effectLst/>
                <a:latin typeface="Aptos"/>
                <a:ea typeface="Times New Roman" panose="02020603050405020304" pitchFamily="18" charset="0"/>
                <a:cs typeface="Arial" panose="020B0604020202020204" pitchFamily="34" charset="0"/>
              </a:rPr>
              <a:t>– signalisation « cédez le passage » ;</a:t>
            </a:r>
            <a:endParaRPr lang="fr-FR" sz="1800" dirty="0">
              <a:effectLst/>
              <a:latin typeface="+mn-lt"/>
              <a:ea typeface="Times New Roman" panose="02020603050405020304" pitchFamily="18" charset="0"/>
            </a:endParaRPr>
          </a:p>
          <a:p>
            <a:pPr algn="just">
              <a:spcAft>
                <a:spcPts val="1800"/>
              </a:spcAft>
              <a:buNone/>
            </a:pPr>
            <a:r>
              <a:rPr lang="fr-FR" sz="1800" dirty="0">
                <a:solidFill>
                  <a:schemeClr val="tx1"/>
                </a:solidFill>
                <a:effectLst/>
                <a:latin typeface="Aptos"/>
                <a:ea typeface="Times New Roman" panose="02020603050405020304" pitchFamily="18" charset="0"/>
                <a:cs typeface="Arial" panose="020B0604020202020204" pitchFamily="34" charset="0"/>
              </a:rPr>
              <a:t>8. Non-respect de la priorité au piéton.</a:t>
            </a:r>
            <a:endParaRPr lang="fr-FR"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800158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91440" y="683552"/>
            <a:ext cx="11419807" cy="3673550"/>
          </a:xfrm>
          <a:prstGeom prst="roundRect">
            <a:avLst/>
          </a:prstGeom>
          <a:solidFill>
            <a:srgbClr val="FFFFFF"/>
          </a:solidFill>
          <a:ln w="12700">
            <a:solidFill>
              <a:srgbClr val="CDD5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ZoneTexte 2">
            <a:extLst>
              <a:ext uri="{FF2B5EF4-FFF2-40B4-BE49-F238E27FC236}">
                <a16:creationId xmlns:a16="http://schemas.microsoft.com/office/drawing/2014/main" id="{A36385EB-A6F7-D941-2ACA-7013A2A821BD}"/>
              </a:ext>
            </a:extLst>
          </p:cNvPr>
          <p:cNvSpPr txBox="1"/>
          <p:nvPr/>
        </p:nvSpPr>
        <p:spPr>
          <a:xfrm>
            <a:off x="157397" y="202366"/>
            <a:ext cx="11152682" cy="3416320"/>
          </a:xfrm>
          <a:prstGeom prst="rect">
            <a:avLst/>
          </a:prstGeom>
          <a:noFill/>
        </p:spPr>
        <p:txBody>
          <a:bodyPr wrap="square">
            <a:spAutoFit/>
          </a:bodyPr>
          <a:lstStyle/>
          <a:p>
            <a:endParaRPr lang="fr-FR" dirty="0"/>
          </a:p>
          <a:p>
            <a:endParaRPr lang="fr-FR" dirty="0"/>
          </a:p>
          <a:p>
            <a:endParaRPr lang="fr-FR" dirty="0"/>
          </a:p>
          <a:p>
            <a:pPr algn="just"/>
            <a:r>
              <a:rPr lang="fr-FR" dirty="0">
                <a:solidFill>
                  <a:srgbClr val="2A2D31"/>
                </a:solidFill>
                <a:latin typeface="Aptos"/>
              </a:rPr>
              <a:t>Il importe que l’infraction associée à l’usage du téléphone tenu en mains soit clairement identifiée dans la motivation de l’arrêté de suspension. Se référer aux seuls textes est insuffisant : </a:t>
            </a:r>
            <a:r>
              <a:rPr lang="fr-FR" b="1" dirty="0">
                <a:solidFill>
                  <a:srgbClr val="2A2D31"/>
                </a:solidFill>
                <a:latin typeface="Aptos"/>
              </a:rPr>
              <a:t>TA Orléans, 28 juill. 2025, n° 2503422 </a:t>
            </a:r>
          </a:p>
          <a:p>
            <a:endParaRPr lang="fr-FR" dirty="0"/>
          </a:p>
          <a:p>
            <a:pPr algn="just"/>
            <a:r>
              <a:rPr lang="fr-FR" dirty="0">
                <a:solidFill>
                  <a:srgbClr val="2A2D31"/>
                </a:solidFill>
                <a:latin typeface="Aptos"/>
              </a:rPr>
              <a:t>il ressort des termes mêmes du mémoire en défense du préfet de Seine-et-Marne que M. X n’a pas été verbalisé pour usage d’un téléphone tenu en main, mais pour port à l'oreille, par le conducteur d'un véhicule en circulation, d’un dispositif susceptible d'émettre du son, infraction relevée simultanément avec notamment une infraction d’excès de vitesse inférieur à 40 km/h. Ainsi, en application de ce qui a été développé au point 3, le préfet ne pouvait suspendre le permis de conduire du requérant </a:t>
            </a:r>
            <a:r>
              <a:rPr lang="fr-FR" b="1" dirty="0">
                <a:solidFill>
                  <a:srgbClr val="2A2D31"/>
                </a:solidFill>
                <a:latin typeface="Aptos"/>
              </a:rPr>
              <a:t>TA Melun, 16 juillet 2025, n° 2301771</a:t>
            </a:r>
          </a:p>
        </p:txBody>
      </p:sp>
    </p:spTree>
    <p:extLst>
      <p:ext uri="{BB962C8B-B14F-4D97-AF65-F5344CB8AC3E}">
        <p14:creationId xmlns:p14="http://schemas.microsoft.com/office/powerpoint/2010/main" val="13309477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p:cNvSpPr/>
          <p:nvPr/>
        </p:nvSpPr>
        <p:spPr>
          <a:xfrm>
            <a:off x="0" y="6816852"/>
            <a:ext cx="12192000" cy="41148"/>
          </a:xfrm>
          <a:prstGeom prst="rect">
            <a:avLst/>
          </a:prstGeom>
          <a:solidFill>
            <a:srgbClr val="4497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0" y="0"/>
            <a:ext cx="12192000" cy="50292"/>
          </a:xfrm>
          <a:prstGeom prst="rect">
            <a:avLst/>
          </a:prstGeom>
          <a:solidFill>
            <a:srgbClr val="192B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1820419" y="620607"/>
            <a:ext cx="8551161" cy="5616785"/>
          </a:xfrm>
          <a:prstGeom prst="rect">
            <a:avLst/>
          </a:prstGeom>
          <a:solidFill>
            <a:srgbClr val="FFFFFF"/>
          </a:solidFill>
          <a:ln w="10160">
            <a:solidFill>
              <a:srgbClr val="D8DD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Image 2">
            <a:extLst>
              <a:ext uri="{FF2B5EF4-FFF2-40B4-BE49-F238E27FC236}">
                <a16:creationId xmlns:a16="http://schemas.microsoft.com/office/drawing/2014/main" id="{647A45D7-B14D-F276-90D8-0CF22EBC7F90}"/>
              </a:ext>
            </a:extLst>
          </p:cNvPr>
          <p:cNvPicPr>
            <a:picLocks noChangeAspect="1"/>
          </p:cNvPicPr>
          <p:nvPr/>
        </p:nvPicPr>
        <p:blipFill>
          <a:blip r:embed="rId2"/>
          <a:stretch>
            <a:fillRect/>
          </a:stretch>
        </p:blipFill>
        <p:spPr>
          <a:xfrm>
            <a:off x="1843279" y="643467"/>
            <a:ext cx="8505441"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5555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5590</Words>
  <Application>Microsoft Office PowerPoint</Application>
  <PresentationFormat>Grand écran</PresentationFormat>
  <Paragraphs>309</Paragraphs>
  <Slides>33</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33</vt:i4>
      </vt:variant>
    </vt:vector>
  </HeadingPairs>
  <TitlesOfParts>
    <vt:vector size="39" baseType="lpstr">
      <vt:lpstr>Aptos</vt:lpstr>
      <vt:lpstr>Aptos Display</vt:lpstr>
      <vt:lpstr>Arial</vt:lpstr>
      <vt:lpstr>Calibri</vt:lpstr>
      <vt:lpstr>Times New Roman</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Me Rémy JOSSEAUME</dc:creator>
  <cp:keywords/>
  <dc:description>generated using python-pptx</dc:description>
  <cp:lastModifiedBy>Me Rémy JOSSEAUME</cp:lastModifiedBy>
  <cp:revision>16</cp:revision>
  <cp:lastPrinted>2026-09-29T09:23:08Z</cp:lastPrinted>
  <dcterms:created xsi:type="dcterms:W3CDTF">2013-01-27T09:14:16Z</dcterms:created>
  <dcterms:modified xsi:type="dcterms:W3CDTF">2026-10-06T13:04:10Z</dcterms:modified>
  <cp:category/>
</cp:coreProperties>
</file>