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472" r:id="rId3"/>
    <p:sldId id="471" r:id="rId4"/>
    <p:sldId id="300" r:id="rId5"/>
    <p:sldId id="297" r:id="rId6"/>
    <p:sldId id="473" r:id="rId7"/>
    <p:sldId id="258" r:id="rId8"/>
    <p:sldId id="259" r:id="rId9"/>
    <p:sldId id="260" r:id="rId10"/>
    <p:sldId id="274" r:id="rId11"/>
    <p:sldId id="275" r:id="rId12"/>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4" autoAdjust="0"/>
    <p:restoredTop sz="94660"/>
  </p:normalViewPr>
  <p:slideViewPr>
    <p:cSldViewPr snapToGrid="0">
      <p:cViewPr varScale="1">
        <p:scale>
          <a:sx n="74" d="100"/>
          <a:sy n="74" d="100"/>
        </p:scale>
        <p:origin x="2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2000" b="0" strike="noStrike" spc="114">
                <a:solidFill>
                  <a:srgbClr val="000000"/>
                </a:solidFill>
                <a:uFill>
                  <a:solidFill>
                    <a:srgbClr val="FFFFFF"/>
                  </a:solidFill>
                </a:uFill>
                <a:latin typeface="+mn-lt"/>
                <a:ea typeface="DejaVu Sans"/>
              </a:defRPr>
            </a:pPr>
            <a:r>
              <a:rPr lang="fr-FR" sz="2000" b="0" strike="noStrike" spc="114" dirty="0">
                <a:solidFill>
                  <a:srgbClr val="000000"/>
                </a:solidFill>
                <a:uFill>
                  <a:solidFill>
                    <a:srgbClr val="FFFFFF"/>
                  </a:solidFill>
                </a:uFill>
                <a:latin typeface="+mn-lt"/>
                <a:ea typeface="DejaVu Sans"/>
              </a:rPr>
              <a:t>15 600 dossiers en cours</a:t>
            </a:r>
          </a:p>
        </c:rich>
      </c:tx>
      <c:layout>
        <c:manualLayout>
          <c:xMode val="edge"/>
          <c:yMode val="edge"/>
          <c:x val="0.207310565635005"/>
          <c:y val="0"/>
        </c:manualLayout>
      </c:layout>
      <c:overlay val="0"/>
    </c:title>
    <c:autoTitleDeleted val="0"/>
    <c:plotArea>
      <c:layout>
        <c:manualLayout>
          <c:layoutTarget val="inner"/>
          <c:xMode val="edge"/>
          <c:yMode val="edge"/>
          <c:x val="3.2372821060120897E-2"/>
          <c:y val="0.29674537332482398"/>
          <c:w val="0.90563856278904298"/>
          <c:h val="0.59212325644999497"/>
        </c:manualLayout>
      </c:layout>
      <c:barChart>
        <c:barDir val="col"/>
        <c:grouping val="clustered"/>
        <c:varyColors val="0"/>
        <c:ser>
          <c:idx val="0"/>
          <c:order val="0"/>
          <c:tx>
            <c:strRef>
              <c:f>Feuil1!$B$1</c:f>
              <c:strCache>
                <c:ptCount val="1"/>
                <c:pt idx="0">
                  <c:v>Saisines</c:v>
                </c:pt>
              </c:strCache>
            </c:strRef>
          </c:tx>
          <c:spPr>
            <a:solidFill>
              <a:srgbClr val="31B4E6"/>
            </a:solidFill>
            <a:ln>
              <a:noFill/>
            </a:ln>
          </c:spPr>
          <c:invertIfNegative val="0"/>
          <c:dLbls>
            <c:spPr>
              <a:noFill/>
              <a:ln>
                <a:noFill/>
              </a:ln>
              <a:effectLst/>
            </c:spPr>
            <c:dLblPos val="outEnd"/>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Feuil1!$A$2:$A$3</c:f>
              <c:strCache>
                <c:ptCount val="2"/>
                <c:pt idx="0">
                  <c:v>Année 2024</c:v>
                </c:pt>
                <c:pt idx="1">
                  <c:v>Année 2025</c:v>
                </c:pt>
              </c:strCache>
            </c:strRef>
          </c:cat>
          <c:val>
            <c:numRef>
              <c:f>Feuil1!$B$2:$B$3</c:f>
              <c:numCache>
                <c:formatCode>General</c:formatCode>
                <c:ptCount val="2"/>
                <c:pt idx="0">
                  <c:v>3500</c:v>
                </c:pt>
                <c:pt idx="1">
                  <c:v>3757</c:v>
                </c:pt>
              </c:numCache>
            </c:numRef>
          </c:val>
          <c:extLst>
            <c:ext xmlns:c16="http://schemas.microsoft.com/office/drawing/2014/chart" uri="{C3380CC4-5D6E-409C-BE32-E72D297353CC}">
              <c16:uniqueId val="{00000000-EB4D-433C-9463-A8BF1A0794E7}"/>
            </c:ext>
          </c:extLst>
        </c:ser>
        <c:ser>
          <c:idx val="1"/>
          <c:order val="1"/>
          <c:tx>
            <c:strRef>
              <c:f>Feuil1!$C$1</c:f>
              <c:strCache>
                <c:ptCount val="1"/>
                <c:pt idx="0">
                  <c:v>Jugements rendus</c:v>
                </c:pt>
              </c:strCache>
            </c:strRef>
          </c:tx>
          <c:spPr>
            <a:solidFill>
              <a:srgbClr val="7E40CC"/>
            </a:solidFill>
            <a:ln>
              <a:noFill/>
            </a:ln>
          </c:spPr>
          <c:invertIfNegative val="0"/>
          <c:dLbls>
            <c:spPr>
              <a:noFill/>
              <a:ln>
                <a:noFill/>
              </a:ln>
              <a:effectLst/>
            </c:spPr>
            <c:dLblPos val="outEnd"/>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Feuil1!$A$2:$A$3</c:f>
              <c:strCache>
                <c:ptCount val="2"/>
                <c:pt idx="0">
                  <c:v>Année 2024</c:v>
                </c:pt>
                <c:pt idx="1">
                  <c:v>Année 2025</c:v>
                </c:pt>
              </c:strCache>
            </c:strRef>
          </c:cat>
          <c:val>
            <c:numRef>
              <c:f>Feuil1!$C$2:$C$3</c:f>
              <c:numCache>
                <c:formatCode>General</c:formatCode>
                <c:ptCount val="2"/>
                <c:pt idx="0">
                  <c:v>4790</c:v>
                </c:pt>
                <c:pt idx="1">
                  <c:v>4807</c:v>
                </c:pt>
              </c:numCache>
            </c:numRef>
          </c:val>
          <c:extLst>
            <c:ext xmlns:c16="http://schemas.microsoft.com/office/drawing/2014/chart" uri="{C3380CC4-5D6E-409C-BE32-E72D297353CC}">
              <c16:uniqueId val="{00000001-EB4D-433C-9463-A8BF1A0794E7}"/>
            </c:ext>
          </c:extLst>
        </c:ser>
        <c:ser>
          <c:idx val="2"/>
          <c:order val="2"/>
          <c:tx>
            <c:strRef>
              <c:f>Feuil1!$D$1</c:f>
              <c:strCache>
                <c:ptCount val="1"/>
                <c:pt idx="0">
                  <c:v>Ordonnances rendues</c:v>
                </c:pt>
              </c:strCache>
            </c:strRef>
          </c:tx>
          <c:spPr>
            <a:solidFill>
              <a:srgbClr val="E833BF"/>
            </a:solidFill>
            <a:ln>
              <a:noFill/>
            </a:ln>
          </c:spPr>
          <c:invertIfNegative val="0"/>
          <c:dLbls>
            <c:spPr>
              <a:noFill/>
              <a:ln>
                <a:noFill/>
              </a:ln>
              <a:effectLst/>
            </c:spPr>
            <c:dLblPos val="outEnd"/>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Feuil1!$A$2:$A$3</c:f>
              <c:strCache>
                <c:ptCount val="2"/>
                <c:pt idx="0">
                  <c:v>Année 2024</c:v>
                </c:pt>
                <c:pt idx="1">
                  <c:v>Année 2025</c:v>
                </c:pt>
              </c:strCache>
            </c:strRef>
          </c:cat>
          <c:val>
            <c:numRef>
              <c:f>Feuil1!$D$2:$D$3</c:f>
              <c:numCache>
                <c:formatCode>General</c:formatCode>
                <c:ptCount val="2"/>
                <c:pt idx="0">
                  <c:v>8300</c:v>
                </c:pt>
                <c:pt idx="1">
                  <c:v>8641</c:v>
                </c:pt>
              </c:numCache>
            </c:numRef>
          </c:val>
          <c:extLst>
            <c:ext xmlns:c16="http://schemas.microsoft.com/office/drawing/2014/chart" uri="{C3380CC4-5D6E-409C-BE32-E72D297353CC}">
              <c16:uniqueId val="{00000002-EB4D-433C-9463-A8BF1A0794E7}"/>
            </c:ext>
          </c:extLst>
        </c:ser>
        <c:dLbls>
          <c:showLegendKey val="0"/>
          <c:showVal val="0"/>
          <c:showCatName val="0"/>
          <c:showSerName val="0"/>
          <c:showPercent val="0"/>
          <c:showBubbleSize val="0"/>
        </c:dLbls>
        <c:gapWidth val="444"/>
        <c:overlap val="-90"/>
        <c:axId val="27912277"/>
        <c:axId val="94571129"/>
      </c:barChart>
      <c:catAx>
        <c:axId val="27912277"/>
        <c:scaling>
          <c:orientation val="minMax"/>
        </c:scaling>
        <c:delete val="0"/>
        <c:axPos val="b"/>
        <c:majorGridlines>
          <c:spPr>
            <a:ln w="9360">
              <a:solidFill>
                <a:srgbClr val="D9D9D9"/>
              </a:solidFill>
              <a:round/>
            </a:ln>
          </c:spPr>
        </c:majorGridlines>
        <c:numFmt formatCode="General" sourceLinked="1"/>
        <c:majorTickMark val="none"/>
        <c:minorTickMark val="none"/>
        <c:tickLblPos val="nextTo"/>
        <c:spPr>
          <a:ln w="9360">
            <a:solidFill>
              <a:srgbClr val="D9D9D9"/>
            </a:solidFill>
            <a:round/>
          </a:ln>
        </c:spPr>
        <c:txPr>
          <a:bodyPr/>
          <a:lstStyle/>
          <a:p>
            <a:pPr>
              <a:defRPr sz="1064" b="0" strike="noStrike" spc="114">
                <a:solidFill>
                  <a:srgbClr val="000000"/>
                </a:solidFill>
                <a:uFill>
                  <a:solidFill>
                    <a:srgbClr val="FFFFFF"/>
                  </a:solidFill>
                </a:uFill>
                <a:latin typeface="Century Gothic"/>
                <a:ea typeface="DejaVu Sans"/>
              </a:defRPr>
            </a:pPr>
            <a:endParaRPr lang="fr-FR"/>
          </a:p>
        </c:txPr>
        <c:crossAx val="94571129"/>
        <c:crosses val="autoZero"/>
        <c:auto val="1"/>
        <c:lblAlgn val="ctr"/>
        <c:lblOffset val="100"/>
        <c:noMultiLvlLbl val="1"/>
      </c:catAx>
      <c:valAx>
        <c:axId val="94571129"/>
        <c:scaling>
          <c:orientation val="minMax"/>
        </c:scaling>
        <c:delete val="1"/>
        <c:axPos val="l"/>
        <c:numFmt formatCode="General" sourceLinked="0"/>
        <c:majorTickMark val="none"/>
        <c:minorTickMark val="none"/>
        <c:tickLblPos val="nextTo"/>
        <c:crossAx val="27912277"/>
        <c:crosses val="autoZero"/>
        <c:crossBetween val="between"/>
      </c:valAx>
      <c:spPr>
        <a:noFill/>
        <a:ln>
          <a:noFill/>
        </a:ln>
      </c:spPr>
    </c:plotArea>
    <c:legend>
      <c:legendPos val="t"/>
      <c:layout>
        <c:manualLayout>
          <c:xMode val="edge"/>
          <c:yMode val="edge"/>
          <c:x val="0.14702835189831101"/>
          <c:y val="7.9176576167768006E-2"/>
        </c:manualLayout>
      </c:layout>
      <c:overlay val="0"/>
      <c:spPr>
        <a:noFill/>
        <a:ln>
          <a:noFill/>
        </a:ln>
      </c:spPr>
      <c:txPr>
        <a:bodyPr/>
        <a:lstStyle/>
        <a:p>
          <a:pPr>
            <a:defRPr sz="1600">
              <a:latin typeface="+mn-lt"/>
            </a:defRPr>
          </a:pPr>
          <a:endParaRPr lang="fr-FR"/>
        </a:p>
      </c:txPr>
    </c:legend>
    <c:plotVisOnly val="1"/>
    <c:dispBlanksAs val="gap"/>
    <c:showDLblsOverMax val="1"/>
  </c:chart>
  <c:spPr>
    <a:noFill/>
    <a:ln w="9360">
      <a:solidFill>
        <a:srgbClr val="000000"/>
      </a:solidFill>
      <a:round/>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75ABB4-C680-44D9-816C-49036C52253C}" type="doc">
      <dgm:prSet loTypeId="urn:microsoft.com/office/officeart/2009/3/layout/RandomtoResultProcess" loCatId="process" qsTypeId="urn:microsoft.com/office/officeart/2005/8/quickstyle/simple2" qsCatId="simple" csTypeId="urn:microsoft.com/office/officeart/2005/8/colors/colorful1" csCatId="colorful" phldr="1"/>
      <dgm:spPr/>
      <dgm:t>
        <a:bodyPr/>
        <a:lstStyle/>
        <a:p>
          <a:endParaRPr lang="fr-FR"/>
        </a:p>
      </dgm:t>
    </dgm:pt>
    <dgm:pt modelId="{4698B7C0-D70C-4ECA-91F2-42457F32417C}">
      <dgm:prSet custT="1"/>
      <dgm:spPr/>
      <dgm:t>
        <a:bodyPr/>
        <a:lstStyle/>
        <a:p>
          <a:pPr algn="ctr">
            <a:lnSpc>
              <a:spcPct val="100000"/>
            </a:lnSpc>
            <a:spcAft>
              <a:spcPts val="0"/>
            </a:spcAft>
          </a:pPr>
          <a:r>
            <a:rPr lang="fr-FR" sz="1600" b="1" dirty="0"/>
            <a:t>Requête </a:t>
          </a:r>
          <a:r>
            <a:rPr lang="fr-FR" sz="1600" b="0" dirty="0"/>
            <a:t>au juge des tutelles aux fins d’ouverture d’une mesure de protection judiciaire + CMC</a:t>
          </a:r>
        </a:p>
      </dgm:t>
    </dgm:pt>
    <dgm:pt modelId="{A641D849-E0AB-4F1B-AEE5-C7FC50CB168E}" type="sibTrans" cxnId="{E352C2F7-ED64-4A01-A92E-88FFBCD50EAF}">
      <dgm:prSet/>
      <dgm:spPr/>
      <dgm:t>
        <a:bodyPr/>
        <a:lstStyle/>
        <a:p>
          <a:pPr algn="ctr"/>
          <a:endParaRPr lang="fr-FR"/>
        </a:p>
      </dgm:t>
    </dgm:pt>
    <dgm:pt modelId="{570DAD05-8E66-4EAD-B53F-E3837F14F45D}" type="parTrans" cxnId="{E352C2F7-ED64-4A01-A92E-88FFBCD50EAF}">
      <dgm:prSet/>
      <dgm:spPr/>
      <dgm:t>
        <a:bodyPr/>
        <a:lstStyle/>
        <a:p>
          <a:pPr algn="ctr"/>
          <a:endParaRPr lang="fr-FR"/>
        </a:p>
      </dgm:t>
    </dgm:pt>
    <dgm:pt modelId="{BE3F67BB-7A93-442D-ABAF-7A2FA386D032}">
      <dgm:prSet custT="1"/>
      <dgm:spPr/>
      <dgm:t>
        <a:bodyPr/>
        <a:lstStyle/>
        <a:p>
          <a:pPr algn="ctr">
            <a:lnSpc>
              <a:spcPct val="100000"/>
            </a:lnSpc>
            <a:spcAft>
              <a:spcPts val="0"/>
            </a:spcAft>
          </a:pPr>
          <a:r>
            <a:rPr lang="fr-FR" sz="1600" b="1" dirty="0"/>
            <a:t>Instruction</a:t>
          </a:r>
          <a:r>
            <a:rPr lang="fr-FR" sz="1600" dirty="0"/>
            <a:t> : Audition de la personne à protéger et éventuellement de son entourage</a:t>
          </a:r>
        </a:p>
        <a:p>
          <a:pPr algn="ctr">
            <a:lnSpc>
              <a:spcPct val="100000"/>
            </a:lnSpc>
            <a:spcAft>
              <a:spcPts val="0"/>
            </a:spcAft>
          </a:pPr>
          <a:r>
            <a:rPr lang="fr-FR" sz="1600" dirty="0"/>
            <a:t>S’il y a lieu recueil d’informations auprès de tiers</a:t>
          </a:r>
        </a:p>
      </dgm:t>
    </dgm:pt>
    <dgm:pt modelId="{ECA938E0-F656-4D6A-8066-FDC190736EEB}" type="parTrans" cxnId="{98225001-DF99-4130-B0BD-FA14D5165239}">
      <dgm:prSet/>
      <dgm:spPr/>
      <dgm:t>
        <a:bodyPr/>
        <a:lstStyle/>
        <a:p>
          <a:pPr algn="ctr"/>
          <a:endParaRPr lang="fr-FR"/>
        </a:p>
      </dgm:t>
    </dgm:pt>
    <dgm:pt modelId="{98616B2E-AF64-450D-A685-01EC8F8AC718}" type="sibTrans" cxnId="{98225001-DF99-4130-B0BD-FA14D5165239}">
      <dgm:prSet/>
      <dgm:spPr/>
      <dgm:t>
        <a:bodyPr/>
        <a:lstStyle/>
        <a:p>
          <a:pPr algn="ctr"/>
          <a:endParaRPr lang="fr-FR"/>
        </a:p>
      </dgm:t>
    </dgm:pt>
    <dgm:pt modelId="{2D10AFAB-FACB-4721-A4CF-26EEF470A8F3}">
      <dgm:prSet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600" b="1" dirty="0"/>
            <a:t>Audience</a:t>
          </a:r>
        </a:p>
      </dgm:t>
    </dgm:pt>
    <dgm:pt modelId="{3E166870-C9AA-49A1-9B52-37E85B295B7C}" type="parTrans" cxnId="{60F30AD6-7175-4AD0-83BB-33E1B5C35736}">
      <dgm:prSet/>
      <dgm:spPr/>
      <dgm:t>
        <a:bodyPr/>
        <a:lstStyle/>
        <a:p>
          <a:pPr algn="ctr"/>
          <a:endParaRPr lang="fr-FR"/>
        </a:p>
      </dgm:t>
    </dgm:pt>
    <dgm:pt modelId="{EA7DA092-D4DF-472E-8183-7366512DBE8B}" type="sibTrans" cxnId="{60F30AD6-7175-4AD0-83BB-33E1B5C35736}">
      <dgm:prSet/>
      <dgm:spPr/>
      <dgm:t>
        <a:bodyPr/>
        <a:lstStyle/>
        <a:p>
          <a:pPr algn="ctr"/>
          <a:endParaRPr lang="fr-FR"/>
        </a:p>
      </dgm:t>
    </dgm:pt>
    <dgm:pt modelId="{CD8A7814-076E-4081-BBAE-F56498852119}">
      <dgm:prSet custT="1"/>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1600" b="1" dirty="0"/>
            <a:t>Jugement - mesure de protection ou non lieu</a:t>
          </a:r>
        </a:p>
      </dgm:t>
    </dgm:pt>
    <dgm:pt modelId="{EC8406BC-4E61-4DB7-B4A3-51B522D3ED22}" type="parTrans" cxnId="{63D68C54-6D5C-4514-9F08-B22727A1B948}">
      <dgm:prSet/>
      <dgm:spPr/>
      <dgm:t>
        <a:bodyPr/>
        <a:lstStyle/>
        <a:p>
          <a:endParaRPr lang="fr-FR"/>
        </a:p>
      </dgm:t>
    </dgm:pt>
    <dgm:pt modelId="{89860B4B-F580-4EEA-800B-F7E79F9F98E3}" type="sibTrans" cxnId="{63D68C54-6D5C-4514-9F08-B22727A1B948}">
      <dgm:prSet/>
      <dgm:spPr/>
      <dgm:t>
        <a:bodyPr/>
        <a:lstStyle/>
        <a:p>
          <a:endParaRPr lang="fr-FR"/>
        </a:p>
      </dgm:t>
    </dgm:pt>
    <dgm:pt modelId="{14BE0BD4-110F-4D15-A5E2-72B311F6DF2B}" type="pres">
      <dgm:prSet presAssocID="{0B75ABB4-C680-44D9-816C-49036C52253C}" presName="Name0" presStyleCnt="0">
        <dgm:presLayoutVars>
          <dgm:dir/>
          <dgm:animOne val="branch"/>
          <dgm:animLvl val="lvl"/>
        </dgm:presLayoutVars>
      </dgm:prSet>
      <dgm:spPr/>
    </dgm:pt>
    <dgm:pt modelId="{12115354-7023-4F61-B338-5DC8036B7930}" type="pres">
      <dgm:prSet presAssocID="{4698B7C0-D70C-4ECA-91F2-42457F32417C}" presName="chaos" presStyleCnt="0"/>
      <dgm:spPr/>
    </dgm:pt>
    <dgm:pt modelId="{200006AA-A2BD-48E6-8789-2A0D80DC1E44}" type="pres">
      <dgm:prSet presAssocID="{4698B7C0-D70C-4ECA-91F2-42457F32417C}" presName="parTx1" presStyleLbl="revTx" presStyleIdx="0" presStyleCnt="3" custScaleY="187594"/>
      <dgm:spPr/>
    </dgm:pt>
    <dgm:pt modelId="{D3FA95B3-EDD1-4E47-A186-C5DE5467C8B4}" type="pres">
      <dgm:prSet presAssocID="{4698B7C0-D70C-4ECA-91F2-42457F32417C}" presName="c1" presStyleLbl="node1" presStyleIdx="0" presStyleCnt="19"/>
      <dgm:spPr>
        <a:solidFill>
          <a:schemeClr val="bg1"/>
        </a:solidFill>
      </dgm:spPr>
    </dgm:pt>
    <dgm:pt modelId="{4669AB69-2188-4E7B-A6EE-33FA89BAE3C4}" type="pres">
      <dgm:prSet presAssocID="{4698B7C0-D70C-4ECA-91F2-42457F32417C}" presName="c2" presStyleLbl="node1" presStyleIdx="1" presStyleCnt="19"/>
      <dgm:spPr>
        <a:solidFill>
          <a:schemeClr val="bg1"/>
        </a:solidFill>
      </dgm:spPr>
    </dgm:pt>
    <dgm:pt modelId="{79A66381-D21C-403C-9975-0EE1113366F0}" type="pres">
      <dgm:prSet presAssocID="{4698B7C0-D70C-4ECA-91F2-42457F32417C}" presName="c3" presStyleLbl="node1" presStyleIdx="2" presStyleCnt="19"/>
      <dgm:spPr>
        <a:solidFill>
          <a:schemeClr val="bg1"/>
        </a:solidFill>
      </dgm:spPr>
    </dgm:pt>
    <dgm:pt modelId="{F988A945-75F6-4393-A5E5-D6DAB79299F8}" type="pres">
      <dgm:prSet presAssocID="{4698B7C0-D70C-4ECA-91F2-42457F32417C}" presName="c4" presStyleLbl="node1" presStyleIdx="3" presStyleCnt="19"/>
      <dgm:spPr>
        <a:solidFill>
          <a:schemeClr val="bg1"/>
        </a:solidFill>
      </dgm:spPr>
    </dgm:pt>
    <dgm:pt modelId="{D7B0CBF0-EE92-4BD5-8D4E-D07FA134800D}" type="pres">
      <dgm:prSet presAssocID="{4698B7C0-D70C-4ECA-91F2-42457F32417C}" presName="c5" presStyleLbl="node1" presStyleIdx="4" presStyleCnt="19"/>
      <dgm:spPr>
        <a:solidFill>
          <a:schemeClr val="bg1"/>
        </a:solidFill>
      </dgm:spPr>
    </dgm:pt>
    <dgm:pt modelId="{0D2AB1AF-652F-4657-8724-88383021514D}" type="pres">
      <dgm:prSet presAssocID="{4698B7C0-D70C-4ECA-91F2-42457F32417C}" presName="c6" presStyleLbl="node1" presStyleIdx="5" presStyleCnt="19"/>
      <dgm:spPr>
        <a:solidFill>
          <a:schemeClr val="bg1"/>
        </a:solidFill>
      </dgm:spPr>
    </dgm:pt>
    <dgm:pt modelId="{CFC0DE51-BB64-49BC-93B8-B849064C51BC}" type="pres">
      <dgm:prSet presAssocID="{4698B7C0-D70C-4ECA-91F2-42457F32417C}" presName="c7" presStyleLbl="node1" presStyleIdx="6" presStyleCnt="19"/>
      <dgm:spPr>
        <a:solidFill>
          <a:schemeClr val="bg1"/>
        </a:solidFill>
      </dgm:spPr>
    </dgm:pt>
    <dgm:pt modelId="{E979C426-2A1B-4911-89D7-1314B097FD6B}" type="pres">
      <dgm:prSet presAssocID="{4698B7C0-D70C-4ECA-91F2-42457F32417C}" presName="c8" presStyleLbl="node1" presStyleIdx="7" presStyleCnt="19"/>
      <dgm:spPr>
        <a:solidFill>
          <a:schemeClr val="bg1"/>
        </a:solidFill>
      </dgm:spPr>
    </dgm:pt>
    <dgm:pt modelId="{95DDFE43-DC65-40AE-A304-6868F69AC302}" type="pres">
      <dgm:prSet presAssocID="{4698B7C0-D70C-4ECA-91F2-42457F32417C}" presName="c9" presStyleLbl="node1" presStyleIdx="8" presStyleCnt="19"/>
      <dgm:spPr>
        <a:solidFill>
          <a:schemeClr val="bg1"/>
        </a:solidFill>
      </dgm:spPr>
    </dgm:pt>
    <dgm:pt modelId="{E09DFD8C-0742-4913-B326-77BF0BB4482B}" type="pres">
      <dgm:prSet presAssocID="{4698B7C0-D70C-4ECA-91F2-42457F32417C}" presName="c10" presStyleLbl="node1" presStyleIdx="9" presStyleCnt="19" custFlipVert="1" custFlipHor="1" custScaleX="82219" custLinFactX="-300000" custLinFactY="-272632" custLinFactNeighborX="-359635" custLinFactNeighborY="-300000"/>
      <dgm:spPr>
        <a:solidFill>
          <a:schemeClr val="bg1"/>
        </a:solidFill>
      </dgm:spPr>
    </dgm:pt>
    <dgm:pt modelId="{3DDBAC6A-E0E5-46D0-8C19-56CAF3D53B03}" type="pres">
      <dgm:prSet presAssocID="{4698B7C0-D70C-4ECA-91F2-42457F32417C}" presName="c11" presStyleLbl="node1" presStyleIdx="10" presStyleCnt="19"/>
      <dgm:spPr>
        <a:solidFill>
          <a:schemeClr val="bg1"/>
        </a:solidFill>
      </dgm:spPr>
    </dgm:pt>
    <dgm:pt modelId="{B0BF4B8E-B09E-4B81-A2CC-1BF9AE02C41B}" type="pres">
      <dgm:prSet presAssocID="{4698B7C0-D70C-4ECA-91F2-42457F32417C}" presName="c12" presStyleLbl="node1" presStyleIdx="11" presStyleCnt="19"/>
      <dgm:spPr>
        <a:solidFill>
          <a:schemeClr val="bg1"/>
        </a:solidFill>
      </dgm:spPr>
    </dgm:pt>
    <dgm:pt modelId="{8419782F-EA03-4AA0-A133-2440667C9503}" type="pres">
      <dgm:prSet presAssocID="{4698B7C0-D70C-4ECA-91F2-42457F32417C}" presName="c13" presStyleLbl="node1" presStyleIdx="12" presStyleCnt="19" custFlipVert="0" custScaleY="80544" custLinFactX="18799" custLinFactNeighborX="100000" custLinFactNeighborY="-11026"/>
      <dgm:spPr>
        <a:solidFill>
          <a:schemeClr val="bg1"/>
        </a:solidFill>
      </dgm:spPr>
    </dgm:pt>
    <dgm:pt modelId="{366170EF-499F-47E5-803F-0346BBA85E8A}" type="pres">
      <dgm:prSet presAssocID="{4698B7C0-D70C-4ECA-91F2-42457F32417C}" presName="c14" presStyleLbl="node1" presStyleIdx="13" presStyleCnt="19"/>
      <dgm:spPr>
        <a:solidFill>
          <a:schemeClr val="bg1"/>
        </a:solidFill>
      </dgm:spPr>
    </dgm:pt>
    <dgm:pt modelId="{78C60FDF-1401-43C9-82FC-1DAABB03F780}" type="pres">
      <dgm:prSet presAssocID="{4698B7C0-D70C-4ECA-91F2-42457F32417C}" presName="c15" presStyleLbl="node1" presStyleIdx="14" presStyleCnt="19" custLinFactY="100000" custLinFactNeighborX="14996" custLinFactNeighborY="157870"/>
      <dgm:spPr>
        <a:solidFill>
          <a:schemeClr val="bg1"/>
        </a:solidFill>
      </dgm:spPr>
    </dgm:pt>
    <dgm:pt modelId="{5FF4F184-1AF1-4705-8D28-8A0917DB0B67}" type="pres">
      <dgm:prSet presAssocID="{4698B7C0-D70C-4ECA-91F2-42457F32417C}" presName="c16" presStyleLbl="node1" presStyleIdx="15" presStyleCnt="19"/>
      <dgm:spPr>
        <a:solidFill>
          <a:schemeClr val="bg1"/>
        </a:solidFill>
      </dgm:spPr>
    </dgm:pt>
    <dgm:pt modelId="{56DFBE4D-E55B-4032-987F-64557367E89F}" type="pres">
      <dgm:prSet presAssocID="{4698B7C0-D70C-4ECA-91F2-42457F32417C}" presName="c17" presStyleLbl="node1" presStyleIdx="16" presStyleCnt="19"/>
      <dgm:spPr>
        <a:solidFill>
          <a:schemeClr val="bg1"/>
        </a:solidFill>
      </dgm:spPr>
    </dgm:pt>
    <dgm:pt modelId="{62E35A91-2D9F-42D1-A483-DD7480F238A2}" type="pres">
      <dgm:prSet presAssocID="{4698B7C0-D70C-4ECA-91F2-42457F32417C}" presName="c18" presStyleLbl="node1" presStyleIdx="17" presStyleCnt="19"/>
      <dgm:spPr>
        <a:solidFill>
          <a:schemeClr val="bg1"/>
        </a:solidFill>
      </dgm:spPr>
    </dgm:pt>
    <dgm:pt modelId="{AAA7A8A7-3433-48A8-A8A7-806528D73573}" type="pres">
      <dgm:prSet presAssocID="{A641D849-E0AB-4F1B-AEE5-C7FC50CB168E}" presName="chevronComposite1" presStyleCnt="0"/>
      <dgm:spPr/>
    </dgm:pt>
    <dgm:pt modelId="{F79E2B5C-EB93-4148-8C6D-096A16DF7E1B}" type="pres">
      <dgm:prSet presAssocID="{A641D849-E0AB-4F1B-AEE5-C7FC50CB168E}" presName="chevron1" presStyleLbl="sibTrans2D1" presStyleIdx="0" presStyleCnt="3"/>
      <dgm:spPr/>
    </dgm:pt>
    <dgm:pt modelId="{0D19A296-3091-4543-9545-20E24A1ABBC6}" type="pres">
      <dgm:prSet presAssocID="{A641D849-E0AB-4F1B-AEE5-C7FC50CB168E}" presName="spChevron1" presStyleCnt="0"/>
      <dgm:spPr/>
    </dgm:pt>
    <dgm:pt modelId="{1A2799E7-D74E-401F-8BF4-CF10D9317C86}" type="pres">
      <dgm:prSet presAssocID="{BE3F67BB-7A93-442D-ABAF-7A2FA386D032}" presName="middle" presStyleCnt="0"/>
      <dgm:spPr/>
    </dgm:pt>
    <dgm:pt modelId="{C1751500-729A-4B6A-A8F6-FE9F0D579858}" type="pres">
      <dgm:prSet presAssocID="{BE3F67BB-7A93-442D-ABAF-7A2FA386D032}" presName="parTxMid" presStyleLbl="revTx" presStyleIdx="1" presStyleCnt="3" custScaleX="106903" custScaleY="210383" custLinFactNeighborX="-700" custLinFactNeighborY="-12452"/>
      <dgm:spPr/>
    </dgm:pt>
    <dgm:pt modelId="{E2159A38-646D-4A1E-80A8-6FC05C2B23AB}" type="pres">
      <dgm:prSet presAssocID="{BE3F67BB-7A93-442D-ABAF-7A2FA386D032}" presName="spMid" presStyleCnt="0"/>
      <dgm:spPr/>
    </dgm:pt>
    <dgm:pt modelId="{0FE3B45A-C60E-4985-BF77-A5B2A499F192}" type="pres">
      <dgm:prSet presAssocID="{98616B2E-AF64-450D-A685-01EC8F8AC718}" presName="chevronComposite1" presStyleCnt="0"/>
      <dgm:spPr/>
    </dgm:pt>
    <dgm:pt modelId="{D01D3B49-66FD-4088-ACF7-2D73F471A10A}" type="pres">
      <dgm:prSet presAssocID="{98616B2E-AF64-450D-A685-01EC8F8AC718}" presName="chevron1" presStyleLbl="sibTrans2D1" presStyleIdx="1" presStyleCnt="3" custScaleX="108887"/>
      <dgm:spPr/>
    </dgm:pt>
    <dgm:pt modelId="{2F104385-7460-412E-8B0D-562457FE2EDC}" type="pres">
      <dgm:prSet presAssocID="{98616B2E-AF64-450D-A685-01EC8F8AC718}" presName="spChevron1" presStyleCnt="0"/>
      <dgm:spPr/>
    </dgm:pt>
    <dgm:pt modelId="{FA1123B3-664B-44AF-811A-F74DB3312E53}" type="pres">
      <dgm:prSet presAssocID="{2D10AFAB-FACB-4721-A4CF-26EEF470A8F3}" presName="middle" presStyleCnt="0"/>
      <dgm:spPr/>
    </dgm:pt>
    <dgm:pt modelId="{C19EA61D-7A6B-40BE-A6E1-83C168ABDA75}" type="pres">
      <dgm:prSet presAssocID="{2D10AFAB-FACB-4721-A4CF-26EEF470A8F3}" presName="parTxMid" presStyleLbl="revTx" presStyleIdx="2" presStyleCnt="3" custScaleX="57941"/>
      <dgm:spPr/>
    </dgm:pt>
    <dgm:pt modelId="{2C187AEF-3127-4509-B8D6-E961A44A7AEC}" type="pres">
      <dgm:prSet presAssocID="{2D10AFAB-FACB-4721-A4CF-26EEF470A8F3}" presName="spMid" presStyleCnt="0"/>
      <dgm:spPr/>
    </dgm:pt>
    <dgm:pt modelId="{53D8E784-DC0E-4C9A-9196-33E029E1B9C3}" type="pres">
      <dgm:prSet presAssocID="{EA7DA092-D4DF-472E-8183-7366512DBE8B}" presName="chevronComposite1" presStyleCnt="0"/>
      <dgm:spPr/>
    </dgm:pt>
    <dgm:pt modelId="{46A58D0B-A83F-4BF4-A4B2-C8F2D040EA51}" type="pres">
      <dgm:prSet presAssocID="{EA7DA092-D4DF-472E-8183-7366512DBE8B}" presName="chevron1" presStyleLbl="sibTrans2D1" presStyleIdx="2" presStyleCnt="3" custScaleX="129042"/>
      <dgm:spPr/>
    </dgm:pt>
    <dgm:pt modelId="{A563F810-95B3-4872-B03A-126455909E91}" type="pres">
      <dgm:prSet presAssocID="{EA7DA092-D4DF-472E-8183-7366512DBE8B}" presName="spChevron1" presStyleCnt="0"/>
      <dgm:spPr/>
    </dgm:pt>
    <dgm:pt modelId="{6332680E-4661-44F1-9A9A-BF77D981B46E}" type="pres">
      <dgm:prSet presAssocID="{CD8A7814-076E-4081-BBAE-F56498852119}" presName="last" presStyleCnt="0"/>
      <dgm:spPr/>
    </dgm:pt>
    <dgm:pt modelId="{91F93518-BF6B-40F3-8B82-EB6498BB63AE}" type="pres">
      <dgm:prSet presAssocID="{CD8A7814-076E-4081-BBAE-F56498852119}" presName="circleTx" presStyleLbl="node1" presStyleIdx="18" presStyleCnt="19"/>
      <dgm:spPr/>
    </dgm:pt>
    <dgm:pt modelId="{4731300E-9AF9-48F4-9746-7164441DA086}" type="pres">
      <dgm:prSet presAssocID="{CD8A7814-076E-4081-BBAE-F56498852119}" presName="spN" presStyleCnt="0"/>
      <dgm:spPr/>
    </dgm:pt>
  </dgm:ptLst>
  <dgm:cxnLst>
    <dgm:cxn modelId="{98225001-DF99-4130-B0BD-FA14D5165239}" srcId="{0B75ABB4-C680-44D9-816C-49036C52253C}" destId="{BE3F67BB-7A93-442D-ABAF-7A2FA386D032}" srcOrd="1" destOrd="0" parTransId="{ECA938E0-F656-4D6A-8066-FDC190736EEB}" sibTransId="{98616B2E-AF64-450D-A685-01EC8F8AC718}"/>
    <dgm:cxn modelId="{CFC4591E-6941-4654-96D9-B65A15837E3C}" type="presOf" srcId="{4698B7C0-D70C-4ECA-91F2-42457F32417C}" destId="{200006AA-A2BD-48E6-8789-2A0D80DC1E44}" srcOrd="0" destOrd="0" presId="urn:microsoft.com/office/officeart/2009/3/layout/RandomtoResultProcess"/>
    <dgm:cxn modelId="{63D68C54-6D5C-4514-9F08-B22727A1B948}" srcId="{0B75ABB4-C680-44D9-816C-49036C52253C}" destId="{CD8A7814-076E-4081-BBAE-F56498852119}" srcOrd="3" destOrd="0" parTransId="{EC8406BC-4E61-4DB7-B4A3-51B522D3ED22}" sibTransId="{89860B4B-F580-4EEA-800B-F7E79F9F98E3}"/>
    <dgm:cxn modelId="{40230C79-9A48-4204-AAEE-F1B5D02EA7F4}" type="presOf" srcId="{0B75ABB4-C680-44D9-816C-49036C52253C}" destId="{14BE0BD4-110F-4D15-A5E2-72B311F6DF2B}" srcOrd="0" destOrd="0" presId="urn:microsoft.com/office/officeart/2009/3/layout/RandomtoResultProcess"/>
    <dgm:cxn modelId="{B2D327B1-00B1-4B34-AD54-34230B751423}" type="presOf" srcId="{BE3F67BB-7A93-442D-ABAF-7A2FA386D032}" destId="{C1751500-729A-4B6A-A8F6-FE9F0D579858}" srcOrd="0" destOrd="0" presId="urn:microsoft.com/office/officeart/2009/3/layout/RandomtoResultProcess"/>
    <dgm:cxn modelId="{075C79D4-6097-45FD-BB68-8860B9A39091}" type="presOf" srcId="{2D10AFAB-FACB-4721-A4CF-26EEF470A8F3}" destId="{C19EA61D-7A6B-40BE-A6E1-83C168ABDA75}" srcOrd="0" destOrd="0" presId="urn:microsoft.com/office/officeart/2009/3/layout/RandomtoResultProcess"/>
    <dgm:cxn modelId="{619A7CD5-26B0-4405-854A-1450E17B325D}" type="presOf" srcId="{CD8A7814-076E-4081-BBAE-F56498852119}" destId="{91F93518-BF6B-40F3-8B82-EB6498BB63AE}" srcOrd="0" destOrd="0" presId="urn:microsoft.com/office/officeart/2009/3/layout/RandomtoResultProcess"/>
    <dgm:cxn modelId="{60F30AD6-7175-4AD0-83BB-33E1B5C35736}" srcId="{0B75ABB4-C680-44D9-816C-49036C52253C}" destId="{2D10AFAB-FACB-4721-A4CF-26EEF470A8F3}" srcOrd="2" destOrd="0" parTransId="{3E166870-C9AA-49A1-9B52-37E85B295B7C}" sibTransId="{EA7DA092-D4DF-472E-8183-7366512DBE8B}"/>
    <dgm:cxn modelId="{E352C2F7-ED64-4A01-A92E-88FFBCD50EAF}" srcId="{0B75ABB4-C680-44D9-816C-49036C52253C}" destId="{4698B7C0-D70C-4ECA-91F2-42457F32417C}" srcOrd="0" destOrd="0" parTransId="{570DAD05-8E66-4EAD-B53F-E3837F14F45D}" sibTransId="{A641D849-E0AB-4F1B-AEE5-C7FC50CB168E}"/>
    <dgm:cxn modelId="{F9F7B0A6-CB80-407F-B90A-E54141E8E3F2}" type="presParOf" srcId="{14BE0BD4-110F-4D15-A5E2-72B311F6DF2B}" destId="{12115354-7023-4F61-B338-5DC8036B7930}" srcOrd="0" destOrd="0" presId="urn:microsoft.com/office/officeart/2009/3/layout/RandomtoResultProcess"/>
    <dgm:cxn modelId="{6C7DAA08-6B9D-4E0D-BF0F-91DB25E7BE5F}" type="presParOf" srcId="{12115354-7023-4F61-B338-5DC8036B7930}" destId="{200006AA-A2BD-48E6-8789-2A0D80DC1E44}" srcOrd="0" destOrd="0" presId="urn:microsoft.com/office/officeart/2009/3/layout/RandomtoResultProcess"/>
    <dgm:cxn modelId="{DE3628D1-DC4F-46F3-BF6D-61EDD89BB53F}" type="presParOf" srcId="{12115354-7023-4F61-B338-5DC8036B7930}" destId="{D3FA95B3-EDD1-4E47-A186-C5DE5467C8B4}" srcOrd="1" destOrd="0" presId="urn:microsoft.com/office/officeart/2009/3/layout/RandomtoResultProcess"/>
    <dgm:cxn modelId="{221B56A8-E6AF-4CC6-8805-A221890E50D8}" type="presParOf" srcId="{12115354-7023-4F61-B338-5DC8036B7930}" destId="{4669AB69-2188-4E7B-A6EE-33FA89BAE3C4}" srcOrd="2" destOrd="0" presId="urn:microsoft.com/office/officeart/2009/3/layout/RandomtoResultProcess"/>
    <dgm:cxn modelId="{70839093-103E-4F2E-8234-E893FF8241BB}" type="presParOf" srcId="{12115354-7023-4F61-B338-5DC8036B7930}" destId="{79A66381-D21C-403C-9975-0EE1113366F0}" srcOrd="3" destOrd="0" presId="urn:microsoft.com/office/officeart/2009/3/layout/RandomtoResultProcess"/>
    <dgm:cxn modelId="{618B7686-2ED3-4704-AE4A-404C0686F662}" type="presParOf" srcId="{12115354-7023-4F61-B338-5DC8036B7930}" destId="{F988A945-75F6-4393-A5E5-D6DAB79299F8}" srcOrd="4" destOrd="0" presId="urn:microsoft.com/office/officeart/2009/3/layout/RandomtoResultProcess"/>
    <dgm:cxn modelId="{DE663733-994E-4DBA-8238-B7F97A91D6D7}" type="presParOf" srcId="{12115354-7023-4F61-B338-5DC8036B7930}" destId="{D7B0CBF0-EE92-4BD5-8D4E-D07FA134800D}" srcOrd="5" destOrd="0" presId="urn:microsoft.com/office/officeart/2009/3/layout/RandomtoResultProcess"/>
    <dgm:cxn modelId="{5E432539-24BD-4616-B287-DC057AA751D3}" type="presParOf" srcId="{12115354-7023-4F61-B338-5DC8036B7930}" destId="{0D2AB1AF-652F-4657-8724-88383021514D}" srcOrd="6" destOrd="0" presId="urn:microsoft.com/office/officeart/2009/3/layout/RandomtoResultProcess"/>
    <dgm:cxn modelId="{285E43C9-4C0D-4F3F-85A4-3D0661C72C93}" type="presParOf" srcId="{12115354-7023-4F61-B338-5DC8036B7930}" destId="{CFC0DE51-BB64-49BC-93B8-B849064C51BC}" srcOrd="7" destOrd="0" presId="urn:microsoft.com/office/officeart/2009/3/layout/RandomtoResultProcess"/>
    <dgm:cxn modelId="{2A2511D4-AB21-401D-A4B4-14AB31049F58}" type="presParOf" srcId="{12115354-7023-4F61-B338-5DC8036B7930}" destId="{E979C426-2A1B-4911-89D7-1314B097FD6B}" srcOrd="8" destOrd="0" presId="urn:microsoft.com/office/officeart/2009/3/layout/RandomtoResultProcess"/>
    <dgm:cxn modelId="{1071AB56-3B7F-4D8E-9FDF-4239346780BF}" type="presParOf" srcId="{12115354-7023-4F61-B338-5DC8036B7930}" destId="{95DDFE43-DC65-40AE-A304-6868F69AC302}" srcOrd="9" destOrd="0" presId="urn:microsoft.com/office/officeart/2009/3/layout/RandomtoResultProcess"/>
    <dgm:cxn modelId="{B6E49E84-987B-4AF8-8344-695FA5E09DFD}" type="presParOf" srcId="{12115354-7023-4F61-B338-5DC8036B7930}" destId="{E09DFD8C-0742-4913-B326-77BF0BB4482B}" srcOrd="10" destOrd="0" presId="urn:microsoft.com/office/officeart/2009/3/layout/RandomtoResultProcess"/>
    <dgm:cxn modelId="{FD6677E8-E7FB-4031-B52F-C08499F769FC}" type="presParOf" srcId="{12115354-7023-4F61-B338-5DC8036B7930}" destId="{3DDBAC6A-E0E5-46D0-8C19-56CAF3D53B03}" srcOrd="11" destOrd="0" presId="urn:microsoft.com/office/officeart/2009/3/layout/RandomtoResultProcess"/>
    <dgm:cxn modelId="{229AD884-6332-4151-90AA-DB7AFF7577BE}" type="presParOf" srcId="{12115354-7023-4F61-B338-5DC8036B7930}" destId="{B0BF4B8E-B09E-4B81-A2CC-1BF9AE02C41B}" srcOrd="12" destOrd="0" presId="urn:microsoft.com/office/officeart/2009/3/layout/RandomtoResultProcess"/>
    <dgm:cxn modelId="{6C253C61-D513-485D-87D9-39D4465AC6CA}" type="presParOf" srcId="{12115354-7023-4F61-B338-5DC8036B7930}" destId="{8419782F-EA03-4AA0-A133-2440667C9503}" srcOrd="13" destOrd="0" presId="urn:microsoft.com/office/officeart/2009/3/layout/RandomtoResultProcess"/>
    <dgm:cxn modelId="{820FC661-1DF2-4574-9C47-70C163643EB5}" type="presParOf" srcId="{12115354-7023-4F61-B338-5DC8036B7930}" destId="{366170EF-499F-47E5-803F-0346BBA85E8A}" srcOrd="14" destOrd="0" presId="urn:microsoft.com/office/officeart/2009/3/layout/RandomtoResultProcess"/>
    <dgm:cxn modelId="{726822AB-1DB0-420C-976B-8632077E7996}" type="presParOf" srcId="{12115354-7023-4F61-B338-5DC8036B7930}" destId="{78C60FDF-1401-43C9-82FC-1DAABB03F780}" srcOrd="15" destOrd="0" presId="urn:microsoft.com/office/officeart/2009/3/layout/RandomtoResultProcess"/>
    <dgm:cxn modelId="{14D02F02-43FF-4E14-B660-40D72C587630}" type="presParOf" srcId="{12115354-7023-4F61-B338-5DC8036B7930}" destId="{5FF4F184-1AF1-4705-8D28-8A0917DB0B67}" srcOrd="16" destOrd="0" presId="urn:microsoft.com/office/officeart/2009/3/layout/RandomtoResultProcess"/>
    <dgm:cxn modelId="{586ED505-4F42-4C44-89A4-19C7829A46FC}" type="presParOf" srcId="{12115354-7023-4F61-B338-5DC8036B7930}" destId="{56DFBE4D-E55B-4032-987F-64557367E89F}" srcOrd="17" destOrd="0" presId="urn:microsoft.com/office/officeart/2009/3/layout/RandomtoResultProcess"/>
    <dgm:cxn modelId="{7B08E1B4-E2CC-4227-83B0-E0F2061AF034}" type="presParOf" srcId="{12115354-7023-4F61-B338-5DC8036B7930}" destId="{62E35A91-2D9F-42D1-A483-DD7480F238A2}" srcOrd="18" destOrd="0" presId="urn:microsoft.com/office/officeart/2009/3/layout/RandomtoResultProcess"/>
    <dgm:cxn modelId="{33CF4C7A-8335-417D-BFBF-495FC5DDDE26}" type="presParOf" srcId="{14BE0BD4-110F-4D15-A5E2-72B311F6DF2B}" destId="{AAA7A8A7-3433-48A8-A8A7-806528D73573}" srcOrd="1" destOrd="0" presId="urn:microsoft.com/office/officeart/2009/3/layout/RandomtoResultProcess"/>
    <dgm:cxn modelId="{538F0F93-5ACC-4F56-B33E-F09831326AB6}" type="presParOf" srcId="{AAA7A8A7-3433-48A8-A8A7-806528D73573}" destId="{F79E2B5C-EB93-4148-8C6D-096A16DF7E1B}" srcOrd="0" destOrd="0" presId="urn:microsoft.com/office/officeart/2009/3/layout/RandomtoResultProcess"/>
    <dgm:cxn modelId="{E8F280D0-61F1-4A3E-B3F2-E9FF55629730}" type="presParOf" srcId="{AAA7A8A7-3433-48A8-A8A7-806528D73573}" destId="{0D19A296-3091-4543-9545-20E24A1ABBC6}" srcOrd="1" destOrd="0" presId="urn:microsoft.com/office/officeart/2009/3/layout/RandomtoResultProcess"/>
    <dgm:cxn modelId="{C095EED3-B1B1-4677-A3A2-C653AFB2C98B}" type="presParOf" srcId="{14BE0BD4-110F-4D15-A5E2-72B311F6DF2B}" destId="{1A2799E7-D74E-401F-8BF4-CF10D9317C86}" srcOrd="2" destOrd="0" presId="urn:microsoft.com/office/officeart/2009/3/layout/RandomtoResultProcess"/>
    <dgm:cxn modelId="{E00720C9-D8AA-4DBD-AC92-FB1518138D96}" type="presParOf" srcId="{1A2799E7-D74E-401F-8BF4-CF10D9317C86}" destId="{C1751500-729A-4B6A-A8F6-FE9F0D579858}" srcOrd="0" destOrd="0" presId="urn:microsoft.com/office/officeart/2009/3/layout/RandomtoResultProcess"/>
    <dgm:cxn modelId="{9CD4CC71-7A5E-4D65-B08F-218911BDDA6A}" type="presParOf" srcId="{1A2799E7-D74E-401F-8BF4-CF10D9317C86}" destId="{E2159A38-646D-4A1E-80A8-6FC05C2B23AB}" srcOrd="1" destOrd="0" presId="urn:microsoft.com/office/officeart/2009/3/layout/RandomtoResultProcess"/>
    <dgm:cxn modelId="{09D486EB-B5E8-4A8B-B536-E94D93F76B8E}" type="presParOf" srcId="{14BE0BD4-110F-4D15-A5E2-72B311F6DF2B}" destId="{0FE3B45A-C60E-4985-BF77-A5B2A499F192}" srcOrd="3" destOrd="0" presId="urn:microsoft.com/office/officeart/2009/3/layout/RandomtoResultProcess"/>
    <dgm:cxn modelId="{C86393F9-7192-4C20-A881-1AF360A784AE}" type="presParOf" srcId="{0FE3B45A-C60E-4985-BF77-A5B2A499F192}" destId="{D01D3B49-66FD-4088-ACF7-2D73F471A10A}" srcOrd="0" destOrd="0" presId="urn:microsoft.com/office/officeart/2009/3/layout/RandomtoResultProcess"/>
    <dgm:cxn modelId="{F53BF7E2-A186-492C-A69C-950426CFB6F3}" type="presParOf" srcId="{0FE3B45A-C60E-4985-BF77-A5B2A499F192}" destId="{2F104385-7460-412E-8B0D-562457FE2EDC}" srcOrd="1" destOrd="0" presId="urn:microsoft.com/office/officeart/2009/3/layout/RandomtoResultProcess"/>
    <dgm:cxn modelId="{E8665460-7591-4BD3-84F9-FDEC90E573BD}" type="presParOf" srcId="{14BE0BD4-110F-4D15-A5E2-72B311F6DF2B}" destId="{FA1123B3-664B-44AF-811A-F74DB3312E53}" srcOrd="4" destOrd="0" presId="urn:microsoft.com/office/officeart/2009/3/layout/RandomtoResultProcess"/>
    <dgm:cxn modelId="{66CCEB39-ACD1-4811-9FBF-5B70486D82DC}" type="presParOf" srcId="{FA1123B3-664B-44AF-811A-F74DB3312E53}" destId="{C19EA61D-7A6B-40BE-A6E1-83C168ABDA75}" srcOrd="0" destOrd="0" presId="urn:microsoft.com/office/officeart/2009/3/layout/RandomtoResultProcess"/>
    <dgm:cxn modelId="{01056684-E5C3-4CDC-880A-50FF8EFF8050}" type="presParOf" srcId="{FA1123B3-664B-44AF-811A-F74DB3312E53}" destId="{2C187AEF-3127-4509-B8D6-E961A44A7AEC}" srcOrd="1" destOrd="0" presId="urn:microsoft.com/office/officeart/2009/3/layout/RandomtoResultProcess"/>
    <dgm:cxn modelId="{76BBBB86-77AB-4FE4-B18F-8FC9F4539303}" type="presParOf" srcId="{14BE0BD4-110F-4D15-A5E2-72B311F6DF2B}" destId="{53D8E784-DC0E-4C9A-9196-33E029E1B9C3}" srcOrd="5" destOrd="0" presId="urn:microsoft.com/office/officeart/2009/3/layout/RandomtoResultProcess"/>
    <dgm:cxn modelId="{CB94A5A1-87AF-4199-938B-26EDBC884004}" type="presParOf" srcId="{53D8E784-DC0E-4C9A-9196-33E029E1B9C3}" destId="{46A58D0B-A83F-4BF4-A4B2-C8F2D040EA51}" srcOrd="0" destOrd="0" presId="urn:microsoft.com/office/officeart/2009/3/layout/RandomtoResultProcess"/>
    <dgm:cxn modelId="{A5027089-46BC-4197-B66E-196A87D3EE56}" type="presParOf" srcId="{53D8E784-DC0E-4C9A-9196-33E029E1B9C3}" destId="{A563F810-95B3-4872-B03A-126455909E91}" srcOrd="1" destOrd="0" presId="urn:microsoft.com/office/officeart/2009/3/layout/RandomtoResultProcess"/>
    <dgm:cxn modelId="{B1E226A7-7FCA-435F-A33D-D7657A4954D9}" type="presParOf" srcId="{14BE0BD4-110F-4D15-A5E2-72B311F6DF2B}" destId="{6332680E-4661-44F1-9A9A-BF77D981B46E}" srcOrd="6" destOrd="0" presId="urn:microsoft.com/office/officeart/2009/3/layout/RandomtoResultProcess"/>
    <dgm:cxn modelId="{D9DAD3C3-3232-4C76-8506-BD95CA288C76}" type="presParOf" srcId="{6332680E-4661-44F1-9A9A-BF77D981B46E}" destId="{91F93518-BF6B-40F3-8B82-EB6498BB63AE}" srcOrd="0" destOrd="0" presId="urn:microsoft.com/office/officeart/2009/3/layout/RandomtoResultProcess"/>
    <dgm:cxn modelId="{8F5F58A0-D525-42AB-A7A7-8742F13B91DD}" type="presParOf" srcId="{6332680E-4661-44F1-9A9A-BF77D981B46E}" destId="{4731300E-9AF9-48F4-9746-7164441DA086}" srcOrd="1"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0006AA-A2BD-48E6-8789-2A0D80DC1E44}">
      <dsp:nvSpPr>
        <dsp:cNvPr id="0" name=""/>
        <dsp:cNvSpPr/>
      </dsp:nvSpPr>
      <dsp:spPr>
        <a:xfrm>
          <a:off x="160614" y="1270856"/>
          <a:ext cx="2364637" cy="1461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ts val="0"/>
            </a:spcAft>
            <a:buNone/>
          </a:pPr>
          <a:r>
            <a:rPr lang="fr-FR" sz="1600" b="1" kern="1200" dirty="0"/>
            <a:t>Requête </a:t>
          </a:r>
          <a:r>
            <a:rPr lang="fr-FR" sz="1600" b="0" kern="1200" dirty="0"/>
            <a:t>au juge des tutelles aux fins d’ouverture d’une mesure de protection judiciaire + CMC</a:t>
          </a:r>
        </a:p>
      </dsp:txBody>
      <dsp:txXfrm>
        <a:off x="160614" y="1270856"/>
        <a:ext cx="2364637" cy="1461836"/>
      </dsp:txXfrm>
    </dsp:sp>
    <dsp:sp modelId="{D3FA95B3-EDD1-4E47-A186-C5DE5467C8B4}">
      <dsp:nvSpPr>
        <dsp:cNvPr id="0" name=""/>
        <dsp:cNvSpPr/>
      </dsp:nvSpPr>
      <dsp:spPr>
        <a:xfrm>
          <a:off x="157927" y="1375146"/>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669AB69-2188-4E7B-A6EE-33FA89BAE3C4}">
      <dsp:nvSpPr>
        <dsp:cNvPr id="0" name=""/>
        <dsp:cNvSpPr/>
      </dsp:nvSpPr>
      <dsp:spPr>
        <a:xfrm>
          <a:off x="289594" y="1111811"/>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9A66381-D21C-403C-9975-0EE1113366F0}">
      <dsp:nvSpPr>
        <dsp:cNvPr id="0" name=""/>
        <dsp:cNvSpPr/>
      </dsp:nvSpPr>
      <dsp:spPr>
        <a:xfrm>
          <a:off x="605596" y="1164478"/>
          <a:ext cx="295579" cy="295579"/>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988A945-75F6-4393-A5E5-D6DAB79299F8}">
      <dsp:nvSpPr>
        <dsp:cNvPr id="0" name=""/>
        <dsp:cNvSpPr/>
      </dsp:nvSpPr>
      <dsp:spPr>
        <a:xfrm>
          <a:off x="868931" y="874810"/>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7B0CBF0-EE92-4BD5-8D4E-D07FA134800D}">
      <dsp:nvSpPr>
        <dsp:cNvPr id="0" name=""/>
        <dsp:cNvSpPr/>
      </dsp:nvSpPr>
      <dsp:spPr>
        <a:xfrm>
          <a:off x="1211266" y="769476"/>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D2AB1AF-652F-4657-8724-88383021514D}">
      <dsp:nvSpPr>
        <dsp:cNvPr id="0" name=""/>
        <dsp:cNvSpPr/>
      </dsp:nvSpPr>
      <dsp:spPr>
        <a:xfrm>
          <a:off x="1632601" y="953810"/>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FC0DE51-BB64-49BC-93B8-B849064C51BC}">
      <dsp:nvSpPr>
        <dsp:cNvPr id="0" name=""/>
        <dsp:cNvSpPr/>
      </dsp:nvSpPr>
      <dsp:spPr>
        <a:xfrm>
          <a:off x="1895936" y="1085478"/>
          <a:ext cx="295579" cy="295579"/>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979C426-2A1B-4911-89D7-1314B097FD6B}">
      <dsp:nvSpPr>
        <dsp:cNvPr id="0" name=""/>
        <dsp:cNvSpPr/>
      </dsp:nvSpPr>
      <dsp:spPr>
        <a:xfrm>
          <a:off x="2264604" y="1375146"/>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5DDFE43-DC65-40AE-A304-6868F69AC302}">
      <dsp:nvSpPr>
        <dsp:cNvPr id="0" name=""/>
        <dsp:cNvSpPr/>
      </dsp:nvSpPr>
      <dsp:spPr>
        <a:xfrm>
          <a:off x="2422605" y="1664814"/>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09DFD8C-0742-4913-B326-77BF0BB4482B}">
      <dsp:nvSpPr>
        <dsp:cNvPr id="0" name=""/>
        <dsp:cNvSpPr/>
      </dsp:nvSpPr>
      <dsp:spPr>
        <a:xfrm flipH="1" flipV="1">
          <a:off x="0" y="0"/>
          <a:ext cx="397673" cy="483675"/>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DDBAC6A-E0E5-46D0-8C19-56CAF3D53B03}">
      <dsp:nvSpPr>
        <dsp:cNvPr id="0" name=""/>
        <dsp:cNvSpPr/>
      </dsp:nvSpPr>
      <dsp:spPr>
        <a:xfrm>
          <a:off x="26260" y="2112483"/>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0BF4B8E-B09E-4B81-A2CC-1BF9AE02C41B}">
      <dsp:nvSpPr>
        <dsp:cNvPr id="0" name=""/>
        <dsp:cNvSpPr/>
      </dsp:nvSpPr>
      <dsp:spPr>
        <a:xfrm>
          <a:off x="184261" y="2349484"/>
          <a:ext cx="295579" cy="295579"/>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419782F-EA03-4AA0-A133-2440667C9503}">
      <dsp:nvSpPr>
        <dsp:cNvPr id="0" name=""/>
        <dsp:cNvSpPr/>
      </dsp:nvSpPr>
      <dsp:spPr>
        <a:xfrm>
          <a:off x="1090020" y="2554571"/>
          <a:ext cx="429934" cy="34628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66170EF-499F-47E5-803F-0346BBA85E8A}">
      <dsp:nvSpPr>
        <dsp:cNvPr id="0" name=""/>
        <dsp:cNvSpPr/>
      </dsp:nvSpPr>
      <dsp:spPr>
        <a:xfrm>
          <a:off x="1132265" y="2902487"/>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8C60FDF-1401-43C9-82FC-1DAABB03F780}">
      <dsp:nvSpPr>
        <dsp:cNvPr id="0" name=""/>
        <dsp:cNvSpPr/>
      </dsp:nvSpPr>
      <dsp:spPr>
        <a:xfrm>
          <a:off x="1281924" y="3322363"/>
          <a:ext cx="295579" cy="295579"/>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FF4F184-1AF1-4705-8D28-8A0917DB0B67}">
      <dsp:nvSpPr>
        <dsp:cNvPr id="0" name=""/>
        <dsp:cNvSpPr/>
      </dsp:nvSpPr>
      <dsp:spPr>
        <a:xfrm>
          <a:off x="1500934" y="2928820"/>
          <a:ext cx="188096" cy="188096"/>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DFBE4D-E55B-4032-987F-64557367E89F}">
      <dsp:nvSpPr>
        <dsp:cNvPr id="0" name=""/>
        <dsp:cNvSpPr/>
      </dsp:nvSpPr>
      <dsp:spPr>
        <a:xfrm>
          <a:off x="1737935" y="2507485"/>
          <a:ext cx="429934" cy="429934"/>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2E35A91-2D9F-42D1-A483-DD7480F238A2}">
      <dsp:nvSpPr>
        <dsp:cNvPr id="0" name=""/>
        <dsp:cNvSpPr/>
      </dsp:nvSpPr>
      <dsp:spPr>
        <a:xfrm>
          <a:off x="2317271" y="2402151"/>
          <a:ext cx="295579" cy="295579"/>
        </a:xfrm>
        <a:prstGeom prst="ellipse">
          <a:avLst/>
        </a:prstGeom>
        <a:solidFill>
          <a:schemeClr val="bg1"/>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79E2B5C-EB93-4148-8C6D-096A16DF7E1B}">
      <dsp:nvSpPr>
        <dsp:cNvPr id="0" name=""/>
        <dsp:cNvSpPr/>
      </dsp:nvSpPr>
      <dsp:spPr>
        <a:xfrm>
          <a:off x="2612851" y="1164040"/>
          <a:ext cx="868075" cy="1657250"/>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1751500-729A-4B6A-A8F6-FE9F0D579858}">
      <dsp:nvSpPr>
        <dsp:cNvPr id="0" name=""/>
        <dsp:cNvSpPr/>
      </dsp:nvSpPr>
      <dsp:spPr>
        <a:xfrm>
          <a:off x="3464354" y="563117"/>
          <a:ext cx="2530905" cy="3486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ts val="0"/>
            </a:spcAft>
            <a:buNone/>
          </a:pPr>
          <a:r>
            <a:rPr lang="fr-FR" sz="1600" b="1" kern="1200" dirty="0"/>
            <a:t>Instruction</a:t>
          </a:r>
          <a:r>
            <a:rPr lang="fr-FR" sz="1600" kern="1200" dirty="0"/>
            <a:t> : Audition de la personne à protéger et éventuellement de son entourage</a:t>
          </a:r>
        </a:p>
        <a:p>
          <a:pPr marL="0" lvl="0" indent="0" algn="ctr" defTabSz="711200">
            <a:lnSpc>
              <a:spcPct val="100000"/>
            </a:lnSpc>
            <a:spcBef>
              <a:spcPct val="0"/>
            </a:spcBef>
            <a:spcAft>
              <a:spcPts val="0"/>
            </a:spcAft>
            <a:buNone/>
          </a:pPr>
          <a:r>
            <a:rPr lang="fr-FR" sz="1600" kern="1200" dirty="0"/>
            <a:t>S’il y a lieu recueil d’informations auprès de tiers</a:t>
          </a:r>
        </a:p>
      </dsp:txBody>
      <dsp:txXfrm>
        <a:off x="3464354" y="563117"/>
        <a:ext cx="2530905" cy="3486541"/>
      </dsp:txXfrm>
    </dsp:sp>
    <dsp:sp modelId="{D01D3B49-66FD-4088-ACF7-2D73F471A10A}">
      <dsp:nvSpPr>
        <dsp:cNvPr id="0" name=""/>
        <dsp:cNvSpPr/>
      </dsp:nvSpPr>
      <dsp:spPr>
        <a:xfrm>
          <a:off x="6011833" y="1164040"/>
          <a:ext cx="945221" cy="1657250"/>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C19EA61D-7A6B-40BE-A6E1-83C168ABDA75}">
      <dsp:nvSpPr>
        <dsp:cNvPr id="0" name=""/>
        <dsp:cNvSpPr/>
      </dsp:nvSpPr>
      <dsp:spPr>
        <a:xfrm>
          <a:off x="6957054" y="1164845"/>
          <a:ext cx="1371740" cy="16572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600" b="1" kern="1200" dirty="0"/>
            <a:t>Audience</a:t>
          </a:r>
        </a:p>
      </dsp:txBody>
      <dsp:txXfrm>
        <a:off x="6957054" y="1164845"/>
        <a:ext cx="1371740" cy="1657235"/>
      </dsp:txXfrm>
    </dsp:sp>
    <dsp:sp modelId="{46A58D0B-A83F-4BF4-A4B2-C8F2D040EA51}">
      <dsp:nvSpPr>
        <dsp:cNvPr id="0" name=""/>
        <dsp:cNvSpPr/>
      </dsp:nvSpPr>
      <dsp:spPr>
        <a:xfrm>
          <a:off x="8328795" y="1164040"/>
          <a:ext cx="1120182" cy="1657250"/>
        </a:xfrm>
        <a:prstGeom prst="chevron">
          <a:avLst>
            <a:gd name="adj" fmla="val 62310"/>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91F93518-BF6B-40F3-8B82-EB6498BB63AE}">
      <dsp:nvSpPr>
        <dsp:cNvPr id="0" name=""/>
        <dsp:cNvSpPr/>
      </dsp:nvSpPr>
      <dsp:spPr>
        <a:xfrm>
          <a:off x="9543676" y="1027081"/>
          <a:ext cx="2012356" cy="2012356"/>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600" b="1" kern="1200" dirty="0"/>
            <a:t>Jugement - mesure de protection ou non lieu</a:t>
          </a:r>
        </a:p>
      </dsp:txBody>
      <dsp:txXfrm>
        <a:off x="9838379" y="1321784"/>
        <a:ext cx="1422950" cy="1422950"/>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A3154128-2AB1-4D36-B4AC-21D408E010D3}" type="datetimeFigureOut">
              <a:rPr lang="fr-FR" smtClean="0"/>
              <a:t>24/09/2026</a:t>
            </a:fld>
            <a:endParaRPr lang="fr-FR"/>
          </a:p>
        </p:txBody>
      </p:sp>
      <p:sp>
        <p:nvSpPr>
          <p:cNvPr id="4" name="Espace réservé de l'image des diapositives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539B1AF4-E349-4B8B-997D-973F60602511}" type="slidenum">
              <a:rPr lang="fr-FR" smtClean="0"/>
              <a:t>‹N°›</a:t>
            </a:fld>
            <a:endParaRPr lang="fr-FR"/>
          </a:p>
        </p:txBody>
      </p:sp>
    </p:spTree>
    <p:extLst>
      <p:ext uri="{BB962C8B-B14F-4D97-AF65-F5344CB8AC3E}">
        <p14:creationId xmlns:p14="http://schemas.microsoft.com/office/powerpoint/2010/main" val="3005487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CustomShape 1"/>
          <p:cNvSpPr/>
          <p:nvPr/>
        </p:nvSpPr>
        <p:spPr>
          <a:xfrm>
            <a:off x="3850589" y="0"/>
            <a:ext cx="2944946" cy="4928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2DCD7C42-5050-4282-B1A2-2212E0D8778F}" type="datetime1">
              <a:rPr lang="fr-FR" sz="1200" b="0" strike="noStrike" spc="-1">
                <a:solidFill>
                  <a:srgbClr val="000000"/>
                </a:solidFill>
                <a:uFill>
                  <a:solidFill>
                    <a:srgbClr val="FFFFFF"/>
                  </a:solidFill>
                </a:uFill>
                <a:latin typeface="Calibri"/>
                <a:ea typeface="Arial Unicode MS"/>
              </a:rPr>
              <a:t>24/09/2026</a:t>
            </a:fld>
            <a:endParaRPr lang="fr-FR" sz="1800" b="0" strike="noStrike" spc="-1">
              <a:solidFill>
                <a:srgbClr val="000000"/>
              </a:solidFill>
              <a:uFill>
                <a:solidFill>
                  <a:srgbClr val="FFFFFF"/>
                </a:solidFill>
              </a:uFill>
              <a:latin typeface="Arial"/>
            </a:endParaRPr>
          </a:p>
        </p:txBody>
      </p:sp>
      <p:sp>
        <p:nvSpPr>
          <p:cNvPr id="459" name="CustomShape 2"/>
          <p:cNvSpPr/>
          <p:nvPr/>
        </p:nvSpPr>
        <p:spPr>
          <a:xfrm>
            <a:off x="3850589" y="9377475"/>
            <a:ext cx="2944946" cy="4928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311BB164-80D7-4D49-BBF2-60E8704A6A2B}" type="slidenum">
              <a:rPr lang="fr-FR" sz="1800" b="0" strike="noStrike" spc="-1">
                <a:solidFill>
                  <a:srgbClr val="000000"/>
                </a:solidFill>
                <a:uFill>
                  <a:solidFill>
                    <a:srgbClr val="FFFFFF"/>
                  </a:solidFill>
                </a:uFill>
                <a:latin typeface="+mn-lt"/>
                <a:ea typeface="+mn-ea"/>
              </a:rPr>
              <a:t>10</a:t>
            </a:fld>
            <a:endParaRPr lang="fr-FR" sz="1800" b="0" strike="noStrike" spc="-1">
              <a:solidFill>
                <a:srgbClr val="000000"/>
              </a:solidFill>
              <a:uFill>
                <a:solidFill>
                  <a:srgbClr val="FFFFFF"/>
                </a:solidFill>
              </a:uFill>
              <a:latin typeface="Arial"/>
            </a:endParaRPr>
          </a:p>
        </p:txBody>
      </p:sp>
      <p:sp>
        <p:nvSpPr>
          <p:cNvPr id="460" name="CustomShape 3"/>
          <p:cNvSpPr/>
          <p:nvPr/>
        </p:nvSpPr>
        <p:spPr>
          <a:xfrm>
            <a:off x="3850589" y="9377475"/>
            <a:ext cx="2944946" cy="492856"/>
          </a:xfrm>
          <a:prstGeom prst="rect">
            <a:avLst/>
          </a:prstGeom>
          <a:noFill/>
          <a:ln>
            <a:noFill/>
          </a:ln>
          <a:effectLst>
            <a:outerShdw dist="23042" dir="5400000" algn="tl">
              <a:srgbClr val="000000">
                <a:alpha val="35000"/>
              </a:srgbClr>
            </a:outerShdw>
          </a:effectLst>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1E34935B-B471-48DE-BBB0-26330E6A0375}" type="slidenum">
              <a:rPr lang="fr-FR" sz="1800" b="0" strike="noStrike" spc="-1">
                <a:solidFill>
                  <a:srgbClr val="000000"/>
                </a:solidFill>
                <a:uFill>
                  <a:solidFill>
                    <a:srgbClr val="FFFFFF"/>
                  </a:solidFill>
                </a:uFill>
                <a:latin typeface="+mn-lt"/>
                <a:ea typeface="+mn-ea"/>
              </a:rPr>
              <a:t>10</a:t>
            </a:fld>
            <a:endParaRPr lang="fr-FR" sz="1800" b="0" strike="noStrike" spc="-1">
              <a:solidFill>
                <a:srgbClr val="000000"/>
              </a:solidFill>
              <a:uFill>
                <a:solidFill>
                  <a:srgbClr val="FFFFFF"/>
                </a:solidFill>
              </a:uFill>
              <a:latin typeface="Arial"/>
            </a:endParaRPr>
          </a:p>
        </p:txBody>
      </p:sp>
      <p:sp>
        <p:nvSpPr>
          <p:cNvPr id="461" name="PlaceHolder 4"/>
          <p:cNvSpPr>
            <a:spLocks noGrp="1"/>
          </p:cNvSpPr>
          <p:nvPr>
            <p:ph type="body"/>
          </p:nvPr>
        </p:nvSpPr>
        <p:spPr>
          <a:xfrm>
            <a:off x="749350" y="5483215"/>
            <a:ext cx="5993729" cy="5096471"/>
          </a:xfrm>
          <a:prstGeom prst="rect">
            <a:avLst/>
          </a:prstGeom>
        </p:spPr>
        <p:txBody>
          <a:bodyPr lIns="0" tIns="0" rIns="0" bIns="0"/>
          <a:lstStyle/>
          <a:p>
            <a:endParaRPr lang="fr-FR" sz="2000" b="0" strike="noStrike" spc="-1">
              <a:solidFill>
                <a:srgbClr val="000000"/>
              </a:solidFill>
              <a:uFill>
                <a:solidFill>
                  <a:srgbClr val="FFFFFF"/>
                </a:solidFill>
              </a:uFill>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CustomShape 1"/>
          <p:cNvSpPr/>
          <p:nvPr/>
        </p:nvSpPr>
        <p:spPr>
          <a:xfrm>
            <a:off x="3850589" y="0"/>
            <a:ext cx="2944946" cy="4928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fld id="{2DE2D97E-117B-4F0E-B649-BD07D9D9B99A}" type="datetime1">
              <a:rPr lang="fr-FR" sz="1200" b="0" strike="noStrike" spc="-1">
                <a:solidFill>
                  <a:srgbClr val="000000"/>
                </a:solidFill>
                <a:uFill>
                  <a:solidFill>
                    <a:srgbClr val="FFFFFF"/>
                  </a:solidFill>
                </a:uFill>
                <a:latin typeface="Calibri"/>
                <a:ea typeface="Arial Unicode MS"/>
              </a:rPr>
              <a:t>24/09/2026</a:t>
            </a:fld>
            <a:endParaRPr lang="fr-FR" sz="1800" b="0" strike="noStrike" spc="-1">
              <a:solidFill>
                <a:srgbClr val="000000"/>
              </a:solidFill>
              <a:uFill>
                <a:solidFill>
                  <a:srgbClr val="FFFFFF"/>
                </a:solidFill>
              </a:uFill>
              <a:latin typeface="Arial"/>
            </a:endParaRPr>
          </a:p>
        </p:txBody>
      </p:sp>
      <p:sp>
        <p:nvSpPr>
          <p:cNvPr id="463" name="CustomShape 2"/>
          <p:cNvSpPr/>
          <p:nvPr/>
        </p:nvSpPr>
        <p:spPr>
          <a:xfrm>
            <a:off x="3850589" y="9377475"/>
            <a:ext cx="2944946" cy="4928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12741EDC-D3C7-462D-AD76-792AAE1A17BF}" type="slidenum">
              <a:rPr lang="fr-FR" sz="1800" b="0" strike="noStrike" spc="-1">
                <a:solidFill>
                  <a:srgbClr val="000000"/>
                </a:solidFill>
                <a:uFill>
                  <a:solidFill>
                    <a:srgbClr val="FFFFFF"/>
                  </a:solidFill>
                </a:uFill>
                <a:latin typeface="+mn-lt"/>
                <a:ea typeface="+mn-ea"/>
              </a:rPr>
              <a:t>11</a:t>
            </a:fld>
            <a:endParaRPr lang="fr-FR" sz="1800" b="0" strike="noStrike" spc="-1">
              <a:solidFill>
                <a:srgbClr val="000000"/>
              </a:solidFill>
              <a:uFill>
                <a:solidFill>
                  <a:srgbClr val="FFFFFF"/>
                </a:solidFill>
              </a:uFill>
              <a:latin typeface="Arial"/>
            </a:endParaRPr>
          </a:p>
        </p:txBody>
      </p:sp>
      <p:sp>
        <p:nvSpPr>
          <p:cNvPr id="464" name="PlaceHolder 3"/>
          <p:cNvSpPr>
            <a:spLocks noGrp="1"/>
          </p:cNvSpPr>
          <p:nvPr>
            <p:ph type="body"/>
          </p:nvPr>
        </p:nvSpPr>
        <p:spPr>
          <a:xfrm>
            <a:off x="679768" y="4689515"/>
            <a:ext cx="5437426" cy="4344749"/>
          </a:xfrm>
          <a:prstGeom prst="rect">
            <a:avLst/>
          </a:prstGeom>
        </p:spPr>
        <p:txBody>
          <a:bodyPr lIns="0" tIns="0" rIns="0" bIns="0"/>
          <a:lstStyle/>
          <a:p>
            <a:endParaRPr lang="fr-FR" sz="2000" b="0" strike="noStrike" spc="-1">
              <a:solidFill>
                <a:srgbClr val="000000"/>
              </a:solidFill>
              <a:uFill>
                <a:solidFill>
                  <a:srgbClr val="FFFFFF"/>
                </a:solidFill>
              </a:u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4DFACC-8C6C-441B-A33C-3259924C20C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E8D37EA-7235-0932-5552-D31C0DD8C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F712B49-3A06-7DE7-9BAD-2A2648BC867F}"/>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162B48DC-A33F-17DD-23EB-E401003B69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A96BE7-FB75-373E-B063-CF4C82A51570}"/>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3989715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3DEF68-C684-7591-1978-18E837C302D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E7A3D3-32CA-CDB4-8274-5156E46948A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78E8FB-8AA4-7D5E-66C6-2730DB67D593}"/>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006F1D6C-6D06-9E6F-1211-DCB9AF6D28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534F635-86BA-6202-724A-0ED766C6F62E}"/>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2688159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FC64C3-1630-3780-E558-E04732BF43B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387ED3F-E4D0-6872-0F0B-681C5831F7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9F18F15-CACE-6C26-B097-2E258887E9F2}"/>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616696B5-F741-9A56-741A-395D3854E9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FBFD770-EBEF-11DD-5514-7380EEF90603}"/>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102922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71306E-D1EE-83C0-12CD-4154A8BEAD6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EF831C3-A6E4-FDE1-0A25-AC04EE79687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1FA4EE7-48C4-6720-233E-1B1D03775B8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521DC98-A48D-C20E-3A76-E25D55335E71}"/>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6" name="Espace réservé du pied de page 5">
            <a:extLst>
              <a:ext uri="{FF2B5EF4-FFF2-40B4-BE49-F238E27FC236}">
                <a16:creationId xmlns:a16="http://schemas.microsoft.com/office/drawing/2014/main" id="{8450F0CD-D349-EC48-AF6B-1BEB1726788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22D9D45-EB62-5853-0031-B9EB7156E276}"/>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747777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86CB81-362B-2CA3-6844-D535E313CBD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1C22B4F-0C2B-7F0F-883A-9B11159B74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817DD6C-245A-EB7C-67B6-ABC218FFF5F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9BD508B-F19B-3369-37A6-4A3EA77CA9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C1C683B-F642-D9C5-68CB-89874DAD8BD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48B9FB6-6670-25AC-E4BE-3041D7D41385}"/>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8" name="Espace réservé du pied de page 7">
            <a:extLst>
              <a:ext uri="{FF2B5EF4-FFF2-40B4-BE49-F238E27FC236}">
                <a16:creationId xmlns:a16="http://schemas.microsoft.com/office/drawing/2014/main" id="{76B6C81D-BCC4-DDF3-54F9-89F0F7967F2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887A21A-F3F9-21A8-7009-ACA2445864FE}"/>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3419212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28BC7-10FB-9A2E-C0E4-93F5D0B77FB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11A5778-50F7-B81F-CFE1-53FFEE97E403}"/>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4" name="Espace réservé du pied de page 3">
            <a:extLst>
              <a:ext uri="{FF2B5EF4-FFF2-40B4-BE49-F238E27FC236}">
                <a16:creationId xmlns:a16="http://schemas.microsoft.com/office/drawing/2014/main" id="{79C69722-3B7B-E06D-90E9-3726D46E51D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C059126-8A07-09B3-5A2F-978582D103D8}"/>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2274407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644C4B-55C3-60B9-6457-4234CD48A3B3}"/>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3" name="Espace réservé du pied de page 2">
            <a:extLst>
              <a:ext uri="{FF2B5EF4-FFF2-40B4-BE49-F238E27FC236}">
                <a16:creationId xmlns:a16="http://schemas.microsoft.com/office/drawing/2014/main" id="{83E24C5D-684E-0BF6-A1C1-468E6CA3ED7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A8DD3A7-68C1-15C1-1430-7E8329B878E6}"/>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803736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3AA98-06B8-80BC-927C-B207B045CA3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CC09CB8-A4F5-2CDA-FB17-A8D092F520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A7D05F0-15B4-36D1-2140-5F8C959BB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95C066D-78A8-87A9-4CDF-BB5E174253AC}"/>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6" name="Espace réservé du pied de page 5">
            <a:extLst>
              <a:ext uri="{FF2B5EF4-FFF2-40B4-BE49-F238E27FC236}">
                <a16:creationId xmlns:a16="http://schemas.microsoft.com/office/drawing/2014/main" id="{61EE2556-5F28-18B5-A0EA-BD3667C1872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5D1BD0-364D-050C-4B6D-D28CCCF868BB}"/>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133246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A920E2-82FD-BC6D-16E8-468E6BD84AB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761E873-E344-8A11-3FB3-89F3BEB0D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66C219F-3DCB-052C-6D87-A68678F6D8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06EAF31-6775-5BCA-C101-6E0B4CBC7B27}"/>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6" name="Espace réservé du pied de page 5">
            <a:extLst>
              <a:ext uri="{FF2B5EF4-FFF2-40B4-BE49-F238E27FC236}">
                <a16:creationId xmlns:a16="http://schemas.microsoft.com/office/drawing/2014/main" id="{5A8B6127-ED0C-74F9-8657-7E753EF35E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B5F1E36-5287-3CA9-9523-F9CF1E0D5D1F}"/>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268124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33EFDE-D634-9101-820F-9F4B644D183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CDF83BB-9C63-26D3-ACFC-657A7F4282A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7B3F5D6-5CA5-FB37-0938-07087CC6629E}"/>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C684535C-C1A7-D71A-3E8B-7BBC32EC5F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F82C69D-B47F-2BAC-033F-955C0DD5E46E}"/>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4001375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D846DA6-C02B-F9AA-DF02-CFA7F1DE6DE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9BA35D7-FCFE-023F-0279-164791E7D67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F1AAD5-4F72-7E75-549C-5FD02405298F}"/>
              </a:ext>
            </a:extLst>
          </p:cNvPr>
          <p:cNvSpPr>
            <a:spLocks noGrp="1"/>
          </p:cNvSpPr>
          <p:nvPr>
            <p:ph type="dt" sz="half" idx="10"/>
          </p:nvPr>
        </p:nvSpPr>
        <p:spPr/>
        <p:txBody>
          <a:body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FEFBC19E-4661-9B6F-5BCD-4D861BF34B8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C579CB-76FA-CC9A-B2E1-E689C42FFF33}"/>
              </a:ext>
            </a:extLst>
          </p:cNvPr>
          <p:cNvSpPr>
            <a:spLocks noGrp="1"/>
          </p:cNvSpPr>
          <p:nvPr>
            <p:ph type="sldNum" sz="quarter" idx="12"/>
          </p:nvPr>
        </p:nvSpPr>
        <p:spPr/>
        <p:txBody>
          <a:bodyPr/>
          <a:lstStyle/>
          <a:p>
            <a:fld id="{5B3747CB-58F5-497C-9398-34248228C001}" type="slidenum">
              <a:rPr lang="fr-FR" smtClean="0"/>
              <a:t>‹N°›</a:t>
            </a:fld>
            <a:endParaRPr lang="fr-FR"/>
          </a:p>
        </p:txBody>
      </p:sp>
    </p:spTree>
    <p:extLst>
      <p:ext uri="{BB962C8B-B14F-4D97-AF65-F5344CB8AC3E}">
        <p14:creationId xmlns:p14="http://schemas.microsoft.com/office/powerpoint/2010/main" val="3935355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fr-FR" sz="4400" b="0" strike="noStrike" spc="-1">
              <a:solidFill>
                <a:srgbClr val="000000"/>
              </a:solidFill>
              <a:uFill>
                <a:solidFill>
                  <a:srgbClr val="FFFFFF"/>
                </a:solidFill>
              </a:uFill>
              <a:latin typeface="Arial"/>
            </a:endParaRPr>
          </a:p>
        </p:txBody>
      </p:sp>
      <p:sp>
        <p:nvSpPr>
          <p:cNvPr id="158" name="PlaceHolder 2"/>
          <p:cNvSpPr>
            <a:spLocks noGrp="1"/>
          </p:cNvSpPr>
          <p:nvPr>
            <p:ph type="body"/>
          </p:nvPr>
        </p:nvSpPr>
        <p:spPr>
          <a:xfrm>
            <a:off x="609480" y="1604520"/>
            <a:ext cx="5354280" cy="3977280"/>
          </a:xfrm>
          <a:prstGeom prst="rect">
            <a:avLst/>
          </a:prstGeom>
        </p:spPr>
        <p:txBody>
          <a:bodyPr lIns="0" tIns="0" rIns="0" bIns="0"/>
          <a:lstStyle/>
          <a:p>
            <a:endParaRPr lang="fr-FR" sz="3200" b="0" strike="noStrike" spc="-1">
              <a:solidFill>
                <a:srgbClr val="000000"/>
              </a:solidFill>
              <a:uFill>
                <a:solidFill>
                  <a:srgbClr val="FFFFFF"/>
                </a:solidFill>
              </a:uFill>
              <a:latin typeface="Arial"/>
            </a:endParaRPr>
          </a:p>
        </p:txBody>
      </p:sp>
      <p:sp>
        <p:nvSpPr>
          <p:cNvPr id="159" name="PlaceHolder 3"/>
          <p:cNvSpPr>
            <a:spLocks noGrp="1"/>
          </p:cNvSpPr>
          <p:nvPr>
            <p:ph type="body"/>
          </p:nvPr>
        </p:nvSpPr>
        <p:spPr>
          <a:xfrm>
            <a:off x="6231960" y="1604520"/>
            <a:ext cx="5354280" cy="3977280"/>
          </a:xfrm>
          <a:prstGeom prst="rect">
            <a:avLst/>
          </a:prstGeom>
        </p:spPr>
        <p:txBody>
          <a:bodyPr lIns="0" tIns="0" rIns="0" bIns="0"/>
          <a:lstStyle/>
          <a:p>
            <a:endParaRPr lang="fr-FR" sz="3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33880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2418C65-5B33-1D3E-9888-078A864FF3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0091566-B1AA-0CE8-0F80-0BBA10CC1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0992931-3931-A753-540C-5AD4412DD9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CF2D6A-9FD7-468F-89DE-1630F26D819A}" type="datetimeFigureOut">
              <a:rPr lang="fr-FR" smtClean="0"/>
              <a:t>24/09/2026</a:t>
            </a:fld>
            <a:endParaRPr lang="fr-FR"/>
          </a:p>
        </p:txBody>
      </p:sp>
      <p:sp>
        <p:nvSpPr>
          <p:cNvPr id="5" name="Espace réservé du pied de page 4">
            <a:extLst>
              <a:ext uri="{FF2B5EF4-FFF2-40B4-BE49-F238E27FC236}">
                <a16:creationId xmlns:a16="http://schemas.microsoft.com/office/drawing/2014/main" id="{F3D0ADC4-4676-AAAC-0211-18AD851577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2781171-C104-1573-BE42-F3AF84EC83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3747CB-58F5-497C-9398-34248228C001}" type="slidenum">
              <a:rPr lang="fr-FR" smtClean="0"/>
              <a:t>‹N°›</a:t>
            </a:fld>
            <a:endParaRPr lang="fr-FR"/>
          </a:p>
        </p:txBody>
      </p:sp>
    </p:spTree>
    <p:extLst>
      <p:ext uri="{BB962C8B-B14F-4D97-AF65-F5344CB8AC3E}">
        <p14:creationId xmlns:p14="http://schemas.microsoft.com/office/powerpoint/2010/main" val="3899511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hyperlink" Target="https://www.tribunal-de-paris.justice.fr/75/le-service-de-la-protection-des-majeur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94FE51-9C47-BE16-6ABC-CE249A3A9E84}"/>
              </a:ext>
            </a:extLst>
          </p:cNvPr>
          <p:cNvSpPr>
            <a:spLocks noGrp="1"/>
          </p:cNvSpPr>
          <p:nvPr>
            <p:ph type="ctrTitle"/>
          </p:nvPr>
        </p:nvSpPr>
        <p:spPr>
          <a:xfrm>
            <a:off x="488373" y="1122363"/>
            <a:ext cx="11222182" cy="1516928"/>
          </a:xfrm>
        </p:spPr>
        <p:txBody>
          <a:bodyPr>
            <a:normAutofit/>
          </a:bodyPr>
          <a:lstStyle/>
          <a:p>
            <a:r>
              <a:rPr lang="fr-FR" sz="4000" b="1" kern="0" dirty="0">
                <a:effectLst/>
                <a:latin typeface="Aptos" panose="020B0004020202020204" pitchFamily="34" charset="0"/>
                <a:ea typeface="Aptos" panose="020B0004020202020204" pitchFamily="34" charset="0"/>
                <a:cs typeface="Times New Roman" panose="02020603050405020304" pitchFamily="18" charset="0"/>
              </a:rPr>
              <a:t>Regards croisés - magistrats, avocats, MJPM</a:t>
            </a:r>
            <a:endParaRPr lang="fr-FR" sz="4000" dirty="0"/>
          </a:p>
        </p:txBody>
      </p:sp>
      <p:sp>
        <p:nvSpPr>
          <p:cNvPr id="3" name="Sous-titre 2">
            <a:extLst>
              <a:ext uri="{FF2B5EF4-FFF2-40B4-BE49-F238E27FC236}">
                <a16:creationId xmlns:a16="http://schemas.microsoft.com/office/drawing/2014/main" id="{BF4D646C-9D25-D695-AF91-5CD9E2F3A778}"/>
              </a:ext>
            </a:extLst>
          </p:cNvPr>
          <p:cNvSpPr>
            <a:spLocks noGrp="1"/>
          </p:cNvSpPr>
          <p:nvPr>
            <p:ph type="subTitle" idx="1"/>
          </p:nvPr>
        </p:nvSpPr>
        <p:spPr/>
        <p:txBody>
          <a:bodyPr/>
          <a:lstStyle/>
          <a:p>
            <a:r>
              <a:rPr lang="fr-FR" dirty="0"/>
              <a:t>8 septembre 2026 </a:t>
            </a:r>
          </a:p>
          <a:p>
            <a:r>
              <a:rPr lang="fr-FR" dirty="0"/>
              <a:t>Maison des avocats – auditorium Robert Badinter</a:t>
            </a:r>
          </a:p>
        </p:txBody>
      </p:sp>
    </p:spTree>
    <p:extLst>
      <p:ext uri="{BB962C8B-B14F-4D97-AF65-F5344CB8AC3E}">
        <p14:creationId xmlns:p14="http://schemas.microsoft.com/office/powerpoint/2010/main" val="288717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641132" y="624240"/>
            <a:ext cx="10863028" cy="1032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fr-FR" sz="2800" b="1" strike="noStrike" spc="-1" dirty="0">
                <a:uFill>
                  <a:solidFill>
                    <a:srgbClr val="FFFFFF"/>
                  </a:solidFill>
                </a:uFill>
              </a:rPr>
              <a:t>Présentation du service de la protection des majeurs du tribunal judiciaire de Paris</a:t>
            </a:r>
            <a:endParaRPr lang="fr-FR" sz="1800" b="1" strike="noStrike" spc="-1" dirty="0">
              <a:uFill>
                <a:solidFill>
                  <a:srgbClr val="FFFFFF"/>
                </a:solidFill>
              </a:uFill>
            </a:endParaRPr>
          </a:p>
        </p:txBody>
      </p:sp>
      <p:sp>
        <p:nvSpPr>
          <p:cNvPr id="324" name="CustomShape 2"/>
          <p:cNvSpPr/>
          <p:nvPr/>
        </p:nvSpPr>
        <p:spPr>
          <a:xfrm>
            <a:off x="7342200" y="2181240"/>
            <a:ext cx="4313160" cy="3776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spcBef>
                <a:spcPts val="1001"/>
              </a:spcBef>
            </a:pPr>
            <a:endParaRPr lang="fr-FR" sz="1800" b="0" strike="noStrike" spc="-1">
              <a:solidFill>
                <a:srgbClr val="000000"/>
              </a:solidFill>
              <a:uFill>
                <a:solidFill>
                  <a:srgbClr val="FFFFFF"/>
                </a:solidFill>
              </a:uFill>
              <a:latin typeface="Arial"/>
            </a:endParaRPr>
          </a:p>
          <a:p>
            <a:pPr>
              <a:lnSpc>
                <a:spcPct val="100000"/>
              </a:lnSpc>
              <a:spcBef>
                <a:spcPts val="1001"/>
              </a:spcBef>
            </a:pPr>
            <a:endParaRPr lang="fr-FR" sz="1800" b="0" strike="noStrike" spc="-1">
              <a:solidFill>
                <a:srgbClr val="000000"/>
              </a:solidFill>
              <a:uFill>
                <a:solidFill>
                  <a:srgbClr val="FFFFFF"/>
                </a:solidFill>
              </a:uFill>
              <a:latin typeface="Arial"/>
            </a:endParaRPr>
          </a:p>
          <a:p>
            <a:pPr>
              <a:lnSpc>
                <a:spcPct val="100000"/>
              </a:lnSpc>
              <a:spcBef>
                <a:spcPts val="1001"/>
              </a:spcBef>
            </a:pPr>
            <a:endParaRPr lang="fr-FR" sz="1800" b="0" strike="noStrike" spc="-1">
              <a:solidFill>
                <a:srgbClr val="000000"/>
              </a:solidFill>
              <a:uFill>
                <a:solidFill>
                  <a:srgbClr val="FFFFFF"/>
                </a:solidFill>
              </a:uFill>
              <a:latin typeface="Arial"/>
            </a:endParaRPr>
          </a:p>
          <a:p>
            <a:pPr>
              <a:lnSpc>
                <a:spcPct val="100000"/>
              </a:lnSpc>
              <a:spcBef>
                <a:spcPts val="1001"/>
              </a:spcBef>
            </a:pPr>
            <a:endParaRPr lang="fr-FR" sz="1800" b="0" strike="noStrike" spc="-1">
              <a:solidFill>
                <a:srgbClr val="000000"/>
              </a:solidFill>
              <a:uFill>
                <a:solidFill>
                  <a:srgbClr val="FFFFFF"/>
                </a:solidFill>
              </a:uFill>
              <a:latin typeface="Arial"/>
            </a:endParaRPr>
          </a:p>
        </p:txBody>
      </p:sp>
      <p:sp>
        <p:nvSpPr>
          <p:cNvPr id="325" name="CustomShape 3"/>
          <p:cNvSpPr/>
          <p:nvPr/>
        </p:nvSpPr>
        <p:spPr>
          <a:xfrm>
            <a:off x="641132" y="2009880"/>
            <a:ext cx="5108028" cy="3948480"/>
          </a:xfrm>
          <a:prstGeom prst="rect">
            <a:avLst/>
          </a:prstGeom>
          <a:noFill/>
          <a:ln w="9360">
            <a:solidFill>
              <a:srgbClr val="353535"/>
            </a:solidFill>
            <a:round/>
          </a:ln>
        </p:spPr>
        <p:style>
          <a:lnRef idx="0">
            <a:scrgbClr r="0" g="0" b="0"/>
          </a:lnRef>
          <a:fillRef idx="0">
            <a:scrgbClr r="0" g="0" b="0"/>
          </a:fillRef>
          <a:effectRef idx="0">
            <a:scrgbClr r="0" g="0" b="0"/>
          </a:effectRef>
          <a:fontRef idx="minor"/>
        </p:style>
        <p:txBody>
          <a:bodyPr lIns="90000" tIns="45000" rIns="90000" bIns="45000"/>
          <a:lstStyle/>
          <a:p>
            <a:pPr marL="343080" indent="-34236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12 magistrats </a:t>
            </a:r>
          </a:p>
          <a:p>
            <a:pPr marL="343080" indent="-34236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6 cabinets divisés en deux sections selon une répartition des dossiers par arrondissement</a:t>
            </a:r>
          </a:p>
          <a:p>
            <a:pPr marL="343080" indent="-34236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25 fonctionnaires :</a:t>
            </a:r>
          </a:p>
          <a:p>
            <a:pPr marL="743040" lvl="1" indent="-28512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2 directeurs de greffe, </a:t>
            </a:r>
          </a:p>
          <a:p>
            <a:pPr marL="743040" lvl="1" indent="-28512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2 greffiers par cabinet (12)</a:t>
            </a:r>
          </a:p>
          <a:p>
            <a:pPr marL="743040" lvl="1" indent="-28512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1 secrétariat commun et accueil (6)</a:t>
            </a:r>
          </a:p>
          <a:p>
            <a:pPr marL="743040" lvl="1" indent="-285120">
              <a:lnSpc>
                <a:spcPct val="100000"/>
              </a:lnSpc>
              <a:spcBef>
                <a:spcPts val="1001"/>
              </a:spcBef>
              <a:buClr>
                <a:srgbClr val="353535"/>
              </a:buClr>
              <a:buFont typeface="Wingdings 3" charset="2"/>
              <a:buChar char=""/>
            </a:pPr>
            <a:r>
              <a:rPr lang="fr-FR" sz="2000" b="0" strike="noStrike" spc="-1" dirty="0">
                <a:solidFill>
                  <a:srgbClr val="000000"/>
                </a:solidFill>
                <a:uFill>
                  <a:solidFill>
                    <a:srgbClr val="FFFFFF"/>
                  </a:solidFill>
                </a:uFill>
              </a:rPr>
              <a:t>1 service des comptes de gestion </a:t>
            </a:r>
          </a:p>
        </p:txBody>
      </p:sp>
      <p:graphicFrame>
        <p:nvGraphicFramePr>
          <p:cNvPr id="326" name="Graphique 10"/>
          <p:cNvGraphicFramePr/>
          <p:nvPr>
            <p:extLst>
              <p:ext uri="{D42A27DB-BD31-4B8C-83A1-F6EECF244321}">
                <p14:modId xmlns:p14="http://schemas.microsoft.com/office/powerpoint/2010/main" val="1031835695"/>
              </p:ext>
            </p:extLst>
          </p:nvPr>
        </p:nvGraphicFramePr>
        <p:xfrm>
          <a:off x="6526924" y="2009520"/>
          <a:ext cx="4921076" cy="39484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13756" y="1651604"/>
            <a:ext cx="8964488" cy="922789"/>
          </a:xfrm>
        </p:spPr>
        <p:txBody>
          <a:bodyPr>
            <a:noAutofit/>
          </a:bodyPr>
          <a:lstStyle/>
          <a:p>
            <a:br>
              <a:rPr lang="fr-FR" sz="2100" dirty="0">
                <a:latin typeface="Arial Black" panose="020B0A04020102020204" pitchFamily="34" charset="0"/>
              </a:rPr>
            </a:br>
            <a:r>
              <a:rPr lang="fr-FR" sz="2400" b="1" dirty="0">
                <a:solidFill>
                  <a:srgbClr val="92D05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https://www.tribunal-de-paris.justice.fr/75/le-service-de-la-protection-des-majeurs</a:t>
            </a:r>
            <a:endParaRPr lang="fr-FR" sz="2200" dirty="0">
              <a:solidFill>
                <a:srgbClr val="92D050"/>
              </a:solidFill>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5854E831-E293-437C-8EC5-ADD3BFA7D5A3}"/>
              </a:ext>
            </a:extLst>
          </p:cNvPr>
          <p:cNvSpPr txBox="1"/>
          <p:nvPr/>
        </p:nvSpPr>
        <p:spPr>
          <a:xfrm>
            <a:off x="3419912" y="765619"/>
            <a:ext cx="5159229" cy="892552"/>
          </a:xfrm>
          <a:prstGeom prst="rect">
            <a:avLst/>
          </a:prstGeom>
          <a:noFill/>
        </p:spPr>
        <p:txBody>
          <a:bodyPr wrap="square" rtlCol="0">
            <a:spAutoFit/>
          </a:bodyPr>
          <a:lstStyle/>
          <a:p>
            <a:pPr algn="ctr"/>
            <a:r>
              <a:rPr lang="fr-FR" sz="2600" b="1" dirty="0">
                <a:solidFill>
                  <a:srgbClr val="002060"/>
                </a:solidFill>
                <a:latin typeface="Arial" panose="020B0604020202020204" pitchFamily="34" charset="0"/>
                <a:cs typeface="Arial" panose="020B0604020202020204" pitchFamily="34" charset="0"/>
              </a:rPr>
              <a:t>Le site du service de la protection des majeurs </a:t>
            </a:r>
            <a:endParaRPr lang="fr-FR" sz="2600" dirty="0"/>
          </a:p>
        </p:txBody>
      </p:sp>
      <p:sp>
        <p:nvSpPr>
          <p:cNvPr id="4" name="ZoneTexte 3">
            <a:extLst>
              <a:ext uri="{FF2B5EF4-FFF2-40B4-BE49-F238E27FC236}">
                <a16:creationId xmlns:a16="http://schemas.microsoft.com/office/drawing/2014/main" id="{9DA371E3-D702-4046-B0D1-2039C7998C7D}"/>
              </a:ext>
            </a:extLst>
          </p:cNvPr>
          <p:cNvSpPr txBox="1"/>
          <p:nvPr/>
        </p:nvSpPr>
        <p:spPr>
          <a:xfrm>
            <a:off x="1912690" y="2869035"/>
            <a:ext cx="7650760" cy="2554545"/>
          </a:xfrm>
          <a:prstGeom prst="rect">
            <a:avLst/>
          </a:prstGeom>
          <a:noFill/>
        </p:spPr>
        <p:txBody>
          <a:bodyPr wrap="square" rtlCol="0">
            <a:spAutoFit/>
          </a:bodyPr>
          <a:lstStyle/>
          <a:p>
            <a:r>
              <a:rPr lang="fr-FR" sz="2000" b="1" dirty="0">
                <a:latin typeface="Arial" panose="020B0604020202020204" pitchFamily="34" charset="0"/>
                <a:cs typeface="Arial" panose="020B0604020202020204" pitchFamily="34" charset="0"/>
              </a:rPr>
              <a:t>On y trouve :</a:t>
            </a:r>
            <a:br>
              <a:rPr lang="fr-FR" sz="2000" b="1" dirty="0">
                <a:latin typeface="Arial" panose="020B0604020202020204" pitchFamily="34" charset="0"/>
                <a:cs typeface="Arial" panose="020B0604020202020204" pitchFamily="34" charset="0"/>
              </a:rPr>
            </a:br>
            <a:br>
              <a:rPr lang="fr-FR" sz="2000" dirty="0">
                <a:latin typeface="Arial" panose="020B0604020202020204" pitchFamily="34" charset="0"/>
                <a:cs typeface="Arial" panose="020B0604020202020204" pitchFamily="34" charset="0"/>
              </a:rPr>
            </a:br>
            <a:r>
              <a:rPr lang="fr-FR" sz="2000" dirty="0">
                <a:latin typeface="Arial" panose="020B0604020202020204" pitchFamily="34" charset="0"/>
                <a:cs typeface="Arial" panose="020B0604020202020204" pitchFamily="34" charset="0"/>
              </a:rPr>
              <a:t>-   Liste des médecins inscrits</a:t>
            </a:r>
          </a:p>
          <a:p>
            <a:pPr marL="285750" indent="-285750">
              <a:buFontTx/>
              <a:buChar char="-"/>
            </a:pPr>
            <a:r>
              <a:rPr lang="fr-FR" sz="2000" dirty="0">
                <a:latin typeface="Arial" panose="020B0604020202020204" pitchFamily="34" charset="0"/>
                <a:cs typeface="Arial" panose="020B0604020202020204" pitchFamily="34" charset="0"/>
              </a:rPr>
              <a:t>Liste des mandataires judiciaires à la protection des majeurs</a:t>
            </a:r>
          </a:p>
          <a:p>
            <a:pPr marL="285750" indent="-285750">
              <a:buFontTx/>
              <a:buChar char="-"/>
            </a:pPr>
            <a:r>
              <a:rPr lang="fr-FR" sz="2000" dirty="0">
                <a:latin typeface="Arial" panose="020B0604020202020204" pitchFamily="34" charset="0"/>
                <a:cs typeface="Arial" panose="020B0604020202020204" pitchFamily="34" charset="0"/>
              </a:rPr>
              <a:t>Liste de personnes susceptibles de fournir une information et un soutien aux tuteurs familiaux</a:t>
            </a:r>
          </a:p>
          <a:p>
            <a:pPr marL="285750" indent="-285750">
              <a:buFontTx/>
              <a:buChar char="-"/>
            </a:pPr>
            <a:r>
              <a:rPr lang="fr-FR" sz="2000" dirty="0">
                <a:latin typeface="Arial" panose="020B0604020202020204" pitchFamily="34" charset="0"/>
                <a:cs typeface="Arial" panose="020B0604020202020204" pitchFamily="34" charset="0"/>
              </a:rPr>
              <a:t>Les guides des différentes mesures de protection</a:t>
            </a:r>
          </a:p>
          <a:p>
            <a:pPr marL="285750" indent="-285750">
              <a:buFontTx/>
              <a:buChar char="-"/>
            </a:pPr>
            <a:r>
              <a:rPr lang="fr-FR" sz="2000" dirty="0">
                <a:latin typeface="Arial" panose="020B0604020202020204" pitchFamily="34" charset="0"/>
                <a:cs typeface="Arial" panose="020B0604020202020204" pitchFamily="34" charset="0"/>
              </a:rPr>
              <a:t>Des modèles de requêtes, …</a:t>
            </a:r>
            <a:endParaRPr lang="fr-FR" sz="2000" dirty="0"/>
          </a:p>
        </p:txBody>
      </p:sp>
    </p:spTree>
    <p:extLst>
      <p:ext uri="{BB962C8B-B14F-4D97-AF65-F5344CB8AC3E}">
        <p14:creationId xmlns:p14="http://schemas.microsoft.com/office/powerpoint/2010/main" val="23844035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2713935" y="548681"/>
            <a:ext cx="6683765" cy="561109"/>
          </a:xfrm>
        </p:spPr>
        <p:txBody>
          <a:bodyPr>
            <a:normAutofit/>
          </a:bodyPr>
          <a:lstStyle/>
          <a:p>
            <a:pPr algn="ctr"/>
            <a:r>
              <a:rPr lang="fr-FR" sz="2600" b="1" dirty="0">
                <a:solidFill>
                  <a:srgbClr val="002060"/>
                </a:solidFill>
                <a:latin typeface="Arial" panose="020B0604020202020204" pitchFamily="34" charset="0"/>
                <a:cs typeface="Arial" panose="020B0604020202020204" pitchFamily="34" charset="0"/>
              </a:rPr>
              <a:t>Le rôle du juge des tutelles</a:t>
            </a:r>
          </a:p>
        </p:txBody>
      </p:sp>
      <p:sp>
        <p:nvSpPr>
          <p:cNvPr id="9" name="Espace réservé du contenu 8"/>
          <p:cNvSpPr>
            <a:spLocks noGrp="1"/>
          </p:cNvSpPr>
          <p:nvPr>
            <p:ph sz="half" idx="2"/>
          </p:nvPr>
        </p:nvSpPr>
        <p:spPr>
          <a:xfrm>
            <a:off x="1991255" y="1546745"/>
            <a:ext cx="8209490" cy="2110855"/>
          </a:xfrm>
          <a:prstGeom prst="roundRect">
            <a:avLst/>
          </a:prstGeom>
          <a:noFill/>
          <a:ln w="9525" cap="flat" cmpd="sng" algn="ctr">
            <a:solidFill>
              <a:srgbClr val="00206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a:noAutofit/>
          </a:bodyPr>
          <a:lstStyle/>
          <a:p>
            <a:pPr>
              <a:buClr>
                <a:srgbClr val="002060"/>
              </a:buClr>
              <a:buFont typeface="Courier New" panose="02070309020205020404" pitchFamily="49" charset="0"/>
              <a:buChar char="o"/>
            </a:pPr>
            <a:r>
              <a:rPr lang="fr-FR" sz="2100" b="1" dirty="0">
                <a:solidFill>
                  <a:srgbClr val="000000"/>
                </a:solidFill>
                <a:latin typeface="Arial" panose="020B0604020202020204" pitchFamily="34" charset="0"/>
                <a:ea typeface="Microsoft YaHei" pitchFamily="2"/>
                <a:cs typeface="Arial" panose="020B0604020202020204" pitchFamily="34" charset="0"/>
              </a:rPr>
              <a:t> Déterminer</a:t>
            </a:r>
            <a:r>
              <a:rPr lang="fr-FR" sz="2100" dirty="0">
                <a:solidFill>
                  <a:srgbClr val="000000"/>
                </a:solidFill>
                <a:latin typeface="Arial" panose="020B0604020202020204" pitchFamily="34" charset="0"/>
                <a:ea typeface="Microsoft YaHei" pitchFamily="2"/>
                <a:cs typeface="Arial" panose="020B0604020202020204" pitchFamily="34" charset="0"/>
              </a:rPr>
              <a:t> si une personne a besoin d’être protégée.</a:t>
            </a:r>
          </a:p>
          <a:p>
            <a:pPr>
              <a:buClr>
                <a:srgbClr val="002060"/>
              </a:buClr>
              <a:buFont typeface="Courier New" panose="02070309020205020404" pitchFamily="49" charset="0"/>
              <a:buChar char="o"/>
            </a:pPr>
            <a:endParaRPr lang="fr-FR" sz="2100" dirty="0">
              <a:solidFill>
                <a:srgbClr val="000000"/>
              </a:solidFill>
              <a:latin typeface="Arial" panose="020B0604020202020204" pitchFamily="34" charset="0"/>
              <a:ea typeface="Microsoft YaHei" pitchFamily="2"/>
              <a:cs typeface="Arial" panose="020B0604020202020204" pitchFamily="34" charset="0"/>
            </a:endParaRPr>
          </a:p>
          <a:p>
            <a:pPr algn="just">
              <a:buClr>
                <a:srgbClr val="002060"/>
              </a:buClr>
              <a:buFont typeface="Courier New" panose="02070309020205020404" pitchFamily="49" charset="0"/>
              <a:buChar char="o"/>
            </a:pPr>
            <a:r>
              <a:rPr lang="fr-FR" sz="2100" dirty="0">
                <a:solidFill>
                  <a:srgbClr val="000000"/>
                </a:solidFill>
                <a:latin typeface="Arial" panose="020B0604020202020204" pitchFamily="34" charset="0"/>
                <a:ea typeface="Microsoft YaHei" pitchFamily="2"/>
                <a:cs typeface="Arial" panose="020B0604020202020204" pitchFamily="34" charset="0"/>
              </a:rPr>
              <a:t> Dans l’affirmative, </a:t>
            </a:r>
            <a:r>
              <a:rPr lang="fr-FR" sz="2100" b="1" dirty="0">
                <a:solidFill>
                  <a:srgbClr val="000000"/>
                </a:solidFill>
                <a:latin typeface="Arial" panose="020B0604020202020204" pitchFamily="34" charset="0"/>
                <a:ea typeface="Microsoft YaHei" pitchFamily="2"/>
                <a:cs typeface="Arial" panose="020B0604020202020204" pitchFamily="34" charset="0"/>
              </a:rPr>
              <a:t>prononcer une mesure de protection </a:t>
            </a:r>
            <a:r>
              <a:rPr lang="fr-FR" sz="2100" dirty="0">
                <a:solidFill>
                  <a:srgbClr val="000000"/>
                </a:solidFill>
                <a:latin typeface="Arial" panose="020B0604020202020204" pitchFamily="34" charset="0"/>
                <a:ea typeface="Microsoft YaHei" pitchFamily="2"/>
                <a:cs typeface="Arial" panose="020B0604020202020204" pitchFamily="34" charset="0"/>
              </a:rPr>
              <a:t>et désigner un tiers (proche ou à défaut, mandataire judiciaire (MJPM) qui va assister ou représenter la personne vulnérable. </a:t>
            </a:r>
            <a:endParaRPr lang="fr-FR" sz="2100" dirty="0">
              <a:solidFill>
                <a:schemeClr val="tx1"/>
              </a:solidFill>
              <a:latin typeface="Arial" panose="020B0604020202020204" pitchFamily="34" charset="0"/>
              <a:cs typeface="Arial" panose="020B0604020202020204" pitchFamily="34" charset="0"/>
            </a:endParaRPr>
          </a:p>
        </p:txBody>
      </p:sp>
      <p:sp>
        <p:nvSpPr>
          <p:cNvPr id="4" name="Rectangle : coins arrondis 3"/>
          <p:cNvSpPr/>
          <p:nvPr/>
        </p:nvSpPr>
        <p:spPr>
          <a:xfrm>
            <a:off x="1991255" y="3807222"/>
            <a:ext cx="8209490" cy="2333519"/>
          </a:xfrm>
          <a:prstGeom prst="roundRect">
            <a:avLst/>
          </a:prstGeom>
          <a:noFill/>
          <a:ln w="9525" cap="flat" cmpd="sng" algn="ctr">
            <a:solidFill>
              <a:srgbClr val="00206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marL="342900" indent="-342900" algn="just" defTabSz="457200">
              <a:buClr>
                <a:srgbClr val="002060"/>
              </a:buClr>
              <a:buFont typeface="Courier New" panose="02070309020205020404" pitchFamily="49" charset="0"/>
              <a:buChar char="o"/>
            </a:pPr>
            <a:r>
              <a:rPr lang="fr-FR" sz="2100" dirty="0">
                <a:solidFill>
                  <a:srgbClr val="000000"/>
                </a:solidFill>
                <a:latin typeface="Arial" panose="020B0604020202020204" pitchFamily="34" charset="0"/>
                <a:ea typeface="Microsoft YaHei" pitchFamily="2"/>
                <a:cs typeface="Arial" panose="020B0604020202020204" pitchFamily="34" charset="0"/>
              </a:rPr>
              <a:t>S’assurer que ce tiers (curateur ou tuteur) </a:t>
            </a:r>
            <a:r>
              <a:rPr lang="fr-FR" sz="2100" b="1" dirty="0">
                <a:solidFill>
                  <a:srgbClr val="000000"/>
                </a:solidFill>
                <a:latin typeface="Arial" panose="020B0604020202020204" pitchFamily="34" charset="0"/>
                <a:ea typeface="Microsoft YaHei" pitchFamily="2"/>
                <a:cs typeface="Arial" panose="020B0604020202020204" pitchFamily="34" charset="0"/>
              </a:rPr>
              <a:t>préserve</a:t>
            </a:r>
            <a:r>
              <a:rPr lang="fr-FR" sz="2100" dirty="0">
                <a:solidFill>
                  <a:srgbClr val="000000"/>
                </a:solidFill>
                <a:latin typeface="Arial" panose="020B0604020202020204" pitchFamily="34" charset="0"/>
                <a:ea typeface="Microsoft YaHei" pitchFamily="2"/>
                <a:cs typeface="Arial" panose="020B0604020202020204" pitchFamily="34" charset="0"/>
              </a:rPr>
              <a:t> suffisamment tout au long de la mesure, </a:t>
            </a:r>
            <a:r>
              <a:rPr lang="fr-FR" sz="2100" b="1" dirty="0">
                <a:solidFill>
                  <a:srgbClr val="000000"/>
                </a:solidFill>
                <a:latin typeface="Arial" panose="020B0604020202020204" pitchFamily="34" charset="0"/>
                <a:ea typeface="Microsoft YaHei" pitchFamily="2"/>
                <a:cs typeface="Arial" panose="020B0604020202020204" pitchFamily="34" charset="0"/>
              </a:rPr>
              <a:t>les intérêts de la personne protégée</a:t>
            </a:r>
            <a:r>
              <a:rPr lang="fr-FR" sz="2100" dirty="0">
                <a:solidFill>
                  <a:srgbClr val="000000"/>
                </a:solidFill>
                <a:latin typeface="Arial" panose="020B0604020202020204" pitchFamily="34" charset="0"/>
                <a:ea typeface="Microsoft YaHei" pitchFamily="2"/>
                <a:cs typeface="Arial" panose="020B0604020202020204" pitchFamily="34" charset="0"/>
              </a:rPr>
              <a:t>. </a:t>
            </a:r>
          </a:p>
          <a:p>
            <a:pPr marL="342900" indent="-342900" algn="just" defTabSz="457200">
              <a:buClr>
                <a:srgbClr val="002060"/>
              </a:buClr>
              <a:buFont typeface="Courier New" panose="02070309020205020404" pitchFamily="49" charset="0"/>
              <a:buChar char="o"/>
            </a:pPr>
            <a:endParaRPr lang="fr-FR" sz="2100" dirty="0">
              <a:solidFill>
                <a:srgbClr val="000000"/>
              </a:solidFill>
              <a:latin typeface="Arial" panose="020B0604020202020204" pitchFamily="34" charset="0"/>
              <a:ea typeface="Microsoft YaHei" pitchFamily="2"/>
              <a:cs typeface="Arial" panose="020B0604020202020204" pitchFamily="34" charset="0"/>
            </a:endParaRPr>
          </a:p>
          <a:p>
            <a:pPr marL="342900" indent="-342900" algn="just" defTabSz="457200">
              <a:buClr>
                <a:srgbClr val="002060"/>
              </a:buClr>
              <a:buFont typeface="Courier New" panose="02070309020205020404" pitchFamily="49" charset="0"/>
              <a:buChar char="o"/>
            </a:pPr>
            <a:r>
              <a:rPr lang="fr-FR" sz="2100" b="1" dirty="0">
                <a:solidFill>
                  <a:srgbClr val="000000"/>
                </a:solidFill>
                <a:latin typeface="Arial" panose="020B0604020202020204" pitchFamily="34" charset="0"/>
                <a:ea typeface="Microsoft YaHei" pitchFamily="2"/>
                <a:cs typeface="Arial" panose="020B0604020202020204" pitchFamily="34" charset="0"/>
              </a:rPr>
              <a:t>Comment</a:t>
            </a:r>
            <a:r>
              <a:rPr lang="fr-FR" sz="2100" dirty="0">
                <a:solidFill>
                  <a:srgbClr val="000000"/>
                </a:solidFill>
                <a:latin typeface="Arial" panose="020B0604020202020204" pitchFamily="34" charset="0"/>
                <a:ea typeface="Microsoft YaHei" pitchFamily="2"/>
                <a:cs typeface="Arial" panose="020B0604020202020204" pitchFamily="34" charset="0"/>
              </a:rPr>
              <a:t> ? En donnant au tiers des autorisations pour accomplir certains actes importants et en contrôlant son activité.</a:t>
            </a:r>
            <a:endParaRPr lang="fr-FR" sz="21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4522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5408" y="987330"/>
            <a:ext cx="6624413" cy="294931"/>
          </a:xfrm>
        </p:spPr>
        <p:txBody>
          <a:bodyPr>
            <a:normAutofit fontScale="90000"/>
          </a:bodyPr>
          <a:lstStyle/>
          <a:p>
            <a:pPr algn="ctr"/>
            <a:r>
              <a:rPr lang="fr-FR" sz="2100" dirty="0"/>
              <a:t>.</a:t>
            </a: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67822104"/>
              </p:ext>
            </p:extLst>
          </p:nvPr>
        </p:nvGraphicFramePr>
        <p:xfrm>
          <a:off x="231227" y="1355834"/>
          <a:ext cx="11676993" cy="5025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èche courbée vers le haut 4"/>
          <p:cNvSpPr/>
          <p:nvPr/>
        </p:nvSpPr>
        <p:spPr>
          <a:xfrm flipV="1">
            <a:off x="3279228" y="1885402"/>
            <a:ext cx="6568966" cy="276999"/>
          </a:xfrm>
          <a:prstGeom prst="curvedUpArrow">
            <a:avLst/>
          </a:prstGeom>
          <a:solidFill>
            <a:srgbClr val="92D05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200"/>
            <a:endParaRPr lang="fr-FR" sz="1350">
              <a:solidFill>
                <a:prstClr val="black"/>
              </a:solidFill>
              <a:latin typeface="Calibri" panose="020F0502020204030204"/>
            </a:endParaRPr>
          </a:p>
        </p:txBody>
      </p:sp>
      <p:sp>
        <p:nvSpPr>
          <p:cNvPr id="7" name="ZoneTexte 6"/>
          <p:cNvSpPr txBox="1"/>
          <p:nvPr/>
        </p:nvSpPr>
        <p:spPr>
          <a:xfrm>
            <a:off x="5691071" y="1885402"/>
            <a:ext cx="2180230" cy="276999"/>
          </a:xfrm>
          <a:prstGeom prst="rect">
            <a:avLst/>
          </a:prstGeom>
          <a:noFill/>
        </p:spPr>
        <p:txBody>
          <a:bodyPr wrap="square" rtlCol="0">
            <a:spAutoFit/>
          </a:bodyPr>
          <a:lstStyle/>
          <a:p>
            <a:pPr defTabSz="457200"/>
            <a:r>
              <a:rPr lang="fr-FR" sz="1200" b="1" dirty="0">
                <a:solidFill>
                  <a:prstClr val="black"/>
                </a:solidFill>
                <a:latin typeface="Calibri" panose="020F0502020204030204"/>
              </a:rPr>
              <a:t>Délai légal </a:t>
            </a:r>
            <a:r>
              <a:rPr lang="fr-FR" sz="1200" dirty="0">
                <a:solidFill>
                  <a:prstClr val="black"/>
                </a:solidFill>
                <a:latin typeface="Calibri" panose="020F0502020204030204"/>
              </a:rPr>
              <a:t>: 1 an maximum</a:t>
            </a:r>
          </a:p>
        </p:txBody>
      </p:sp>
      <p:sp>
        <p:nvSpPr>
          <p:cNvPr id="10" name="Titre 1"/>
          <p:cNvSpPr txBox="1">
            <a:spLocks/>
          </p:cNvSpPr>
          <p:nvPr/>
        </p:nvSpPr>
        <p:spPr>
          <a:xfrm>
            <a:off x="1524000" y="79118"/>
            <a:ext cx="9143999" cy="9045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fr-FR" sz="3600" b="1" cap="none" dirty="0">
                <a:latin typeface="+mn-lt"/>
                <a:cs typeface="Arial" panose="020B0604020202020204" pitchFamily="34" charset="0"/>
              </a:rPr>
              <a:t>De la requête au jugement</a:t>
            </a:r>
          </a:p>
        </p:txBody>
      </p:sp>
    </p:spTree>
    <p:extLst>
      <p:ext uri="{BB962C8B-B14F-4D97-AF65-F5344CB8AC3E}">
        <p14:creationId xmlns:p14="http://schemas.microsoft.com/office/powerpoint/2010/main" val="358862593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828D8-E08D-F507-0CB7-4591BFFC75CC}"/>
              </a:ext>
            </a:extLst>
          </p:cNvPr>
          <p:cNvSpPr>
            <a:spLocks noGrp="1"/>
          </p:cNvSpPr>
          <p:nvPr>
            <p:ph type="title"/>
          </p:nvPr>
        </p:nvSpPr>
        <p:spPr/>
        <p:txBody>
          <a:bodyPr>
            <a:normAutofit/>
          </a:bodyPr>
          <a:lstStyle/>
          <a:p>
            <a:r>
              <a:rPr lang="fr-FR" sz="4800" b="1" dirty="0">
                <a:latin typeface="+mn-lt"/>
              </a:rPr>
              <a:t>LA REQUETE</a:t>
            </a:r>
          </a:p>
        </p:txBody>
      </p:sp>
      <p:sp>
        <p:nvSpPr>
          <p:cNvPr id="3" name="Espace réservé du contenu 2">
            <a:extLst>
              <a:ext uri="{FF2B5EF4-FFF2-40B4-BE49-F238E27FC236}">
                <a16:creationId xmlns:a16="http://schemas.microsoft.com/office/drawing/2014/main" id="{647C6B68-6E3A-C373-90A3-6124B6CAC729}"/>
              </a:ext>
            </a:extLst>
          </p:cNvPr>
          <p:cNvSpPr>
            <a:spLocks noGrp="1"/>
          </p:cNvSpPr>
          <p:nvPr>
            <p:ph idx="1"/>
          </p:nvPr>
        </p:nvSpPr>
        <p:spPr/>
        <p:txBody>
          <a:bodyPr>
            <a:normAutofit/>
          </a:bodyPr>
          <a:lstStyle/>
          <a:p>
            <a:pPr marL="0" indent="0">
              <a:lnSpc>
                <a:spcPct val="100000"/>
              </a:lnSpc>
              <a:buNone/>
            </a:pPr>
            <a:r>
              <a:rPr lang="fr-FR" sz="3200" b="0" strike="noStrike" spc="-1" dirty="0">
                <a:solidFill>
                  <a:srgbClr val="000000"/>
                </a:solidFill>
                <a:uFill>
                  <a:solidFill>
                    <a:srgbClr val="FFFFFF"/>
                  </a:solidFill>
                </a:uFill>
                <a:ea typeface="DejaVu Sans"/>
              </a:rPr>
              <a:t>Qui peut saisir le juge des tutelles (art. 430 </a:t>
            </a:r>
            <a:r>
              <a:rPr lang="fr-FR" sz="3200" b="0" strike="noStrike" spc="-1" dirty="0" err="1">
                <a:solidFill>
                  <a:srgbClr val="000000"/>
                </a:solidFill>
                <a:uFill>
                  <a:solidFill>
                    <a:srgbClr val="FFFFFF"/>
                  </a:solidFill>
                </a:uFill>
                <a:ea typeface="DejaVu Sans"/>
              </a:rPr>
              <a:t>Cciv</a:t>
            </a:r>
            <a:r>
              <a:rPr lang="fr-FR" sz="3200" b="0" strike="noStrike" spc="-1" dirty="0">
                <a:solidFill>
                  <a:srgbClr val="000000"/>
                </a:solidFill>
                <a:uFill>
                  <a:solidFill>
                    <a:srgbClr val="FFFFFF"/>
                  </a:solidFill>
                </a:uFill>
                <a:ea typeface="DejaVu Sans"/>
              </a:rPr>
              <a:t>) ?</a:t>
            </a:r>
          </a:p>
          <a:p>
            <a:pPr marL="720" indent="0">
              <a:lnSpc>
                <a:spcPct val="100000"/>
              </a:lnSpc>
              <a:buClr>
                <a:srgbClr val="000000"/>
              </a:buClr>
              <a:buNone/>
            </a:pPr>
            <a:r>
              <a:rPr lang="fr-FR" sz="3200" spc="-1" dirty="0">
                <a:solidFill>
                  <a:srgbClr val="000000"/>
                </a:solidFill>
                <a:uFill>
                  <a:solidFill>
                    <a:srgbClr val="FFFFFF"/>
                  </a:solidFill>
                </a:uFill>
                <a:ea typeface="DejaVu Sans"/>
              </a:rPr>
              <a:t>. L</a:t>
            </a:r>
            <a:r>
              <a:rPr lang="fr-FR" sz="3200" b="0" strike="noStrike" spc="-1" dirty="0">
                <a:solidFill>
                  <a:srgbClr val="000000"/>
                </a:solidFill>
                <a:uFill>
                  <a:solidFill>
                    <a:srgbClr val="FFFFFF"/>
                  </a:solidFill>
                </a:uFill>
                <a:ea typeface="DejaVu Sans"/>
              </a:rPr>
              <a:t>e majeur à protéger ; </a:t>
            </a:r>
            <a:endParaRPr lang="fr-FR" sz="3200" b="0" strike="noStrike" spc="-1" dirty="0">
              <a:solidFill>
                <a:srgbClr val="000000"/>
              </a:solidFill>
              <a:uFill>
                <a:solidFill>
                  <a:srgbClr val="FFFFFF"/>
                </a:solidFill>
              </a:uFill>
            </a:endParaRPr>
          </a:p>
          <a:p>
            <a:pPr marL="285840" indent="-285120">
              <a:lnSpc>
                <a:spcPct val="100000"/>
              </a:lnSpc>
              <a:buClr>
                <a:srgbClr val="000000"/>
              </a:buClr>
              <a:buFont typeface="Arial"/>
              <a:buChar char="•"/>
            </a:pPr>
            <a:r>
              <a:rPr lang="fr-FR" sz="3200" b="0" strike="noStrike" spc="-1" dirty="0">
                <a:solidFill>
                  <a:srgbClr val="000000"/>
                </a:solidFill>
                <a:uFill>
                  <a:solidFill>
                    <a:srgbClr val="FFFFFF"/>
                  </a:solidFill>
                </a:uFill>
                <a:ea typeface="DejaVu Sans"/>
              </a:rPr>
              <a:t>son conjoint, partenaire de pacs, concubin ;  </a:t>
            </a:r>
            <a:endParaRPr lang="fr-FR" sz="3200" b="0" strike="noStrike" spc="-1" dirty="0">
              <a:solidFill>
                <a:srgbClr val="000000"/>
              </a:solidFill>
              <a:uFill>
                <a:solidFill>
                  <a:srgbClr val="FFFFFF"/>
                </a:solidFill>
              </a:uFill>
            </a:endParaRPr>
          </a:p>
          <a:p>
            <a:pPr marL="285840" indent="-285120">
              <a:lnSpc>
                <a:spcPct val="100000"/>
              </a:lnSpc>
              <a:buClr>
                <a:srgbClr val="000000"/>
              </a:buClr>
              <a:buFont typeface="Arial"/>
              <a:buChar char="•"/>
            </a:pPr>
            <a:r>
              <a:rPr lang="fr-FR" sz="3200" b="0" strike="noStrike" spc="-1" dirty="0">
                <a:solidFill>
                  <a:srgbClr val="000000"/>
                </a:solidFill>
                <a:uFill>
                  <a:solidFill>
                    <a:srgbClr val="FFFFFF"/>
                  </a:solidFill>
                </a:uFill>
                <a:ea typeface="DejaVu Sans"/>
              </a:rPr>
              <a:t>un parent ou allié, une personne entretenant avec le majeur des liens étroits et stables ; </a:t>
            </a:r>
            <a:endParaRPr lang="fr-FR" sz="3200" b="0" strike="noStrike" spc="-1" dirty="0">
              <a:solidFill>
                <a:srgbClr val="000000"/>
              </a:solidFill>
              <a:uFill>
                <a:solidFill>
                  <a:srgbClr val="FFFFFF"/>
                </a:solidFill>
              </a:uFill>
            </a:endParaRPr>
          </a:p>
          <a:p>
            <a:pPr marL="285840" indent="-285120">
              <a:lnSpc>
                <a:spcPct val="100000"/>
              </a:lnSpc>
              <a:buClr>
                <a:srgbClr val="000000"/>
              </a:buClr>
              <a:buFont typeface="Arial"/>
              <a:buChar char="•"/>
            </a:pPr>
            <a:r>
              <a:rPr lang="fr-FR" sz="3200" b="0" strike="noStrike" spc="-1" dirty="0">
                <a:solidFill>
                  <a:srgbClr val="000000"/>
                </a:solidFill>
                <a:uFill>
                  <a:solidFill>
                    <a:srgbClr val="FFFFFF"/>
                  </a:solidFill>
                </a:uFill>
                <a:ea typeface="DejaVu Sans"/>
              </a:rPr>
              <a:t>le procureur de la République. </a:t>
            </a:r>
          </a:p>
          <a:p>
            <a:pPr marL="720" indent="0">
              <a:lnSpc>
                <a:spcPct val="100000"/>
              </a:lnSpc>
              <a:buClr>
                <a:srgbClr val="000000"/>
              </a:buClr>
              <a:buNone/>
            </a:pPr>
            <a:r>
              <a:rPr lang="fr-FR" sz="3200" spc="-1" dirty="0">
                <a:solidFill>
                  <a:srgbClr val="000000"/>
                </a:solidFill>
                <a:uFill>
                  <a:solidFill>
                    <a:srgbClr val="FFFFFF"/>
                  </a:solidFill>
                </a:uFill>
                <a:ea typeface="DejaVu Sans"/>
              </a:rPr>
              <a:t>Contenu de la requête (imprimé CERFA)</a:t>
            </a:r>
            <a:endParaRPr lang="fr-FR" sz="3200" b="0" strike="noStrike" spc="-1" dirty="0">
              <a:solidFill>
                <a:srgbClr val="000000"/>
              </a:solidFill>
              <a:uFill>
                <a:solidFill>
                  <a:srgbClr val="FFFFFF"/>
                </a:solidFill>
              </a:uFill>
            </a:endParaRPr>
          </a:p>
        </p:txBody>
      </p:sp>
    </p:spTree>
    <p:extLst>
      <p:ext uri="{BB962C8B-B14F-4D97-AF65-F5344CB8AC3E}">
        <p14:creationId xmlns:p14="http://schemas.microsoft.com/office/powerpoint/2010/main" val="404316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3A2659-3BA9-077B-6D20-01E7B5DDD83A}"/>
              </a:ext>
            </a:extLst>
          </p:cNvPr>
          <p:cNvSpPr>
            <a:spLocks noGrp="1"/>
          </p:cNvSpPr>
          <p:nvPr>
            <p:ph type="title"/>
          </p:nvPr>
        </p:nvSpPr>
        <p:spPr>
          <a:xfrm>
            <a:off x="420414" y="365125"/>
            <a:ext cx="11298620" cy="1325563"/>
          </a:xfrm>
        </p:spPr>
        <p:txBody>
          <a:bodyPr>
            <a:normAutofit/>
          </a:bodyPr>
          <a:lstStyle/>
          <a:p>
            <a:r>
              <a:rPr lang="fr-FR" sz="3600" b="1" dirty="0"/>
              <a:t>Phase d’instruction - Le placement sous sauvegarde de justice et la désignation d’un mandataire spécial</a:t>
            </a:r>
          </a:p>
        </p:txBody>
      </p:sp>
      <p:sp>
        <p:nvSpPr>
          <p:cNvPr id="3" name="Espace réservé du contenu 2">
            <a:extLst>
              <a:ext uri="{FF2B5EF4-FFF2-40B4-BE49-F238E27FC236}">
                <a16:creationId xmlns:a16="http://schemas.microsoft.com/office/drawing/2014/main" id="{63471963-B628-FE71-4763-DADAD090B48C}"/>
              </a:ext>
            </a:extLst>
          </p:cNvPr>
          <p:cNvSpPr>
            <a:spLocks noGrp="1"/>
          </p:cNvSpPr>
          <p:nvPr>
            <p:ph idx="1"/>
          </p:nvPr>
        </p:nvSpPr>
        <p:spPr>
          <a:xfrm>
            <a:off x="838200" y="2028497"/>
            <a:ext cx="10515600" cy="4148466"/>
          </a:xfrm>
        </p:spPr>
        <p:txBody>
          <a:bodyPr/>
          <a:lstStyle/>
          <a:p>
            <a:r>
              <a:rPr lang="fr-FR" dirty="0"/>
              <a:t>Articles 433 al.2 et 437 du code civil </a:t>
            </a:r>
          </a:p>
          <a:p>
            <a:pPr marL="0" indent="0">
              <a:buNone/>
            </a:pPr>
            <a:endParaRPr lang="fr-FR" dirty="0"/>
          </a:p>
          <a:p>
            <a:r>
              <a:rPr lang="fr-FR" dirty="0"/>
              <a:t>Mesure attentatoire aux libertés individuelles </a:t>
            </a:r>
          </a:p>
          <a:p>
            <a:r>
              <a:rPr lang="fr-FR" dirty="0"/>
              <a:t>Dans quelle situation ? </a:t>
            </a:r>
          </a:p>
          <a:p>
            <a:pPr marL="0" indent="0">
              <a:buNone/>
            </a:pPr>
            <a:r>
              <a:rPr lang="fr-FR" dirty="0"/>
              <a:t>Les situations d’urgence : personne hospitalisée ne nécessitant plus de soins médicaux, victime d’abus …</a:t>
            </a:r>
          </a:p>
          <a:p>
            <a:r>
              <a:rPr lang="fr-FR" dirty="0"/>
              <a:t>Quel mandataire ?</a:t>
            </a:r>
          </a:p>
        </p:txBody>
      </p:sp>
    </p:spTree>
    <p:extLst>
      <p:ext uri="{BB962C8B-B14F-4D97-AF65-F5344CB8AC3E}">
        <p14:creationId xmlns:p14="http://schemas.microsoft.com/office/powerpoint/2010/main" val="3565620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0B5D3-FB71-761C-E18A-918760A9B03E}"/>
              </a:ext>
            </a:extLst>
          </p:cNvPr>
          <p:cNvSpPr>
            <a:spLocks noGrp="1"/>
          </p:cNvSpPr>
          <p:nvPr>
            <p:ph type="title"/>
          </p:nvPr>
        </p:nvSpPr>
        <p:spPr/>
        <p:txBody>
          <a:bodyPr/>
          <a:lstStyle/>
          <a:p>
            <a:r>
              <a:rPr lang="fr-FR" dirty="0"/>
              <a:t>Phase d’instruction - Les auditions</a:t>
            </a:r>
          </a:p>
        </p:txBody>
      </p:sp>
      <p:sp>
        <p:nvSpPr>
          <p:cNvPr id="3" name="Espace réservé du contenu 2">
            <a:extLst>
              <a:ext uri="{FF2B5EF4-FFF2-40B4-BE49-F238E27FC236}">
                <a16:creationId xmlns:a16="http://schemas.microsoft.com/office/drawing/2014/main" id="{8D9DF7ED-7CCD-248B-59C7-689F1ACDAAD1}"/>
              </a:ext>
            </a:extLst>
          </p:cNvPr>
          <p:cNvSpPr>
            <a:spLocks noGrp="1"/>
          </p:cNvSpPr>
          <p:nvPr>
            <p:ph idx="1"/>
          </p:nvPr>
        </p:nvSpPr>
        <p:spPr/>
        <p:txBody>
          <a:bodyPr/>
          <a:lstStyle/>
          <a:p>
            <a:r>
              <a:rPr lang="fr-FR" dirty="0"/>
              <a:t>Le juge des tutelles procède à l’instruction de la requête en procédant à l’audition du MP et du requérant voire des proches et en interrogeant les différents intervenants</a:t>
            </a:r>
          </a:p>
          <a:p>
            <a:r>
              <a:rPr lang="fr-FR" dirty="0"/>
              <a:t>L’audition, seul acte d’instruction obligatoire de la procédure (art. 432). Le JT ne peut décider de ne pas y procéder si le médecin inscrit conclut que la personne à protéger ne peut être entendue aux motifs qu’elle est hors d’état de manifester sa volonté ou que l’audition est susceptible de nuire à sa santé,</a:t>
            </a:r>
          </a:p>
          <a:p>
            <a:r>
              <a:rPr lang="fr-FR" dirty="0"/>
              <a:t>Déplacement du JT et du greffier envisageable  mais uniquement si le médecin précise que le MAP ne peut se déplacer.</a:t>
            </a:r>
          </a:p>
        </p:txBody>
      </p:sp>
    </p:spTree>
    <p:extLst>
      <p:ext uri="{BB962C8B-B14F-4D97-AF65-F5344CB8AC3E}">
        <p14:creationId xmlns:p14="http://schemas.microsoft.com/office/powerpoint/2010/main" val="2186865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953AB3-5FD4-C8D7-72E5-C10B1A53F15A}"/>
              </a:ext>
            </a:extLst>
          </p:cNvPr>
          <p:cNvSpPr>
            <a:spLocks noGrp="1"/>
          </p:cNvSpPr>
          <p:nvPr>
            <p:ph type="title"/>
          </p:nvPr>
        </p:nvSpPr>
        <p:spPr/>
        <p:txBody>
          <a:bodyPr/>
          <a:lstStyle/>
          <a:p>
            <a:r>
              <a:rPr lang="fr-FR" b="1" dirty="0">
                <a:latin typeface="+mn-lt"/>
              </a:rPr>
              <a:t>Le jugement</a:t>
            </a:r>
          </a:p>
        </p:txBody>
      </p:sp>
      <p:sp>
        <p:nvSpPr>
          <p:cNvPr id="3" name="Espace réservé du contenu 2">
            <a:extLst>
              <a:ext uri="{FF2B5EF4-FFF2-40B4-BE49-F238E27FC236}">
                <a16:creationId xmlns:a16="http://schemas.microsoft.com/office/drawing/2014/main" id="{FD695463-C66F-744A-D07E-5DCBD4764CA9}"/>
              </a:ext>
            </a:extLst>
          </p:cNvPr>
          <p:cNvSpPr>
            <a:spLocks noGrp="1"/>
          </p:cNvSpPr>
          <p:nvPr>
            <p:ph idx="1"/>
          </p:nvPr>
        </p:nvSpPr>
        <p:spPr/>
        <p:txBody>
          <a:bodyPr>
            <a:normAutofit/>
          </a:bodyPr>
          <a:lstStyle/>
          <a:p>
            <a:pPr marL="342900" lvl="0" indent="-342900">
              <a:buFont typeface="Aptos" panose="020B0004020202020204" pitchFamily="34" charset="0"/>
              <a:buChar char="-"/>
            </a:pPr>
            <a:r>
              <a:rPr lang="fr-FR" sz="2400" u="sng" dirty="0">
                <a:effectLst/>
                <a:latin typeface="Aptos" panose="020B0004020202020204" pitchFamily="34" charset="0"/>
                <a:ea typeface="Times New Roman" panose="02020603050405020304" pitchFamily="18" charset="0"/>
                <a:cs typeface="Times New Roman" panose="02020603050405020304" pitchFamily="18" charset="0"/>
              </a:rPr>
              <a:t>La nature de la mesure, protection des biens et protection de la personne, durée de la mesure</a:t>
            </a:r>
          </a:p>
          <a:p>
            <a:pPr marL="342900" lvl="0" indent="-342900">
              <a:buFont typeface="Aptos" panose="020B0004020202020204" pitchFamily="34" charset="0"/>
              <a:buChar char="-"/>
            </a:pPr>
            <a:endParaRPr lang="fr-FR" sz="2400" u="sng"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Aptos" panose="020B0004020202020204" pitchFamily="34" charset="0"/>
              <a:buChar char="-"/>
            </a:pPr>
            <a:r>
              <a:rPr lang="fr-FR" sz="2400" u="sng" dirty="0">
                <a:effectLst/>
                <a:latin typeface="Aptos" panose="020B0004020202020204" pitchFamily="34" charset="0"/>
                <a:ea typeface="Times New Roman" panose="02020603050405020304" pitchFamily="18" charset="0"/>
                <a:cs typeface="Times New Roman" panose="02020603050405020304" pitchFamily="18" charset="0"/>
              </a:rPr>
              <a:t>La désignation du tuteur, curateur, personne habilitée</a:t>
            </a:r>
          </a:p>
          <a:p>
            <a:pPr marL="342900" lvl="0" indent="-342900">
              <a:buFont typeface="Aptos" panose="020B0004020202020204" pitchFamily="34" charset="0"/>
              <a:buChar char="-"/>
            </a:pPr>
            <a:endParaRPr lang="fr-FR" sz="2400" u="sng"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buFont typeface="Aptos" panose="020B0004020202020204" pitchFamily="34" charset="0"/>
              <a:buChar char="-"/>
            </a:pPr>
            <a:r>
              <a:rPr lang="fr-FR" sz="2400" u="sng" dirty="0">
                <a:latin typeface="Aptos" panose="020B0004020202020204" pitchFamily="34" charset="0"/>
                <a:ea typeface="Aptos" panose="020B0004020202020204" pitchFamily="34" charset="0"/>
                <a:cs typeface="Times New Roman" panose="02020603050405020304" pitchFamily="18" charset="0"/>
              </a:rPr>
              <a:t>Les comptes annuels de gestion</a:t>
            </a:r>
            <a:r>
              <a:rPr lang="fr-FR" sz="2400" dirty="0">
                <a:latin typeface="Aptos" panose="020B0004020202020204" pitchFamily="34" charset="0"/>
                <a:ea typeface="Aptos" panose="020B0004020202020204" pitchFamily="34" charset="0"/>
                <a:cs typeface="Times New Roman" panose="02020603050405020304" pitchFamily="18" charset="0"/>
              </a:rPr>
              <a:t>, dispense, dispense d’approbation et désignation d’un professionnel qualifié </a:t>
            </a:r>
            <a:endParaRPr lang="fr-FR" sz="24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96678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CustomShape 1"/>
          <p:cNvSpPr/>
          <p:nvPr/>
        </p:nvSpPr>
        <p:spPr>
          <a:xfrm>
            <a:off x="515007" y="400693"/>
            <a:ext cx="10988793" cy="556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1"/>
          <a:lstStyle/>
          <a:p>
            <a:pPr>
              <a:lnSpc>
                <a:spcPct val="100000"/>
              </a:lnSpc>
            </a:pPr>
            <a:r>
              <a:rPr lang="fr-FR" sz="4000" b="1" strike="noStrike" spc="-1" dirty="0">
                <a:uFill>
                  <a:solidFill>
                    <a:srgbClr val="FFFFFF"/>
                  </a:solidFill>
                </a:uFill>
              </a:rPr>
              <a:t>L'accès au dossier – La consultation du dossier</a:t>
            </a:r>
          </a:p>
        </p:txBody>
      </p:sp>
      <p:sp>
        <p:nvSpPr>
          <p:cNvPr id="385" name="CustomShape 2"/>
          <p:cNvSpPr/>
          <p:nvPr/>
        </p:nvSpPr>
        <p:spPr>
          <a:xfrm>
            <a:off x="515007" y="1099335"/>
            <a:ext cx="11382468" cy="55509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360" algn="just">
              <a:lnSpc>
                <a:spcPct val="100000"/>
              </a:lnSpc>
              <a:spcAft>
                <a:spcPts val="1414"/>
              </a:spcAft>
              <a:buClr>
                <a:srgbClr val="353535"/>
              </a:buClr>
              <a:buFont typeface="Wingdings 3" charset="2"/>
              <a:buChar char=""/>
            </a:pPr>
            <a:r>
              <a:rPr lang="fr-FR" b="1" u="sng" strike="noStrike" spc="-1" dirty="0">
                <a:solidFill>
                  <a:srgbClr val="000000"/>
                </a:solidFill>
                <a:uFill>
                  <a:solidFill>
                    <a:srgbClr val="FFFFFF"/>
                  </a:solidFill>
                </a:uFill>
                <a:ea typeface="MS Gothic"/>
              </a:rPr>
              <a:t>art. 1222 et 1222-1 CPC</a:t>
            </a:r>
            <a:endParaRPr lang="fr-FR" b="0" strike="noStrike" spc="-1" dirty="0">
              <a:solidFill>
                <a:srgbClr val="000000"/>
              </a:solidFill>
              <a:uFill>
                <a:solidFill>
                  <a:srgbClr val="FFFFFF"/>
                </a:solidFill>
              </a:uFill>
            </a:endParaRPr>
          </a:p>
          <a:p>
            <a:pPr marL="343080" indent="-342360" algn="just">
              <a:spcAft>
                <a:spcPts val="1414"/>
              </a:spcAft>
            </a:pPr>
            <a:r>
              <a:rPr lang="fr-FR" b="0" u="sng" strike="noStrike" spc="-1" dirty="0">
                <a:solidFill>
                  <a:srgbClr val="000000"/>
                </a:solidFill>
                <a:uFill>
                  <a:solidFill>
                    <a:srgbClr val="FFFFFF"/>
                  </a:solidFill>
                </a:uFill>
                <a:ea typeface="MS Gothic"/>
              </a:rPr>
              <a:t>. </a:t>
            </a:r>
            <a:r>
              <a:rPr lang="fr-FR" b="1" u="sng" strike="noStrike" spc="-1" dirty="0">
                <a:solidFill>
                  <a:srgbClr val="000000"/>
                </a:solidFill>
                <a:uFill>
                  <a:solidFill>
                    <a:srgbClr val="FFFFFF"/>
                  </a:solidFill>
                </a:uFill>
                <a:ea typeface="MS Gothic"/>
              </a:rPr>
              <a:t>Jusqu'au prononcé de la décision </a:t>
            </a:r>
            <a:r>
              <a:rPr lang="fr-FR" b="1" strike="noStrike" spc="-1" dirty="0">
                <a:solidFill>
                  <a:srgbClr val="000000"/>
                </a:solidFill>
                <a:uFill>
                  <a:solidFill>
                    <a:srgbClr val="FFFFFF"/>
                  </a:solidFill>
                </a:uFill>
                <a:ea typeface="MS Gothic"/>
              </a:rPr>
              <a:t>ou, lorsqu'une modification de la mesure de protection, une révision ou un renouvellement de l'habilitation est sollicité, jusqu'à ce qu'il soit statué sur cette demande </a:t>
            </a:r>
            <a:r>
              <a:rPr lang="fr-FR" b="0" strike="noStrike" spc="-1" dirty="0">
                <a:solidFill>
                  <a:srgbClr val="000000"/>
                </a:solidFill>
                <a:uFill>
                  <a:solidFill>
                    <a:srgbClr val="FFFFFF"/>
                  </a:solidFill>
                </a:uFill>
                <a:ea typeface="MS Gothic"/>
              </a:rPr>
              <a:t>:</a:t>
            </a:r>
            <a:endParaRPr lang="fr-FR" b="0" strike="noStrike" spc="-1" dirty="0">
              <a:solidFill>
                <a:srgbClr val="000000"/>
              </a:solidFill>
              <a:uFill>
                <a:solidFill>
                  <a:srgbClr val="FFFFFF"/>
                </a:solidFill>
              </a:uFill>
            </a:endParaRPr>
          </a:p>
          <a:p>
            <a:pPr marL="343080" indent="-342360" algn="just">
              <a:spcAft>
                <a:spcPts val="1414"/>
              </a:spcAft>
            </a:pPr>
            <a:r>
              <a:rPr lang="fr-FR" b="0" strike="noStrike" spc="-1" dirty="0">
                <a:solidFill>
                  <a:srgbClr val="000000"/>
                </a:solidFill>
                <a:uFill>
                  <a:solidFill>
                    <a:srgbClr val="FFFFFF"/>
                  </a:solidFill>
                </a:uFill>
                <a:ea typeface="MS Gothic"/>
              </a:rPr>
              <a:t>		de droit : </a:t>
            </a:r>
            <a:r>
              <a:rPr lang="fr-FR" spc="-1" dirty="0">
                <a:solidFill>
                  <a:srgbClr val="000000"/>
                </a:solidFill>
                <a:uFill>
                  <a:solidFill>
                    <a:srgbClr val="FFFFFF"/>
                  </a:solidFill>
                </a:uFill>
                <a:ea typeface="MS Gothic"/>
              </a:rPr>
              <a:t>par le requérant ou son avocat </a:t>
            </a:r>
          </a:p>
          <a:p>
            <a:pPr marL="343080" indent="-342360" algn="just">
              <a:spcAft>
                <a:spcPts val="1414"/>
              </a:spcAft>
            </a:pPr>
            <a:r>
              <a:rPr lang="fr-FR" u="sng" spc="-1" dirty="0">
                <a:solidFill>
                  <a:srgbClr val="000000"/>
                </a:solidFill>
                <a:uFill>
                  <a:solidFill>
                    <a:srgbClr val="FFFFFF"/>
                  </a:solidFill>
                </a:uFill>
                <a:ea typeface="MS Gothic"/>
              </a:rPr>
              <a:t>		sur autorisation du JT : </a:t>
            </a:r>
            <a:r>
              <a:rPr lang="fr-FR" spc="-1" dirty="0">
                <a:solidFill>
                  <a:srgbClr val="000000"/>
                </a:solidFill>
                <a:uFill>
                  <a:solidFill>
                    <a:srgbClr val="FFFFFF"/>
                  </a:solidFill>
                </a:uFill>
                <a:ea typeface="MS Gothic"/>
              </a:rPr>
              <a:t>Par son conjoint, son partenaire de PACS ou son concubin, à moins que la vie commune ait cessé entre eux, un parent ou un allié ou une personne entretenant avec le majeur des liens étroits et stables si elle justifie d'un </a:t>
            </a:r>
            <a:r>
              <a:rPr lang="fr-FR" b="1" spc="-1" dirty="0">
                <a:solidFill>
                  <a:srgbClr val="000000"/>
                </a:solidFill>
                <a:uFill>
                  <a:solidFill>
                    <a:srgbClr val="FFFFFF"/>
                  </a:solidFill>
                </a:uFill>
                <a:ea typeface="MS Gothic"/>
              </a:rPr>
              <a:t>intérêt légitime</a:t>
            </a:r>
            <a:r>
              <a:rPr lang="fr-FR" spc="-1" dirty="0">
                <a:solidFill>
                  <a:srgbClr val="000000"/>
                </a:solidFill>
                <a:uFill>
                  <a:solidFill>
                    <a:srgbClr val="FFFFFF"/>
                  </a:solidFill>
                </a:uFill>
                <a:ea typeface="MS Gothic"/>
              </a:rPr>
              <a:t>. Leurs avocats disposent de la même faculté.</a:t>
            </a:r>
          </a:p>
          <a:p>
            <a:pPr marL="343080" indent="-342360" algn="just">
              <a:spcAft>
                <a:spcPts val="1414"/>
              </a:spcAft>
            </a:pPr>
            <a:endParaRPr lang="fr-FR" spc="-1" dirty="0">
              <a:solidFill>
                <a:srgbClr val="000000"/>
              </a:solidFill>
              <a:uFill>
                <a:solidFill>
                  <a:srgbClr val="FFFFFF"/>
                </a:solidFill>
              </a:uFill>
            </a:endParaRPr>
          </a:p>
          <a:p>
            <a:pPr marL="343080" indent="-342360" algn="just">
              <a:spcAft>
                <a:spcPts val="1414"/>
              </a:spcAft>
            </a:pPr>
            <a:r>
              <a:rPr lang="fr-FR" b="0" strike="noStrike" spc="-1" dirty="0">
                <a:solidFill>
                  <a:srgbClr val="000000"/>
                </a:solidFill>
                <a:uFill>
                  <a:solidFill>
                    <a:srgbClr val="FFFFFF"/>
                  </a:solidFill>
                </a:uFill>
                <a:ea typeface="MS Gothic"/>
              </a:rPr>
              <a:t>. </a:t>
            </a:r>
            <a:r>
              <a:rPr lang="fr-FR" b="1" strike="noStrike" spc="-1" dirty="0">
                <a:solidFill>
                  <a:srgbClr val="000000"/>
                </a:solidFill>
                <a:uFill>
                  <a:solidFill>
                    <a:srgbClr val="FFFFFF"/>
                  </a:solidFill>
                </a:uFill>
                <a:ea typeface="MS Gothic"/>
              </a:rPr>
              <a:t>A tout moment de la procédure </a:t>
            </a:r>
          </a:p>
          <a:p>
            <a:pPr marL="343080" indent="-342360" algn="just">
              <a:spcAft>
                <a:spcPts val="1414"/>
              </a:spcAft>
            </a:pPr>
            <a:r>
              <a:rPr lang="fr-FR" b="0" strike="noStrike" spc="-1" dirty="0">
                <a:solidFill>
                  <a:srgbClr val="000000"/>
                </a:solidFill>
                <a:uFill>
                  <a:solidFill>
                    <a:srgbClr val="FFFFFF"/>
                  </a:solidFill>
                </a:uFill>
                <a:ea typeface="MS Gothic"/>
              </a:rPr>
              <a:t>par le majeur à protéger ou protégé (à moins que la consultation du dossier soit susceptible de lui causer un préjudice psychique grave), le cas échéant, par son avocat ainsi que par la ou les personnes chargées de la protection.</a:t>
            </a:r>
            <a:endParaRPr lang="fr-FR" b="0" strike="noStrike" spc="-1" dirty="0">
              <a:solidFill>
                <a:srgbClr val="000000"/>
              </a:solidFill>
              <a:uFill>
                <a:solidFill>
                  <a:srgbClr val="FFFFFF"/>
                </a:solidFill>
              </a:uFil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CustomShape 1"/>
          <p:cNvSpPr/>
          <p:nvPr/>
        </p:nvSpPr>
        <p:spPr>
          <a:xfrm>
            <a:off x="483476" y="517680"/>
            <a:ext cx="10885324" cy="620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nchorCtr="1"/>
          <a:lstStyle/>
          <a:p>
            <a:pPr algn="ctr">
              <a:lnSpc>
                <a:spcPct val="100000"/>
              </a:lnSpc>
              <a:buClr>
                <a:srgbClr val="353535"/>
              </a:buClr>
            </a:pPr>
            <a:r>
              <a:rPr lang="fr-FR" sz="3200" b="1" strike="noStrike" spc="-1" dirty="0">
                <a:uFill>
                  <a:solidFill>
                    <a:srgbClr val="FFFFFF"/>
                  </a:solidFill>
                </a:uFill>
                <a:ea typeface="MS Gothic"/>
              </a:rPr>
              <a:t>L'accès au dossier  - La délivrance de copie</a:t>
            </a:r>
            <a:endParaRPr lang="fr-FR" sz="3200" b="1" strike="noStrike" spc="-1" dirty="0">
              <a:uFill>
                <a:solidFill>
                  <a:srgbClr val="FFFFFF"/>
                </a:solidFill>
              </a:uFill>
            </a:endParaRPr>
          </a:p>
        </p:txBody>
      </p:sp>
      <p:sp>
        <p:nvSpPr>
          <p:cNvPr id="387" name="CustomShape 2"/>
          <p:cNvSpPr/>
          <p:nvPr/>
        </p:nvSpPr>
        <p:spPr>
          <a:xfrm>
            <a:off x="483476" y="1423439"/>
            <a:ext cx="10514524" cy="5175769"/>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Aft>
                <a:spcPts val="1414"/>
              </a:spcAft>
            </a:pPr>
            <a:r>
              <a:rPr lang="fr-FR" sz="2000" b="1" strike="noStrike" spc="-1" dirty="0">
                <a:solidFill>
                  <a:srgbClr val="000000"/>
                </a:solidFill>
                <a:uFill>
                  <a:solidFill>
                    <a:srgbClr val="FFFFFF"/>
                  </a:solidFill>
                </a:uFill>
                <a:ea typeface="MS Gothic"/>
              </a:rPr>
              <a:t>De droit </a:t>
            </a:r>
            <a:r>
              <a:rPr lang="fr-FR" sz="2000" b="0" strike="noStrike" spc="-1" dirty="0">
                <a:solidFill>
                  <a:srgbClr val="000000"/>
                </a:solidFill>
                <a:uFill>
                  <a:solidFill>
                    <a:srgbClr val="FFFFFF"/>
                  </a:solidFill>
                </a:uFill>
                <a:ea typeface="MS Gothic"/>
              </a:rPr>
              <a:t>(art. 1223 CPC) </a:t>
            </a:r>
            <a:r>
              <a:rPr lang="fr-FR" sz="2000" b="0" u="sng" strike="noStrike" spc="-1" dirty="0">
                <a:solidFill>
                  <a:srgbClr val="000000"/>
                </a:solidFill>
                <a:uFill>
                  <a:solidFill>
                    <a:srgbClr val="FFFFFF"/>
                  </a:solidFill>
                </a:uFill>
                <a:ea typeface="MS Gothic"/>
              </a:rPr>
              <a:t>:</a:t>
            </a:r>
            <a:endParaRPr lang="fr-FR" sz="2000" b="0" strike="noStrike" spc="-1" dirty="0">
              <a:solidFill>
                <a:srgbClr val="000000"/>
              </a:solidFill>
              <a:uFill>
                <a:solidFill>
                  <a:srgbClr val="FFFFFF"/>
                </a:solidFill>
              </a:uFill>
            </a:endParaRPr>
          </a:p>
          <a:p>
            <a:pPr marL="343080" indent="-342360" algn="just">
              <a:lnSpc>
                <a:spcPct val="100000"/>
              </a:lnSpc>
              <a:spcAft>
                <a:spcPts val="1414"/>
              </a:spcAft>
            </a:pPr>
            <a:r>
              <a:rPr lang="fr-FR" sz="2000" b="0" strike="noStrike" spc="-1" dirty="0">
                <a:solidFill>
                  <a:srgbClr val="000000"/>
                </a:solidFill>
                <a:uFill>
                  <a:solidFill>
                    <a:srgbClr val="FFFFFF"/>
                  </a:solidFill>
                </a:uFill>
                <a:ea typeface="MS Gothic"/>
              </a:rPr>
              <a:t>	L'avocat du majeur à protéger ou protégé peut se faire délivrer copie de tout ou partie des pièces du dossier.</a:t>
            </a:r>
            <a:endParaRPr lang="fr-FR" sz="2000" b="0" strike="noStrike" spc="-1" dirty="0">
              <a:solidFill>
                <a:srgbClr val="000000"/>
              </a:solidFill>
              <a:uFill>
                <a:solidFill>
                  <a:srgbClr val="FFFFFF"/>
                </a:solidFill>
              </a:uFill>
            </a:endParaRPr>
          </a:p>
          <a:p>
            <a:pPr marL="343080" indent="-342360" algn="just">
              <a:lnSpc>
                <a:spcPct val="100000"/>
              </a:lnSpc>
              <a:spcAft>
                <a:spcPts val="1414"/>
              </a:spcAft>
            </a:pPr>
            <a:r>
              <a:rPr lang="fr-FR" sz="2000" b="0" strike="noStrike" spc="-1" dirty="0">
                <a:solidFill>
                  <a:srgbClr val="000000"/>
                </a:solidFill>
                <a:uFill>
                  <a:solidFill>
                    <a:srgbClr val="FFFFFF"/>
                  </a:solidFill>
                </a:uFill>
                <a:ea typeface="MS Gothic"/>
              </a:rPr>
              <a:t>	Réserve : il ne peut communiquer les copies ainsi obtenues ou leur reproduction au majeur à protéger ou protégé ou à un tiers.</a:t>
            </a:r>
          </a:p>
          <a:p>
            <a:pPr marL="343080" indent="-342360" algn="just">
              <a:lnSpc>
                <a:spcPct val="100000"/>
              </a:lnSpc>
              <a:spcAft>
                <a:spcPts val="1414"/>
              </a:spcAft>
            </a:pPr>
            <a:endParaRPr lang="fr-FR" sz="2000" b="0" strike="noStrike" spc="-1" dirty="0">
              <a:solidFill>
                <a:srgbClr val="000000"/>
              </a:solidFill>
              <a:uFill>
                <a:solidFill>
                  <a:srgbClr val="FFFFFF"/>
                </a:solidFill>
              </a:uFill>
              <a:ea typeface="MS Gothic"/>
            </a:endParaRPr>
          </a:p>
          <a:p>
            <a:pPr marL="343080" indent="-342360" algn="just">
              <a:lnSpc>
                <a:spcPct val="100000"/>
              </a:lnSpc>
              <a:spcAft>
                <a:spcPts val="1414"/>
              </a:spcAft>
            </a:pPr>
            <a:r>
              <a:rPr lang="fr-FR" sz="2000" b="1" u="sng" spc="-1" dirty="0">
                <a:solidFill>
                  <a:srgbClr val="000000"/>
                </a:solidFill>
                <a:uFill>
                  <a:solidFill>
                    <a:srgbClr val="FFFFFF"/>
                  </a:solidFill>
                </a:uFill>
                <a:ea typeface="MS Gothic"/>
              </a:rPr>
              <a:t>S</a:t>
            </a:r>
            <a:r>
              <a:rPr lang="fr-FR" sz="2000" b="1" u="sng" strike="noStrike" spc="-1" dirty="0">
                <a:solidFill>
                  <a:srgbClr val="000000"/>
                </a:solidFill>
                <a:uFill>
                  <a:solidFill>
                    <a:srgbClr val="FFFFFF"/>
                  </a:solidFill>
                </a:uFill>
                <a:ea typeface="MS Gothic"/>
              </a:rPr>
              <a:t>ur autorisation du JT </a:t>
            </a:r>
            <a:r>
              <a:rPr lang="fr-FR" sz="2000" b="0" u="sng" strike="noStrike" spc="-1" dirty="0">
                <a:solidFill>
                  <a:srgbClr val="000000"/>
                </a:solidFill>
                <a:uFill>
                  <a:solidFill>
                    <a:srgbClr val="FFFFFF"/>
                  </a:solidFill>
                </a:uFill>
                <a:ea typeface="MS Gothic"/>
              </a:rPr>
              <a:t>(art. 1223-1 CPC) :</a:t>
            </a:r>
            <a:endParaRPr lang="fr-FR" sz="2000" b="0" strike="noStrike" spc="-1" dirty="0">
              <a:solidFill>
                <a:srgbClr val="000000"/>
              </a:solidFill>
              <a:uFill>
                <a:solidFill>
                  <a:srgbClr val="FFFFFF"/>
                </a:solidFill>
              </a:uFill>
            </a:endParaRPr>
          </a:p>
          <a:p>
            <a:pPr marL="343080" indent="-342360" algn="just">
              <a:lnSpc>
                <a:spcPct val="100000"/>
              </a:lnSpc>
              <a:spcAft>
                <a:spcPts val="1414"/>
              </a:spcAft>
            </a:pPr>
            <a:r>
              <a:rPr lang="fr-FR" sz="2000" b="0" strike="noStrike" spc="-1" dirty="0">
                <a:solidFill>
                  <a:srgbClr val="000000"/>
                </a:solidFill>
                <a:uFill>
                  <a:solidFill>
                    <a:srgbClr val="FFFFFF"/>
                  </a:solidFill>
                </a:uFill>
                <a:ea typeface="MS Gothic"/>
              </a:rPr>
              <a:t>	Le juge des tutelles peut, après le prononcé du jugement de mise sous protection, autoriser, sur justification d'un </a:t>
            </a:r>
            <a:r>
              <a:rPr lang="fr-FR" sz="2000" b="1" strike="noStrike" spc="-1" dirty="0">
                <a:solidFill>
                  <a:srgbClr val="000000"/>
                </a:solidFill>
                <a:uFill>
                  <a:solidFill>
                    <a:srgbClr val="FFFFFF"/>
                  </a:solidFill>
                </a:uFill>
                <a:ea typeface="MS Gothic"/>
              </a:rPr>
              <a:t>intérêt légitime</a:t>
            </a:r>
            <a:r>
              <a:rPr lang="fr-FR" sz="2000" b="0" strike="noStrike" spc="-1" dirty="0">
                <a:solidFill>
                  <a:srgbClr val="000000"/>
                </a:solidFill>
                <a:uFill>
                  <a:solidFill>
                    <a:srgbClr val="FFFFFF"/>
                  </a:solidFill>
                </a:uFill>
                <a:ea typeface="MS Gothic"/>
              </a:rPr>
              <a:t>, la délivrance d'une copie d'une ou plusieurs pièces du dossier au majeur protégé ou à la personne chargée de la mesure de protection.</a:t>
            </a:r>
          </a:p>
          <a:p>
            <a:pPr marL="343080" indent="-342360" algn="just">
              <a:lnSpc>
                <a:spcPct val="100000"/>
              </a:lnSpc>
              <a:spcAft>
                <a:spcPts val="1414"/>
              </a:spcAft>
            </a:pPr>
            <a:r>
              <a:rPr lang="fr-FR" sz="2000" b="0" strike="noStrike" spc="-1" dirty="0">
                <a:solidFill>
                  <a:srgbClr val="000000"/>
                </a:solidFill>
                <a:uFill>
                  <a:solidFill>
                    <a:srgbClr val="FFFFFF"/>
                  </a:solidFill>
                </a:uFill>
                <a:ea typeface="MS Gothic"/>
              </a:rPr>
              <a:t>Spécificité relative aux comptes de gestion (art. 510 dernier al. </a:t>
            </a:r>
            <a:r>
              <a:rPr lang="fr-FR" sz="2000" b="0" strike="noStrike" spc="-1" dirty="0" err="1">
                <a:solidFill>
                  <a:srgbClr val="000000"/>
                </a:solidFill>
                <a:uFill>
                  <a:solidFill>
                    <a:srgbClr val="FFFFFF"/>
                  </a:solidFill>
                </a:uFill>
                <a:ea typeface="MS Gothic"/>
              </a:rPr>
              <a:t>Cciv</a:t>
            </a:r>
            <a:r>
              <a:rPr lang="fr-FR" sz="2000" b="0" strike="noStrike" spc="-1" dirty="0">
                <a:solidFill>
                  <a:srgbClr val="000000"/>
                </a:solidFill>
                <a:uFill>
                  <a:solidFill>
                    <a:srgbClr val="FFFFFF"/>
                  </a:solidFill>
                </a:uFill>
                <a:ea typeface="MS Gothic"/>
              </a:rPr>
              <a:t>) : uniquement sur autorisation du JT après accord du MP, au</a:t>
            </a:r>
            <a:r>
              <a:rPr lang="fr-FR" sz="2000" b="0" i="0" dirty="0">
                <a:solidFill>
                  <a:srgbClr val="3A3A3A"/>
                </a:solidFill>
                <a:effectLst/>
              </a:rPr>
              <a:t> conjoint, partenaire de PACS, concubin, parent, allié ou proches, s'ils justifient d'un intérêt légitime.</a:t>
            </a:r>
            <a:r>
              <a:rPr lang="fr-FR" sz="2000" b="0" strike="noStrike" spc="-1" dirty="0">
                <a:solidFill>
                  <a:srgbClr val="000000"/>
                </a:solidFill>
                <a:uFill>
                  <a:solidFill>
                    <a:srgbClr val="FFFFFF"/>
                  </a:solidFill>
                </a:uFill>
                <a:ea typeface="MS Gothic"/>
              </a:rPr>
              <a:t> </a:t>
            </a:r>
            <a:endParaRPr lang="fr-FR" sz="2000" b="0" strike="noStrike" spc="-1" dirty="0">
              <a:solidFill>
                <a:srgbClr val="000000"/>
              </a:solidFill>
              <a:uFill>
                <a:solidFill>
                  <a:srgbClr val="FFFFFF"/>
                </a:solidFill>
              </a:uFil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923</Words>
  <Application>Microsoft Office PowerPoint</Application>
  <PresentationFormat>Grand écran</PresentationFormat>
  <Paragraphs>81</Paragraphs>
  <Slides>11</Slides>
  <Notes>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MS Gothic</vt:lpstr>
      <vt:lpstr>Aptos</vt:lpstr>
      <vt:lpstr>Aptos Display</vt:lpstr>
      <vt:lpstr>Arial</vt:lpstr>
      <vt:lpstr>Arial Black</vt:lpstr>
      <vt:lpstr>Calibri</vt:lpstr>
      <vt:lpstr>Courier New</vt:lpstr>
      <vt:lpstr>DejaVu Sans</vt:lpstr>
      <vt:lpstr>Wingdings 3</vt:lpstr>
      <vt:lpstr>Thème Office</vt:lpstr>
      <vt:lpstr>Regards croisés - magistrats, avocats, MJPM</vt:lpstr>
      <vt:lpstr>Présentation PowerPoint</vt:lpstr>
      <vt:lpstr> https://www.tribunal-de-paris.justice.fr/75/le-service-de-la-protection-des-majeurs</vt:lpstr>
      <vt:lpstr>Le rôle du juge des tutelles</vt:lpstr>
      <vt:lpstr>.</vt:lpstr>
      <vt:lpstr>LA REQUETE</vt:lpstr>
      <vt:lpstr>Phase d’instruction - Le placement sous sauvegarde de justice et la désignation d’un mandataire spécial</vt:lpstr>
      <vt:lpstr>Phase d’instruction - Les auditions</vt:lpstr>
      <vt:lpstr>Le jugement</vt:lpstr>
      <vt:lpstr>Présentation PowerPoint</vt:lpstr>
      <vt:lpstr>Présentation PowerPoint</vt:lpstr>
    </vt:vector>
  </TitlesOfParts>
  <Company>MinisteredelaJustice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WACHE-VALIN Karine</dc:creator>
  <cp:lastModifiedBy>Maellys RINCON</cp:lastModifiedBy>
  <cp:revision>49</cp:revision>
  <cp:lastPrinted>2026-08-07T08:45:13Z</cp:lastPrinted>
  <dcterms:created xsi:type="dcterms:W3CDTF">2026-08-07T07:57:25Z</dcterms:created>
  <dcterms:modified xsi:type="dcterms:W3CDTF">2026-09-24T12:46:21Z</dcterms:modified>
</cp:coreProperties>
</file>