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2"/>
  </p:notesMasterIdLst>
  <p:sldIdLst>
    <p:sldId id="257" r:id="rId2"/>
    <p:sldId id="258" r:id="rId3"/>
    <p:sldId id="401" r:id="rId4"/>
    <p:sldId id="458" r:id="rId5"/>
    <p:sldId id="402" r:id="rId6"/>
    <p:sldId id="382" r:id="rId7"/>
    <p:sldId id="542" r:id="rId8"/>
    <p:sldId id="486" r:id="rId9"/>
    <p:sldId id="487" r:id="rId10"/>
    <p:sldId id="488" r:id="rId11"/>
    <p:sldId id="489" r:id="rId12"/>
    <p:sldId id="490" r:id="rId13"/>
    <p:sldId id="491" r:id="rId14"/>
    <p:sldId id="492" r:id="rId15"/>
    <p:sldId id="493" r:id="rId16"/>
    <p:sldId id="494" r:id="rId17"/>
    <p:sldId id="496" r:id="rId18"/>
    <p:sldId id="497" r:id="rId19"/>
    <p:sldId id="498" r:id="rId20"/>
    <p:sldId id="499" r:id="rId21"/>
    <p:sldId id="501" r:id="rId22"/>
    <p:sldId id="502" r:id="rId23"/>
    <p:sldId id="503" r:id="rId24"/>
    <p:sldId id="504" r:id="rId25"/>
    <p:sldId id="468" r:id="rId26"/>
    <p:sldId id="463" r:id="rId27"/>
    <p:sldId id="464" r:id="rId28"/>
    <p:sldId id="461" r:id="rId29"/>
    <p:sldId id="462" r:id="rId30"/>
    <p:sldId id="465" r:id="rId31"/>
    <p:sldId id="467" r:id="rId32"/>
    <p:sldId id="560" r:id="rId33"/>
    <p:sldId id="561" r:id="rId34"/>
    <p:sldId id="562" r:id="rId35"/>
    <p:sldId id="563" r:id="rId36"/>
    <p:sldId id="564" r:id="rId37"/>
    <p:sldId id="565" r:id="rId38"/>
    <p:sldId id="566" r:id="rId39"/>
    <p:sldId id="567" r:id="rId40"/>
    <p:sldId id="568" r:id="rId41"/>
    <p:sldId id="569" r:id="rId42"/>
    <p:sldId id="570" r:id="rId43"/>
    <p:sldId id="571" r:id="rId44"/>
    <p:sldId id="572" r:id="rId45"/>
    <p:sldId id="576" r:id="rId46"/>
    <p:sldId id="573" r:id="rId47"/>
    <p:sldId id="577" r:id="rId48"/>
    <p:sldId id="574" r:id="rId49"/>
    <p:sldId id="578" r:id="rId50"/>
    <p:sldId id="575" r:id="rId51"/>
    <p:sldId id="579" r:id="rId52"/>
    <p:sldId id="580" r:id="rId53"/>
    <p:sldId id="546" r:id="rId54"/>
    <p:sldId id="547" r:id="rId55"/>
    <p:sldId id="548" r:id="rId56"/>
    <p:sldId id="550" r:id="rId57"/>
    <p:sldId id="551" r:id="rId58"/>
    <p:sldId id="552" r:id="rId59"/>
    <p:sldId id="553" r:id="rId60"/>
    <p:sldId id="554" r:id="rId61"/>
    <p:sldId id="555" r:id="rId62"/>
    <p:sldId id="556" r:id="rId63"/>
    <p:sldId id="557" r:id="rId64"/>
    <p:sldId id="559" r:id="rId65"/>
    <p:sldId id="558" r:id="rId66"/>
    <p:sldId id="505" r:id="rId67"/>
    <p:sldId id="507" r:id="rId68"/>
    <p:sldId id="508" r:id="rId69"/>
    <p:sldId id="509" r:id="rId70"/>
    <p:sldId id="510" r:id="rId71"/>
    <p:sldId id="511" r:id="rId72"/>
    <p:sldId id="512" r:id="rId73"/>
    <p:sldId id="513" r:id="rId74"/>
    <p:sldId id="515" r:id="rId75"/>
    <p:sldId id="514" r:id="rId76"/>
    <p:sldId id="516" r:id="rId77"/>
    <p:sldId id="517" r:id="rId78"/>
    <p:sldId id="518" r:id="rId79"/>
    <p:sldId id="519" r:id="rId80"/>
    <p:sldId id="520" r:id="rId81"/>
    <p:sldId id="521" r:id="rId82"/>
    <p:sldId id="522" r:id="rId83"/>
    <p:sldId id="523" r:id="rId84"/>
    <p:sldId id="524" r:id="rId85"/>
    <p:sldId id="525" r:id="rId86"/>
    <p:sldId id="526" r:id="rId87"/>
    <p:sldId id="528" r:id="rId88"/>
    <p:sldId id="529" r:id="rId89"/>
    <p:sldId id="530" r:id="rId90"/>
    <p:sldId id="531" r:id="rId91"/>
    <p:sldId id="532" r:id="rId92"/>
    <p:sldId id="533" r:id="rId93"/>
    <p:sldId id="534" r:id="rId94"/>
    <p:sldId id="535" r:id="rId95"/>
    <p:sldId id="536" r:id="rId96"/>
    <p:sldId id="537" r:id="rId97"/>
    <p:sldId id="538" r:id="rId98"/>
    <p:sldId id="539" r:id="rId99"/>
    <p:sldId id="540" r:id="rId100"/>
    <p:sldId id="541" r:id="rId101"/>
    <p:sldId id="590" r:id="rId102"/>
    <p:sldId id="591" r:id="rId103"/>
    <p:sldId id="592" r:id="rId104"/>
    <p:sldId id="593" r:id="rId105"/>
    <p:sldId id="594" r:id="rId106"/>
    <p:sldId id="595" r:id="rId107"/>
    <p:sldId id="469" r:id="rId108"/>
    <p:sldId id="470" r:id="rId109"/>
    <p:sldId id="471" r:id="rId110"/>
    <p:sldId id="472" r:id="rId111"/>
    <p:sldId id="473" r:id="rId112"/>
    <p:sldId id="474" r:id="rId113"/>
    <p:sldId id="475" r:id="rId114"/>
    <p:sldId id="476" r:id="rId115"/>
    <p:sldId id="477" r:id="rId116"/>
    <p:sldId id="478" r:id="rId117"/>
    <p:sldId id="479" r:id="rId118"/>
    <p:sldId id="480" r:id="rId119"/>
    <p:sldId id="481" r:id="rId120"/>
    <p:sldId id="482" r:id="rId121"/>
    <p:sldId id="483" r:id="rId122"/>
    <p:sldId id="581" r:id="rId123"/>
    <p:sldId id="582" r:id="rId124"/>
    <p:sldId id="583" r:id="rId125"/>
    <p:sldId id="584" r:id="rId126"/>
    <p:sldId id="585" r:id="rId127"/>
    <p:sldId id="586" r:id="rId128"/>
    <p:sldId id="587" r:id="rId129"/>
    <p:sldId id="588" r:id="rId130"/>
    <p:sldId id="589" r:id="rId13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99"/>
    <a:srgbClr val="0066CC"/>
    <a:srgbClr val="3366CC"/>
    <a:srgbClr val="0033CC"/>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447" autoAdjust="0"/>
    <p:restoredTop sz="94660"/>
  </p:normalViewPr>
  <p:slideViewPr>
    <p:cSldViewPr snapToGrid="0">
      <p:cViewPr varScale="1">
        <p:scale>
          <a:sx n="110" d="100"/>
          <a:sy n="110" d="100"/>
        </p:scale>
        <p:origin x="101" y="106"/>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16.xml" Id="rId117" /><Relationship Type="http://schemas.openxmlformats.org/officeDocument/2006/relationships/slide" Target="slides/slide20.xml" Id="rId21" /><Relationship Type="http://schemas.openxmlformats.org/officeDocument/2006/relationships/slide" Target="slides/slide41.xml" Id="rId42" /><Relationship Type="http://schemas.openxmlformats.org/officeDocument/2006/relationships/slide" Target="slides/slide62.xml" Id="rId63" /><Relationship Type="http://schemas.openxmlformats.org/officeDocument/2006/relationships/slide" Target="slides/slide83.xml" Id="rId84" /><Relationship Type="http://schemas.openxmlformats.org/officeDocument/2006/relationships/slide" Target="slides/slide15.xml" Id="rId16" /><Relationship Type="http://schemas.openxmlformats.org/officeDocument/2006/relationships/slide" Target="slides/slide106.xml" Id="rId107" /><Relationship Type="http://schemas.openxmlformats.org/officeDocument/2006/relationships/slide" Target="slides/slide10.xml" Id="rId11" /><Relationship Type="http://schemas.openxmlformats.org/officeDocument/2006/relationships/slide" Target="slides/slide31.xml" Id="rId32" /><Relationship Type="http://schemas.openxmlformats.org/officeDocument/2006/relationships/slide" Target="slides/slide36.xml" Id="rId37" /><Relationship Type="http://schemas.openxmlformats.org/officeDocument/2006/relationships/slide" Target="slides/slide52.xml" Id="rId53" /><Relationship Type="http://schemas.openxmlformats.org/officeDocument/2006/relationships/slide" Target="slides/slide57.xml" Id="rId58" /><Relationship Type="http://schemas.openxmlformats.org/officeDocument/2006/relationships/slide" Target="slides/slide73.xml" Id="rId74" /><Relationship Type="http://schemas.openxmlformats.org/officeDocument/2006/relationships/slide" Target="slides/slide78.xml" Id="rId79" /><Relationship Type="http://schemas.openxmlformats.org/officeDocument/2006/relationships/slide" Target="slides/slide101.xml" Id="rId102" /><Relationship Type="http://schemas.openxmlformats.org/officeDocument/2006/relationships/slide" Target="slides/slide122.xml" Id="rId123" /><Relationship Type="http://schemas.openxmlformats.org/officeDocument/2006/relationships/slide" Target="slides/slide127.xml" Id="rId128" /><Relationship Type="http://schemas.openxmlformats.org/officeDocument/2006/relationships/slide" Target="slides/slide4.xml" Id="rId5" /><Relationship Type="http://schemas.openxmlformats.org/officeDocument/2006/relationships/slide" Target="slides/slide89.xml" Id="rId90" /><Relationship Type="http://schemas.openxmlformats.org/officeDocument/2006/relationships/slide" Target="slides/slide94.xml" Id="rId95"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42.xml" Id="rId43" /><Relationship Type="http://schemas.openxmlformats.org/officeDocument/2006/relationships/slide" Target="slides/slide47.xml" Id="rId48" /><Relationship Type="http://schemas.openxmlformats.org/officeDocument/2006/relationships/slide" Target="slides/slide63.xml" Id="rId64" /><Relationship Type="http://schemas.openxmlformats.org/officeDocument/2006/relationships/slide" Target="slides/slide68.xml" Id="rId69" /><Relationship Type="http://schemas.openxmlformats.org/officeDocument/2006/relationships/slide" Target="slides/slide112.xml" Id="rId113" /><Relationship Type="http://schemas.openxmlformats.org/officeDocument/2006/relationships/slide" Target="slides/slide117.xml" Id="rId118" /><Relationship Type="http://schemas.openxmlformats.org/officeDocument/2006/relationships/viewProps" Target="viewProps.xml" Id="rId134" /><Relationship Type="http://schemas.openxmlformats.org/officeDocument/2006/relationships/slide" Target="slides/slide79.xml" Id="rId80" /><Relationship Type="http://schemas.openxmlformats.org/officeDocument/2006/relationships/slide" Target="slides/slide84.xml" Id="rId85"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32.xml" Id="rId33" /><Relationship Type="http://schemas.openxmlformats.org/officeDocument/2006/relationships/slide" Target="slides/slide37.xml" Id="rId38" /><Relationship Type="http://schemas.openxmlformats.org/officeDocument/2006/relationships/slide" Target="slides/slide58.xml" Id="rId59" /><Relationship Type="http://schemas.openxmlformats.org/officeDocument/2006/relationships/slide" Target="slides/slide102.xml" Id="rId103" /><Relationship Type="http://schemas.openxmlformats.org/officeDocument/2006/relationships/slide" Target="slides/slide107.xml" Id="rId108" /><Relationship Type="http://schemas.openxmlformats.org/officeDocument/2006/relationships/slide" Target="slides/slide123.xml" Id="rId124" /><Relationship Type="http://schemas.openxmlformats.org/officeDocument/2006/relationships/slide" Target="slides/slide128.xml" Id="rId129" /><Relationship Type="http://schemas.openxmlformats.org/officeDocument/2006/relationships/slide" Target="slides/slide53.xml" Id="rId54" /><Relationship Type="http://schemas.openxmlformats.org/officeDocument/2006/relationships/slide" Target="slides/slide69.xml" Id="rId70" /><Relationship Type="http://schemas.openxmlformats.org/officeDocument/2006/relationships/slide" Target="slides/slide74.xml" Id="rId75" /><Relationship Type="http://schemas.openxmlformats.org/officeDocument/2006/relationships/slide" Target="slides/slide90.xml" Id="rId91" /><Relationship Type="http://schemas.openxmlformats.org/officeDocument/2006/relationships/slide" Target="slides/slide95.xml" Id="rId96"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48.xml" Id="rId49" /><Relationship Type="http://schemas.openxmlformats.org/officeDocument/2006/relationships/slide" Target="slides/slide113.xml" Id="rId114" /><Relationship Type="http://schemas.openxmlformats.org/officeDocument/2006/relationships/slide" Target="slides/slide118.xml" Id="rId119" /><Relationship Type="http://schemas.openxmlformats.org/officeDocument/2006/relationships/slide" Target="slides/slide43.xml" Id="rId44" /><Relationship Type="http://schemas.openxmlformats.org/officeDocument/2006/relationships/slide" Target="slides/slide59.xml" Id="rId60" /><Relationship Type="http://schemas.openxmlformats.org/officeDocument/2006/relationships/slide" Target="slides/slide64.xml" Id="rId65" /><Relationship Type="http://schemas.openxmlformats.org/officeDocument/2006/relationships/slide" Target="slides/slide80.xml" Id="rId81" /><Relationship Type="http://schemas.openxmlformats.org/officeDocument/2006/relationships/slide" Target="slides/slide85.xml" Id="rId86" /><Relationship Type="http://schemas.openxmlformats.org/officeDocument/2006/relationships/slide" Target="slides/slide129.xml" Id="rId130" /><Relationship Type="http://schemas.openxmlformats.org/officeDocument/2006/relationships/theme" Target="theme/theme1.xml" Id="rId135"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38.xml" Id="rId39" /><Relationship Type="http://schemas.openxmlformats.org/officeDocument/2006/relationships/slide" Target="slides/slide108.xml" Id="rId109" /><Relationship Type="http://schemas.openxmlformats.org/officeDocument/2006/relationships/slide" Target="slides/slide33.xml" Id="rId34" /><Relationship Type="http://schemas.openxmlformats.org/officeDocument/2006/relationships/slide" Target="slides/slide49.xml" Id="rId50" /><Relationship Type="http://schemas.openxmlformats.org/officeDocument/2006/relationships/slide" Target="slides/slide54.xml" Id="rId55" /><Relationship Type="http://schemas.openxmlformats.org/officeDocument/2006/relationships/slide" Target="slides/slide75.xml" Id="rId76" /><Relationship Type="http://schemas.openxmlformats.org/officeDocument/2006/relationships/slide" Target="slides/slide96.xml" Id="rId97" /><Relationship Type="http://schemas.openxmlformats.org/officeDocument/2006/relationships/slide" Target="slides/slide103.xml" Id="rId104" /><Relationship Type="http://schemas.openxmlformats.org/officeDocument/2006/relationships/slide" Target="slides/slide119.xml" Id="rId120" /><Relationship Type="http://schemas.openxmlformats.org/officeDocument/2006/relationships/slide" Target="slides/slide124.xml" Id="rId125" /><Relationship Type="http://schemas.openxmlformats.org/officeDocument/2006/relationships/slide" Target="slides/slide6.xml" Id="rId7" /><Relationship Type="http://schemas.openxmlformats.org/officeDocument/2006/relationships/slide" Target="slides/slide70.xml" Id="rId71" /><Relationship Type="http://schemas.openxmlformats.org/officeDocument/2006/relationships/slide" Target="slides/slide91.xml" Id="rId92" /><Relationship Type="http://schemas.openxmlformats.org/officeDocument/2006/relationships/slide" Target="slides/slide1.xml" Id="rId2" /><Relationship Type="http://schemas.openxmlformats.org/officeDocument/2006/relationships/slide" Target="slides/slide28.xml" Id="rId29" /><Relationship Type="http://schemas.openxmlformats.org/officeDocument/2006/relationships/slide" Target="slides/slide23.xml" Id="rId24" /><Relationship Type="http://schemas.openxmlformats.org/officeDocument/2006/relationships/slide" Target="slides/slide39.xml" Id="rId40" /><Relationship Type="http://schemas.openxmlformats.org/officeDocument/2006/relationships/slide" Target="slides/slide44.xml" Id="rId45" /><Relationship Type="http://schemas.openxmlformats.org/officeDocument/2006/relationships/slide" Target="slides/slide65.xml" Id="rId66" /><Relationship Type="http://schemas.openxmlformats.org/officeDocument/2006/relationships/slide" Target="slides/slide86.xml" Id="rId87" /><Relationship Type="http://schemas.openxmlformats.org/officeDocument/2006/relationships/slide" Target="slides/slide109.xml" Id="rId110" /><Relationship Type="http://schemas.openxmlformats.org/officeDocument/2006/relationships/slide" Target="slides/slide114.xml" Id="rId115" /><Relationship Type="http://schemas.openxmlformats.org/officeDocument/2006/relationships/slide" Target="slides/slide130.xml" Id="rId131" /><Relationship Type="http://schemas.openxmlformats.org/officeDocument/2006/relationships/tableStyles" Target="tableStyles.xml" Id="rId136" /><Relationship Type="http://schemas.openxmlformats.org/officeDocument/2006/relationships/slide" Target="slides/slide60.xml" Id="rId61" /><Relationship Type="http://schemas.openxmlformats.org/officeDocument/2006/relationships/slide" Target="slides/slide81.xml" Id="rId82" /><Relationship Type="http://schemas.openxmlformats.org/officeDocument/2006/relationships/slide" Target="slides/slide18.xml" Id="rId19" /><Relationship Type="http://schemas.openxmlformats.org/officeDocument/2006/relationships/slide" Target="slides/slide13.xml" Id="rId14" /><Relationship Type="http://schemas.openxmlformats.org/officeDocument/2006/relationships/slide" Target="slides/slide29.xml" Id="rId30" /><Relationship Type="http://schemas.openxmlformats.org/officeDocument/2006/relationships/slide" Target="slides/slide34.xml" Id="rId35" /><Relationship Type="http://schemas.openxmlformats.org/officeDocument/2006/relationships/slide" Target="slides/slide55.xml" Id="rId56" /><Relationship Type="http://schemas.openxmlformats.org/officeDocument/2006/relationships/slide" Target="slides/slide76.xml" Id="rId77" /><Relationship Type="http://schemas.openxmlformats.org/officeDocument/2006/relationships/slide" Target="slides/slide99.xml" Id="rId100" /><Relationship Type="http://schemas.openxmlformats.org/officeDocument/2006/relationships/slide" Target="slides/slide104.xml" Id="rId105" /><Relationship Type="http://schemas.openxmlformats.org/officeDocument/2006/relationships/slide" Target="slides/slide125.xml" Id="rId126" /><Relationship Type="http://schemas.openxmlformats.org/officeDocument/2006/relationships/slide" Target="slides/slide7.xml" Id="rId8" /><Relationship Type="http://schemas.openxmlformats.org/officeDocument/2006/relationships/slide" Target="slides/slide50.xml" Id="rId51" /><Relationship Type="http://schemas.openxmlformats.org/officeDocument/2006/relationships/slide" Target="slides/slide71.xml" Id="rId72" /><Relationship Type="http://schemas.openxmlformats.org/officeDocument/2006/relationships/slide" Target="slides/slide92.xml" Id="rId93" /><Relationship Type="http://schemas.openxmlformats.org/officeDocument/2006/relationships/slide" Target="slides/slide97.xml" Id="rId98" /><Relationship Type="http://schemas.openxmlformats.org/officeDocument/2006/relationships/slide" Target="slides/slide120.xml" Id="rId121" /><Relationship Type="http://schemas.openxmlformats.org/officeDocument/2006/relationships/slide" Target="slides/slide2.xml" Id="rId3" /><Relationship Type="http://schemas.openxmlformats.org/officeDocument/2006/relationships/slide" Target="slides/slide24.xml" Id="rId25" /><Relationship Type="http://schemas.openxmlformats.org/officeDocument/2006/relationships/slide" Target="slides/slide45.xml" Id="rId46" /><Relationship Type="http://schemas.openxmlformats.org/officeDocument/2006/relationships/slide" Target="slides/slide66.xml" Id="rId67" /><Relationship Type="http://schemas.openxmlformats.org/officeDocument/2006/relationships/slide" Target="slides/slide115.xml" Id="rId116" /><Relationship Type="http://schemas.openxmlformats.org/officeDocument/2006/relationships/slide" Target="slides/slide19.xml" Id="rId20" /><Relationship Type="http://schemas.openxmlformats.org/officeDocument/2006/relationships/slide" Target="slides/slide40.xml" Id="rId41" /><Relationship Type="http://schemas.openxmlformats.org/officeDocument/2006/relationships/slide" Target="slides/slide61.xml" Id="rId62" /><Relationship Type="http://schemas.openxmlformats.org/officeDocument/2006/relationships/slide" Target="slides/slide82.xml" Id="rId83" /><Relationship Type="http://schemas.openxmlformats.org/officeDocument/2006/relationships/slide" Target="slides/slide87.xml" Id="rId88" /><Relationship Type="http://schemas.openxmlformats.org/officeDocument/2006/relationships/slide" Target="slides/slide110.xml" Id="rId111" /><Relationship Type="http://schemas.openxmlformats.org/officeDocument/2006/relationships/notesMaster" Target="notesMasters/notesMaster1.xml" Id="rId132" /><Relationship Type="http://schemas.openxmlformats.org/officeDocument/2006/relationships/slide" Target="slides/slide14.xml" Id="rId15" /><Relationship Type="http://schemas.openxmlformats.org/officeDocument/2006/relationships/slide" Target="slides/slide35.xml" Id="rId36" /><Relationship Type="http://schemas.openxmlformats.org/officeDocument/2006/relationships/slide" Target="slides/slide56.xml" Id="rId57" /><Relationship Type="http://schemas.openxmlformats.org/officeDocument/2006/relationships/slide" Target="slides/slide105.xml" Id="rId106" /><Relationship Type="http://schemas.openxmlformats.org/officeDocument/2006/relationships/slide" Target="slides/slide126.xml" Id="rId127" /><Relationship Type="http://schemas.openxmlformats.org/officeDocument/2006/relationships/slide" Target="slides/slide9.xml" Id="rId10" /><Relationship Type="http://schemas.openxmlformats.org/officeDocument/2006/relationships/slide" Target="slides/slide30.xml" Id="rId31" /><Relationship Type="http://schemas.openxmlformats.org/officeDocument/2006/relationships/slide" Target="slides/slide51.xml" Id="rId52" /><Relationship Type="http://schemas.openxmlformats.org/officeDocument/2006/relationships/slide" Target="slides/slide72.xml" Id="rId73" /><Relationship Type="http://schemas.openxmlformats.org/officeDocument/2006/relationships/slide" Target="slides/slide77.xml" Id="rId78" /><Relationship Type="http://schemas.openxmlformats.org/officeDocument/2006/relationships/slide" Target="slides/slide93.xml" Id="rId94" /><Relationship Type="http://schemas.openxmlformats.org/officeDocument/2006/relationships/slide" Target="slides/slide98.xml" Id="rId99" /><Relationship Type="http://schemas.openxmlformats.org/officeDocument/2006/relationships/slide" Target="slides/slide100.xml" Id="rId101" /><Relationship Type="http://schemas.openxmlformats.org/officeDocument/2006/relationships/slide" Target="slides/slide121.xml" Id="rId122"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25.xml" Id="rId26" /><Relationship Type="http://schemas.openxmlformats.org/officeDocument/2006/relationships/slide" Target="slides/slide46.xml" Id="rId47" /><Relationship Type="http://schemas.openxmlformats.org/officeDocument/2006/relationships/slide" Target="slides/slide67.xml" Id="rId68" /><Relationship Type="http://schemas.openxmlformats.org/officeDocument/2006/relationships/slide" Target="slides/slide88.xml" Id="rId89" /><Relationship Type="http://schemas.openxmlformats.org/officeDocument/2006/relationships/slide" Target="slides/slide111.xml" Id="rId112" /><Relationship Type="http://schemas.openxmlformats.org/officeDocument/2006/relationships/presProps" Target="presProps.xml" Id="rId133"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435B8A-3695-4CB8-90C4-350E92A2CB38}" type="datetimeFigureOut">
              <a:rPr lang="fr-FR" smtClean="0"/>
              <a:t>08/07/2026</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43C32B-CA2E-4D9E-9951-2BA1FD58BB8E}" type="slidenum">
              <a:rPr lang="fr-FR" smtClean="0"/>
              <a:t>‹#›</a:t>
            </a:fld>
            <a:endParaRPr lang="fr-FR"/>
          </a:p>
        </p:txBody>
      </p:sp>
    </p:spTree>
    <p:extLst>
      <p:ext uri="{BB962C8B-B14F-4D97-AF65-F5344CB8AC3E}">
        <p14:creationId xmlns:p14="http://schemas.microsoft.com/office/powerpoint/2010/main" val="843850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C1E32-1207-471D-8500-40D6BCA73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6F2967-D14C-AFED-F2DD-A90411E8B33E}"/>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A065595D-B8DB-561B-3CA4-ADA7B2C6D233}"/>
              </a:ext>
            </a:extLst>
          </p:cNvPr>
          <p:cNvSpPr>
            <a:spLocks noGrp="1"/>
          </p:cNvSpPr>
          <p:nvPr>
            <p:ph type="sldNum" sz="quarter" idx="5"/>
          </p:nvPr>
        </p:nvSpPr>
        <p:spPr/>
        <p:txBody>
          <a:bodyPr/>
          <a:lstStyle/>
          <a:p>
            <a:fld id="{7D43C32B-CA2E-4D9E-9951-2BA1FD58BB8E}" type="slidenum">
              <a:rPr lang="fr-FR" smtClean="0"/>
              <a:t>7</a:t>
            </a:fld>
            <a:endParaRPr lang="fr-FR"/>
          </a:p>
        </p:txBody>
      </p:sp>
    </p:spTree>
    <p:extLst>
      <p:ext uri="{BB962C8B-B14F-4D97-AF65-F5344CB8AC3E}">
        <p14:creationId xmlns:p14="http://schemas.microsoft.com/office/powerpoint/2010/main" val="3873003816"/>
      </p:ext>
    </p:extLst>
  </p:cSld>
  <p:clrMapOvr>
    <a:masterClrMapping/>
  </p:clrMapOvr>
</p:notes>
</file>

<file path=ppt/notesSlides/notesSlide1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57F3F-F1F0-9B05-24D8-9F86B45B6A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806362-AE73-75D4-22B1-93233DAEAF8D}"/>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45ED014A-8515-DB78-187A-9D1D596E6818}"/>
              </a:ext>
            </a:extLst>
          </p:cNvPr>
          <p:cNvSpPr>
            <a:spLocks noGrp="1"/>
          </p:cNvSpPr>
          <p:nvPr>
            <p:ph type="sldNum" sz="quarter" idx="5"/>
          </p:nvPr>
        </p:nvSpPr>
        <p:spPr/>
        <p:txBody>
          <a:bodyPr/>
          <a:lstStyle/>
          <a:p>
            <a:fld id="{7D43C32B-CA2E-4D9E-9951-2BA1FD58BB8E}" type="slidenum">
              <a:rPr lang="fr-FR" smtClean="0"/>
              <a:t>17</a:t>
            </a:fld>
            <a:endParaRPr lang="fr-FR"/>
          </a:p>
        </p:txBody>
      </p:sp>
    </p:spTree>
    <p:extLst>
      <p:ext uri="{BB962C8B-B14F-4D97-AF65-F5344CB8AC3E}">
        <p14:creationId xmlns:p14="http://schemas.microsoft.com/office/powerpoint/2010/main" val="1354402902"/>
      </p:ext>
    </p:extLst>
  </p:cSld>
  <p:clrMapOvr>
    <a:masterClrMapping/>
  </p:clrMapOvr>
</p:notes>
</file>

<file path=ppt/notesSlides/notesSlide11.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79C32-EEB6-9BEB-0F91-5DEC569B9A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2EC8EC-F482-EED5-756C-C66EFEA8EDE7}"/>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B8A1BBAA-8CB9-63FE-6B79-9A7DCE13E29D}"/>
              </a:ext>
            </a:extLst>
          </p:cNvPr>
          <p:cNvSpPr>
            <a:spLocks noGrp="1"/>
          </p:cNvSpPr>
          <p:nvPr>
            <p:ph type="sldNum" sz="quarter" idx="5"/>
          </p:nvPr>
        </p:nvSpPr>
        <p:spPr/>
        <p:txBody>
          <a:bodyPr/>
          <a:lstStyle/>
          <a:p>
            <a:fld id="{7D43C32B-CA2E-4D9E-9951-2BA1FD58BB8E}" type="slidenum">
              <a:rPr lang="fr-FR" smtClean="0"/>
              <a:t>18</a:t>
            </a:fld>
            <a:endParaRPr lang="fr-FR"/>
          </a:p>
        </p:txBody>
      </p:sp>
    </p:spTree>
    <p:extLst>
      <p:ext uri="{BB962C8B-B14F-4D97-AF65-F5344CB8AC3E}">
        <p14:creationId xmlns:p14="http://schemas.microsoft.com/office/powerpoint/2010/main" val="306534448"/>
      </p:ext>
    </p:extLst>
  </p:cSld>
  <p:clrMapOvr>
    <a:masterClrMapping/>
  </p:clrMapOvr>
</p:notes>
</file>

<file path=ppt/notesSlides/notesSlide1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FF87C-E144-2AE3-77D7-60BC6E5BA6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3E446D-E5E7-FC2A-2687-D01478A03EFD}"/>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9E629C8A-5BF2-DBE8-5534-145BAD16E122}"/>
              </a:ext>
            </a:extLst>
          </p:cNvPr>
          <p:cNvSpPr>
            <a:spLocks noGrp="1"/>
          </p:cNvSpPr>
          <p:nvPr>
            <p:ph type="sldNum" sz="quarter" idx="5"/>
          </p:nvPr>
        </p:nvSpPr>
        <p:spPr/>
        <p:txBody>
          <a:bodyPr/>
          <a:lstStyle/>
          <a:p>
            <a:fld id="{7D43C32B-CA2E-4D9E-9951-2BA1FD58BB8E}" type="slidenum">
              <a:rPr lang="fr-FR" smtClean="0"/>
              <a:t>19</a:t>
            </a:fld>
            <a:endParaRPr lang="fr-FR"/>
          </a:p>
        </p:txBody>
      </p:sp>
    </p:spTree>
    <p:extLst>
      <p:ext uri="{BB962C8B-B14F-4D97-AF65-F5344CB8AC3E}">
        <p14:creationId xmlns:p14="http://schemas.microsoft.com/office/powerpoint/2010/main" val="600755940"/>
      </p:ext>
    </p:extLst>
  </p:cSld>
  <p:clrMapOvr>
    <a:masterClrMapping/>
  </p:clrMapOvr>
</p:notes>
</file>

<file path=ppt/notesSlides/notesSlide1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576EB-05DF-FA24-5994-7CC6619D89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6FB6C-87A2-1742-D15C-947DC42B10F7}"/>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E5B17DC3-7513-0D8E-F57D-CF589B13CCBB}"/>
              </a:ext>
            </a:extLst>
          </p:cNvPr>
          <p:cNvSpPr>
            <a:spLocks noGrp="1"/>
          </p:cNvSpPr>
          <p:nvPr>
            <p:ph type="sldNum" sz="quarter" idx="5"/>
          </p:nvPr>
        </p:nvSpPr>
        <p:spPr/>
        <p:txBody>
          <a:bodyPr/>
          <a:lstStyle/>
          <a:p>
            <a:fld id="{7D43C32B-CA2E-4D9E-9951-2BA1FD58BB8E}" type="slidenum">
              <a:rPr lang="fr-FR" smtClean="0"/>
              <a:t>20</a:t>
            </a:fld>
            <a:endParaRPr lang="fr-FR"/>
          </a:p>
        </p:txBody>
      </p:sp>
    </p:spTree>
    <p:extLst>
      <p:ext uri="{BB962C8B-B14F-4D97-AF65-F5344CB8AC3E}">
        <p14:creationId xmlns:p14="http://schemas.microsoft.com/office/powerpoint/2010/main" val="3375666631"/>
      </p:ext>
    </p:extLst>
  </p:cSld>
  <p:clrMapOvr>
    <a:masterClrMapping/>
  </p:clrMapOvr>
</p:notes>
</file>

<file path=ppt/notesSlides/notesSlide1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513F8-F085-7DD3-8C9C-A662563AFF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ADB389-EC58-AF4E-8150-EB5C914A0F56}"/>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0353EFDE-9918-125E-4703-EA22CCE691C9}"/>
              </a:ext>
            </a:extLst>
          </p:cNvPr>
          <p:cNvSpPr>
            <a:spLocks noGrp="1"/>
          </p:cNvSpPr>
          <p:nvPr>
            <p:ph type="sldNum" sz="quarter" idx="5"/>
          </p:nvPr>
        </p:nvSpPr>
        <p:spPr/>
        <p:txBody>
          <a:bodyPr/>
          <a:lstStyle/>
          <a:p>
            <a:fld id="{7D43C32B-CA2E-4D9E-9951-2BA1FD58BB8E}" type="slidenum">
              <a:rPr lang="fr-FR" smtClean="0"/>
              <a:t>21</a:t>
            </a:fld>
            <a:endParaRPr lang="fr-FR"/>
          </a:p>
        </p:txBody>
      </p:sp>
    </p:spTree>
    <p:extLst>
      <p:ext uri="{BB962C8B-B14F-4D97-AF65-F5344CB8AC3E}">
        <p14:creationId xmlns:p14="http://schemas.microsoft.com/office/powerpoint/2010/main" val="4096065456"/>
      </p:ext>
    </p:extLst>
  </p:cSld>
  <p:clrMapOvr>
    <a:masterClrMapping/>
  </p:clrMapOvr>
</p:notes>
</file>

<file path=ppt/notesSlides/notesSlide1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567ED-D8E5-26D1-7642-FCA53E879F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689EA-4ABA-510E-76C9-83F33021F799}"/>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2ED9FC3E-843E-3863-BA27-2C4A731EC3FB}"/>
              </a:ext>
            </a:extLst>
          </p:cNvPr>
          <p:cNvSpPr>
            <a:spLocks noGrp="1"/>
          </p:cNvSpPr>
          <p:nvPr>
            <p:ph type="sldNum" sz="quarter" idx="5"/>
          </p:nvPr>
        </p:nvSpPr>
        <p:spPr/>
        <p:txBody>
          <a:bodyPr/>
          <a:lstStyle/>
          <a:p>
            <a:fld id="{7D43C32B-CA2E-4D9E-9951-2BA1FD58BB8E}" type="slidenum">
              <a:rPr lang="fr-FR" smtClean="0"/>
              <a:t>22</a:t>
            </a:fld>
            <a:endParaRPr lang="fr-FR"/>
          </a:p>
        </p:txBody>
      </p:sp>
    </p:spTree>
    <p:extLst>
      <p:ext uri="{BB962C8B-B14F-4D97-AF65-F5344CB8AC3E}">
        <p14:creationId xmlns:p14="http://schemas.microsoft.com/office/powerpoint/2010/main" val="2117298731"/>
      </p:ext>
    </p:extLst>
  </p:cSld>
  <p:clrMapOvr>
    <a:masterClrMapping/>
  </p:clrMapOvr>
</p:notes>
</file>

<file path=ppt/notesSlides/notesSlide1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F8AFC-3DFA-E141-50BB-C0AE494BAA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F7FD5-8037-6653-E3FF-E4F821D0276D}"/>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3B914AF4-DF66-990A-CC23-678A312BF9C9}"/>
              </a:ext>
            </a:extLst>
          </p:cNvPr>
          <p:cNvSpPr>
            <a:spLocks noGrp="1"/>
          </p:cNvSpPr>
          <p:nvPr>
            <p:ph type="sldNum" sz="quarter" idx="5"/>
          </p:nvPr>
        </p:nvSpPr>
        <p:spPr/>
        <p:txBody>
          <a:bodyPr/>
          <a:lstStyle/>
          <a:p>
            <a:fld id="{7D43C32B-CA2E-4D9E-9951-2BA1FD58BB8E}" type="slidenum">
              <a:rPr lang="fr-FR" smtClean="0"/>
              <a:t>23</a:t>
            </a:fld>
            <a:endParaRPr lang="fr-FR"/>
          </a:p>
        </p:txBody>
      </p:sp>
    </p:spTree>
    <p:extLst>
      <p:ext uri="{BB962C8B-B14F-4D97-AF65-F5344CB8AC3E}">
        <p14:creationId xmlns:p14="http://schemas.microsoft.com/office/powerpoint/2010/main" val="3163292672"/>
      </p:ext>
    </p:extLst>
  </p:cSld>
  <p:clrMapOvr>
    <a:masterClrMapping/>
  </p:clrMapOvr>
</p:notes>
</file>

<file path=ppt/notesSlides/notesSlide1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DD293-342F-F04E-77A3-1269E86C2A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901EE-FD68-ABCA-0B3A-83195ADEF4B0}"/>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C43FEF9F-554F-E63C-2EA0-3AC45B99E9ED}"/>
              </a:ext>
            </a:extLst>
          </p:cNvPr>
          <p:cNvSpPr>
            <a:spLocks noGrp="1"/>
          </p:cNvSpPr>
          <p:nvPr>
            <p:ph type="sldNum" sz="quarter" idx="5"/>
          </p:nvPr>
        </p:nvSpPr>
        <p:spPr/>
        <p:txBody>
          <a:bodyPr/>
          <a:lstStyle/>
          <a:p>
            <a:fld id="{7D43C32B-CA2E-4D9E-9951-2BA1FD58BB8E}" type="slidenum">
              <a:rPr lang="fr-FR" smtClean="0"/>
              <a:t>24</a:t>
            </a:fld>
            <a:endParaRPr lang="fr-FR"/>
          </a:p>
        </p:txBody>
      </p:sp>
    </p:spTree>
    <p:extLst>
      <p:ext uri="{BB962C8B-B14F-4D97-AF65-F5344CB8AC3E}">
        <p14:creationId xmlns:p14="http://schemas.microsoft.com/office/powerpoint/2010/main" val="3626157309"/>
      </p:ext>
    </p:extLst>
  </p:cSld>
  <p:clrMapOvr>
    <a:masterClrMapping/>
  </p:clrMapOvr>
</p:notes>
</file>

<file path=ppt/notesSlides/notesSlide1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7D43C32B-CA2E-4D9E-9951-2BA1FD58BB8E}" type="slidenum">
              <a:rPr lang="fr-FR" smtClean="0"/>
              <a:t>64</a:t>
            </a:fld>
            <a:endParaRPr lang="fr-FR"/>
          </a:p>
        </p:txBody>
      </p:sp>
    </p:spTree>
    <p:extLst>
      <p:ext uri="{BB962C8B-B14F-4D97-AF65-F5344CB8AC3E}">
        <p14:creationId xmlns:p14="http://schemas.microsoft.com/office/powerpoint/2010/main" val="4026521758"/>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7D43C32B-CA2E-4D9E-9951-2BA1FD58BB8E}" type="slidenum">
              <a:rPr lang="fr-FR" smtClean="0"/>
              <a:t>8</a:t>
            </a:fld>
            <a:endParaRPr lang="fr-FR"/>
          </a:p>
        </p:txBody>
      </p:sp>
    </p:spTree>
    <p:extLst>
      <p:ext uri="{BB962C8B-B14F-4D97-AF65-F5344CB8AC3E}">
        <p14:creationId xmlns:p14="http://schemas.microsoft.com/office/powerpoint/2010/main" val="22136684"/>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82EED-BFE8-054A-E564-4CFFF38A5C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4BE84B-6382-F453-87B6-5B2CC3C1E5A5}"/>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63138D0A-89D1-E25C-63B0-77F22D0A8924}"/>
              </a:ext>
            </a:extLst>
          </p:cNvPr>
          <p:cNvSpPr>
            <a:spLocks noGrp="1"/>
          </p:cNvSpPr>
          <p:nvPr>
            <p:ph type="sldNum" sz="quarter" idx="5"/>
          </p:nvPr>
        </p:nvSpPr>
        <p:spPr/>
        <p:txBody>
          <a:bodyPr/>
          <a:lstStyle/>
          <a:p>
            <a:fld id="{7D43C32B-CA2E-4D9E-9951-2BA1FD58BB8E}" type="slidenum">
              <a:rPr lang="fr-FR" smtClean="0"/>
              <a:t>10</a:t>
            </a:fld>
            <a:endParaRPr lang="fr-FR"/>
          </a:p>
        </p:txBody>
      </p:sp>
    </p:spTree>
    <p:extLst>
      <p:ext uri="{BB962C8B-B14F-4D97-AF65-F5344CB8AC3E}">
        <p14:creationId xmlns:p14="http://schemas.microsoft.com/office/powerpoint/2010/main" val="3180535906"/>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392AC-0FE5-5A81-16F3-23AD1C58E1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DD5A83-6E2E-BB1E-2AAF-6576FBB76829}"/>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ECEC71C4-762A-BFD7-1F3A-0E9DCD4406D7}"/>
              </a:ext>
            </a:extLst>
          </p:cNvPr>
          <p:cNvSpPr>
            <a:spLocks noGrp="1"/>
          </p:cNvSpPr>
          <p:nvPr>
            <p:ph type="sldNum" sz="quarter" idx="5"/>
          </p:nvPr>
        </p:nvSpPr>
        <p:spPr/>
        <p:txBody>
          <a:bodyPr/>
          <a:lstStyle/>
          <a:p>
            <a:fld id="{7D43C32B-CA2E-4D9E-9951-2BA1FD58BB8E}" type="slidenum">
              <a:rPr lang="fr-FR" smtClean="0"/>
              <a:t>11</a:t>
            </a:fld>
            <a:endParaRPr lang="fr-FR"/>
          </a:p>
        </p:txBody>
      </p:sp>
    </p:spTree>
    <p:extLst>
      <p:ext uri="{BB962C8B-B14F-4D97-AF65-F5344CB8AC3E}">
        <p14:creationId xmlns:p14="http://schemas.microsoft.com/office/powerpoint/2010/main" val="4160922466"/>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86444-42C8-350A-CCD4-806F0DC02E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5D8228-04A5-22A4-86EA-3BD93DC9FECD}"/>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37F49AD5-CB56-86B1-00F9-07DBDCA17B3C}"/>
              </a:ext>
            </a:extLst>
          </p:cNvPr>
          <p:cNvSpPr>
            <a:spLocks noGrp="1"/>
          </p:cNvSpPr>
          <p:nvPr>
            <p:ph type="sldNum" sz="quarter" idx="5"/>
          </p:nvPr>
        </p:nvSpPr>
        <p:spPr/>
        <p:txBody>
          <a:bodyPr/>
          <a:lstStyle/>
          <a:p>
            <a:fld id="{7D43C32B-CA2E-4D9E-9951-2BA1FD58BB8E}" type="slidenum">
              <a:rPr lang="fr-FR" smtClean="0"/>
              <a:t>12</a:t>
            </a:fld>
            <a:endParaRPr lang="fr-FR"/>
          </a:p>
        </p:txBody>
      </p:sp>
    </p:spTree>
    <p:extLst>
      <p:ext uri="{BB962C8B-B14F-4D97-AF65-F5344CB8AC3E}">
        <p14:creationId xmlns:p14="http://schemas.microsoft.com/office/powerpoint/2010/main" val="2629780578"/>
      </p:ext>
    </p:extLst>
  </p:cSld>
  <p:clrMapOvr>
    <a:masterClrMapping/>
  </p:clrMapOvr>
</p:notes>
</file>

<file path=ppt/notesSlides/notesSlide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5A0C5-BB3D-572A-D0BD-512440C2A9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3250F6-15F7-745A-67DD-E63E6B592545}"/>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E5834535-D619-F842-BB96-F7E7B33111CD}"/>
              </a:ext>
            </a:extLst>
          </p:cNvPr>
          <p:cNvSpPr>
            <a:spLocks noGrp="1"/>
          </p:cNvSpPr>
          <p:nvPr>
            <p:ph type="sldNum" sz="quarter" idx="5"/>
          </p:nvPr>
        </p:nvSpPr>
        <p:spPr/>
        <p:txBody>
          <a:bodyPr/>
          <a:lstStyle/>
          <a:p>
            <a:fld id="{7D43C32B-CA2E-4D9E-9951-2BA1FD58BB8E}" type="slidenum">
              <a:rPr lang="fr-FR" smtClean="0"/>
              <a:t>13</a:t>
            </a:fld>
            <a:endParaRPr lang="fr-FR"/>
          </a:p>
        </p:txBody>
      </p:sp>
    </p:spTree>
    <p:extLst>
      <p:ext uri="{BB962C8B-B14F-4D97-AF65-F5344CB8AC3E}">
        <p14:creationId xmlns:p14="http://schemas.microsoft.com/office/powerpoint/2010/main" val="725328166"/>
      </p:ext>
    </p:extLst>
  </p:cSld>
  <p:clrMapOvr>
    <a:masterClrMapping/>
  </p:clrMapOvr>
</p:notes>
</file>

<file path=ppt/notesSlides/notesSlide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E9112-6255-9466-7A6F-1BF952489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445DF-CD9E-0C43-D6AA-C53DC41B377B}"/>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C5FA428F-EE8C-F2AE-ADE4-AB9BA0A4F955}"/>
              </a:ext>
            </a:extLst>
          </p:cNvPr>
          <p:cNvSpPr>
            <a:spLocks noGrp="1"/>
          </p:cNvSpPr>
          <p:nvPr>
            <p:ph type="sldNum" sz="quarter" idx="5"/>
          </p:nvPr>
        </p:nvSpPr>
        <p:spPr/>
        <p:txBody>
          <a:bodyPr/>
          <a:lstStyle/>
          <a:p>
            <a:fld id="{7D43C32B-CA2E-4D9E-9951-2BA1FD58BB8E}" type="slidenum">
              <a:rPr lang="fr-FR" smtClean="0"/>
              <a:t>14</a:t>
            </a:fld>
            <a:endParaRPr lang="fr-FR"/>
          </a:p>
        </p:txBody>
      </p:sp>
    </p:spTree>
    <p:extLst>
      <p:ext uri="{BB962C8B-B14F-4D97-AF65-F5344CB8AC3E}">
        <p14:creationId xmlns:p14="http://schemas.microsoft.com/office/powerpoint/2010/main" val="1408863879"/>
      </p:ext>
    </p:extLst>
  </p:cSld>
  <p:clrMapOvr>
    <a:masterClrMapping/>
  </p:clrMapOvr>
</p:notes>
</file>

<file path=ppt/notesSlides/notesSlide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8C42E-81BA-2D82-8DB3-B05DC8EAF6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92517-48BF-C491-68A8-329B4CA4A581}"/>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AC0CE477-606F-AF57-1728-A6B644D283CF}"/>
              </a:ext>
            </a:extLst>
          </p:cNvPr>
          <p:cNvSpPr>
            <a:spLocks noGrp="1"/>
          </p:cNvSpPr>
          <p:nvPr>
            <p:ph type="sldNum" sz="quarter" idx="5"/>
          </p:nvPr>
        </p:nvSpPr>
        <p:spPr/>
        <p:txBody>
          <a:bodyPr/>
          <a:lstStyle/>
          <a:p>
            <a:fld id="{7D43C32B-CA2E-4D9E-9951-2BA1FD58BB8E}" type="slidenum">
              <a:rPr lang="fr-FR" smtClean="0"/>
              <a:t>15</a:t>
            </a:fld>
            <a:endParaRPr lang="fr-FR"/>
          </a:p>
        </p:txBody>
      </p:sp>
    </p:spTree>
    <p:extLst>
      <p:ext uri="{BB962C8B-B14F-4D97-AF65-F5344CB8AC3E}">
        <p14:creationId xmlns:p14="http://schemas.microsoft.com/office/powerpoint/2010/main" val="2255323145"/>
      </p:ext>
    </p:extLst>
  </p:cSld>
  <p:clrMapOvr>
    <a:masterClrMapping/>
  </p:clrMapOvr>
</p:notes>
</file>

<file path=ppt/notesSlides/notesSlide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AF4E8-970C-1A07-BEC9-40D285A66A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81B88-4E6E-6967-534B-94FE2F6D09B4}"/>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61D37A0B-B471-6A0D-3768-02F00AC1CB0A}"/>
              </a:ext>
            </a:extLst>
          </p:cNvPr>
          <p:cNvSpPr>
            <a:spLocks noGrp="1"/>
          </p:cNvSpPr>
          <p:nvPr>
            <p:ph type="sldNum" sz="quarter" idx="5"/>
          </p:nvPr>
        </p:nvSpPr>
        <p:spPr/>
        <p:txBody>
          <a:bodyPr/>
          <a:lstStyle/>
          <a:p>
            <a:fld id="{7D43C32B-CA2E-4D9E-9951-2BA1FD58BB8E}" type="slidenum">
              <a:rPr lang="fr-FR" smtClean="0"/>
              <a:t>16</a:t>
            </a:fld>
            <a:endParaRPr lang="fr-FR"/>
          </a:p>
        </p:txBody>
      </p:sp>
    </p:spTree>
    <p:extLst>
      <p:ext uri="{BB962C8B-B14F-4D97-AF65-F5344CB8AC3E}">
        <p14:creationId xmlns:p14="http://schemas.microsoft.com/office/powerpoint/2010/main" val="2196084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8502C-8663-2AE6-54EF-C7CF649FB4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10D49E62-3C04-C1A9-7134-8F5949BD7D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05E441BC-D0F1-B7E9-A0C6-485A27CFAE98}"/>
              </a:ext>
            </a:extLst>
          </p:cNvPr>
          <p:cNvSpPr>
            <a:spLocks noGrp="1"/>
          </p:cNvSpPr>
          <p:nvPr>
            <p:ph type="dt" sz="half" idx="10"/>
          </p:nvPr>
        </p:nvSpPr>
        <p:spPr/>
        <p:txBody>
          <a:bodyPr/>
          <a:lstStyle/>
          <a:p>
            <a:fld id="{F4B1D950-9DA2-42D0-A704-4C6ED72C6FC7}" type="datetimeFigureOut">
              <a:rPr lang="fr-FR" smtClean="0"/>
              <a:t>08/07/2026</a:t>
            </a:fld>
            <a:endParaRPr lang="fr-FR"/>
          </a:p>
        </p:txBody>
      </p:sp>
      <p:sp>
        <p:nvSpPr>
          <p:cNvPr id="5" name="Footer Placeholder 4">
            <a:extLst>
              <a:ext uri="{FF2B5EF4-FFF2-40B4-BE49-F238E27FC236}">
                <a16:creationId xmlns:a16="http://schemas.microsoft.com/office/drawing/2014/main" id="{E86A5C4E-7F27-D6FA-3F2F-012EB54C429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6F39B117-2257-5643-AA65-604D92C77DF4}"/>
              </a:ext>
            </a:extLst>
          </p:cNvPr>
          <p:cNvSpPr>
            <a:spLocks noGrp="1"/>
          </p:cNvSpPr>
          <p:nvPr>
            <p:ph type="sldNum" sz="quarter" idx="12"/>
          </p:nvPr>
        </p:nvSpPr>
        <p:spPr/>
        <p:txBody>
          <a:bodyPr/>
          <a:lstStyle/>
          <a:p>
            <a:fld id="{41B3031C-6CF0-4715-9ECC-3EF13CD93B54}" type="slidenum">
              <a:rPr lang="fr-FR" smtClean="0"/>
              <a:t>‹#›</a:t>
            </a:fld>
            <a:endParaRPr lang="fr-FR"/>
          </a:p>
        </p:txBody>
      </p:sp>
    </p:spTree>
    <p:extLst>
      <p:ext uri="{BB962C8B-B14F-4D97-AF65-F5344CB8AC3E}">
        <p14:creationId xmlns:p14="http://schemas.microsoft.com/office/powerpoint/2010/main" val="2684166111"/>
      </p:ext>
    </p:extLst>
  </p:cSld>
  <p:clrMapOvr>
    <a:masterClrMapping/>
  </p:clrMapOvr>
</p:sldLayout>
</file>

<file path=ppt/slideLayouts/slideLayout10.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856B-B528-D2D6-4E54-8137392AD6CA}"/>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745AEAC4-1F96-0345-D77D-1E2DA7CBD0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381A178-3A9D-ED03-3C82-5F1A293B3686}"/>
              </a:ext>
            </a:extLst>
          </p:cNvPr>
          <p:cNvSpPr>
            <a:spLocks noGrp="1"/>
          </p:cNvSpPr>
          <p:nvPr>
            <p:ph type="dt" sz="half" idx="10"/>
          </p:nvPr>
        </p:nvSpPr>
        <p:spPr/>
        <p:txBody>
          <a:bodyPr/>
          <a:lstStyle/>
          <a:p>
            <a:fld id="{F4B1D950-9DA2-42D0-A704-4C6ED72C6FC7}" type="datetimeFigureOut">
              <a:rPr lang="fr-FR" smtClean="0"/>
              <a:t>08/07/2026</a:t>
            </a:fld>
            <a:endParaRPr lang="fr-FR"/>
          </a:p>
        </p:txBody>
      </p:sp>
      <p:sp>
        <p:nvSpPr>
          <p:cNvPr id="5" name="Footer Placeholder 4">
            <a:extLst>
              <a:ext uri="{FF2B5EF4-FFF2-40B4-BE49-F238E27FC236}">
                <a16:creationId xmlns:a16="http://schemas.microsoft.com/office/drawing/2014/main" id="{D521C87C-5BB4-FCC2-5E57-FFAF6F64BD2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18A20F1-BE30-9D2D-841F-B55DFABC0356}"/>
              </a:ext>
            </a:extLst>
          </p:cNvPr>
          <p:cNvSpPr>
            <a:spLocks noGrp="1"/>
          </p:cNvSpPr>
          <p:nvPr>
            <p:ph type="sldNum" sz="quarter" idx="12"/>
          </p:nvPr>
        </p:nvSpPr>
        <p:spPr/>
        <p:txBody>
          <a:bodyPr/>
          <a:lstStyle/>
          <a:p>
            <a:fld id="{41B3031C-6CF0-4715-9ECC-3EF13CD93B54}" type="slidenum">
              <a:rPr lang="fr-FR" smtClean="0"/>
              <a:t>‹#›</a:t>
            </a:fld>
            <a:endParaRPr lang="fr-FR"/>
          </a:p>
        </p:txBody>
      </p:sp>
    </p:spTree>
    <p:extLst>
      <p:ext uri="{BB962C8B-B14F-4D97-AF65-F5344CB8AC3E}">
        <p14:creationId xmlns:p14="http://schemas.microsoft.com/office/powerpoint/2010/main" val="2467642014"/>
      </p:ext>
    </p:extLst>
  </p:cSld>
  <p:clrMapOvr>
    <a:masterClrMapping/>
  </p:clrMapOvr>
</p:sldLayout>
</file>

<file path=ppt/slideLayouts/slideLayout11.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D1542C-8717-E42D-F9ED-544B75299D7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0FFE8AC6-B5B5-64C1-F6D0-1AF9AEF572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25466EDC-9A17-92A1-0A7D-C66BD5B4A36B}"/>
              </a:ext>
            </a:extLst>
          </p:cNvPr>
          <p:cNvSpPr>
            <a:spLocks noGrp="1"/>
          </p:cNvSpPr>
          <p:nvPr>
            <p:ph type="dt" sz="half" idx="10"/>
          </p:nvPr>
        </p:nvSpPr>
        <p:spPr/>
        <p:txBody>
          <a:bodyPr/>
          <a:lstStyle/>
          <a:p>
            <a:fld id="{F4B1D950-9DA2-42D0-A704-4C6ED72C6FC7}" type="datetimeFigureOut">
              <a:rPr lang="fr-FR" smtClean="0"/>
              <a:t>08/07/2026</a:t>
            </a:fld>
            <a:endParaRPr lang="fr-FR"/>
          </a:p>
        </p:txBody>
      </p:sp>
      <p:sp>
        <p:nvSpPr>
          <p:cNvPr id="5" name="Footer Placeholder 4">
            <a:extLst>
              <a:ext uri="{FF2B5EF4-FFF2-40B4-BE49-F238E27FC236}">
                <a16:creationId xmlns:a16="http://schemas.microsoft.com/office/drawing/2014/main" id="{630A9CC9-6E99-1B8F-D13E-64F3AA630C0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0C48D04E-F3A5-36DF-E0EF-BE56851E4A64}"/>
              </a:ext>
            </a:extLst>
          </p:cNvPr>
          <p:cNvSpPr>
            <a:spLocks noGrp="1"/>
          </p:cNvSpPr>
          <p:nvPr>
            <p:ph type="sldNum" sz="quarter" idx="12"/>
          </p:nvPr>
        </p:nvSpPr>
        <p:spPr/>
        <p:txBody>
          <a:bodyPr/>
          <a:lstStyle/>
          <a:p>
            <a:fld id="{41B3031C-6CF0-4715-9ECC-3EF13CD93B54}" type="slidenum">
              <a:rPr lang="fr-FR" smtClean="0"/>
              <a:t>‹#›</a:t>
            </a:fld>
            <a:endParaRPr lang="fr-FR"/>
          </a:p>
        </p:txBody>
      </p:sp>
    </p:spTree>
    <p:extLst>
      <p:ext uri="{BB962C8B-B14F-4D97-AF65-F5344CB8AC3E}">
        <p14:creationId xmlns:p14="http://schemas.microsoft.com/office/powerpoint/2010/main" val="634615114"/>
      </p:ext>
    </p:extLst>
  </p:cSld>
  <p:clrMapOvr>
    <a:masterClrMapping/>
  </p:clrMapOvr>
</p:sldLayout>
</file>

<file path=ppt/slideLayouts/slideLayout12.xml><?xml version="1.0" encoding="utf-8"?>
<p:sldLayout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type="tx">
  <p:cSld name="Titre et contenu">
    <p:spTree>
      <p:nvGrpSpPr>
        <p:cNvPr id="1" name=""/>
        <p:cNvGrpSpPr/>
        <p:nvPr/>
      </p:nvGrpSpPr>
      <p:grpSpPr>
        <a:xfrm>
          <a:off x="0" y="0"/>
          <a:ext cx="0" cy="0"/>
          <a:chOff x="0" y="0"/>
          <a:chExt cx="0" cy="0"/>
        </a:xfrm>
      </p:grpSpPr>
      <p:sp>
        <p:nvSpPr>
          <p:cNvPr id="96" name="Texte du titre"/>
          <p:cNvSpPr txBox="1">
            <a:spLocks noGrp="1"/>
          </p:cNvSpPr>
          <p:nvPr>
            <p:ph type="title"/>
          </p:nvPr>
        </p:nvSpPr>
        <p:spPr>
          <a:prstGeom prst="rect">
            <a:avLst/>
          </a:prstGeom>
        </p:spPr>
        <p:txBody>
          <a:bodyPr/>
          <a:lstStyle/>
          <a:p>
            <a:r>
              <a:t>Texte du titre</a:t>
            </a:r>
          </a:p>
        </p:txBody>
      </p:sp>
      <p:sp>
        <p:nvSpPr>
          <p:cNvPr id="97"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98" name="Numéro de diapositive"/>
          <p:cNvSpPr txBox="1">
            <a:spLocks noGrp="1"/>
          </p:cNvSpPr>
          <p:nvPr>
            <p:ph type="sldNum" sz="quarter" idx="2"/>
          </p:nvPr>
        </p:nvSpPr>
        <p:spPr>
          <a:xfrm>
            <a:off x="11569488" y="6609805"/>
            <a:ext cx="125034" cy="123111"/>
          </a:xfrm>
          <a:prstGeom prst="rect">
            <a:avLst/>
          </a:prstGeom>
        </p:spPr>
        <p:txBody>
          <a:bodyPr/>
          <a:lstStyle>
            <a:lvl1pPr>
              <a:defRPr sz="800" b="0"/>
            </a:lvl1pPr>
          </a:lstStyle>
          <a:p>
            <a:fld id="{86CB4B4D-7CA3-9044-876B-883B54F8677D}" type="slidenum">
              <a:rPr lang="fr-FR" smtClean="0"/>
              <a:pPr/>
              <a:t>‹#›</a:t>
            </a:fld>
            <a:endParaRPr lang="fr-FR"/>
          </a:p>
        </p:txBody>
      </p:sp>
    </p:spTree>
    <p:extLst>
      <p:ext uri="{BB962C8B-B14F-4D97-AF65-F5344CB8AC3E}">
        <p14:creationId xmlns:p14="http://schemas.microsoft.com/office/powerpoint/2010/main" val="4164533790"/>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13C23-76CF-9081-5CA5-440C3E5C9B61}"/>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48C3E5B-E45A-31D9-972E-B59C161487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AB656B4-6E2F-9F6F-4E97-5631F3178F46}"/>
              </a:ext>
            </a:extLst>
          </p:cNvPr>
          <p:cNvSpPr>
            <a:spLocks noGrp="1"/>
          </p:cNvSpPr>
          <p:nvPr>
            <p:ph type="dt" sz="half" idx="10"/>
          </p:nvPr>
        </p:nvSpPr>
        <p:spPr/>
        <p:txBody>
          <a:bodyPr/>
          <a:lstStyle/>
          <a:p>
            <a:fld id="{F4B1D950-9DA2-42D0-A704-4C6ED72C6FC7}" type="datetimeFigureOut">
              <a:rPr lang="fr-FR" smtClean="0"/>
              <a:t>08/07/2026</a:t>
            </a:fld>
            <a:endParaRPr lang="fr-FR"/>
          </a:p>
        </p:txBody>
      </p:sp>
      <p:sp>
        <p:nvSpPr>
          <p:cNvPr id="5" name="Footer Placeholder 4">
            <a:extLst>
              <a:ext uri="{FF2B5EF4-FFF2-40B4-BE49-F238E27FC236}">
                <a16:creationId xmlns:a16="http://schemas.microsoft.com/office/drawing/2014/main" id="{A5A39F3B-DFD7-9898-2F70-BB1CF24A684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6BD10CB3-9D98-86FE-B705-05E9948BA56F}"/>
              </a:ext>
            </a:extLst>
          </p:cNvPr>
          <p:cNvSpPr>
            <a:spLocks noGrp="1"/>
          </p:cNvSpPr>
          <p:nvPr>
            <p:ph type="sldNum" sz="quarter" idx="12"/>
          </p:nvPr>
        </p:nvSpPr>
        <p:spPr/>
        <p:txBody>
          <a:bodyPr/>
          <a:lstStyle/>
          <a:p>
            <a:fld id="{41B3031C-6CF0-4715-9ECC-3EF13CD93B54}" type="slidenum">
              <a:rPr lang="fr-FR" smtClean="0"/>
              <a:t>‹#›</a:t>
            </a:fld>
            <a:endParaRPr lang="fr-FR"/>
          </a:p>
        </p:txBody>
      </p:sp>
    </p:spTree>
    <p:extLst>
      <p:ext uri="{BB962C8B-B14F-4D97-AF65-F5344CB8AC3E}">
        <p14:creationId xmlns:p14="http://schemas.microsoft.com/office/powerpoint/2010/main" val="2756969711"/>
      </p:ext>
    </p:extLst>
  </p:cSld>
  <p:clrMapOvr>
    <a:masterClrMapping/>
  </p:clrMapOvr>
</p:sldLayout>
</file>

<file path=ppt/slideLayouts/slideLayout3.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FD9BD-0F29-E6C7-DB79-4EB2C36ACC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666EA54B-A883-97EC-580E-057ABAD0179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7CD22D-8E00-0F08-B2F3-F0CFC2594A08}"/>
              </a:ext>
            </a:extLst>
          </p:cNvPr>
          <p:cNvSpPr>
            <a:spLocks noGrp="1"/>
          </p:cNvSpPr>
          <p:nvPr>
            <p:ph type="dt" sz="half" idx="10"/>
          </p:nvPr>
        </p:nvSpPr>
        <p:spPr/>
        <p:txBody>
          <a:bodyPr/>
          <a:lstStyle/>
          <a:p>
            <a:fld id="{F4B1D950-9DA2-42D0-A704-4C6ED72C6FC7}" type="datetimeFigureOut">
              <a:rPr lang="fr-FR" smtClean="0"/>
              <a:t>08/07/2026</a:t>
            </a:fld>
            <a:endParaRPr lang="fr-FR"/>
          </a:p>
        </p:txBody>
      </p:sp>
      <p:sp>
        <p:nvSpPr>
          <p:cNvPr id="5" name="Footer Placeholder 4">
            <a:extLst>
              <a:ext uri="{FF2B5EF4-FFF2-40B4-BE49-F238E27FC236}">
                <a16:creationId xmlns:a16="http://schemas.microsoft.com/office/drawing/2014/main" id="{1D497EDE-B135-65DA-415A-9F84960786E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DFE2E97-2F7D-521C-AFC7-DEDA7E9CA887}"/>
              </a:ext>
            </a:extLst>
          </p:cNvPr>
          <p:cNvSpPr>
            <a:spLocks noGrp="1"/>
          </p:cNvSpPr>
          <p:nvPr>
            <p:ph type="sldNum" sz="quarter" idx="12"/>
          </p:nvPr>
        </p:nvSpPr>
        <p:spPr/>
        <p:txBody>
          <a:bodyPr/>
          <a:lstStyle/>
          <a:p>
            <a:fld id="{41B3031C-6CF0-4715-9ECC-3EF13CD93B54}" type="slidenum">
              <a:rPr lang="fr-FR" smtClean="0"/>
              <a:t>‹#›</a:t>
            </a:fld>
            <a:endParaRPr lang="fr-FR"/>
          </a:p>
        </p:txBody>
      </p:sp>
    </p:spTree>
    <p:extLst>
      <p:ext uri="{BB962C8B-B14F-4D97-AF65-F5344CB8AC3E}">
        <p14:creationId xmlns:p14="http://schemas.microsoft.com/office/powerpoint/2010/main" val="1587149342"/>
      </p:ext>
    </p:extLst>
  </p:cSld>
  <p:clrMapOvr>
    <a:masterClrMapping/>
  </p:clrMapOvr>
</p:sldLayout>
</file>

<file path=ppt/slideLayouts/slideLayout4.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F68A9-3498-7B89-6F77-35A1E58D886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017D1813-C762-6613-1ACA-CC38F8532A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06E16F57-D131-57E5-146F-7C3C528047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1F9A8760-C023-AA18-7970-50E6C3C11AD7}"/>
              </a:ext>
            </a:extLst>
          </p:cNvPr>
          <p:cNvSpPr>
            <a:spLocks noGrp="1"/>
          </p:cNvSpPr>
          <p:nvPr>
            <p:ph type="dt" sz="half" idx="10"/>
          </p:nvPr>
        </p:nvSpPr>
        <p:spPr/>
        <p:txBody>
          <a:bodyPr/>
          <a:lstStyle/>
          <a:p>
            <a:fld id="{F4B1D950-9DA2-42D0-A704-4C6ED72C6FC7}" type="datetimeFigureOut">
              <a:rPr lang="fr-FR" smtClean="0"/>
              <a:t>08/07/2026</a:t>
            </a:fld>
            <a:endParaRPr lang="fr-FR"/>
          </a:p>
        </p:txBody>
      </p:sp>
      <p:sp>
        <p:nvSpPr>
          <p:cNvPr id="6" name="Footer Placeholder 5">
            <a:extLst>
              <a:ext uri="{FF2B5EF4-FFF2-40B4-BE49-F238E27FC236}">
                <a16:creationId xmlns:a16="http://schemas.microsoft.com/office/drawing/2014/main" id="{8A301EA5-E173-A13D-87C3-3BB8BE812A8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FC34C0DF-6DE7-2A9B-B4CC-38E433DD1D23}"/>
              </a:ext>
            </a:extLst>
          </p:cNvPr>
          <p:cNvSpPr>
            <a:spLocks noGrp="1"/>
          </p:cNvSpPr>
          <p:nvPr>
            <p:ph type="sldNum" sz="quarter" idx="12"/>
          </p:nvPr>
        </p:nvSpPr>
        <p:spPr/>
        <p:txBody>
          <a:bodyPr/>
          <a:lstStyle/>
          <a:p>
            <a:fld id="{41B3031C-6CF0-4715-9ECC-3EF13CD93B54}" type="slidenum">
              <a:rPr lang="fr-FR" smtClean="0"/>
              <a:t>‹#›</a:t>
            </a:fld>
            <a:endParaRPr lang="fr-FR"/>
          </a:p>
        </p:txBody>
      </p:sp>
    </p:spTree>
    <p:extLst>
      <p:ext uri="{BB962C8B-B14F-4D97-AF65-F5344CB8AC3E}">
        <p14:creationId xmlns:p14="http://schemas.microsoft.com/office/powerpoint/2010/main" val="2847527487"/>
      </p:ext>
    </p:extLst>
  </p:cSld>
  <p:clrMapOvr>
    <a:masterClrMapping/>
  </p:clrMapOvr>
</p:sldLayout>
</file>

<file path=ppt/slideLayouts/slideLayout5.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F942D-B83B-D3C0-A49A-E4A5E2CBCAAF}"/>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BB4C1461-12CC-0D5E-DA5D-90190C860D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7AFB0B-EB0A-7650-0658-56F321D6B6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ED26D4A0-C52A-D7CF-0211-E94619BF7E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196AED-CCD5-73A9-F458-2A5D5C0C10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158BE43B-44FD-96E3-3CAA-7FA5F8169479}"/>
              </a:ext>
            </a:extLst>
          </p:cNvPr>
          <p:cNvSpPr>
            <a:spLocks noGrp="1"/>
          </p:cNvSpPr>
          <p:nvPr>
            <p:ph type="dt" sz="half" idx="10"/>
          </p:nvPr>
        </p:nvSpPr>
        <p:spPr/>
        <p:txBody>
          <a:bodyPr/>
          <a:lstStyle/>
          <a:p>
            <a:fld id="{F4B1D950-9DA2-42D0-A704-4C6ED72C6FC7}" type="datetimeFigureOut">
              <a:rPr lang="fr-FR" smtClean="0"/>
              <a:t>08/07/2026</a:t>
            </a:fld>
            <a:endParaRPr lang="fr-FR"/>
          </a:p>
        </p:txBody>
      </p:sp>
      <p:sp>
        <p:nvSpPr>
          <p:cNvPr id="8" name="Footer Placeholder 7">
            <a:extLst>
              <a:ext uri="{FF2B5EF4-FFF2-40B4-BE49-F238E27FC236}">
                <a16:creationId xmlns:a16="http://schemas.microsoft.com/office/drawing/2014/main" id="{92F9F42C-0A17-51D9-F7D3-A83ED6EA8E84}"/>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20A92686-BD36-C351-20FF-800F08F6CF7D}"/>
              </a:ext>
            </a:extLst>
          </p:cNvPr>
          <p:cNvSpPr>
            <a:spLocks noGrp="1"/>
          </p:cNvSpPr>
          <p:nvPr>
            <p:ph type="sldNum" sz="quarter" idx="12"/>
          </p:nvPr>
        </p:nvSpPr>
        <p:spPr/>
        <p:txBody>
          <a:bodyPr/>
          <a:lstStyle/>
          <a:p>
            <a:fld id="{41B3031C-6CF0-4715-9ECC-3EF13CD93B54}" type="slidenum">
              <a:rPr lang="fr-FR" smtClean="0"/>
              <a:t>‹#›</a:t>
            </a:fld>
            <a:endParaRPr lang="fr-FR"/>
          </a:p>
        </p:txBody>
      </p:sp>
    </p:spTree>
    <p:extLst>
      <p:ext uri="{BB962C8B-B14F-4D97-AF65-F5344CB8AC3E}">
        <p14:creationId xmlns:p14="http://schemas.microsoft.com/office/powerpoint/2010/main" val="3198878158"/>
      </p:ext>
    </p:extLst>
  </p:cSld>
  <p:clrMapOvr>
    <a:masterClrMapping/>
  </p:clrMapOvr>
</p:sldLayout>
</file>

<file path=ppt/slideLayouts/slideLayout6.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CFD42-87D2-B659-3BAE-810026EAE637}"/>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88E805BE-94F5-EFF8-8CC1-850B1EF22664}"/>
              </a:ext>
            </a:extLst>
          </p:cNvPr>
          <p:cNvSpPr>
            <a:spLocks noGrp="1"/>
          </p:cNvSpPr>
          <p:nvPr>
            <p:ph type="dt" sz="half" idx="10"/>
          </p:nvPr>
        </p:nvSpPr>
        <p:spPr/>
        <p:txBody>
          <a:bodyPr/>
          <a:lstStyle/>
          <a:p>
            <a:fld id="{F4B1D950-9DA2-42D0-A704-4C6ED72C6FC7}" type="datetimeFigureOut">
              <a:rPr lang="fr-FR" smtClean="0"/>
              <a:t>08/07/2026</a:t>
            </a:fld>
            <a:endParaRPr lang="fr-FR"/>
          </a:p>
        </p:txBody>
      </p:sp>
      <p:sp>
        <p:nvSpPr>
          <p:cNvPr id="4" name="Footer Placeholder 3">
            <a:extLst>
              <a:ext uri="{FF2B5EF4-FFF2-40B4-BE49-F238E27FC236}">
                <a16:creationId xmlns:a16="http://schemas.microsoft.com/office/drawing/2014/main" id="{621DEC49-B63B-2B22-8807-486F8B01DD3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F6B1DCD4-2047-69FE-3787-AF96FA1858E4}"/>
              </a:ext>
            </a:extLst>
          </p:cNvPr>
          <p:cNvSpPr>
            <a:spLocks noGrp="1"/>
          </p:cNvSpPr>
          <p:nvPr>
            <p:ph type="sldNum" sz="quarter" idx="12"/>
          </p:nvPr>
        </p:nvSpPr>
        <p:spPr/>
        <p:txBody>
          <a:bodyPr/>
          <a:lstStyle/>
          <a:p>
            <a:fld id="{41B3031C-6CF0-4715-9ECC-3EF13CD93B54}" type="slidenum">
              <a:rPr lang="fr-FR" smtClean="0"/>
              <a:t>‹#›</a:t>
            </a:fld>
            <a:endParaRPr lang="fr-FR"/>
          </a:p>
        </p:txBody>
      </p:sp>
    </p:spTree>
    <p:extLst>
      <p:ext uri="{BB962C8B-B14F-4D97-AF65-F5344CB8AC3E}">
        <p14:creationId xmlns:p14="http://schemas.microsoft.com/office/powerpoint/2010/main" val="1703193653"/>
      </p:ext>
    </p:extLst>
  </p:cSld>
  <p:clrMapOvr>
    <a:masterClrMapping/>
  </p:clrMapOvr>
</p:sldLayout>
</file>

<file path=ppt/slideLayouts/slideLayout7.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E37124-F333-6B54-A1E3-4CC48BFC0A2C}"/>
              </a:ext>
            </a:extLst>
          </p:cNvPr>
          <p:cNvSpPr>
            <a:spLocks noGrp="1"/>
          </p:cNvSpPr>
          <p:nvPr>
            <p:ph type="dt" sz="half" idx="10"/>
          </p:nvPr>
        </p:nvSpPr>
        <p:spPr/>
        <p:txBody>
          <a:bodyPr/>
          <a:lstStyle/>
          <a:p>
            <a:fld id="{F4B1D950-9DA2-42D0-A704-4C6ED72C6FC7}" type="datetimeFigureOut">
              <a:rPr lang="fr-FR" smtClean="0"/>
              <a:t>08/07/2026</a:t>
            </a:fld>
            <a:endParaRPr lang="fr-FR"/>
          </a:p>
        </p:txBody>
      </p:sp>
      <p:sp>
        <p:nvSpPr>
          <p:cNvPr id="3" name="Footer Placeholder 2">
            <a:extLst>
              <a:ext uri="{FF2B5EF4-FFF2-40B4-BE49-F238E27FC236}">
                <a16:creationId xmlns:a16="http://schemas.microsoft.com/office/drawing/2014/main" id="{AB53EEB6-6060-5F19-F343-A67A25B59BD1}"/>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85CBB727-08A4-2EB4-1432-E36C4EBF88CE}"/>
              </a:ext>
            </a:extLst>
          </p:cNvPr>
          <p:cNvSpPr>
            <a:spLocks noGrp="1"/>
          </p:cNvSpPr>
          <p:nvPr>
            <p:ph type="sldNum" sz="quarter" idx="12"/>
          </p:nvPr>
        </p:nvSpPr>
        <p:spPr/>
        <p:txBody>
          <a:bodyPr/>
          <a:lstStyle/>
          <a:p>
            <a:fld id="{41B3031C-6CF0-4715-9ECC-3EF13CD93B54}" type="slidenum">
              <a:rPr lang="fr-FR" smtClean="0"/>
              <a:t>‹#›</a:t>
            </a:fld>
            <a:endParaRPr lang="fr-FR"/>
          </a:p>
        </p:txBody>
      </p:sp>
    </p:spTree>
    <p:extLst>
      <p:ext uri="{BB962C8B-B14F-4D97-AF65-F5344CB8AC3E}">
        <p14:creationId xmlns:p14="http://schemas.microsoft.com/office/powerpoint/2010/main" val="720220729"/>
      </p:ext>
    </p:extLst>
  </p:cSld>
  <p:clrMapOvr>
    <a:masterClrMapping/>
  </p:clrMapOvr>
</p:sldLayout>
</file>

<file path=ppt/slideLayouts/slideLayout8.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AD6AF-DAA7-7128-548F-AED6DB3949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68599AAA-DB21-DA88-37EE-36E81952AE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4C067C8D-61C1-A045-2706-62BAB3A1B7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3057B3-E7D1-A35F-FB15-10B2536741D5}"/>
              </a:ext>
            </a:extLst>
          </p:cNvPr>
          <p:cNvSpPr>
            <a:spLocks noGrp="1"/>
          </p:cNvSpPr>
          <p:nvPr>
            <p:ph type="dt" sz="half" idx="10"/>
          </p:nvPr>
        </p:nvSpPr>
        <p:spPr/>
        <p:txBody>
          <a:bodyPr/>
          <a:lstStyle/>
          <a:p>
            <a:fld id="{F4B1D950-9DA2-42D0-A704-4C6ED72C6FC7}" type="datetimeFigureOut">
              <a:rPr lang="fr-FR" smtClean="0"/>
              <a:t>08/07/2026</a:t>
            </a:fld>
            <a:endParaRPr lang="fr-FR"/>
          </a:p>
        </p:txBody>
      </p:sp>
      <p:sp>
        <p:nvSpPr>
          <p:cNvPr id="6" name="Footer Placeholder 5">
            <a:extLst>
              <a:ext uri="{FF2B5EF4-FFF2-40B4-BE49-F238E27FC236}">
                <a16:creationId xmlns:a16="http://schemas.microsoft.com/office/drawing/2014/main" id="{D3653937-B391-135B-EA3E-69CAE97F5EB5}"/>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268E8DE1-12CE-7E01-A306-AE5133949B98}"/>
              </a:ext>
            </a:extLst>
          </p:cNvPr>
          <p:cNvSpPr>
            <a:spLocks noGrp="1"/>
          </p:cNvSpPr>
          <p:nvPr>
            <p:ph type="sldNum" sz="quarter" idx="12"/>
          </p:nvPr>
        </p:nvSpPr>
        <p:spPr/>
        <p:txBody>
          <a:bodyPr/>
          <a:lstStyle/>
          <a:p>
            <a:fld id="{41B3031C-6CF0-4715-9ECC-3EF13CD93B54}" type="slidenum">
              <a:rPr lang="fr-FR" smtClean="0"/>
              <a:t>‹#›</a:t>
            </a:fld>
            <a:endParaRPr lang="fr-FR"/>
          </a:p>
        </p:txBody>
      </p:sp>
    </p:spTree>
    <p:extLst>
      <p:ext uri="{BB962C8B-B14F-4D97-AF65-F5344CB8AC3E}">
        <p14:creationId xmlns:p14="http://schemas.microsoft.com/office/powerpoint/2010/main" val="1338903181"/>
      </p:ext>
    </p:extLst>
  </p:cSld>
  <p:clrMapOvr>
    <a:masterClrMapping/>
  </p:clrMapOvr>
</p:sldLayout>
</file>

<file path=ppt/slideLayouts/slideLayout9.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424AA-90FE-1767-D171-45C6FCD0B6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87F99482-EE9D-112C-E3B5-A39DA1454A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9B338FD5-1E45-8A69-2606-0FD7C7BA0C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B30A4C-3B6C-4BE7-FDC0-3BD35B1251AC}"/>
              </a:ext>
            </a:extLst>
          </p:cNvPr>
          <p:cNvSpPr>
            <a:spLocks noGrp="1"/>
          </p:cNvSpPr>
          <p:nvPr>
            <p:ph type="dt" sz="half" idx="10"/>
          </p:nvPr>
        </p:nvSpPr>
        <p:spPr/>
        <p:txBody>
          <a:bodyPr/>
          <a:lstStyle/>
          <a:p>
            <a:fld id="{F4B1D950-9DA2-42D0-A704-4C6ED72C6FC7}" type="datetimeFigureOut">
              <a:rPr lang="fr-FR" smtClean="0"/>
              <a:t>08/07/2026</a:t>
            </a:fld>
            <a:endParaRPr lang="fr-FR"/>
          </a:p>
        </p:txBody>
      </p:sp>
      <p:sp>
        <p:nvSpPr>
          <p:cNvPr id="6" name="Footer Placeholder 5">
            <a:extLst>
              <a:ext uri="{FF2B5EF4-FFF2-40B4-BE49-F238E27FC236}">
                <a16:creationId xmlns:a16="http://schemas.microsoft.com/office/drawing/2014/main" id="{985AB64C-57B2-6D20-D4D3-8F8BC8073CE3}"/>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027D9FF0-5EF9-9D1E-32F6-4328E5CCD7F4}"/>
              </a:ext>
            </a:extLst>
          </p:cNvPr>
          <p:cNvSpPr>
            <a:spLocks noGrp="1"/>
          </p:cNvSpPr>
          <p:nvPr>
            <p:ph type="sldNum" sz="quarter" idx="12"/>
          </p:nvPr>
        </p:nvSpPr>
        <p:spPr/>
        <p:txBody>
          <a:bodyPr/>
          <a:lstStyle/>
          <a:p>
            <a:fld id="{41B3031C-6CF0-4715-9ECC-3EF13CD93B54}" type="slidenum">
              <a:rPr lang="fr-FR" smtClean="0"/>
              <a:t>‹#›</a:t>
            </a:fld>
            <a:endParaRPr lang="fr-FR"/>
          </a:p>
        </p:txBody>
      </p:sp>
    </p:spTree>
    <p:extLst>
      <p:ext uri="{BB962C8B-B14F-4D97-AF65-F5344CB8AC3E}">
        <p14:creationId xmlns:p14="http://schemas.microsoft.com/office/powerpoint/2010/main" val="58289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098F1E-449A-C29D-649A-906A0EA8B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C4F3A8E3-3E54-1224-1E04-170F41EBC8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D1FFD772-2444-7711-2BFA-0C06A7D6AE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B1D950-9DA2-42D0-A704-4C6ED72C6FC7}" type="datetimeFigureOut">
              <a:rPr lang="fr-FR" smtClean="0"/>
              <a:t>08/07/2026</a:t>
            </a:fld>
            <a:endParaRPr lang="fr-FR"/>
          </a:p>
        </p:txBody>
      </p:sp>
      <p:sp>
        <p:nvSpPr>
          <p:cNvPr id="5" name="Footer Placeholder 4">
            <a:extLst>
              <a:ext uri="{FF2B5EF4-FFF2-40B4-BE49-F238E27FC236}">
                <a16:creationId xmlns:a16="http://schemas.microsoft.com/office/drawing/2014/main" id="{6AA61701-0628-5A70-C931-7646E2F3F2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Slide Number Placeholder 5">
            <a:extLst>
              <a:ext uri="{FF2B5EF4-FFF2-40B4-BE49-F238E27FC236}">
                <a16:creationId xmlns:a16="http://schemas.microsoft.com/office/drawing/2014/main" id="{D85EE11B-40F2-477D-D36A-FE1F4F4DFC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1B3031C-6CF0-4715-9ECC-3EF13CD93B54}" type="slidenum">
              <a:rPr lang="fr-FR" smtClean="0"/>
              <a:t>‹#›</a:t>
            </a:fld>
            <a:endParaRPr lang="fr-FR"/>
          </a:p>
        </p:txBody>
      </p:sp>
    </p:spTree>
    <p:extLst>
      <p:ext uri="{BB962C8B-B14F-4D97-AF65-F5344CB8AC3E}">
        <p14:creationId xmlns:p14="http://schemas.microsoft.com/office/powerpoint/2010/main" val="157068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16="http://schemas.microsoft.com/office/drawing/2014/main" xmlns:m="http://schemas.openxmlformats.org/officeDocument/2006/math" xmlns:a14="http://schemas.microsoft.com/office/drawing/2010/main" xmlns:ma14="http://schemas.microsoft.com/office/mac/drawingml/2011/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107" name="Rectangle 3" descr="" title=""/>
          <p:cNvSpPr txBox="1">
            <a:spLocks noGrp="1"/>
          </p:cNvSpPr>
          <p:nvPr>
            <p:ph type="body" sz="half" idx="1"/>
          </p:nvPr>
        </p:nvSpPr>
        <p:spPr>
          <a:xfrm>
            <a:off x="535667" y="5149821"/>
            <a:ext cx="9144001" cy="2268494"/>
          </a:xfrm>
          <a:prstGeom prst="rect">
            <a:avLst/>
          </a:prstGeom>
        </p:spPr>
        <p:txBody>
          <a:bodyPr/>
          <a:lstStyle/>
          <a:p>
            <a:pPr marL="0" indent="0" defTabSz="804672">
              <a:lnSpc>
                <a:spcPct val="80000"/>
              </a:lnSpc>
              <a:spcBef>
                <a:spcPts val="600"/>
              </a:spcBef>
              <a:buSzTx/>
              <a:buNone/>
              <a:defRPr sz="2800" b="1" i="1"/>
            </a:pPr>
            <a:endParaRPr dirty="0"/>
          </a:p>
          <a:p>
            <a:pPr marL="0" indent="0" algn="just" defTabSz="804672">
              <a:buSzTx/>
              <a:buNone/>
              <a:defRPr sz="1400" b="1" i="1">
                <a:solidFill>
                  <a:srgbClr val="A6A6A6"/>
                </a:solidFill>
              </a:defRPr>
            </a:pPr>
            <a:r>
              <a:rPr lang="fr-FR" dirty="0"/>
              <a:t>Manuela Grévy, Avocate au Conseil d’Etat et à la Cour de Cassation</a:t>
            </a:r>
          </a:p>
          <a:p>
            <a:pPr marL="0" indent="0" algn="just" defTabSz="804672">
              <a:buSzTx/>
              <a:buNone/>
              <a:defRPr sz="1400" b="1" i="1">
                <a:solidFill>
                  <a:srgbClr val="A6A6A6"/>
                </a:solidFill>
              </a:defRPr>
            </a:pPr>
            <a:r>
              <a:rPr lang="fr-FR" dirty="0"/>
              <a:t>Jean-Jacques Gatineau, Avocat au Conseil d’Etat et à la Cour de Cassation</a:t>
            </a:r>
          </a:p>
        </p:txBody>
      </p:sp>
      <p:pic>
        <p:nvPicPr>
          <p:cNvPr id="109" name="Image" descr="" title=""/>
          <p:cNvPicPr>
            <a:picLocks noChangeAspect="1"/>
          </p:cNvPicPr>
          <p:nvPr/>
        </p:nvPicPr>
        <p:blipFill>
          <a:blip r:embed="rId2"/>
          <a:stretch>
            <a:fillRect/>
          </a:stretch>
        </p:blipFill>
        <p:spPr>
          <a:xfrm>
            <a:off x="535667" y="1210988"/>
            <a:ext cx="2391981" cy="1084656"/>
          </a:xfrm>
          <a:prstGeom prst="rect">
            <a:avLst/>
          </a:prstGeom>
          <a:ln w="12700">
            <a:miter lim="400000"/>
          </a:ln>
        </p:spPr>
      </p:pic>
      <p:sp>
        <p:nvSpPr>
          <p:cNvPr id="110" name="Rectangle 1" descr="" title=""/>
          <p:cNvSpPr txBox="1"/>
          <p:nvPr/>
        </p:nvSpPr>
        <p:spPr>
          <a:xfrm>
            <a:off x="2592199" y="1971287"/>
            <a:ext cx="7007602" cy="2677652"/>
          </a:xfrm>
          <a:prstGeom prst="rect">
            <a:avLst/>
          </a:prstGeom>
          <a:ln w="12700">
            <a:miter lim="400000"/>
          </a:ln>
          <a:extLst>
            <a:ext uri="{C572A759-6A51-4108-AA02-DFA0A04FC94B}">
              <ma14:wrappingTextBoxFlag xmlns:a16="http://schemas.microsoft.com/office/drawing/2014/main"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a:defRPr sz="2800" i="1">
                <a:solidFill>
                  <a:srgbClr val="0070C0"/>
                </a:solidFill>
                <a:latin typeface="+mj-lt"/>
                <a:ea typeface="+mj-ea"/>
                <a:cs typeface="+mj-cs"/>
                <a:sym typeface="Calibri"/>
              </a:defRPr>
            </a:pPr>
            <a:endParaRPr lang="fr-FR" sz="2800" i="1" dirty="0">
              <a:solidFill>
                <a:srgbClr val="0070C0"/>
              </a:solidFill>
              <a:highlight>
                <a:srgbClr val="FFFF00"/>
              </a:highlight>
              <a:sym typeface="Calibri"/>
            </a:endParaRPr>
          </a:p>
          <a:p>
            <a:pPr algn="ctr">
              <a:defRPr sz="2800" i="1">
                <a:solidFill>
                  <a:srgbClr val="0070C0"/>
                </a:solidFill>
                <a:latin typeface="+mj-lt"/>
                <a:ea typeface="+mj-ea"/>
                <a:cs typeface="+mj-cs"/>
                <a:sym typeface="Calibri"/>
              </a:defRPr>
            </a:pPr>
            <a:endParaRPr lang="fr-FR" sz="2800" i="1" dirty="0">
              <a:solidFill>
                <a:srgbClr val="0070C0"/>
              </a:solidFill>
              <a:highlight>
                <a:srgbClr val="FFFF00"/>
              </a:highlight>
              <a:sym typeface="Calibri"/>
            </a:endParaRPr>
          </a:p>
          <a:p>
            <a:pPr algn="ctr">
              <a:defRPr sz="2800" i="1">
                <a:solidFill>
                  <a:srgbClr val="0070C0"/>
                </a:solidFill>
                <a:latin typeface="+mj-lt"/>
                <a:ea typeface="+mj-ea"/>
                <a:cs typeface="+mj-cs"/>
                <a:sym typeface="Calibri"/>
              </a:defRPr>
            </a:pPr>
            <a:r>
              <a:rPr lang="fr-FR" sz="2800" i="1" dirty="0">
                <a:solidFill>
                  <a:srgbClr val="0070C0"/>
                </a:solidFill>
                <a:sym typeface="Calibri"/>
              </a:rPr>
              <a:t>Un panorama de la jurisprudence de la Chambre sociale sur le premier semestre 2026</a:t>
            </a:r>
          </a:p>
          <a:p>
            <a:pPr algn="ctr">
              <a:defRPr sz="2800">
                <a:solidFill>
                  <a:srgbClr val="0070C0"/>
                </a:solidFill>
                <a:latin typeface="+mj-lt"/>
                <a:ea typeface="+mj-ea"/>
                <a:cs typeface="+mj-cs"/>
                <a:sym typeface="Calibri"/>
              </a:defRPr>
            </a:pPr>
            <a:br>
              <a:rPr i="1" dirty="0"/>
            </a:br>
            <a:endParaRPr i="1" dirty="0"/>
          </a:p>
        </p:txBody>
      </p:sp>
      <p:sp>
        <p:nvSpPr>
          <p:cNvPr id="111" name="Rectangle 2" descr="" title=""/>
          <p:cNvSpPr txBox="1"/>
          <p:nvPr/>
        </p:nvSpPr>
        <p:spPr>
          <a:xfrm>
            <a:off x="4983838" y="4345388"/>
            <a:ext cx="2224323" cy="369328"/>
          </a:xfrm>
          <a:prstGeom prst="rect">
            <a:avLst/>
          </a:prstGeom>
          <a:ln w="12700">
            <a:miter lim="400000"/>
          </a:ln>
          <a:extLst>
            <a:ext uri="{C572A759-6A51-4108-AA02-DFA0A04FC94B}">
              <ma14:wrappingTextBoxFlag xmlns:a16="http://schemas.microsoft.com/office/drawing/2014/main"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a:latin typeface="+mj-lt"/>
                <a:ea typeface="+mj-ea"/>
                <a:cs typeface="+mj-cs"/>
                <a:sym typeface="Calibri"/>
              </a:defRPr>
            </a:lvl1pPr>
          </a:lstStyle>
          <a:p>
            <a:r>
              <a:rPr lang="fr-FR" dirty="0"/>
              <a:t>Mercredi 8 juillet 2026</a:t>
            </a:r>
          </a:p>
        </p:txBody>
      </p:sp>
      <p:sp>
        <p:nvSpPr>
          <p:cNvPr id="7" name="Slide Number Placeholder 6" descr="" title="">
            <a:extLst>
              <a:ext uri="{FF2B5EF4-FFF2-40B4-BE49-F238E27FC236}">
                <a16:creationId xmlns:a16="http://schemas.microsoft.com/office/drawing/2014/main" id="{5C2DB7C0-C67B-590E-279C-6030ADACDDA5}"/>
              </a:ext>
            </a:extLst>
          </p:cNvPr>
          <p:cNvSpPr>
            <a:spLocks noGrp="1"/>
          </p:cNvSpPr>
          <p:nvPr>
            <p:ph type="sldNum" sz="quarter" idx="2"/>
          </p:nvPr>
        </p:nvSpPr>
        <p:spPr/>
        <p:txBody>
          <a:bodyPr/>
          <a:lstStyle/>
          <a:p>
            <a:fld id="{86CB4B4D-7CA3-9044-876B-883B54F8677D}" type="slidenum">
              <a:rPr lang="fr-FR" smtClean="0"/>
              <a:t>1</a:t>
            </a:fld>
            <a:endParaRPr lang="fr-FR"/>
          </a:p>
        </p:txBody>
      </p:sp>
      <p:sp>
        <p:nvSpPr>
          <p:cNvPr id="2" name="TextBox 1" descr="" title="">
            <a:extLst>
              <a:ext uri="{FF2B5EF4-FFF2-40B4-BE49-F238E27FC236}">
                <a16:creationId xmlns:a16="http://schemas.microsoft.com/office/drawing/2014/main" id="{F3FBDF0F-FDF9-508A-A71B-707D497C6C2D}"/>
              </a:ext>
            </a:extLst>
          </p:cNvPr>
          <p:cNvSpPr txBox="1"/>
          <p:nvPr/>
        </p:nvSpPr>
        <p:spPr>
          <a:xfrm>
            <a:off x="8275320" y="1384403"/>
            <a:ext cx="3657600" cy="369332"/>
          </a:xfrm>
          <a:prstGeom prst="rect">
            <a:avLst/>
          </a:prstGeom>
          <a:noFill/>
        </p:spPr>
        <p:txBody>
          <a:bodyPr wrap="square" rtlCol="0">
            <a:spAutoFit/>
          </a:bodyPr>
          <a:lstStyle/>
          <a:p>
            <a:r>
              <a:rPr lang="fr-FR" b="1" i="1" dirty="0"/>
              <a:t>Commission ouverte Droit social</a:t>
            </a:r>
          </a:p>
        </p:txBody>
      </p:sp>
    </p:spTree>
  </p:cSld>
  <p:clrMapOvr>
    <a:masterClrMapping/>
  </p:clrMapOvr>
  <p:transition spd="med"/>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CBB7A6B2-27C3-6ACC-1AAA-4FD5E6227A49}"/>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42898D85-0334-AD8B-AA48-5EA9745B513B}"/>
              </a:ext>
            </a:extLst>
          </p:cNvPr>
          <p:cNvSpPr txBox="1"/>
          <p:nvPr/>
        </p:nvSpPr>
        <p:spPr>
          <a:xfrm>
            <a:off x="256345" y="309734"/>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Contrats de travail particuliers (CDD, entreprise utilisatrice, CDI intérimaire) </a:t>
            </a:r>
          </a:p>
        </p:txBody>
      </p:sp>
      <p:sp>
        <p:nvSpPr>
          <p:cNvPr id="7" name="TextBox 6" descr="" title="">
            <a:extLst>
              <a:ext uri="{FF2B5EF4-FFF2-40B4-BE49-F238E27FC236}">
                <a16:creationId xmlns:a16="http://schemas.microsoft.com/office/drawing/2014/main" id="{2DD4AF87-77E1-E6B8-69C3-09835A23B760}"/>
              </a:ext>
            </a:extLst>
          </p:cNvPr>
          <p:cNvSpPr txBox="1"/>
          <p:nvPr/>
        </p:nvSpPr>
        <p:spPr>
          <a:xfrm>
            <a:off x="171284" y="1593063"/>
            <a:ext cx="11849431" cy="424731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février</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2026 n°24-21.575, Publié au bulletin (1/2)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Aménagement du terme dans le cadre d’un contrat de mission et période de souplesse, attention aux délais de renouvellement sous peine de requalification </a:t>
            </a:r>
          </a:p>
          <a:p>
            <a:pPr algn="just"/>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Selon l'article L. 1251-30 du code du travail, dans sa rédaction antérieure à celle issue de l'ordonnance n° 2017-1387 du 22 septembre 2017, le terme de la mission prévu au contrat de mise à disposition ou fixé par avenant à ce dernier peut être avancé ou reporté à raison d'un jour pour cinq jours de travail. L'aménagement du terme de la mission ne peut avoir pour effet ni de réduire la durée de la mission initialement prévue de plus de dix jours de travail ni de conduire à un dépassement de la durée maximale du contrat de mission fixée par l'article L. 1251-12 du même code.</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1251-35 du même code, dans sa rédaction antérieure à celle issue de cette même ordonnance, le contrat de mission est renouvelable deux fois pour une durée déterminée qui, ajoutée à la durée du contrat initial, ne peut excéder la durée maximale prévue à l'article L. 1251-12. Les conditions de renouvellement sont stipulées dans le contrat ou font l'objet d'un avenant soumis au salarié avant le terme initialement prévu.</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Il résulte de ce qui précède que l'insertion dans un contrat de mission d'une clause prévoyant l'éventualité, dans certaines limites, de l'avancement ou du report de son terme est sans incidence sur la nécessité, pour assurer la régularité de son renouvellement, de stipuler dans ce contrat les conditions de ce renouvellement ou de conclure un avenant le prévoyant qui soit soumis au salarié avant le terme initialement prévu.</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80039839"/>
      </p:ext>
    </p:extLst>
  </p:cSld>
  <p:clrMapOvr>
    <a:masterClrMapping/>
  </p:clrMapOvr>
</p:sld>
</file>

<file path=ppt/slides/slide10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C3FAB7A9-5E4F-E25A-1478-7DC4C48AF6A8}"/>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EEF6F525-202E-2DDC-1E42-A093F804677C}"/>
              </a:ext>
            </a:extLst>
          </p:cNvPr>
          <p:cNvSpPr txBox="1"/>
          <p:nvPr/>
        </p:nvSpPr>
        <p:spPr>
          <a:xfrm>
            <a:off x="232726" y="993924"/>
            <a:ext cx="11726548" cy="5078313"/>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17 juin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n°25-15.847, Publié au bulletin (2/2)</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Il en résulte qu'un syndicat peut agir en justice pour faire reconnaître l'existence d'une irrégularité commise par l'employeur au regard de dispositions légales, réglementaires ou conventionnelles ou au regard du principe d'égalité de traitement et demander, outre l'allocation de dommages et intérêts en réparation du préjudice ainsi causé à l'intérêt collectif de la profession, qu'il soit enjoint à l'employeur de mettre fin à l'irrégularité constatée, le cas échéant sous astreinte.</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Pour déclarer irrecevable la demande du syndicat tendant à ordonner à la société d'intégrer dans l'assiette de calcul de l'indemnité de congés payés les indemnités compensant les sujétions de toute nature liées à l'exécution du contrat de travail, l'arrêt retient que le dispositif des conclusions du syndicat ne se borne pas à faire reconnaître une situation illicite et à solliciter qu'il soit mis fin à cette situation auprès des salariés concernés mais demande de condamner la société à devoir faire bénéficier rétroactivement de leur droit à congés payés les salariés dont le contrat a été suspendu pour une durée ininterrompue d'un an et plus pour cause d'accident du travail ou maladie professionnelle et les salariés dont le contrat a été suspendu par l'effet d'un arrêt de travail pour cause de maladie non professionnelle à compter du 1er décembre 2009 et de la condamner à devoir prendre des mesures propres à assurer aux salariés susvisés la possibilité d'exercer effectivement leur droit à congé depuis le 1er décembre 2009.</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Il ajoute que les demandes ainsi formulées tendent à enjoindre à l'employeur de régulariser la situation des salariés concernés afin qu'ils soient rétablis dans leurs droits supposés, ce qui n'a pas pour objet la défense de l'intérêt collectif de la profession.</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la demande du syndicat tendant à ce qu'il soit ordonné à la société d'intégrer dans l'assiette de calcul de l'indemnité de congés payés les indemnités compensant les sujétions de toute nature liées à l'exécution du contrat de travail, en particulier les indemnités de services continus telles que prévues par les circulaires Pers 537 et 749, en ce qu'elle ne tendait pas à obtenir du juge qu'il condamne l'employeur à régulariser la situation individuelle des salariés concernés mais à mettre fin à une irrégularité qui serait constatée, était recevable, la cour d'appel a violé le texte susvisé.</a:t>
            </a:r>
          </a:p>
        </p:txBody>
      </p:sp>
      <p:sp>
        <p:nvSpPr>
          <p:cNvPr id="2" name="TextBox 1" descr="" title="">
            <a:extLst>
              <a:ext uri="{FF2B5EF4-FFF2-40B4-BE49-F238E27FC236}">
                <a16:creationId xmlns:a16="http://schemas.microsoft.com/office/drawing/2014/main" id="{23A949F7-7ADE-41B2-88A0-F9FE71FE3AF5}"/>
              </a:ext>
            </a:extLst>
          </p:cNvPr>
          <p:cNvSpPr txBox="1"/>
          <p:nvPr/>
        </p:nvSpPr>
        <p:spPr>
          <a:xfrm>
            <a:off x="232726" y="247154"/>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Action du syndicat</a:t>
            </a:r>
          </a:p>
        </p:txBody>
      </p:sp>
    </p:spTree>
    <p:extLst>
      <p:ext uri="{BB962C8B-B14F-4D97-AF65-F5344CB8AC3E}">
        <p14:creationId xmlns:p14="http://schemas.microsoft.com/office/powerpoint/2010/main" val="320266788"/>
      </p:ext>
    </p:extLst>
  </p:cSld>
  <p:clrMapOvr>
    <a:masterClrMapping/>
  </p:clrMapOvr>
</p:sld>
</file>

<file path=ppt/slides/slide10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097AA413-4943-CB68-7305-89458A7983D7}"/>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DC95DE5B-D4D0-57A2-B1F2-1E7EE47BF8FC}"/>
              </a:ext>
            </a:extLst>
          </p:cNvPr>
          <p:cNvSpPr txBox="1"/>
          <p:nvPr/>
        </p:nvSpPr>
        <p:spPr>
          <a:xfrm>
            <a:off x="232726" y="-31531"/>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Statut protecteur</a:t>
            </a:r>
          </a:p>
        </p:txBody>
      </p:sp>
      <p:sp>
        <p:nvSpPr>
          <p:cNvPr id="7" name="TextBox 6" descr="" title="">
            <a:extLst>
              <a:ext uri="{FF2B5EF4-FFF2-40B4-BE49-F238E27FC236}">
                <a16:creationId xmlns:a16="http://schemas.microsoft.com/office/drawing/2014/main" id="{F7D4C0B6-8428-C9E3-A9D2-86FA8DB37EA5}"/>
              </a:ext>
            </a:extLst>
          </p:cNvPr>
          <p:cNvSpPr txBox="1"/>
          <p:nvPr/>
        </p:nvSpPr>
        <p:spPr>
          <a:xfrm>
            <a:off x="232726" y="429609"/>
            <a:ext cx="11726548" cy="6755696"/>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n°24-22.713, Publié au bulletin</a:t>
            </a: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600" b="1" i="1" dirty="0">
                <a:solidFill>
                  <a:srgbClr val="336699"/>
                </a:solidFill>
                <a:latin typeface="Calibri" panose="020F0502020204030204" pitchFamily="34" charset="0"/>
                <a:ea typeface="Calibri" panose="020F0502020204030204" pitchFamily="34" charset="0"/>
                <a:cs typeface="Calibri" panose="020F0502020204030204" pitchFamily="34" charset="0"/>
              </a:rPr>
              <a:t>L’importance de la connaissance du statut protégé dans le cadre d’une rupture conventionnelle !</a:t>
            </a:r>
          </a:p>
          <a:p>
            <a:pPr algn="just"/>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400" i="1" dirty="0">
                <a:latin typeface="Calibri" panose="020F0502020204030204" pitchFamily="34" charset="0"/>
                <a:ea typeface="Calibri" panose="020F0502020204030204" pitchFamily="34" charset="0"/>
                <a:cs typeface="Calibri" panose="020F0502020204030204" pitchFamily="34" charset="0"/>
              </a:rPr>
              <a:t>Vu les articles L. 1237-12 et L. 1237-15 du code du travail :</a:t>
            </a:r>
          </a:p>
          <a:p>
            <a:pPr algn="just"/>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Selon le premier de ces textes, les parties au contrat conviennent du principe d'une rupture conventionnelle lors d'un ou plusieurs entretiens, au cours desquels le salarié peut se faire assister.</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Selon le second, les salariés bénéficiant d'une protection mentionnés aux articles L. 2411-1 et L. 2411-2 peuvent bénéficier des dispositions de la présente section. Par dérogation aux dispositions de l'article L. 1237-14, la rupture conventionnelle est soumise à l'autorisation de l'inspecteur du travail dans les conditions prévues au chapitre Ier du titre Ier du livre IV, à la section 1 du chapitre Ier et au chapitre II du titre II du livre IV de la deuxième partie. Dans ce cas, et par dérogation aux dispositions de l'article L. 1237-13, la rupture du contrat de travail ne peut intervenir que le lendemain du jour de l'autorisation.</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La Cour de cassation juge que le salarié titulaire d'un mandat de conseiller prud'homal, mentionné par l'article L. 2411-1 du code du travail, extérieur à l'entreprise ne peut se prévaloir de la protection liée à ce mandat que si, au plus tard lors de l'entretien préalable au licenciement, ou, s'il s'agit d'une rupture ne nécessitant pas un entretien préalable, au plus tard avant la notification de l'acte de rupture, il a informé l'employeur de l'existence de ce mandat, ou s'il rapporte la preuve que l'employeur en avait alors connaissance (Soc., 14 septembre 2012, pourvoi n° 11-21.307, Bull. 2012, V, n° 230).</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La Cour de cassation juge par ailleurs que le défaut du ou des entretiens prévu par l'article L. 1237-12 du code du travail entraîne la nullité de la convention de rupture (Soc., 1er décembre 2016, pourvoi n° 15-21.609, Bull. 2016, V, n° 227, publié au rapport).</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le salarié titulaire d'un mandat, mentionné par l'article L. 2411-1 du code du travail, extérieur à l'entreprise ne peut se prévaloir de la protection liée à ce mandat au cours d'une procédure de rupture conventionnelle que si, au plus tard lors du ou des entretiens préalables prévus à l'article L. 1237-12 du code du travail, il en a informé l'employeur, ou s'il rapporte la preuve que l'employeur en avait alors connaissance.</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La cour d'appel, ayant relevé que l'entretien obligatoire et préalable à la rupture s'était tenu le 1er juin 2018, a constaté que le salarié ne démontrait pas avoir informé son employeur à cette date de sa qualité de conseiller du salarié. Elle en a exactement déduit que la rupture conventionnelle intervenue entre les parties le 20 juin 2018 n'était pas frappée de nullité au titre de la violation du statut protecteur.</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Le moyen n'est, dès lors, pas fondé.</a:t>
            </a:r>
          </a:p>
          <a:p>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3621103"/>
      </p:ext>
    </p:extLst>
  </p:cSld>
  <p:clrMapOvr>
    <a:masterClrMapping/>
  </p:clrMapOvr>
</p:sld>
</file>

<file path=ppt/slides/slide10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EECCB95A-C600-00E6-16C3-02F60A045FB8}"/>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D4293D46-940C-0B88-3925-1A4DA41680E6}"/>
              </a:ext>
            </a:extLst>
          </p:cNvPr>
          <p:cNvSpPr txBox="1"/>
          <p:nvPr/>
        </p:nvSpPr>
        <p:spPr>
          <a:xfrm>
            <a:off x="232726" y="118241"/>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Statut protecteur</a:t>
            </a:r>
          </a:p>
        </p:txBody>
      </p:sp>
      <p:sp>
        <p:nvSpPr>
          <p:cNvPr id="7" name="TextBox 6" descr="" title="">
            <a:extLst>
              <a:ext uri="{FF2B5EF4-FFF2-40B4-BE49-F238E27FC236}">
                <a16:creationId xmlns:a16="http://schemas.microsoft.com/office/drawing/2014/main" id="{758BAD27-84B5-AA2E-4E1B-9CED334281AE}"/>
              </a:ext>
            </a:extLst>
          </p:cNvPr>
          <p:cNvSpPr txBox="1"/>
          <p:nvPr/>
        </p:nvSpPr>
        <p:spPr>
          <a:xfrm>
            <a:off x="232726" y="912926"/>
            <a:ext cx="11726548" cy="503214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n°24-17.480, Publié au bulletin (1/2)</a:t>
            </a: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600" b="1" i="1" dirty="0">
                <a:solidFill>
                  <a:srgbClr val="336699"/>
                </a:solidFill>
                <a:latin typeface="Calibri" panose="020F0502020204030204" pitchFamily="34" charset="0"/>
                <a:ea typeface="Calibri" panose="020F0502020204030204" pitchFamily="34" charset="0"/>
                <a:cs typeface="Calibri" panose="020F0502020204030204" pitchFamily="34" charset="0"/>
              </a:rPr>
              <a:t>CHSCT : l’irrégularité de la désignation d’un “membre remplaçant”… exclut le bénéfice du statut protecteur !</a:t>
            </a: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dirty="0">
                <a:latin typeface="Calibri" panose="020F0502020204030204" pitchFamily="34" charset="0"/>
                <a:ea typeface="Calibri" panose="020F0502020204030204" pitchFamily="34" charset="0"/>
                <a:cs typeface="Calibri" panose="020F0502020204030204" pitchFamily="34" charset="0"/>
              </a:rPr>
              <a:t>Après avis donné aux parties conformément à l'article 1015 du code de procédure civile, il est fait application de l'article 620, alinéa 2, du même </a:t>
            </a:r>
            <a:r>
              <a:rPr lang="fr-FR" sz="1400" dirty="0" err="1">
                <a:latin typeface="Calibri" panose="020F0502020204030204" pitchFamily="34" charset="0"/>
                <a:ea typeface="Calibri" panose="020F0502020204030204" pitchFamily="34" charset="0"/>
                <a:cs typeface="Calibri" panose="020F0502020204030204" pitchFamily="34" charset="0"/>
              </a:rPr>
              <a:t>code.Vu</a:t>
            </a:r>
            <a:r>
              <a:rPr lang="fr-FR" sz="1400" dirty="0">
                <a:latin typeface="Calibri" panose="020F0502020204030204" pitchFamily="34" charset="0"/>
                <a:ea typeface="Calibri" panose="020F0502020204030204" pitchFamily="34" charset="0"/>
                <a:cs typeface="Calibri" panose="020F0502020204030204" pitchFamily="34" charset="0"/>
              </a:rPr>
              <a:t> l'article L. 4613-1 du code du travail, alinéa 1er , dans sa rédaction antérieure à la loi n° 2015-994 du 17 août 2015, l'article R. 4613-5 du code du travail, dans sa rédaction antérieure au décret n° 2016-868 du 29 juin 2016, et l'article R. 4613-6 du même code, alors applicable :</a:t>
            </a:r>
          </a:p>
          <a:p>
            <a:pPr marL="342900" indent="-342900" algn="just">
              <a:buFont typeface="+mj-lt"/>
              <a:buAutoNum type="arabicPeriod" startAt="15"/>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dirty="0">
                <a:latin typeface="Calibri" panose="020F0502020204030204" pitchFamily="34" charset="0"/>
                <a:ea typeface="Calibri" panose="020F0502020204030204" pitchFamily="34" charset="0"/>
                <a:cs typeface="Calibri" panose="020F0502020204030204" pitchFamily="34" charset="0"/>
              </a:rPr>
              <a:t>Aux termes du premier de ces textes, le comité d'hygiène, de sécurité et des conditions de travail comprend l'employeur et une délégation du personnel dont les membres sont désignés par un collège constitué par les membres élus du comité d'entreprise et les délégués du personnel.</a:t>
            </a:r>
          </a:p>
          <a:p>
            <a:pPr marL="342900" indent="-342900" algn="just">
              <a:buFont typeface="+mj-lt"/>
              <a:buAutoNum type="arabicPeriod" startAt="15"/>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dirty="0">
                <a:latin typeface="Calibri" panose="020F0502020204030204" pitchFamily="34" charset="0"/>
                <a:ea typeface="Calibri" panose="020F0502020204030204" pitchFamily="34" charset="0"/>
                <a:cs typeface="Calibri" panose="020F0502020204030204" pitchFamily="34" charset="0"/>
              </a:rPr>
              <a:t>Aux termes du deuxième, les représentants du personnel au comité d'hygiène, de sécurité et des conditions de travail sont désignés pour une durée de deux ans. Leur mandat est renouvelable. Lorsque, pendant la durée normale de son mandat, un représentant du personnel cesse ses fonctions, il est remplacé dans le délai d'un mois, pour la période du mandat restant à courir. Il n'est pas pourvu à son remplacement si la période de mandat restant à courir est inférieure à trois mois.</a:t>
            </a:r>
          </a:p>
          <a:p>
            <a:pPr marL="342900" indent="-342900" algn="just">
              <a:buFont typeface="+mj-lt"/>
              <a:buAutoNum type="arabicPeriod" startAt="15"/>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dirty="0">
                <a:latin typeface="Calibri" panose="020F0502020204030204" pitchFamily="34" charset="0"/>
                <a:ea typeface="Calibri" panose="020F0502020204030204" pitchFamily="34" charset="0"/>
                <a:cs typeface="Calibri" panose="020F0502020204030204" pitchFamily="34" charset="0"/>
              </a:rPr>
              <a:t>Aux termes du troisième, lorsque le mandat du comité d'hygiène, de sécurité et des conditions de travail vient à expiration, ou lorsqu'un siège de ce comité devient vacant et doit être pourvu dans les conditions prévues à l'article R. 4613-5, le collège chargé de désigner les membres de la représentation du personnel se réunit dans un délai de quinze jours à compter des dates d'expiration du mandat ou d'ouverture de la vacance.</a:t>
            </a:r>
            <a:br>
              <a:rPr lang="fr-FR" sz="1400" dirty="0">
                <a:latin typeface="Calibri" panose="020F0502020204030204" pitchFamily="34" charset="0"/>
                <a:ea typeface="Calibri" panose="020F0502020204030204" pitchFamily="34" charset="0"/>
                <a:cs typeface="Calibri" panose="020F0502020204030204" pitchFamily="34" charset="0"/>
              </a:rPr>
            </a:br>
            <a:r>
              <a:rPr lang="fr-FR" sz="1400" dirty="0">
                <a:latin typeface="Calibri" panose="020F0502020204030204" pitchFamily="34" charset="0"/>
                <a:ea typeface="Calibri" panose="020F0502020204030204" pitchFamily="34" charset="0"/>
                <a:cs typeface="Calibri" panose="020F0502020204030204" pitchFamily="34" charset="0"/>
              </a:rPr>
              <a:t>Le procès-verbal de la réunion du collège renouvelant le comité ou palliant la vacance du siège est remis dès sa conclusion à l'employeur. Ce dernier l'adresse à l'inspecteur du travail, dans un délai de huit jours à compter de la réception.</a:t>
            </a:r>
          </a:p>
          <a:p>
            <a:pPr algn="just"/>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4866506"/>
      </p:ext>
    </p:extLst>
  </p:cSld>
  <p:clrMapOvr>
    <a:masterClrMapping/>
  </p:clrMapOvr>
</p:sld>
</file>

<file path=ppt/slides/slide10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A9612C8-F48E-3E2F-0CE7-BDA1BE7E4304}"/>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4EDCC3E6-826F-7905-34ED-7664864205D8}"/>
              </a:ext>
            </a:extLst>
          </p:cNvPr>
          <p:cNvSpPr txBox="1"/>
          <p:nvPr/>
        </p:nvSpPr>
        <p:spPr>
          <a:xfrm>
            <a:off x="232726" y="141889"/>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Statut protecteur</a:t>
            </a:r>
          </a:p>
        </p:txBody>
      </p:sp>
      <p:sp>
        <p:nvSpPr>
          <p:cNvPr id="7" name="TextBox 6" descr="" title="">
            <a:extLst>
              <a:ext uri="{FF2B5EF4-FFF2-40B4-BE49-F238E27FC236}">
                <a16:creationId xmlns:a16="http://schemas.microsoft.com/office/drawing/2014/main" id="{2919A8D3-C9EE-3B9D-8EAB-EC911F8D5B2E}"/>
              </a:ext>
            </a:extLst>
          </p:cNvPr>
          <p:cNvSpPr txBox="1"/>
          <p:nvPr/>
        </p:nvSpPr>
        <p:spPr>
          <a:xfrm>
            <a:off x="232726" y="1389980"/>
            <a:ext cx="11726548" cy="383181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n°24-17.480, Publié au bulletin (2/2)</a:t>
            </a: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9"/>
            </a:pPr>
            <a:r>
              <a:rPr lang="fr-FR" sz="1400" i="1" dirty="0">
                <a:latin typeface="Calibri" panose="020F0502020204030204" pitchFamily="34" charset="0"/>
                <a:ea typeface="Calibri" panose="020F0502020204030204" pitchFamily="34" charset="0"/>
                <a:cs typeface="Calibri" panose="020F0502020204030204" pitchFamily="34" charset="0"/>
              </a:rPr>
              <a:t>Il en résulte qu'un accord collectif ne peut légalement prévoir, lors de la désignation de la délégation du personnel au comité d'hygiène, de sécurité et des conditions de travail par le collège institué à l'article L. 4613-1 du code du travail, qu'il sera procédé à l'établissement d'une liste complémentaire de membres remplaçants aux fins de remplacement définitif d'un membre du comité.</a:t>
            </a:r>
          </a:p>
          <a:p>
            <a:pPr marL="342900" indent="-342900" algn="just">
              <a:buFont typeface="+mj-lt"/>
              <a:buAutoNum type="arabicPeriod" startAt="1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9"/>
            </a:pPr>
            <a:r>
              <a:rPr lang="fr-FR" sz="1400" i="1" dirty="0">
                <a:latin typeface="Calibri" panose="020F0502020204030204" pitchFamily="34" charset="0"/>
                <a:ea typeface="Calibri" panose="020F0502020204030204" pitchFamily="34" charset="0"/>
                <a:cs typeface="Calibri" panose="020F0502020204030204" pitchFamily="34" charset="0"/>
              </a:rPr>
              <a:t>Pour déclarer le licenciement du salarié nul, l'arrêt retient que l'accord d'entreprise de rénovation des relations sociales du 6 septembre 2004 prévoit la présentation et la désignation lors de la désignation des membres de chaque CHSCT d'établissement d'une liste complémentaire de membres remplaçants, qu'il est ainsi prévu par cet accord une institution représentative du personnel conventionnelle de même nature que celle prévue par la loi, s'agissant, qu'il soit titulaire ou remplaçant, d'un membre du CHSCT et qu'en application de l'article L. 2411-2 du code du travail, ce membre remplaçant bénéficie de la protection contre le licenciement.</a:t>
            </a:r>
          </a:p>
          <a:p>
            <a:pPr marL="342900" indent="-342900" algn="just">
              <a:buFont typeface="+mj-lt"/>
              <a:buAutoNum type="arabicPeriod" startAt="1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9"/>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les dispositions de l'accord collectif en cause étaient illégales en ce qu'elles prévoyaient un mode de désignation contraire aux dispositions réglementaires d'ordre public applicables, de sorte qu'aucune protection contre le licenciement ne pouvait être reconnue aux salariés désignés en qualité de membres remplaçants au comité d'hygiène, de sécurité et des conditions de travail, la cour d'appel a violé les textes susvisés.</a:t>
            </a:r>
          </a:p>
          <a:p>
            <a:pPr algn="just"/>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6032174"/>
      </p:ext>
    </p:extLst>
  </p:cSld>
  <p:clrMapOvr>
    <a:masterClrMapping/>
  </p:clrMapOvr>
</p:sld>
</file>

<file path=ppt/slides/slide10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403D2DDB-EDF4-3D41-51C0-4687F9FFF4B5}"/>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EBE8534A-E62D-0B1A-43C2-03EFEB360600}"/>
              </a:ext>
            </a:extLst>
          </p:cNvPr>
          <p:cNvSpPr txBox="1"/>
          <p:nvPr/>
        </p:nvSpPr>
        <p:spPr>
          <a:xfrm>
            <a:off x="232726" y="118241"/>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Statut protecteur</a:t>
            </a:r>
          </a:p>
        </p:txBody>
      </p:sp>
      <p:sp>
        <p:nvSpPr>
          <p:cNvPr id="7" name="TextBox 6" descr="" title="">
            <a:extLst>
              <a:ext uri="{FF2B5EF4-FFF2-40B4-BE49-F238E27FC236}">
                <a16:creationId xmlns:a16="http://schemas.microsoft.com/office/drawing/2014/main" id="{D3945416-5DF8-8034-BA60-4CA4DA0D1716}"/>
              </a:ext>
            </a:extLst>
          </p:cNvPr>
          <p:cNvSpPr txBox="1"/>
          <p:nvPr/>
        </p:nvSpPr>
        <p:spPr>
          <a:xfrm>
            <a:off x="232726" y="912926"/>
            <a:ext cx="11726548" cy="567847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n°24-15.443, Publié au bulletin (1/2)</a:t>
            </a: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600" b="1" i="1" dirty="0">
                <a:solidFill>
                  <a:srgbClr val="336699"/>
                </a:solidFill>
                <a:latin typeface="Calibri" panose="020F0502020204030204" pitchFamily="34" charset="0"/>
                <a:ea typeface="Calibri" panose="020F0502020204030204" pitchFamily="34" charset="0"/>
                <a:cs typeface="Calibri" panose="020F0502020204030204" pitchFamily="34" charset="0"/>
              </a:rPr>
              <a:t>Le représentant syndical au comité de groupe conventionnel bénéficie du statut protecteur !</a:t>
            </a: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Selon l'article L. 2411-1, 3°, du code du travail, le représentant syndical au comité social et économique bénéficie de la protection contre le licenciement.</a:t>
            </a:r>
          </a:p>
          <a:p>
            <a:pPr marL="342900" indent="-342900" algn="just">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Selon l'article L. 2141-10, alinéa 1er, du code du travail, les dispositions de ce code relatives à l'exercice du droit syndical ne font pas obstacle aux conventions ou accords collectifs de travail comportant des clauses plus favorables, notamment celles qui sont relatives à l'institution de représentants syndicaux au sein de comités sociaux et économiques dans tous les cas où les dispositions légales n'ont pas rendu obligatoire cette institution.</a:t>
            </a:r>
          </a:p>
          <a:p>
            <a:pPr marL="342900" indent="-342900" algn="just">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En outre, la Cour de cassation juge que les institutions représentatives du personnel créées par voie conventionnelle ouvrent à leurs membres le bénéfice de la procédure spéciale protectrice prévue en faveur des représentants du personnel et des syndicats, lorsqu'elles sont de même nature que celles prévues par le code du travail (Soc., 23 octobre 2007, pourvoi n° 06-44.438, Bull. 2007, V, n° 174).</a:t>
            </a:r>
          </a:p>
          <a:p>
            <a:pPr marL="342900" indent="-342900" algn="just">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2332-1 du code du travail, le comité de groupe reçoit des informations sur l'activité, la situation financière, l'évolution et les prévisions d'emploi annuelles ou pluriannuelles et les actions éventuelles de prévention envisagées compte tenu de ces prévisions, dans le groupe et dans chacune des entreprises qui le composent. Il reçoit communication, lorsqu'ils existent, des comptes et du bilan consolidés ainsi que du rapport du commissaire aux comptes correspondant. Il est informé, dans ces domaines, des perspectives économiques du groupe pour l'année à venir. Les avis rendus dans le cadre de la procédure fixée à l'article L. 2323-10 lui sont communiqués.</a:t>
            </a:r>
          </a:p>
          <a:p>
            <a:pPr marL="342900" indent="-342900" algn="just">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2332-2 du même code, en cas d'annonce d'offre publique d'acquisition portant sur l'entreprise dominante d'un groupe, l'employeur de cette entreprise en informe immédiatement le comité de groupe. Sont alors appliquées, au niveau du comité de groupe, les dispositions prévues aux articles L. 2323-35 à L. 2323-39 pour le comité social et économique. Le respect de ces dispositions dispense des obligations définies aux articles L. 2323-26 à L. 2323-44 pour les comités sociaux et économiques des sociétés appartenant au groupe.</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8232917"/>
      </p:ext>
    </p:extLst>
  </p:cSld>
  <p:clrMapOvr>
    <a:masterClrMapping/>
  </p:clrMapOvr>
</p:sld>
</file>

<file path=ppt/slides/slide10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9762967-9E42-9770-8B56-CA93ECA055C5}"/>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3A24238D-CC98-9610-D7E0-C954CB39FF8E}"/>
              </a:ext>
            </a:extLst>
          </p:cNvPr>
          <p:cNvSpPr txBox="1"/>
          <p:nvPr/>
        </p:nvSpPr>
        <p:spPr>
          <a:xfrm>
            <a:off x="232726" y="118241"/>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Statut protecteur</a:t>
            </a:r>
          </a:p>
        </p:txBody>
      </p:sp>
      <p:sp>
        <p:nvSpPr>
          <p:cNvPr id="7" name="TextBox 6" descr="" title="">
            <a:extLst>
              <a:ext uri="{FF2B5EF4-FFF2-40B4-BE49-F238E27FC236}">
                <a16:creationId xmlns:a16="http://schemas.microsoft.com/office/drawing/2014/main" id="{8B154A9E-FC10-8973-E8B8-DCA42D244AFE}"/>
              </a:ext>
            </a:extLst>
          </p:cNvPr>
          <p:cNvSpPr txBox="1"/>
          <p:nvPr/>
        </p:nvSpPr>
        <p:spPr>
          <a:xfrm>
            <a:off x="232726" y="1020648"/>
            <a:ext cx="11726548" cy="4570482"/>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n°24-15.443, Publié au bulletin (2/2)</a:t>
            </a: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Par ailleurs, selon les articles L. 2312-20 et L. 2312-56 du code du travail certaines consultations, récurrentes ou ponctuelles, relevant du comité social et économique peuvent être effectuées au niveau du comité de groupe, notamment celles sur les orientations stratégiques de l'entreprise, lorsqu'un accord de groupe le prévoit.</a:t>
            </a:r>
          </a:p>
          <a:p>
            <a:pPr marL="342900" indent="-342900" algn="just">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le représentant syndical au comité de groupe, créé par voie conventionnelle, en ce qu'il constitue une institution représentative du personnel de même nature que le représentant syndical au comité social et économique prévu par le code du travail, bénéficie du statut protecteur prévu à l'égard de ce dernier par les articles L. 2411-1 et L. 2411-5 de ce code.</a:t>
            </a:r>
          </a:p>
          <a:p>
            <a:pPr marL="342900" indent="-342900" algn="just">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L'arrêt constate qu'un comité de groupe Clear Channel France a été instauré en application d'un accord collectif du 26 juin 2003 signé entre la société et les organisations syndicales représentatives et que le salarié a été désigné en qualité de représentant syndical au comité de groupe par le syndicat.</a:t>
            </a:r>
          </a:p>
          <a:p>
            <a:pPr marL="342900" indent="-342900" algn="just">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C'est dès lors à bon droit que la cour d'appel en a déduit que le salarié, désigné en qualité de représentant syndical au comité de groupe, bénéficiait de la protection contre le licenciement, de sorte que le licenciement, prononcé en l'absence de demande d'autorisation administrative de licenciement, portait atteinte au statut protecteur, ce qui justifiait l'octroi au salarié d'une indemnité à ce titre.</a:t>
            </a:r>
          </a:p>
          <a:p>
            <a:pPr marL="342900" indent="-342900" algn="just">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 Le moyen n'est, dès lors, pas fondé.</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92624577"/>
      </p:ext>
    </p:extLst>
  </p:cSld>
  <p:clrMapOvr>
    <a:masterClrMapping/>
  </p:clrMapOvr>
</p:sld>
</file>

<file path=ppt/slides/slide10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CFFC15B-ACBC-5A5C-E27D-89189025A6CD}"/>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192EF351-49A3-41F3-B5D3-1A35D90A47A8}"/>
              </a:ext>
            </a:extLst>
          </p:cNvPr>
          <p:cNvSpPr txBox="1"/>
          <p:nvPr/>
        </p:nvSpPr>
        <p:spPr>
          <a:xfrm>
            <a:off x="232726" y="80141"/>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Statut protecteur</a:t>
            </a:r>
          </a:p>
        </p:txBody>
      </p:sp>
      <p:sp>
        <p:nvSpPr>
          <p:cNvPr id="7" name="TextBox 6" descr="" title="">
            <a:extLst>
              <a:ext uri="{FF2B5EF4-FFF2-40B4-BE49-F238E27FC236}">
                <a16:creationId xmlns:a16="http://schemas.microsoft.com/office/drawing/2014/main" id="{450E65B6-0E0C-1B2B-FE7B-D4DE99D9C1DF}"/>
              </a:ext>
            </a:extLst>
          </p:cNvPr>
          <p:cNvSpPr txBox="1"/>
          <p:nvPr/>
        </p:nvSpPr>
        <p:spPr>
          <a:xfrm>
            <a:off x="232726" y="912926"/>
            <a:ext cx="11726548" cy="6355586"/>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13 mai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n°24-17.951, Publié au bulletin </a:t>
            </a:r>
            <a:endParaRPr lang="fr-FR" sz="1500" b="1"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à"/>
            </a:pP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Sanction </a:t>
            </a:r>
          </a:p>
          <a:p>
            <a:pPr algn="just"/>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Après avis donné aux parties conformément à l'article 1015 du code de procédure civile, il est fait application de l'article 620, alinéa 2, du même code.</a:t>
            </a:r>
            <a:br>
              <a:rPr lang="fr-FR" sz="1400" i="1" dirty="0">
                <a:latin typeface="Calibri" panose="020F0502020204030204" pitchFamily="34" charset="0"/>
                <a:ea typeface="Calibri" panose="020F0502020204030204" pitchFamily="34" charset="0"/>
                <a:cs typeface="Calibri" panose="020F0502020204030204" pitchFamily="34" charset="0"/>
              </a:rPr>
            </a:b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Vu l'article L. 2411-5, dans sa rédaction antérieure à l'ordonnance n° 2017-1386 du 22 septembre 2017, du code du travail :</a:t>
            </a:r>
          </a:p>
          <a:p>
            <a:pPr marL="342900" indent="-342900" algn="just">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En application de ce texte, le salarié protégé, licencié sans autorisation préalable, qui demande sa réintégration pendant la période de protection, a droit, au titre de la méconnaissance du statut protecteur, à une indemnité égale à la rémunération qu'il aurait perçue depuis la date de son éviction jusqu'à sa réintégration. Cette indemnité lui est également due lorsque la demande de réintégration est formulée après l'expiration de la période de protection en cours pour des raisons qui ne sont pas imputables au salarié.</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Toutefois, dans cette dernière hypothèse, le salarié dont les agissements fautifs rendent impossible sa réintégration, n'a droit, au titre de la violation du statut protecteur, qu'à la rémunération qu'il aurait perçue depuis la date de son éviction jusqu'à celle des faits faisant obstacle à sa réintégration.</a:t>
            </a:r>
          </a:p>
          <a:p>
            <a:pPr marL="342900" indent="-342900" algn="just">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Pour fixer à une certaine somme l'indemnité d'éviction due au salarié, l'arrêt retient que la fin de la période d'indemnisation est le 7 février 2022, date de l'audience des débats à la suite de laquelle la cour d'appel a rendu son arrêt partiellement avant-dire droit du 16 mai 2022.</a:t>
            </a:r>
          </a:p>
          <a:p>
            <a:pPr marL="342900" indent="-342900" algn="just">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par arrêt du 16 mai 2022, devenu irrévocable sur ce chef de dispositif, la cour d'appel a rejeté la demande de réintégration du salarié au motif que celle-ci était devenue impossible en raison de son incompatibilité avec l'obligation de sécurité de l'employeur au regard des agissements du salarié, postérieurs à son licenciement, résultant d'un ensemble de faits survenus entre le 20 janvier 2015, date à laquelle le salarié, qui s'était rendu dans l'entreprise accompagné d'autres personnes, s'est montré violent verbalement et physiquement à l'encontre du directeur des ressources humaines, et le mois d'avril 2016, au cours duquel de graves dégradations ont été commises au sein de l'entreprise à la suite du jugement du conseil de prud'hommes rendu dans le cadre du litige opposant le salarié à son employeur, ce dont elle aurait dû déduire que le salarié pouvait prétendre, au titre de la violation de son statut protecteur, à la rémunération qu'il aurait perçue de la date de son éviction jusqu'en avril 2016, la cour d'appel a violé le texte susvisé.</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0578270"/>
      </p:ext>
    </p:extLst>
  </p:cSld>
  <p:clrMapOvr>
    <a:masterClrMapping/>
  </p:clrMapOvr>
</p:sld>
</file>

<file path=ppt/slides/slide107.xml><?xml version="1.0" encoding="utf-8"?>
<p:sld xmlns:a16="http://schemas.microsoft.com/office/drawing/2014/main" xmlns:m="http://schemas.openxmlformats.org/officeDocument/2006/math" xmlns:a14="http://schemas.microsoft.com/office/drawing/2010/main" xmlns:ma14="http://schemas.microsoft.com/office/mac/drawingml/2011/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9772B25-281A-F9D5-7A60-69372B60E2BD}"/>
            </a:ext>
          </a:extLst>
        </p:cNvPr>
        <p:cNvGrpSpPr/>
        <p:nvPr/>
      </p:nvGrpSpPr>
      <p:grpSpPr>
        <a:xfrm>
          <a:off x="0" y="0"/>
          <a:ext cx="0" cy="0"/>
          <a:chOff x="0" y="0"/>
          <a:chExt cx="0" cy="0"/>
        </a:xfrm>
      </p:grpSpPr>
      <p:grpSp>
        <p:nvGrpSpPr>
          <p:cNvPr id="118" name="Rectangle à coins arrondis 2" descr="" title="">
            <a:extLst>
              <a:ext uri="{FF2B5EF4-FFF2-40B4-BE49-F238E27FC236}">
                <a16:creationId xmlns:a16="http://schemas.microsoft.com/office/drawing/2014/main" id="{6CFDF19C-62FA-2FED-F55A-6AFDC4AF728D}"/>
              </a:ext>
            </a:extLst>
          </p:cNvPr>
          <p:cNvGrpSpPr/>
          <p:nvPr/>
        </p:nvGrpSpPr>
        <p:grpSpPr>
          <a:xfrm>
            <a:off x="731397" y="548677"/>
            <a:ext cx="10729207" cy="5256597"/>
            <a:chOff x="-2" y="-1"/>
            <a:chExt cx="10729205" cy="5256596"/>
          </a:xfrm>
        </p:grpSpPr>
        <p:sp>
          <p:nvSpPr>
            <p:cNvPr id="116" name="Rectangle aux angles arrondis" descr="" title="">
              <a:extLst>
                <a:ext uri="{FF2B5EF4-FFF2-40B4-BE49-F238E27FC236}">
                  <a16:creationId xmlns:a16="http://schemas.microsoft.com/office/drawing/2014/main" id="{1DD75A2E-9C5D-DA36-C1E4-AA5277DDFDE7}"/>
                </a:ext>
              </a:extLst>
            </p:cNvPr>
            <p:cNvSpPr/>
            <p:nvPr/>
          </p:nvSpPr>
          <p:spPr>
            <a:xfrm>
              <a:off x="-2" y="-1"/>
              <a:ext cx="10729205" cy="5256596"/>
            </a:xfrm>
            <a:prstGeom prst="roundRect">
              <a:avLst>
                <a:gd name="adj" fmla="val 16667"/>
              </a:avLst>
            </a:prstGeom>
            <a:solidFill>
              <a:srgbClr val="FFFFFF"/>
            </a:solidFill>
            <a:ln w="28575" cap="flat">
              <a:solidFill>
                <a:srgbClr val="0070C0"/>
              </a:solidFill>
              <a:prstDash val="solid"/>
              <a:miter lim="800000"/>
            </a:ln>
            <a:effectLst/>
          </p:spPr>
          <p:txBody>
            <a:bodyPr wrap="square" lIns="45718" tIns="45718" rIns="45718" bIns="45718" numCol="1" anchor="ctr">
              <a:noAutofit/>
            </a:bodyPr>
            <a:lstStyle/>
            <a:p>
              <a:pPr>
                <a:spcBef>
                  <a:spcPts val="600"/>
                </a:spcBef>
                <a:defRPr sz="2800" u="sng">
                  <a:solidFill>
                    <a:srgbClr val="0070C0"/>
                  </a:solidFill>
                  <a:latin typeface="+mj-lt"/>
                  <a:ea typeface="+mj-ea"/>
                  <a:cs typeface="+mj-cs"/>
                  <a:sym typeface="Calibri"/>
                </a:defRPr>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17" name="Plan…" descr="" title="">
              <a:extLst>
                <a:ext uri="{FF2B5EF4-FFF2-40B4-BE49-F238E27FC236}">
                  <a16:creationId xmlns:a16="http://schemas.microsoft.com/office/drawing/2014/main" id="{F5B10223-F3F4-1D56-CD4D-56038E6ADCCE}"/>
                </a:ext>
              </a:extLst>
            </p:cNvPr>
            <p:cNvSpPr txBox="1"/>
            <p:nvPr/>
          </p:nvSpPr>
          <p:spPr>
            <a:xfrm>
              <a:off x="183001" y="2220493"/>
              <a:ext cx="10417627" cy="815604"/>
            </a:xfrm>
            <a:prstGeom prst="rect">
              <a:avLst/>
            </a:prstGeom>
            <a:noFill/>
            <a:ln w="12700" cap="flat">
              <a:noFill/>
              <a:miter lim="400000"/>
            </a:ln>
            <a:effectLst/>
            <a:extLst>
              <a:ext uri="{C572A759-6A51-4108-AA02-DFA0A04FC94B}">
                <ma14:wrappingTextBoxFlag xmlns:a16="http://schemas.microsoft.com/office/drawing/2014/main"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p>
              <a:pPr algn="ctr">
                <a:defRPr sz="1400" b="1" u="sng">
                  <a:solidFill>
                    <a:srgbClr val="0070C0"/>
                  </a:solidFill>
                  <a:latin typeface="+mj-lt"/>
                  <a:ea typeface="+mj-ea"/>
                  <a:cs typeface="+mj-cs"/>
                  <a:sym typeface="Calibri"/>
                </a:defRPr>
              </a:pPr>
              <a:endParaRPr dirty="0">
                <a:solidFill>
                  <a:srgbClr val="FF9966"/>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buSzPct val="100000"/>
                <a:defRPr sz="2800">
                  <a:solidFill>
                    <a:srgbClr val="0070C0"/>
                  </a:solidFill>
                  <a:latin typeface="+mj-lt"/>
                  <a:ea typeface="+mj-ea"/>
                  <a:cs typeface="+mj-cs"/>
                  <a:sym typeface="Calibri"/>
                </a:defRPr>
              </a:pPr>
              <a:r>
                <a:rPr lang="fr-FR" dirty="0">
                  <a:solidFill>
                    <a:srgbClr val="FF9966"/>
                  </a:solidFill>
                  <a:latin typeface="Calibri" panose="020F0502020204030204" pitchFamily="34" charset="0"/>
                  <a:ea typeface="Calibri" panose="020F0502020204030204" pitchFamily="34" charset="0"/>
                  <a:cs typeface="Calibri" panose="020F0502020204030204" pitchFamily="34" charset="0"/>
                </a:rPr>
                <a:t>PARTIE 3  : LA PROTECTION SOCIALE</a:t>
              </a:r>
            </a:p>
          </p:txBody>
        </p:sp>
      </p:grpSp>
      <p:sp>
        <p:nvSpPr>
          <p:cNvPr id="7" name="Slide Number Placeholder 6" descr="" title="">
            <a:extLst>
              <a:ext uri="{FF2B5EF4-FFF2-40B4-BE49-F238E27FC236}">
                <a16:creationId xmlns:a16="http://schemas.microsoft.com/office/drawing/2014/main" id="{4B64421A-DA7A-6237-0DBB-F92D15F3D83B}"/>
              </a:ext>
            </a:extLst>
          </p:cNvPr>
          <p:cNvSpPr>
            <a:spLocks noGrp="1"/>
          </p:cNvSpPr>
          <p:nvPr>
            <p:ph type="sldNum" sz="quarter" idx="2"/>
          </p:nvPr>
        </p:nvSpPr>
        <p:spPr>
          <a:xfrm>
            <a:off x="11586736" y="6506291"/>
            <a:ext cx="125034" cy="123111"/>
          </a:xfrm>
          <a:prstGeom prst="rect">
            <a:avLst/>
          </a:prstGeom>
          <a:ln w="12700">
            <a:miter lim="400000"/>
          </a:ln>
        </p:spPr>
        <p:txBody>
          <a:bodyPr wrap="none" lIns="0" tIns="0" rIns="0" bIns="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800" b="0" i="0" u="none" strike="noStrike" cap="none" spc="0" normalizeH="0" baseline="0">
                <a:ln>
                  <a:noFill/>
                </a:ln>
                <a:solidFill>
                  <a:schemeClr val="accent1"/>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9pPr>
          </a:lstStyle>
          <a:p>
            <a:fld id="{86CB4B4D-7CA3-9044-876B-883B54F8677D}" type="slidenum">
              <a:rPr lang="fr-FR" smtClean="0"/>
              <a:pPr/>
              <a:t>107</a:t>
            </a:fld>
            <a:endParaRPr lang="fr-FR"/>
          </a:p>
        </p:txBody>
      </p:sp>
    </p:spTree>
    <p:extLst>
      <p:ext uri="{BB962C8B-B14F-4D97-AF65-F5344CB8AC3E}">
        <p14:creationId xmlns:p14="http://schemas.microsoft.com/office/powerpoint/2010/main" val="3285465630"/>
      </p:ext>
    </p:extLst>
  </p:cSld>
  <p:clrMapOvr>
    <a:masterClrMapping/>
  </p:clrMapOvr>
</p:sld>
</file>

<file path=ppt/slides/slide10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72552770-6647-7569-796F-FF36D3231895}"/>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EC8F9178-DE1B-A3BC-A4DD-722B4CC62258}"/>
              </a:ext>
            </a:extLst>
          </p:cNvPr>
          <p:cNvSpPr txBox="1"/>
          <p:nvPr/>
        </p:nvSpPr>
        <p:spPr>
          <a:xfrm>
            <a:off x="256345"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CPAM et faute inexcusable</a:t>
            </a:r>
          </a:p>
        </p:txBody>
      </p:sp>
      <p:sp>
        <p:nvSpPr>
          <p:cNvPr id="7" name="TextBox 6" descr="" title="">
            <a:extLst>
              <a:ext uri="{FF2B5EF4-FFF2-40B4-BE49-F238E27FC236}">
                <a16:creationId xmlns:a16="http://schemas.microsoft.com/office/drawing/2014/main" id="{EBFA7A8A-BEFF-5024-D83A-1A9BF5104550}"/>
              </a:ext>
            </a:extLst>
          </p:cNvPr>
          <p:cNvSpPr txBox="1"/>
          <p:nvPr/>
        </p:nvSpPr>
        <p:spPr>
          <a:xfrm>
            <a:off x="256345" y="821304"/>
            <a:ext cx="11726548" cy="555536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19 février 2026 n°24-10.126, Publié au bulletin</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Rechute de maladie professionnelle : l’absence de questionnaire médical n’entraîne pas l’inopposabilité de la décision de prise en charge </a:t>
            </a:r>
          </a:p>
          <a:p>
            <a:pPr algn="just"/>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En application de l'article R. 441-16, alinéa 4, du code de la sécurité sociale, dans sa rédaction issue du décret n° 2019-356 du 23 avril 2019, en cas de rechute d'un accident du travail ou d'une maladie professionnelle, le médecin-conseil, s'il l'estime nécessaire ou en cas de réserves motivées, adresse un questionnaire médical à la victime ou ses représentants et il y joint, le cas échéant, les réserves motivées formulées par l'employeur. Le questionnaire est retourné dans un délai de vingt jours francs à compter de sa date de réception.</a:t>
            </a:r>
          </a:p>
          <a:p>
            <a:pPr marL="342900" indent="-342900" algn="jus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L'employeur, au soutien de son action aux fins d'inopposabilité de la décision de prise en charge d'un accident, d'une maladie professionnelle ou d'une rechute au titre de la législation professionnelle, ne peut se prévaloir que de l'absence de caractère professionnel de ceux-ci ou de l'irrégularité de la procédure d'instruction conduite par la caisse, seuls les manquements de cette dernière pouvant être sanctionnés par l'inopposabilité de la décision de prise en charge.</a:t>
            </a:r>
          </a:p>
          <a:p>
            <a:pPr marL="342900" indent="-342900" algn="jus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le défaut de transmission par le médecin-conseil du service du contrôle médical du questionnaire médical, qu'il doit adresser à la victime ou ses représentants en cas de réserves motivées de l'employeur, n'entraîne pas en lui-même l'inopposabilité, à l'égard de ce dernier, de la décision de prise en charge de la rechute d'un accident du travail ou d'une maladie professionnelle.</a:t>
            </a:r>
          </a:p>
          <a:p>
            <a:pPr marL="342900" indent="-342900" algn="jus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Ayant constaté que la caisse avait transmis la déclaration de rechute de la maladie professionnelle à l'employeur qui avait formulé des réserves motivées, la cour d'appel a exactement décidé que l'absence de transmission par le médecin-conseil d'un questionnaire médical à la victime ou ses représentants, est sans incidence sur l'opposabilité de la décision de la caisse à l'égard de ce dernier, lequel a pu saisir le juge d'un recours aux fins d'inopposabilité de ladite décision.</a:t>
            </a:r>
          </a:p>
          <a:p>
            <a:pPr marL="342900" indent="-342900" algn="jus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Le moyen n'est, dès lors, pas fondé.</a:t>
            </a:r>
            <a:br>
              <a:rPr lang="fr-FR" sz="1400" dirty="0">
                <a:latin typeface="Calibri" panose="020F0502020204030204" pitchFamily="34" charset="0"/>
                <a:ea typeface="Calibri" panose="020F0502020204030204" pitchFamily="34" charset="0"/>
                <a:cs typeface="Calibri" panose="020F0502020204030204" pitchFamily="34" charset="0"/>
              </a:rPr>
            </a:br>
            <a:endParaRPr lang="fr-FR" sz="15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1019618199"/>
      </p:ext>
    </p:extLst>
  </p:cSld>
  <p:clrMapOvr>
    <a:masterClrMapping/>
  </p:clrMapOvr>
</p:sld>
</file>

<file path=ppt/slides/slide10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9B53BE0F-D936-09F6-B727-4FC138189FA2}"/>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2A569C0B-B1EF-FF9D-070E-355447A4EA81}"/>
              </a:ext>
            </a:extLst>
          </p:cNvPr>
          <p:cNvSpPr txBox="1"/>
          <p:nvPr/>
        </p:nvSpPr>
        <p:spPr>
          <a:xfrm>
            <a:off x="256345"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CPAM et faute inexcusable</a:t>
            </a:r>
          </a:p>
        </p:txBody>
      </p:sp>
      <p:sp>
        <p:nvSpPr>
          <p:cNvPr id="7" name="TextBox 6" descr="" title="">
            <a:extLst>
              <a:ext uri="{FF2B5EF4-FFF2-40B4-BE49-F238E27FC236}">
                <a16:creationId xmlns:a16="http://schemas.microsoft.com/office/drawing/2014/main" id="{E4D87D89-7A90-EC44-D98A-166C1B45BB3D}"/>
              </a:ext>
            </a:extLst>
          </p:cNvPr>
          <p:cNvSpPr txBox="1"/>
          <p:nvPr/>
        </p:nvSpPr>
        <p:spPr>
          <a:xfrm>
            <a:off x="256345" y="1182231"/>
            <a:ext cx="11726548" cy="449353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29 janvier 2026 n° 23-21.742, Publié au bulletin</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Tarification AT/MP : l’imputation des coûts incombe au dernier employeur exposant au risque… Même si celui-ci est distinct de l’employeur instruit par la CPAM !</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Conformément aux articles D. 242-6-5 et D. 242-6-7 du code de la sécurité sociale, la maladie doit être considérée comme contractée au service du dernier employeur chez lequel la victime a été exposée au risque avant sa constatation médicale, sauf à cet employeur à rapporter la preuve contraire.</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Il s'ensuit qu'en cas d'employeurs successifs, la caisse d'assurance retraite et de la santé au travail est fondée à inscrire les dépenses afférentes à une maladie professionnelle au compte accidents du travail-maladies professionnelles de cet employeur, qui peut être distinct de celui au contradictoire duquel la caisse primaire d'assurance maladie a instruit la déclaration de maladie professionnelle en application de l'article R. 461-9 du code de la sécurité sociale, dans sa rédaction issue du décret n° 2019-356 du 23 avril 2019. </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Ayant constaté, d'une part, que la caisse primaire avait instruit la demande de reconnaissance de la maladie au contradictoire de la société [3], d'autre part, que la société [4] était le dernier employeur ayant exposé la victime au risque de l'amiante avant la constatation médicale de sa maladie, la cour d'appel a exactement décidé que les dépenses afférentes à cette maladie devaient être inscrites au compte accidents du travail- maladies professionnelles de la société [4].</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Le moyen n'est, dès lors, pas fondé.</a:t>
            </a:r>
            <a:br>
              <a:rPr lang="fr-FR" sz="1400" dirty="0">
                <a:latin typeface="Calibri" panose="020F0502020204030204" pitchFamily="34" charset="0"/>
                <a:ea typeface="Calibri" panose="020F0502020204030204" pitchFamily="34" charset="0"/>
                <a:cs typeface="Calibri" panose="020F0502020204030204" pitchFamily="34" charset="0"/>
              </a:rPr>
            </a:br>
            <a:endParaRPr lang="fr-FR" sz="15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700615523"/>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551A5C61-FFA8-F42D-6CC3-610113130746}"/>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2FBF195E-117A-EFF5-C29D-473E2B544C8A}"/>
              </a:ext>
            </a:extLst>
          </p:cNvPr>
          <p:cNvSpPr txBox="1"/>
          <p:nvPr/>
        </p:nvSpPr>
        <p:spPr>
          <a:xfrm>
            <a:off x="256345" y="316327"/>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Contrats de travail particuliers (CDD, entreprise utilisatrice, CDI intérimaire) </a:t>
            </a:r>
          </a:p>
        </p:txBody>
      </p:sp>
      <p:sp>
        <p:nvSpPr>
          <p:cNvPr id="7" name="TextBox 6" descr="" title="">
            <a:extLst>
              <a:ext uri="{FF2B5EF4-FFF2-40B4-BE49-F238E27FC236}">
                <a16:creationId xmlns:a16="http://schemas.microsoft.com/office/drawing/2014/main" id="{78507A07-DBA0-B213-D79D-B535BBAF518E}"/>
              </a:ext>
            </a:extLst>
          </p:cNvPr>
          <p:cNvSpPr txBox="1"/>
          <p:nvPr/>
        </p:nvSpPr>
        <p:spPr>
          <a:xfrm>
            <a:off x="171284" y="1881155"/>
            <a:ext cx="11849431" cy="290848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février</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2026 n°24-21.575, Publié au bulletin (2/2)</a:t>
            </a:r>
          </a:p>
          <a:p>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1251-40 du code du travail, dans sa rédaction antérieure à celle issue de l'ordonnance n° 2017-1387 du 22 septembre 2017, lorsqu'une entreprise utilisatrice a recours à un salarié d'une entreprise de travail temporaire en méconnaissance des dispositions des articles L. 1251-5 à L. 1251-7, L. 1251-10 à L. 1251-12, L. 1251-30 et L. 1251-35, ce salarié peut faire valoir auprès de l'entreprise utilisatrice les droits correspondant à un contrat de travail à durée indéterminée prenant effet au premier jour de sa mission.</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Après avoir relevé que le contrat de mission signé le 21 avril 2017 comportait un terme précis fixé au 19 mai 2017 et une clause dite de souplesse prévoyant l'éventualité d'un aménagement du terme du 15 au 26 mai 2017, et constaté qu'un nouveau contrat de mission avait été signé le 20 mai 2017, la cour d'appel en a exactement déduit que ce deuxième contrat, signé durant la période de report, au-delà de la date du terme initialement prévu, était irrégulier et que la relation de travail devait être requalifiée en contrat à durée indéterminée.</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p:txBody>
      </p:sp>
    </p:spTree>
    <p:extLst>
      <p:ext uri="{BB962C8B-B14F-4D97-AF65-F5344CB8AC3E}">
        <p14:creationId xmlns:p14="http://schemas.microsoft.com/office/powerpoint/2010/main" val="434027222"/>
      </p:ext>
    </p:extLst>
  </p:cSld>
  <p:clrMapOvr>
    <a:masterClrMapping/>
  </p:clrMapOvr>
</p:sld>
</file>

<file path=ppt/slides/slide1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4AA5E4DA-6356-AAD3-82C5-764F694F0F44}"/>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AFEA35AE-57D6-4E92-0861-6F7DF5CBF7E8}"/>
              </a:ext>
            </a:extLst>
          </p:cNvPr>
          <p:cNvSpPr txBox="1"/>
          <p:nvPr/>
        </p:nvSpPr>
        <p:spPr>
          <a:xfrm>
            <a:off x="256345"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CPAM et faute inexcusable</a:t>
            </a:r>
          </a:p>
        </p:txBody>
      </p:sp>
      <p:sp>
        <p:nvSpPr>
          <p:cNvPr id="7" name="TextBox 6" descr="" title="">
            <a:extLst>
              <a:ext uri="{FF2B5EF4-FFF2-40B4-BE49-F238E27FC236}">
                <a16:creationId xmlns:a16="http://schemas.microsoft.com/office/drawing/2014/main" id="{AECBA97C-2669-8C60-BB82-F90445035CF7}"/>
              </a:ext>
            </a:extLst>
          </p:cNvPr>
          <p:cNvSpPr txBox="1"/>
          <p:nvPr/>
        </p:nvSpPr>
        <p:spPr>
          <a:xfrm>
            <a:off x="256345" y="1182231"/>
            <a:ext cx="11726548" cy="5355312"/>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19 février 2026 n°23-16.195, Publié au bulletin (1/2)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Maintien des droits sociaux après incarcération : la Cour de cassation protège les droits aux indemnités journalières du demandeur d’emploi </a:t>
            </a:r>
          </a:p>
          <a:p>
            <a:endParaRPr lang="fr-FR" sz="1600" dirty="0">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les articles L. 161-13-1, L. 311-5 et R. 161-4-1 du code de la sécurité sociale, le premier dans sa rédaction issue de la loi n° 2005-1579 du 19 décembre 2005, le deuxième dans sa rédaction issue de la loi n° 2015-1702 du 21 décembre 2015, et le dernier dans sa rédaction issue du décret n° 2006-1430 du 22 novembre 2006, applicables au litige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Selon le deuxième de ces textes, toute personne percevant l'une des allocations ou l'un des revenus de remplacement qu'il énumère, conserve la qualité d'assuré social et bénéficie du maintien de ses droits aux prestations du régime obligatoire d'assurance maladie, maternité, invalidité et décès dont elle relevait antérieurement.</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Aux termes du premier, les personnes ayant relevé des dispositions de l'article L. 381-30 retrouvent, dans des conditions fixées par décret en Conseil d'État, à l'issue de leur incarcération, pour la détermination des conditions d'attribution des prestations en espèces, le bénéfice des droits ouverts dans le régime dont elles relevaient avant la date de leur incarcération, augmenté, le cas échéant, des droits ouverts pendant la période de détention provisoire. Ce décret fixe notamment la durée maximale d'incarcération ouvrant droit au bénéfice de ces dispositions et la durée de maintien des droits aux prestations en espèces pour les personnes n'ayant pas repris l'activité professionnelle à la fin de leur incarcération.</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Selon le dernier de ces textes, la durée maximale d'incarcération prévue à l'article L. 161-13-1 est de douze mois et en cas de non-reprise d'une activité professionnelle à l'issue de la période d'incarcération, le délai, prévu à l'article L. 161-13-1, pendant lequel le droit aux prestations en espèces est maintenu, est fixé à trois mois.</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br>
              <a:rPr lang="fr-FR" sz="1400" dirty="0"/>
            </a:br>
            <a:endParaRPr lang="fr-FR" sz="15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694851417"/>
      </p:ext>
    </p:extLst>
  </p:cSld>
  <p:clrMapOvr>
    <a:masterClrMapping/>
  </p:clrMapOvr>
</p:sld>
</file>

<file path=ppt/slides/slide1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14B15CA-AF52-3B5B-CD28-E480A7AD915F}"/>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F5CA8656-3E8C-FED0-FF39-03D7ED4150FE}"/>
              </a:ext>
            </a:extLst>
          </p:cNvPr>
          <p:cNvSpPr txBox="1"/>
          <p:nvPr/>
        </p:nvSpPr>
        <p:spPr>
          <a:xfrm>
            <a:off x="256345"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CPAM et faute inexcusable</a:t>
            </a:r>
          </a:p>
        </p:txBody>
      </p:sp>
      <p:sp>
        <p:nvSpPr>
          <p:cNvPr id="7" name="TextBox 6" descr="" title="">
            <a:extLst>
              <a:ext uri="{FF2B5EF4-FFF2-40B4-BE49-F238E27FC236}">
                <a16:creationId xmlns:a16="http://schemas.microsoft.com/office/drawing/2014/main" id="{0B84B7CD-8464-AE6A-5282-0D04AF6B6427}"/>
              </a:ext>
            </a:extLst>
          </p:cNvPr>
          <p:cNvSpPr txBox="1"/>
          <p:nvPr/>
        </p:nvSpPr>
        <p:spPr>
          <a:xfrm>
            <a:off x="232726" y="1305341"/>
            <a:ext cx="11726548" cy="4462760"/>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19 février 2026 n°23-16.195, Publié au bulletin (2/2)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endParaRPr lang="fr-FR" sz="15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Il résulte de la combinaison de ces textes que la personne incarcérée moins de douze mois retrouve à sa libération le bénéfice des droits ouverts dans le régime dont elle relevait avant la date de son incarcération, jusqu'à l'épuisement de ses droits, et que ce n'est que si l'intéressé bénéficiait du maintien de son droit aux prestations en espèces en application de l'article L. 161-8 du code de la sécurité sociale et qu'il n'a pas repris d'activité professionnelle à l'issue de la période d'incarcération que la durée de ce maintien de droit est limitée à trois mois à compter de la fin de son incarcération.</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Pour rejeter le recours de l'assuré, l'arrêt constate que ce dernier bénéficiait de l'allocation de sécurisation de l'emploi depuis le 24 décembre 2014 et qu'à la suite de son incarcération au cours de la période, d'une durée inférieure à douze mois, du 19 juillet 2015 au 30 mars 2016, il n'a pas repris d'activité professionnelle et a bénéficié à nouveau des allocations de chômage jusqu'au 3 janvier 2017. Il retient que les droits de l'assuré ouverts avant la date de son incarcération n'ont été maintenus que pour une durée de trois mois à compter de sa libération en l'absence de reprise d'activité professionnelle, de sorte qu'à la date de l'arrêt de travail pour maladie du 7 janvier 2017, il ne pouvait plus prétendre au maintien des prestations en espèces.</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qu'il ressortait de ses constatations que l'assuré n'était pas, lors de sa libération, en situation de maintien de droit au sens de l'article L. 161-8 du code de la sécurité sociale mais bénéficiait de la conservation de la qualité d'assuré social et du maintien de ses droits aux prestations en application de l'article L. 311-5 du même code, de sorte qu'il avait retrouvé ses droits ouverts avant la date de son incarcération jusqu'à leur épuisement, la cour d'appel a violé les textes susvisés.</a:t>
            </a:r>
          </a:p>
          <a:p>
            <a:pPr algn="just"/>
            <a:br>
              <a:rPr lang="fr-FR" sz="1400" i="1" dirty="0"/>
            </a:br>
            <a:endParaRPr lang="fr-FR" sz="15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4124321461"/>
      </p:ext>
    </p:extLst>
  </p:cSld>
  <p:clrMapOvr>
    <a:masterClrMapping/>
  </p:clrMapOvr>
</p:sld>
</file>

<file path=ppt/slides/slide1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42779219-BFA1-7DD6-7B01-5E6D3C7682B2}"/>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E9734E98-4DB2-74EF-7C45-07EF76CCD66F}"/>
              </a:ext>
            </a:extLst>
          </p:cNvPr>
          <p:cNvSpPr txBox="1"/>
          <p:nvPr/>
        </p:nvSpPr>
        <p:spPr>
          <a:xfrm>
            <a:off x="256345"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CPAM et faute inexcusable</a:t>
            </a:r>
          </a:p>
        </p:txBody>
      </p:sp>
      <p:sp>
        <p:nvSpPr>
          <p:cNvPr id="7" name="TextBox 6" descr="" title="">
            <a:extLst>
              <a:ext uri="{FF2B5EF4-FFF2-40B4-BE49-F238E27FC236}">
                <a16:creationId xmlns:a16="http://schemas.microsoft.com/office/drawing/2014/main" id="{21FE1612-6ACC-A232-4128-6B501AC7AAF7}"/>
              </a:ext>
            </a:extLst>
          </p:cNvPr>
          <p:cNvSpPr txBox="1"/>
          <p:nvPr/>
        </p:nvSpPr>
        <p:spPr>
          <a:xfrm>
            <a:off x="232726" y="1002174"/>
            <a:ext cx="11726548" cy="553997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 8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n°23-17.321, Publié au bulletin</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Faute inexcusable de l’employeur et amiante : une précision bienvenue concernant l’articulation entre rente AT/MP et réparation des préjudices </a:t>
            </a:r>
          </a:p>
          <a:p>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Si l'article L. 452-3 du code de la sécurité sociale, tel qu'interprété par le Conseil constitutionnel dans sa décision n° 2010-8 QPC du 18 juin 2010, dispose qu'en cas de faute inexcusable, indépendamment de la majoration de rente qu'elle reçoit, la victime d'un accident du travail ou d'une maladie professionnelle peut demander à l'employeur, devant la juridiction de la sécurité sociale, la réparation d'autres chefs de préjudice que ceux énumérés par ce texte, c'est à la condition que ces préjudices ne soient pas déjà couverts par le livre IV du code de la sécurité sociale.</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est désormais jugé que la rente ou l'indemnité en capital versée à la victime d'un accident du travail ou d'une maladie professionnelle ne répare pas le déficit fonctionnel permanent (</a:t>
            </a:r>
            <a:r>
              <a:rPr lang="fr-FR" sz="1400" i="1" dirty="0" err="1">
                <a:latin typeface="Calibri" panose="020F0502020204030204" pitchFamily="34" charset="0"/>
                <a:ea typeface="Calibri" panose="020F0502020204030204" pitchFamily="34" charset="0"/>
                <a:cs typeface="Calibri" panose="020F0502020204030204" pitchFamily="34" charset="0"/>
              </a:rPr>
              <a:t>Ass</a:t>
            </a:r>
            <a:r>
              <a:rPr lang="fr-FR" sz="1400" i="1" dirty="0">
                <a:latin typeface="Calibri" panose="020F0502020204030204" pitchFamily="34" charset="0"/>
                <a:ea typeface="Calibri" panose="020F0502020204030204" pitchFamily="34" charset="0"/>
                <a:cs typeface="Calibri" panose="020F0502020204030204" pitchFamily="34" charset="0"/>
              </a:rPr>
              <a:t>. </a:t>
            </a:r>
            <a:r>
              <a:rPr lang="fr-FR" sz="1400" i="1" dirty="0" err="1">
                <a:latin typeface="Calibri" panose="020F0502020204030204" pitchFamily="34" charset="0"/>
                <a:ea typeface="Calibri" panose="020F0502020204030204" pitchFamily="34" charset="0"/>
                <a:cs typeface="Calibri" panose="020F0502020204030204" pitchFamily="34" charset="0"/>
              </a:rPr>
              <a:t>plén</a:t>
            </a:r>
            <a:r>
              <a:rPr lang="fr-FR" sz="1400" i="1" dirty="0">
                <a:latin typeface="Calibri" panose="020F0502020204030204" pitchFamily="34" charset="0"/>
                <a:ea typeface="Calibri" panose="020F0502020204030204" pitchFamily="34" charset="0"/>
                <a:cs typeface="Calibri" panose="020F0502020204030204" pitchFamily="34" charset="0"/>
              </a:rPr>
              <a:t>., 20 janvier 2023, pourvois n° 20-23.673 et n° 21-23.947, publié au Bulletin).</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la rente servie à la victime en application de l'article L. 434-2 du code de la sécurité sociale, majorée conformément à l'article L. 452-2 du même code, répare, sur une base forfaitaire, les pertes de gains professionnels et l'incidence professionnelle de l'incapacité permanente qui subsiste le jour de la consolidation, même si celle-ci intervient alors que la victime est bénéficiaire d'une pension de retraite.</a:t>
            </a: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La circonstance que la victime n'ait pas subi de préjudices de la nature de ceux que cette rente a pour objet d'indemniser n'autorise pas son imputation sur d'autres postes de préjudice, étrangers à son objet.</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Après avoir énoncé à bon droit que la rente n'indemnise pas le déficit fonctionnel permanent, même s'agissant d'une victime qui était déjà en retraite à la date de la première constatation de sa maladie professionnelle, la cour d'appel a exactement décidé que le FIVA pouvait obtenir l'indemnisation des préjudices résultant de la faute inexcusable de l'employeur au titre des douleurs physiques, des souffrances morales et du préjudice d'agrément subis par la victime avant son décès.</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Le moyen n'est, dès lors, pas fondé.</a:t>
            </a:r>
            <a:br>
              <a:rPr lang="fr-FR" sz="1400" i="1" dirty="0"/>
            </a:br>
            <a:endParaRPr lang="fr-FR" sz="15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473150462"/>
      </p:ext>
    </p:extLst>
  </p:cSld>
  <p:clrMapOvr>
    <a:masterClrMapping/>
  </p:clrMapOvr>
</p:sld>
</file>

<file path=ppt/slides/slide1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067A9D1D-2FCE-D7EA-D926-F6D9384069FD}"/>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BA3FC77A-E22D-15C8-5FD9-A012CDE26EE0}"/>
              </a:ext>
            </a:extLst>
          </p:cNvPr>
          <p:cNvSpPr txBox="1"/>
          <p:nvPr/>
        </p:nvSpPr>
        <p:spPr>
          <a:xfrm>
            <a:off x="256345"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CPAM et faute inexcusable</a:t>
            </a:r>
          </a:p>
        </p:txBody>
      </p:sp>
      <p:sp>
        <p:nvSpPr>
          <p:cNvPr id="7" name="TextBox 6" descr="" title="">
            <a:extLst>
              <a:ext uri="{FF2B5EF4-FFF2-40B4-BE49-F238E27FC236}">
                <a16:creationId xmlns:a16="http://schemas.microsoft.com/office/drawing/2014/main" id="{B4A3A7BD-2AFF-CC2F-6383-F42E91259345}"/>
              </a:ext>
            </a:extLst>
          </p:cNvPr>
          <p:cNvSpPr txBox="1"/>
          <p:nvPr/>
        </p:nvSpPr>
        <p:spPr>
          <a:xfrm>
            <a:off x="232726" y="1205314"/>
            <a:ext cx="11726548" cy="4447371"/>
          </a:xfrm>
          <a:prstGeom prst="rect">
            <a:avLst/>
          </a:prstGeom>
          <a:noFill/>
        </p:spPr>
        <p:txBody>
          <a:bodyPr wrap="square" rtlCol="0">
            <a:spAutoFit/>
          </a:bodyPr>
          <a:lstStyle/>
          <a:p>
            <a:pPr marL="285750" indent="-285750" algn="just">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 9 avril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n°24-12.173, Publié au bulletin</a:t>
            </a:r>
          </a:p>
          <a:p>
            <a:pPr algn="just"/>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algn="just"/>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Précision sur la présomption d’imputabilité en cas d’accident de travail !</a:t>
            </a:r>
          </a:p>
          <a:p>
            <a:pPr algn="just"/>
            <a:endParaRPr lang="fr-FR" sz="15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résulte des articles 1353 du code civil et L. 461-1 du code de la sécurité sociale que la présomption d'imputabilité au travail des lésions apparues à la suite d'un accident du travail ou d'une maladie professionnelle, dès lors qu'un arrêt de travail a été initialement prescrit ou que le certificat médical initial d'accident du travail est assorti d'un arrêt de travail, s'étend à toute la durée d'incapacité de travail précédant soit la guérison complète, soit la consolidation de l'état de la victime, et il appartient à l'employeur qui conteste cette présomption d'apporter la preuve contraire.</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L'arrêt retient, par motifs propres et adoptés, d'une part, que le certificat médical initial a prescrit des soins sans arrêt de travail, lequel n'est intervenu que le 4 janvier 2018, d'autre part, que pour les arrêts de travail et soins reçus à compter du 4 janvier 2018, aucune continuité entre eux et les soins initiaux n'est démontrée par la caisse, la seule affirmation par le médecin conseil, dans son avis du 17 février 2022, que les soins ont été continus jusqu'à l'opération pratiquée au mois de décembre 2018 est insuffisamment probante en l'absence de toute pièce justificative de ces soins pour la période allant du 29 novembre 2017 au 4 janvier 2018.</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De ces constatations et énonciations, dont il ressort que seuls des soins avaient été initialement prescrits, la cour d'appel a exactement retenu que la caisse ne pouvait se prévaloir de la présomption d'imputabilité au travail des lésions ayant donné lieu aux soins et arrêts de travail litigieux que si elle justifiait de la continuité des soins et des symptômes depuis le certificat médical initial jusqu'à l'arrêt de travail du 4 janvier 2018.</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Le moyen n'est, dès lors, pas fondé.</a:t>
            </a:r>
          </a:p>
        </p:txBody>
      </p:sp>
    </p:spTree>
    <p:extLst>
      <p:ext uri="{BB962C8B-B14F-4D97-AF65-F5344CB8AC3E}">
        <p14:creationId xmlns:p14="http://schemas.microsoft.com/office/powerpoint/2010/main" val="672576688"/>
      </p:ext>
    </p:extLst>
  </p:cSld>
  <p:clrMapOvr>
    <a:masterClrMapping/>
  </p:clrMapOvr>
</p:sld>
</file>

<file path=ppt/slides/slide1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E707BF30-768E-8F4C-BA03-FDC4B06DC6FB}"/>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B1CB815E-8EF7-06F2-238B-117890FA4D43}"/>
              </a:ext>
            </a:extLst>
          </p:cNvPr>
          <p:cNvSpPr txBox="1"/>
          <p:nvPr/>
        </p:nvSpPr>
        <p:spPr>
          <a:xfrm>
            <a:off x="256345"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URSSAF et cotisations sociales</a:t>
            </a:r>
          </a:p>
        </p:txBody>
      </p:sp>
      <p:sp>
        <p:nvSpPr>
          <p:cNvPr id="7" name="TextBox 6" descr="" title="">
            <a:extLst>
              <a:ext uri="{FF2B5EF4-FFF2-40B4-BE49-F238E27FC236}">
                <a16:creationId xmlns:a16="http://schemas.microsoft.com/office/drawing/2014/main" id="{808FF1A9-EA50-4757-10F1-4299944AE4F4}"/>
              </a:ext>
            </a:extLst>
          </p:cNvPr>
          <p:cNvSpPr txBox="1"/>
          <p:nvPr/>
        </p:nvSpPr>
        <p:spPr>
          <a:xfrm>
            <a:off x="256345" y="989870"/>
            <a:ext cx="11726548" cy="487825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19 février 2026 n°23-20.103, Publié au bulletin</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Contrôle URSSAF et NAO : précision sur la qualité d’employeur des établissements</a:t>
            </a:r>
          </a:p>
          <a:p>
            <a:pPr algn="just"/>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résulte de l'article R. 243-59, alinéa 1, du code de la sécurité sociale, dans sa rédaction issue du décret n° 2013-1107 du 3 décembre 2013, applicable au litige, que l'avis que l'organisme de recouvrement doit envoyer, avant d'effectuer un contrôle en application de l'article L. 243-7, doit être adressé exclusivement à la personne qui est tenue, en sa qualité d'employeur, aux obligations afférentes au paiement des cotisations et contributions qui font l'objet du contrôle. La désignation par délégation de compétences des organismes intéressés, en application de l'article L. 213-1, d'un organisme unique pour le contrôle des bases des cotisations et contributions dues par une entreprise comportant plusieurs établissements ne sauraient priver ces derniers, s'ils ont la qualité de redevables, des garanties prévues en cas de contrôle.</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L'arrêt, après avoir constaté que l'avis de contrôle du 14 février 2014 n'avait été adressé qu'au siège social de la société, relève que chacun des établissements contrôlés concluaient en leur sein les contrats de travail avec leur propre personnel et qu'ils étaient directement redevables des cotisations appelées. Il retient que chacun de ces établissements a bien la qualité d'employeur tenu aux obligations afférentes aux cotisations et contributions objet du contrôle. Il précise que les établissements de [Localité 1], [Localité 2] et [Localité 3] ne figurant aucunement sur la liste des établissements inclus dans le protocole de versement en un lieu unique, l'avis de contrôle devait leur être directement adressé.</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De ces constatations et énonciations, la cour d'appel a pu déduire que le redressement effectué au sein de ces établissements était irrégulier et que devaient être annulées les mises en demeure subséquentes.</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Le moyen n'est, dès lors, pas fondé.</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106657147"/>
      </p:ext>
    </p:extLst>
  </p:cSld>
  <p:clrMapOvr>
    <a:masterClrMapping/>
  </p:clrMapOvr>
</p:sld>
</file>

<file path=ppt/slides/slide1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29CCDC3-DFAE-607A-AB8E-9A7C0B677B85}"/>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C51850EE-8B85-509F-53B4-65F9891F393A}"/>
              </a:ext>
            </a:extLst>
          </p:cNvPr>
          <p:cNvSpPr txBox="1"/>
          <p:nvPr/>
        </p:nvSpPr>
        <p:spPr>
          <a:xfrm>
            <a:off x="232726" y="100111"/>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URSSAF et cotisations sociales</a:t>
            </a:r>
          </a:p>
        </p:txBody>
      </p:sp>
      <p:sp>
        <p:nvSpPr>
          <p:cNvPr id="7" name="TextBox 6" descr="" title="">
            <a:extLst>
              <a:ext uri="{FF2B5EF4-FFF2-40B4-BE49-F238E27FC236}">
                <a16:creationId xmlns:a16="http://schemas.microsoft.com/office/drawing/2014/main" id="{F531F929-B9BB-3823-8DB9-CAF334AC8105}"/>
              </a:ext>
            </a:extLst>
          </p:cNvPr>
          <p:cNvSpPr txBox="1"/>
          <p:nvPr/>
        </p:nvSpPr>
        <p:spPr>
          <a:xfrm>
            <a:off x="232726" y="638720"/>
            <a:ext cx="11726548" cy="660180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 8 janvier</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2026 n°23-17.894, Publié au bulletin</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Solidarité financière en cas de travail dissimulé : Eclaircissement de la qualification du donneur d’ordre comme cotisant  </a:t>
            </a: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algn="just"/>
            <a:r>
              <a:rPr lang="fr-FR" sz="1400" i="1" dirty="0">
                <a:latin typeface="Calibri" panose="020F0502020204030204" pitchFamily="34" charset="0"/>
                <a:ea typeface="Calibri" panose="020F0502020204030204" pitchFamily="34" charset="0"/>
                <a:cs typeface="Calibri" panose="020F0502020204030204" pitchFamily="34" charset="0"/>
              </a:rPr>
              <a:t>Vu les articles L. 122-1, alinéa 3, du code de la sécurité sociale et L. 8222-2 du code du travail, dans leur rédaction applicable au litige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Selon le premier de ces textes, le directeur général ou le directeur de l'organisme de sécurité sociale décide des actions en justice à intenter au nom de celui-ci dans les matières concernant les rapports dudit organisme avec les bénéficiaires des prestations, les cotisants, les producteurs de biens et services médicaux et les établissements de santé, ainsi qu'avec son personnel, à l'exception du directeur général ou du directeur lui-même. Dans les autres matières, il peut recevoir délégation permanente du conseil ou du conseil d'administration pour agir en justice. Il informe périodiquement le conseil ou le conseil d'administration des actions qu'il a engagées, de leur déroulement et de leurs suites.</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Selon le second, toute personne qui méconnaît les dispositions de l'article L. 8222-1 du code du travail, est tenue solidairement avec celui qui a fait l'objet d'un procès-verbal pour délit de travail dissimulé au paiement des cotisations obligatoires ainsi que des pénalités et majorations dus par celui-ci aux organismes de protection sociale.</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Pour l'application du premier de ces textes, le cotisant s'entend de toute personne redevable des cotisations et contributions recouvrées par les organismes de sécurité sociale.</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Pour prononcer la nullité de l'appel de l'URSSAF, l'arrêt retient que le litige n'a pas pour objet le recouvrement des cotisations dont la société serait redevable en sa qualité d'employeur, mais a pour objet de mettre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la solidarité financière à son égard en vue du paiement des cotisations impayées par son sous-traitant, auteur de l'infraction de travail dissimulé. Il ajoute que le litige ne relève pas des matières concernant les rapports de l'URSSAF avec les cotisants, mais relève des « autres matières » visées à l'article L. 122-1 du code de la sécurité sociale. Il en déduit que l'acte d'appel est vicié par une irrégularité de fond qui affecte sa validité.</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toute personne qui méconnaît les dispositions de l'article L. 8222-1 du code du travail a la qualité de cotisant dès lors qu'elle est tenue au paiement des cotisations et contributions sociales obligatoires ainsi que des pénalités et majorations dues aux organismes de protection sociale par celui qui a fait l'objet d'un procès-verbal pour délit de travail dissimulé, la cour d'appel a violé les textes susvisés.</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674367087"/>
      </p:ext>
    </p:extLst>
  </p:cSld>
  <p:clrMapOvr>
    <a:masterClrMapping/>
  </p:clrMapOvr>
</p:sld>
</file>

<file path=ppt/slides/slide1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D72A6C2D-C9B4-9762-C28B-C16EA6D3E505}"/>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AB042346-260B-5707-2A91-74B310AFE7D3}"/>
              </a:ext>
            </a:extLst>
          </p:cNvPr>
          <p:cNvSpPr txBox="1"/>
          <p:nvPr/>
        </p:nvSpPr>
        <p:spPr>
          <a:xfrm>
            <a:off x="256345"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URSSAF et cotisations sociales</a:t>
            </a:r>
          </a:p>
        </p:txBody>
      </p:sp>
      <p:sp>
        <p:nvSpPr>
          <p:cNvPr id="7" name="TextBox 6" descr="" title="">
            <a:extLst>
              <a:ext uri="{FF2B5EF4-FFF2-40B4-BE49-F238E27FC236}">
                <a16:creationId xmlns:a16="http://schemas.microsoft.com/office/drawing/2014/main" id="{23212540-7A7C-8FF8-C501-1429451F7F49}"/>
              </a:ext>
            </a:extLst>
          </p:cNvPr>
          <p:cNvSpPr txBox="1"/>
          <p:nvPr/>
        </p:nvSpPr>
        <p:spPr>
          <a:xfrm>
            <a:off x="232726" y="1060754"/>
            <a:ext cx="11726548" cy="5109091"/>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 9 avril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n°23-23.007, Publié au bulletin</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Une précision claire en matière d'assiette des cotisations sociales : un rappel bienvenu sur les sanctions en cas de non-versement de la rémunération conventionnelle !</a:t>
            </a:r>
          </a:p>
          <a:p>
            <a:pPr algn="just"/>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400" i="1" dirty="0">
                <a:latin typeface="Calibri" panose="020F0502020204030204" pitchFamily="34" charset="0"/>
                <a:ea typeface="Calibri" panose="020F0502020204030204" pitchFamily="34" charset="0"/>
                <a:cs typeface="Calibri" panose="020F0502020204030204" pitchFamily="34" charset="0"/>
              </a:rPr>
              <a:t>Vu les articles L. 242-1 et R. 242-1, I, alinéa 6, du code de la sécurité sociale, dans leur rédaction applicable au litige :</a:t>
            </a:r>
          </a:p>
          <a:p>
            <a:pPr algn="just"/>
            <a:r>
              <a:rPr lang="fr-FR" sz="1400" i="1" dirty="0">
                <a:latin typeface="Calibri" panose="020F0502020204030204" pitchFamily="34" charset="0"/>
                <a:ea typeface="Calibri" panose="020F0502020204030204" pitchFamily="34" charset="0"/>
                <a:cs typeface="Calibri" panose="020F0502020204030204" pitchFamily="34" charset="0"/>
              </a:rPr>
              <a:t> </a:t>
            </a: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résulte de ces textes que la rémunération du salarié ne peut être inférieure au salaire minimum légal ou au salaire minimum conventionnel si ce dernier est plus favorable et que ces sommes entrent dans l'assiette des cotisations de sécurité sociale, même lorsque l'employeur s'est abstenu de les verser.</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Pour annuler le chef de redressement litigieux, l'arrêt énonce qu'aux termes de la lettre d'observations, les dispositions de la convention collective des experts comptables et commissaires aux comptes s'imposent à la société et que M. [R], directeur général, n'a pas perçu le salaire conventionnel. Il énonce encore que selon la société, le salaire minimum ne peut s'appliquer que s'il y a travail et que M. [R] n'a pas été rémunéré certains mois car il n'y a pas eu de travail de sa part. L'arrêt retient que pour l'année 2018, le versement de la rémunération constituant le fait générateur des cotisations sociales, celles-ci n'étaient pas exigibles sur les périodes au cours desquelles l'URSSAF n'a pas constaté de versement de rémunérations, nonobstant le fait que l'employeur n'a pas respecté son obligation de fournir du travail et le salaire correspondant à son salarié. Il relève que pour l'année 2019, M. [R] n'a perçu qu'un salaire de 6 000 euros du 1er juillet au 31 décembre 2020, alors qu'à proportion de son temps de travail, il aurait dû percevoir un salaire minimum conventionnel de 9 869,02 euros, mais que l'URSSAF n'ayant pas constaté le versement de ladite somme à ce salarié, quand bien même celui-ci pouvait y prétendre personnellement, elle ne peut exiger le paiement de cotisations et contributions sociales sur la somme considérée.</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l'employeur qui n'a pas payé le salaire ou le complément de salaire prévu par la convention collective ne peut se prévaloir de ce manquement à ses obligations pour acquitter ses cotisations sur les seules rémunérations effectivement versées, la cour d'appel a violé les textes susvisés.</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1011673626"/>
      </p:ext>
    </p:extLst>
  </p:cSld>
  <p:clrMapOvr>
    <a:masterClrMapping/>
  </p:clrMapOvr>
</p:sld>
</file>

<file path=ppt/slides/slide1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1699FE81-C66F-6060-CE1E-6EEDC0D34741}"/>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8C23B4F8-2983-4921-E699-004F44D33F20}"/>
              </a:ext>
            </a:extLst>
          </p:cNvPr>
          <p:cNvSpPr txBox="1"/>
          <p:nvPr/>
        </p:nvSpPr>
        <p:spPr>
          <a:xfrm>
            <a:off x="256345"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URSSAF et cotisations sociales</a:t>
            </a:r>
          </a:p>
        </p:txBody>
      </p:sp>
      <p:sp>
        <p:nvSpPr>
          <p:cNvPr id="7" name="TextBox 6" descr="" title="">
            <a:extLst>
              <a:ext uri="{FF2B5EF4-FFF2-40B4-BE49-F238E27FC236}">
                <a16:creationId xmlns:a16="http://schemas.microsoft.com/office/drawing/2014/main" id="{1919EA81-D9E9-506E-AE69-DDD1DEEB6CA1}"/>
              </a:ext>
            </a:extLst>
          </p:cNvPr>
          <p:cNvSpPr txBox="1"/>
          <p:nvPr/>
        </p:nvSpPr>
        <p:spPr>
          <a:xfrm>
            <a:off x="232726" y="1060754"/>
            <a:ext cx="11726548" cy="4955203"/>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 9 avril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n°23-22.698, Publié au bulletin</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Une interprétation stricte de l’assiette des cotisations sociales ! L’intégration des frais d’échantillons dans l’assiette</a:t>
            </a:r>
          </a:p>
          <a:p>
            <a:pPr algn="just"/>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Il résulte de l'article L. 245-5-2, 3°, du code de la sécurité sociale qu'entrent dans l'assiette de la contribution instituée à l'article L. 245-5-1 du même code les frais de publication et les achats d'espaces publicitaires quelle que soit la nature du support retenu et quelle que soit sa forme, matérielle ou immatérielle, ainsi que les frais de congrès scientifiques ou publicitaires et des manifestations de même nature, y compris les dépenses directes ou indirectes d'hébergement et de transport qui s'y rapportent.</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Le texte n'exclut pas de l'assiette de la contribution les dépenses relatives aux échantillons.</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L'arrêt relève que si, s'agissant de la contribution pour les dépenses de promotion des médicaments, le législateur a expressément exclu de l'assiette les frais relatifs aux échantillons, il n'a pas prévu cette exclusion pour les dispositifs médicaux.</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De ces constatations et énonciations, abstraction faite de motifs erronés mais surabondants critiqués par le moyen, la cour d'appel a exactement déduit que les dépenses relatives aux échantillons pour les dispositifs médicaux entraient dans l'assiette de la contribution litigieuse, de sorte que le redressement entrepris sur ce chef était justifié.</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Dès lors, inopérant en ses deuxième à cinquième branches, le moyen n'est pas fondé pour le surplus.</a:t>
            </a:r>
          </a:p>
          <a:p>
            <a:pPr algn="just"/>
            <a:br>
              <a:rPr lang="fr-FR" sz="1600" dirty="0"/>
            </a:br>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  </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0420592"/>
      </p:ext>
    </p:extLst>
  </p:cSld>
  <p:clrMapOvr>
    <a:masterClrMapping/>
  </p:clrMapOvr>
</p:sld>
</file>

<file path=ppt/slides/slide1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E0E0FADC-19F6-CDC8-E8F5-DFE1E308C999}"/>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AF92DC80-21B6-8693-3389-71AE93F04756}"/>
              </a:ext>
            </a:extLst>
          </p:cNvPr>
          <p:cNvSpPr txBox="1"/>
          <p:nvPr/>
        </p:nvSpPr>
        <p:spPr>
          <a:xfrm>
            <a:off x="256345"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URSSAF et cotisations sociales</a:t>
            </a:r>
          </a:p>
        </p:txBody>
      </p:sp>
      <p:sp>
        <p:nvSpPr>
          <p:cNvPr id="7" name="TextBox 6" descr="" title="">
            <a:extLst>
              <a:ext uri="{FF2B5EF4-FFF2-40B4-BE49-F238E27FC236}">
                <a16:creationId xmlns:a16="http://schemas.microsoft.com/office/drawing/2014/main" id="{B0A6CC54-BC2E-EF09-6F8C-4D361BE81067}"/>
              </a:ext>
            </a:extLst>
          </p:cNvPr>
          <p:cNvSpPr txBox="1"/>
          <p:nvPr/>
        </p:nvSpPr>
        <p:spPr>
          <a:xfrm>
            <a:off x="232726" y="1060754"/>
            <a:ext cx="11726548" cy="489364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 8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n°23-16.938, Publié au bulletin</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Congé parental, licenciement pour abandon de poste et maintien des indemnités journalières de maternité </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Selon l'article L. 311-5, alinéa 2, du code de la sécurité sociale, dans sa rédaction issue de la loi n° 2015-1702 du 21 décembre 2015, rendu applicable aux prestations servies en cas de maternité par les caisses de mutualité sociale agricole par l'article L. 742-3 du code rural et de la pêche maritime, les personnes qui, pendant un congé parental ou à l'issue de ce congé, sont involontairement privées d'emploi bénéficient, tant que dure leur indemnisation, de leurs droits aux prestations en espèces du régime obligatoire d'assurance maladie, maternité, invalidité et décès dont elles relevaient antérieurement au congé parental d'éducation.</a:t>
            </a:r>
          </a:p>
          <a:p>
            <a:pPr marL="342900" indent="-342900">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La chambre sociale de la Cour de cassation juge qu'en l'absence de volonté claire et non équivoque du salarié de démissionner, il appartient à l'employeur qui lui reproche un abandon de poste de le licencier (Soc., 10 juillet 2002, pourvoi n° 00-45.566, publié au Bulletin).</a:t>
            </a:r>
          </a:p>
          <a:p>
            <a:pPr marL="342900" indent="-342900">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Il en résulte que pour l'application de ces dispositions à la date du litige, la personne licenciée à la suite d'un abandon de poste doit être considérée comme involontairement privée d'emploi.</a:t>
            </a:r>
          </a:p>
          <a:p>
            <a:pPr marL="342900" indent="-342900">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Ayant exactement énoncé, d'une part, que le licenciement d'un salarié en contrat à durée indéterminée est une privation involontaire d'emploi, peu important le motif, d'autre part, que les dispositions de l'article L. 311-5, alinéa 2, du code de la sécurité sociale, contrairement à celles de l'article L. 161-9 du même code, ne soumettent pas le maintien du droit aux prestations à la reprise du travail à l'issue du congé parental d'éducation, la cour d'appel a déduit, à bon droit, que les indemnités journalières de maternité devaient être versées à l'assurée.</a:t>
            </a:r>
          </a:p>
          <a:p>
            <a:pPr marL="342900" indent="-342900">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Le moyen n'est, dès lors, pas fondé.</a:t>
            </a: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466807959"/>
      </p:ext>
    </p:extLst>
  </p:cSld>
  <p:clrMapOvr>
    <a:masterClrMapping/>
  </p:clrMapOvr>
</p:sld>
</file>

<file path=ppt/slides/slide1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7D663CA4-BE17-71AD-5B12-F198EA9E4618}"/>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1A94CAE8-8237-6CF1-00DC-27FC6F52A672}"/>
              </a:ext>
            </a:extLst>
          </p:cNvPr>
          <p:cNvSpPr txBox="1"/>
          <p:nvPr/>
        </p:nvSpPr>
        <p:spPr>
          <a:xfrm>
            <a:off x="232726"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Régime complémentaire</a:t>
            </a:r>
          </a:p>
        </p:txBody>
      </p:sp>
      <p:sp>
        <p:nvSpPr>
          <p:cNvPr id="7" name="TextBox 6" descr="" title="">
            <a:extLst>
              <a:ext uri="{FF2B5EF4-FFF2-40B4-BE49-F238E27FC236}">
                <a16:creationId xmlns:a16="http://schemas.microsoft.com/office/drawing/2014/main" id="{AAA0E90E-9105-17FD-112E-7524DABD7B8C}"/>
              </a:ext>
            </a:extLst>
          </p:cNvPr>
          <p:cNvSpPr txBox="1"/>
          <p:nvPr/>
        </p:nvSpPr>
        <p:spPr>
          <a:xfrm>
            <a:off x="232726" y="1024754"/>
            <a:ext cx="11726548" cy="5109091"/>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n°23-23.034, Publié au bulletin (1/2)</a:t>
            </a:r>
          </a:p>
          <a:p>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Dénonciation d’un régime de retraite supplémentaire : précision sur opposabilité au salarié</a:t>
            </a:r>
          </a:p>
          <a:p>
            <a:pPr algn="just"/>
            <a:endParaRPr lang="fr-FR" sz="15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La référence dans un protocole d'accord transactionnel à l'engagement unilatéral de l'employeur instituant un régime de retraite supplémentaire n'implique pas que le droit au bénéfice de ce régime a été contractualisé.</a:t>
            </a:r>
          </a:p>
          <a:p>
            <a:pPr marL="342900" indent="-342900" algn="just">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L'arrêt constate que l'article 1 du protocole d'accord transactionnel conclu entre les parties stipule que « Les Parties rappellent que M. [O] [W] demeure éligible au régime de retraite complémentaire dans les conditions fixées par le règlement de rentes au profit des retraites de Lafarge en France, en date du 1er juillet 2002 et mis à jour le 10 novembre 2008 ».</a:t>
            </a:r>
          </a:p>
          <a:p>
            <a:pPr marL="342900" indent="-342900" algn="just">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La cour d'appel, qui a retenu qu'en vertu de l'article 1 du protocole d'accord transactionnel le droit au bénéfice du régime de retraite complémentaire était un droit auquel le salarié demeurait éligible s'il remplissait les conditions prévues au règlement de retraite supplémentaire, a pu en déduire que seul le droit à l'éligibilité au bénéfice de ce régime de retraite avait été contractualisé par la transaction, à l'exclusion de tout droit acquis au bénéfice dudit régime.</a:t>
            </a:r>
          </a:p>
          <a:p>
            <a:pPr marL="342900" indent="-342900" algn="just">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Le moyen n'est, dès lors, pas fondé.</a:t>
            </a:r>
          </a:p>
          <a:p>
            <a:pPr marL="342900" indent="-342900" algn="just">
              <a:buFont typeface="+mj-lt"/>
              <a:buAutoNum type="arabicPeriod" startAt="13"/>
            </a:pP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a:r>
              <a:rPr lang="fr-FR" sz="1400" b="1" i="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p>
          <a:p>
            <a:pPr algn="just"/>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a:r>
              <a:rPr lang="fr-FR" sz="1400" i="1" dirty="0">
                <a:latin typeface="Calibri" panose="020F0502020204030204" pitchFamily="34" charset="0"/>
                <a:ea typeface="Calibri" panose="020F0502020204030204" pitchFamily="34" charset="0"/>
                <a:cs typeface="Calibri" panose="020F0502020204030204" pitchFamily="34" charset="0"/>
              </a:rPr>
              <a:t>25. En second lieu, la dénonciation par l'employeur d'un engagement unilatéral doit, pour être régulière, être précédée d'un préavis suffisant pour permettre des négociations et être notifiée, outre aux représentants du personnel, à tous les salariés individuellement s'il s'agit d'une disposition qui leur profite.</a:t>
            </a:r>
            <a:br>
              <a:rPr lang="fr-FR" sz="1400" i="1" dirty="0">
                <a:latin typeface="Calibri" panose="020F0502020204030204" pitchFamily="34" charset="0"/>
                <a:ea typeface="Calibri" panose="020F0502020204030204" pitchFamily="34" charset="0"/>
                <a:cs typeface="Calibri" panose="020F0502020204030204" pitchFamily="34" charset="0"/>
              </a:rPr>
            </a:b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2729633506"/>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92ABF2E6-3B6A-A733-D293-66EB05943E5D}"/>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A46C74E2-9A92-5CC5-E50A-4CC6B5A98466}"/>
              </a:ext>
            </a:extLst>
          </p:cNvPr>
          <p:cNvSpPr txBox="1"/>
          <p:nvPr/>
        </p:nvSpPr>
        <p:spPr>
          <a:xfrm>
            <a:off x="256345" y="309734"/>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Contrats de travail particuliers (CDD, entreprise utilisatrice, CDI intérimaire) </a:t>
            </a:r>
          </a:p>
        </p:txBody>
      </p:sp>
      <p:sp>
        <p:nvSpPr>
          <p:cNvPr id="7" name="TextBox 6" descr="" title="">
            <a:extLst>
              <a:ext uri="{FF2B5EF4-FFF2-40B4-BE49-F238E27FC236}">
                <a16:creationId xmlns:a16="http://schemas.microsoft.com/office/drawing/2014/main" id="{711B78AA-31C3-9702-C29A-D32FC7D41181}"/>
              </a:ext>
            </a:extLst>
          </p:cNvPr>
          <p:cNvSpPr txBox="1"/>
          <p:nvPr/>
        </p:nvSpPr>
        <p:spPr>
          <a:xfrm>
            <a:off x="171284" y="1593063"/>
            <a:ext cx="11849431" cy="493981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25 mars</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2026 n°23-19.526, Publié au bulletin</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L’indemnité de requalification du CDD peut se cumuler avec l’indemnité pour transmission tardive du contrat </a:t>
            </a:r>
          </a:p>
          <a:p>
            <a:endParaRPr lang="fr-FR" dirty="0"/>
          </a:p>
          <a:p>
            <a:r>
              <a:rPr lang="fr-FR" sz="1400" i="1" dirty="0">
                <a:latin typeface="Calibri" panose="020F0502020204030204" pitchFamily="34" charset="0"/>
                <a:ea typeface="Calibri" panose="020F0502020204030204" pitchFamily="34" charset="0"/>
                <a:cs typeface="Calibri" panose="020F0502020204030204" pitchFamily="34" charset="0"/>
              </a:rPr>
              <a:t>Vu les articles L. 1245-1, alinéa 2, et L. 1245-2, alinéa 2, du code du travail :</a:t>
            </a:r>
          </a:p>
          <a:p>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Selon le premier de ces textes, la méconnaissance de l'obligation de transmission du contrat de mission au salarié dans le délai fixé par l'article L. 1242-13 du code du travail ouvre droit pour le salarié à une indemnité à la charge de l'employeur qui ne peut être supérieure à un mois de salaire.</a:t>
            </a:r>
          </a:p>
          <a:p>
            <a:pPr marL="342900" indent="-342900" algn="just">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Selon le second, lorsque le conseil de prud'hommes fait droit à la demande du salarié en requalification d'un contrat de travail à durée déterminée en contrat à durée indéterminée, il lui accorde une indemnité, à la charge de l'employeur, ne pouvant être inférieure à un mois de salaire.</a:t>
            </a:r>
          </a:p>
          <a:p>
            <a:pPr marL="342900" indent="-342900" algn="just">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l'indemnité pour méconnaissance du délai de transmission du contrat à durée déterminée fixé par la loi et l'indemnité au titre de la requalification, qui n'ont pas pour objet de réparer le même préjudice, peuvent, lorsque les conditions d'allocation de l'une et de l'autre sont réunies, se cumuler.</a:t>
            </a:r>
          </a:p>
          <a:p>
            <a:pPr marL="342900" indent="-342900" algn="just">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Pour rejeter la demande d'indemnité pour retard dans la remise des contrats de travail, la cour d'appel a relevé qu'il n'y avait pas lieu de sanctionner l'inobservation des règles relatives aux contrats à durée déterminée fournis tardivement par l'employeur dès lors que la requalification de ces contrats en contrat à durée indéterminée à compter du 1er janvier 2015 avait été ordonnée et qu'une indemnité de requalification avait été allouée.</a:t>
            </a:r>
          </a:p>
          <a:p>
            <a:pPr marL="342900" indent="-342900" algn="just">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la méconnaissance de l'obligation de transmission du contrat de mission au salarié lui ouvrait droit à une indemnité même en cas de requalification, la cour d'appel a violé les textes susvisés.</a:t>
            </a:r>
          </a:p>
        </p:txBody>
      </p:sp>
    </p:spTree>
    <p:extLst>
      <p:ext uri="{BB962C8B-B14F-4D97-AF65-F5344CB8AC3E}">
        <p14:creationId xmlns:p14="http://schemas.microsoft.com/office/powerpoint/2010/main" val="666000046"/>
      </p:ext>
    </p:extLst>
  </p:cSld>
  <p:clrMapOvr>
    <a:masterClrMapping/>
  </p:clrMapOvr>
</p:sld>
</file>

<file path=ppt/slides/slide1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EBCB66A5-273F-C75E-2CB6-20AE789C965D}"/>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BBE398E4-69DC-C251-0CA7-FD827C3FF842}"/>
              </a:ext>
            </a:extLst>
          </p:cNvPr>
          <p:cNvSpPr txBox="1"/>
          <p:nvPr/>
        </p:nvSpPr>
        <p:spPr>
          <a:xfrm>
            <a:off x="232726" y="190546"/>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Régime complémentaire</a:t>
            </a:r>
          </a:p>
        </p:txBody>
      </p:sp>
      <p:sp>
        <p:nvSpPr>
          <p:cNvPr id="7" name="TextBox 6" descr="" title="">
            <a:extLst>
              <a:ext uri="{FF2B5EF4-FFF2-40B4-BE49-F238E27FC236}">
                <a16:creationId xmlns:a16="http://schemas.microsoft.com/office/drawing/2014/main" id="{CF886AE5-412D-E0B9-CDA9-D70AA1BBFC64}"/>
              </a:ext>
            </a:extLst>
          </p:cNvPr>
          <p:cNvSpPr txBox="1"/>
          <p:nvPr/>
        </p:nvSpPr>
        <p:spPr>
          <a:xfrm>
            <a:off x="232726" y="1097592"/>
            <a:ext cx="11726548" cy="466281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n°23-23.034, Publié au bulletin (2/2)</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26"/>
            </a:pPr>
            <a:r>
              <a:rPr lang="fr-FR" sz="1400" i="1" dirty="0">
                <a:latin typeface="Calibri" panose="020F0502020204030204" pitchFamily="34" charset="0"/>
                <a:ea typeface="Calibri" panose="020F0502020204030204" pitchFamily="34" charset="0"/>
                <a:cs typeface="Calibri" panose="020F0502020204030204" pitchFamily="34" charset="0"/>
              </a:rPr>
              <a:t>D'abord, ayant, d'une part, relevé que le règlement unilatéral instituant le régime de retraite supplémentaire prévoyait en son article 8.2 que la société pouvait le dénoncer sous réserve de respecter un délai de prévenance de trois mois et constaté que la société avait informé le comité d'entreprise, le 1er février 2019, du projet de dénonciation du règlement de retraite avec effet au 31 août 2019, que le comité d'entreprise avait rendu un avis négatif le 13 février 2019 après avoir eu connaissance d'une note explicitant les motifs de cette dénonciation et précisant les conséquences de celle-ci sur la situation des salariés concernés et, d'autre part, retenu que l'article 26 de la convention collective invoqué était inapplicable à la dénonciation d'un engagement unilatéral et constaté que les salariés concernés, dont le salarié, avaient été informés individuellement, le 1er mars 2019, de la dénonciation de l'engagement unilatéral instituant le régime de retraite supplémentaire avec effet six mois plus tard, la cour d'appel a pu retenir, sans être tenue de procéder à la recherche invoquée par la cinquième branche du moyen que ses constatations rendaient inopérante, que l'employeur avait satisfait à son obligation d'information du comité d'entreprise avec un délai de prévenance suffisant pour permettre des négociations et à son obligation d'information individuelle des salariés concernés, en sorte que la dénonciation était régulière.</a:t>
            </a:r>
          </a:p>
          <a:p>
            <a:pPr marL="342900" indent="-342900">
              <a:buFont typeface="+mj-lt"/>
              <a:buAutoNum type="arabicPeriod" startAt="2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26"/>
            </a:pPr>
            <a:r>
              <a:rPr lang="fr-FR" sz="1400" i="1" dirty="0">
                <a:latin typeface="Calibri" panose="020F0502020204030204" pitchFamily="34" charset="0"/>
                <a:ea typeface="Calibri" panose="020F0502020204030204" pitchFamily="34" charset="0"/>
                <a:cs typeface="Calibri" panose="020F0502020204030204" pitchFamily="34" charset="0"/>
              </a:rPr>
              <a:t>Ensuite, ayant constaté que le salarié avait fait liquider ses droits au régime de l'assurance vieillesse de la sécurité sociale à effet du 1er novembre 2020, soit postérieurement au 31 août 2019, date d'effet de la dénonciation du régime de retraite supplémentaire mis en place par décision unilatérale, ce dont il résultait que cette dénonciation était opposable au salarié, la cour d'appel en a exactement déduit que l'intéressé n'avait aucun droit acquis à bénéficier de ce régime.</a:t>
            </a:r>
          </a:p>
          <a:p>
            <a:pPr marL="342900" indent="-342900">
              <a:buFont typeface="+mj-lt"/>
              <a:buAutoNum type="arabicPeriod" startAt="2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26"/>
            </a:pPr>
            <a:r>
              <a:rPr lang="fr-FR" sz="1400" i="1" dirty="0">
                <a:latin typeface="Calibri" panose="020F0502020204030204" pitchFamily="34" charset="0"/>
                <a:ea typeface="Calibri" panose="020F0502020204030204" pitchFamily="34" charset="0"/>
                <a:cs typeface="Calibri" panose="020F0502020204030204" pitchFamily="34" charset="0"/>
              </a:rPr>
              <a:t>Le moyen n'est, dès lors, pas fondé.</a:t>
            </a: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91780714"/>
      </p:ext>
    </p:extLst>
  </p:cSld>
  <p:clrMapOvr>
    <a:masterClrMapping/>
  </p:clrMapOvr>
</p:sld>
</file>

<file path=ppt/slides/slide1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8BC6C18-2FC6-A2C3-FA90-1F8CD7CE8C99}"/>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4390E111-70D8-B70B-CBB8-3D0E15D1D499}"/>
              </a:ext>
            </a:extLst>
          </p:cNvPr>
          <p:cNvSpPr txBox="1"/>
          <p:nvPr/>
        </p:nvSpPr>
        <p:spPr>
          <a:xfrm>
            <a:off x="175126" y="0"/>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Régime complémentaire</a:t>
            </a:r>
          </a:p>
        </p:txBody>
      </p:sp>
      <p:sp>
        <p:nvSpPr>
          <p:cNvPr id="7" name="TextBox 6" descr="" title="">
            <a:extLst>
              <a:ext uri="{FF2B5EF4-FFF2-40B4-BE49-F238E27FC236}">
                <a16:creationId xmlns:a16="http://schemas.microsoft.com/office/drawing/2014/main" id="{F4283703-7EB2-A3FC-ECFD-624E4DEA6CE2}"/>
              </a:ext>
            </a:extLst>
          </p:cNvPr>
          <p:cNvSpPr txBox="1"/>
          <p:nvPr/>
        </p:nvSpPr>
        <p:spPr>
          <a:xfrm>
            <a:off x="175126" y="501218"/>
            <a:ext cx="11959274" cy="6832640"/>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err="1">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Civ</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2, 22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n°23-23.043, Publié au bulletin</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Liquidation judiciaire et portabilité des garanties collectives : l’inopposabilité de la résiliation non notifiée au liquidateur</a:t>
            </a:r>
          </a:p>
          <a:p>
            <a:pPr algn="just"/>
            <a:endParaRPr lang="fr-FR" sz="15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L'article L. 911-8 du code de la sécurité sociale, créé par la loi n° 2013-504 du 14 juin 2013 relative à la sécurisation de l'emploi, permet aux salariés garantis collectivement dans les conditions prévues à l'article L. 911-1 du code de la sécurité sociale contre les risques décès, les risques portant atteinte à l'intégrité physique de la personne ou liés à la maternité ou les risques d'incapacité de travail ou d'invalidité, de bénéficier du maintien à titre gratuit de cette couverture en cas de cessation du contrat de travail, non consécutive à une faute lourde, ouvrant droit à prise en charge par l'assurance chômage, selon les conditions qu'il détermine.</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Ces dispositions d'ordre public sont applicables aux anciens salariés licenciés d'un employeur placé en liquidation judiciaire qui remplissent les conditions fixées par ce texte.</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Toutefois, le maintien des garanties, qui selon le 3° du texte susvisé, sont celles en vigueur dans l'entreprise, implique que le contrat ou l'adhésion liant l'employeur à l'organisme assureur ne soit pas résilié.</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Cette résiliation, peu important qu'elle intervienne après le licenciement des salariés concernés, met un terme au maintien des garanties au bénéfice des anciens salariés.</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Cependant, lorsqu'un employeur, souscripteur d'un contrat de garanties collectives de protection santé et prévoyance des salariés, a été mis en liquidation judiciaire, la lettre de résiliation, à son échéance, de ce contrat, doit, pour être opposable à la procédure collective, être notifiée par l'assureur au liquidateur.</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Si c'est à tort que la cour d'appel a décidé que l'assureur ne pouvait pas résilier le contrat à son échéance annuelle et qu'elle a fait application de la règle de poursuite des contrats en cours, l'arrêt n'encourt cependant pas la censure, dès lors que la cour d'appel a retenu à bon droit que les lettres du 22 octobre 2020 étaient inopposables à la procédure collective en ce qu'elles avaient été adressées par l'assureur à la société </a:t>
            </a:r>
            <a:r>
              <a:rPr lang="fr-FR" sz="1400" i="1" dirty="0" err="1">
                <a:latin typeface="Calibri" panose="020F0502020204030204" pitchFamily="34" charset="0"/>
                <a:ea typeface="Calibri" panose="020F0502020204030204" pitchFamily="34" charset="0"/>
                <a:cs typeface="Calibri" panose="020F0502020204030204" pitchFamily="34" charset="0"/>
              </a:rPr>
              <a:t>Odeolis</a:t>
            </a:r>
            <a:r>
              <a:rPr lang="fr-FR" sz="1400" i="1" dirty="0">
                <a:latin typeface="Calibri" panose="020F0502020204030204" pitchFamily="34" charset="0"/>
                <a:ea typeface="Calibri" panose="020F0502020204030204" pitchFamily="34" charset="0"/>
                <a:cs typeface="Calibri" panose="020F0502020204030204" pitchFamily="34" charset="0"/>
              </a:rPr>
              <a:t> et non à son liquidateur judiciaire, ce dont elle a exactement déduit que les sept contrats litigieux n'avaient pas été résiliés à leur échéance annuelle et que les salariés licenciés devaient bénéficier de la portabilité des garanties.</a:t>
            </a:r>
          </a:p>
          <a:p>
            <a:pPr marL="342900" indent="-342900">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Le moyen, inopérant en ses deux premières branches, n'est, dès lors, pas fondé pour le surplus.</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2472038617"/>
      </p:ext>
    </p:extLst>
  </p:cSld>
  <p:clrMapOvr>
    <a:masterClrMapping/>
  </p:clrMapOvr>
</p:sld>
</file>

<file path=ppt/slides/slide122.xml><?xml version="1.0" encoding="utf-8"?>
<p:sld xmlns:a16="http://schemas.microsoft.com/office/drawing/2014/main" xmlns:m="http://schemas.openxmlformats.org/officeDocument/2006/math" xmlns:a14="http://schemas.microsoft.com/office/drawing/2010/main" xmlns:ma14="http://schemas.microsoft.com/office/mac/drawingml/2011/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F52EA29-AEA1-6CFF-5A9C-7A33E7C6180C}"/>
            </a:ext>
          </a:extLst>
        </p:cNvPr>
        <p:cNvGrpSpPr/>
        <p:nvPr/>
      </p:nvGrpSpPr>
      <p:grpSpPr>
        <a:xfrm>
          <a:off x="0" y="0"/>
          <a:ext cx="0" cy="0"/>
          <a:chOff x="0" y="0"/>
          <a:chExt cx="0" cy="0"/>
        </a:xfrm>
      </p:grpSpPr>
      <p:grpSp>
        <p:nvGrpSpPr>
          <p:cNvPr id="118" name="Rectangle à coins arrondis 2" descr="" title="">
            <a:extLst>
              <a:ext uri="{FF2B5EF4-FFF2-40B4-BE49-F238E27FC236}">
                <a16:creationId xmlns:a16="http://schemas.microsoft.com/office/drawing/2014/main" id="{907BD348-CDE3-4CCC-56E3-E6CBEEC69BED}"/>
              </a:ext>
            </a:extLst>
          </p:cNvPr>
          <p:cNvGrpSpPr/>
          <p:nvPr/>
        </p:nvGrpSpPr>
        <p:grpSpPr>
          <a:xfrm>
            <a:off x="731397" y="548677"/>
            <a:ext cx="10729207" cy="5256597"/>
            <a:chOff x="-2" y="-1"/>
            <a:chExt cx="10729205" cy="5256596"/>
          </a:xfrm>
        </p:grpSpPr>
        <p:sp>
          <p:nvSpPr>
            <p:cNvPr id="116" name="Rectangle aux angles arrondis" descr="" title="">
              <a:extLst>
                <a:ext uri="{FF2B5EF4-FFF2-40B4-BE49-F238E27FC236}">
                  <a16:creationId xmlns:a16="http://schemas.microsoft.com/office/drawing/2014/main" id="{900C4450-56BF-5CAE-220D-E95A1EEE7932}"/>
                </a:ext>
              </a:extLst>
            </p:cNvPr>
            <p:cNvSpPr/>
            <p:nvPr/>
          </p:nvSpPr>
          <p:spPr>
            <a:xfrm>
              <a:off x="-2" y="-1"/>
              <a:ext cx="10729205" cy="5256596"/>
            </a:xfrm>
            <a:prstGeom prst="roundRect">
              <a:avLst>
                <a:gd name="adj" fmla="val 16667"/>
              </a:avLst>
            </a:prstGeom>
            <a:solidFill>
              <a:srgbClr val="FFFFFF"/>
            </a:solidFill>
            <a:ln w="28575" cap="flat">
              <a:solidFill>
                <a:srgbClr val="0070C0"/>
              </a:solidFill>
              <a:prstDash val="solid"/>
              <a:miter lim="800000"/>
            </a:ln>
            <a:effectLst/>
          </p:spPr>
          <p:txBody>
            <a:bodyPr wrap="square" lIns="45718" tIns="45718" rIns="45718" bIns="45718" numCol="1" anchor="ctr">
              <a:noAutofit/>
            </a:bodyPr>
            <a:lstStyle/>
            <a:p>
              <a:pPr>
                <a:spcBef>
                  <a:spcPts val="600"/>
                </a:spcBef>
                <a:defRPr sz="2800" u="sng">
                  <a:solidFill>
                    <a:srgbClr val="0070C0"/>
                  </a:solidFill>
                  <a:latin typeface="+mj-lt"/>
                  <a:ea typeface="+mj-ea"/>
                  <a:cs typeface="+mj-cs"/>
                  <a:sym typeface="Calibri"/>
                </a:defRPr>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17" name="Plan…" descr="" title="">
              <a:extLst>
                <a:ext uri="{FF2B5EF4-FFF2-40B4-BE49-F238E27FC236}">
                  <a16:creationId xmlns:a16="http://schemas.microsoft.com/office/drawing/2014/main" id="{121DBBB0-94F7-5AD7-122B-831FDEBB460E}"/>
                </a:ext>
              </a:extLst>
            </p:cNvPr>
            <p:cNvSpPr txBox="1"/>
            <p:nvPr/>
          </p:nvSpPr>
          <p:spPr>
            <a:xfrm>
              <a:off x="183001" y="2220493"/>
              <a:ext cx="10417627" cy="815604"/>
            </a:xfrm>
            <a:prstGeom prst="rect">
              <a:avLst/>
            </a:prstGeom>
            <a:noFill/>
            <a:ln w="12700" cap="flat">
              <a:noFill/>
              <a:miter lim="400000"/>
            </a:ln>
            <a:effectLst/>
            <a:extLst>
              <a:ext uri="{C572A759-6A51-4108-AA02-DFA0A04FC94B}">
                <ma14:wrappingTextBoxFlag xmlns:a16="http://schemas.microsoft.com/office/drawing/2014/main"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p>
              <a:pPr algn="ctr">
                <a:defRPr sz="1400" b="1" u="sng">
                  <a:solidFill>
                    <a:srgbClr val="0070C0"/>
                  </a:solidFill>
                  <a:latin typeface="+mj-lt"/>
                  <a:ea typeface="+mj-ea"/>
                  <a:cs typeface="+mj-cs"/>
                  <a:sym typeface="Calibri"/>
                </a:defRPr>
              </a:pPr>
              <a:endParaRPr dirty="0">
                <a:solidFill>
                  <a:srgbClr val="FF9966"/>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buSzPct val="100000"/>
                <a:defRPr sz="2800">
                  <a:solidFill>
                    <a:srgbClr val="0070C0"/>
                  </a:solidFill>
                  <a:latin typeface="+mj-lt"/>
                  <a:ea typeface="+mj-ea"/>
                  <a:cs typeface="+mj-cs"/>
                  <a:sym typeface="Calibri"/>
                </a:defRPr>
              </a:pPr>
              <a:r>
                <a:rPr lang="fr-FR" dirty="0">
                  <a:solidFill>
                    <a:srgbClr val="FF9966"/>
                  </a:solidFill>
                  <a:latin typeface="Calibri" panose="020F0502020204030204" pitchFamily="34" charset="0"/>
                  <a:ea typeface="Calibri" panose="020F0502020204030204" pitchFamily="34" charset="0"/>
                  <a:cs typeface="Calibri" panose="020F0502020204030204" pitchFamily="34" charset="0"/>
                </a:rPr>
                <a:t>PARTIE 4  : ACTION EN JUSTICE</a:t>
              </a:r>
            </a:p>
          </p:txBody>
        </p:sp>
      </p:grpSp>
      <p:sp>
        <p:nvSpPr>
          <p:cNvPr id="7" name="Slide Number Placeholder 6" descr="" title="">
            <a:extLst>
              <a:ext uri="{FF2B5EF4-FFF2-40B4-BE49-F238E27FC236}">
                <a16:creationId xmlns:a16="http://schemas.microsoft.com/office/drawing/2014/main" id="{6A77E57C-D5B5-605A-D669-E39DF0BB9EFE}"/>
              </a:ext>
            </a:extLst>
          </p:cNvPr>
          <p:cNvSpPr>
            <a:spLocks noGrp="1"/>
          </p:cNvSpPr>
          <p:nvPr>
            <p:ph type="sldNum" sz="quarter" idx="2"/>
          </p:nvPr>
        </p:nvSpPr>
        <p:spPr>
          <a:xfrm>
            <a:off x="11586736" y="6506291"/>
            <a:ext cx="125034" cy="123111"/>
          </a:xfrm>
          <a:prstGeom prst="rect">
            <a:avLst/>
          </a:prstGeom>
          <a:ln w="12700">
            <a:miter lim="400000"/>
          </a:ln>
        </p:spPr>
        <p:txBody>
          <a:bodyPr wrap="none" lIns="0" tIns="0" rIns="0" bIns="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800" b="0" i="0" u="none" strike="noStrike" cap="none" spc="0" normalizeH="0" baseline="0">
                <a:ln>
                  <a:noFill/>
                </a:ln>
                <a:solidFill>
                  <a:schemeClr val="accent1"/>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9pPr>
          </a:lstStyle>
          <a:p>
            <a:fld id="{86CB4B4D-7CA3-9044-876B-883B54F8677D}" type="slidenum">
              <a:rPr lang="fr-FR" smtClean="0"/>
              <a:pPr/>
              <a:t>122</a:t>
            </a:fld>
            <a:endParaRPr lang="fr-FR"/>
          </a:p>
        </p:txBody>
      </p:sp>
    </p:spTree>
    <p:extLst>
      <p:ext uri="{BB962C8B-B14F-4D97-AF65-F5344CB8AC3E}">
        <p14:creationId xmlns:p14="http://schemas.microsoft.com/office/powerpoint/2010/main" val="1037660188"/>
      </p:ext>
    </p:extLst>
  </p:cSld>
  <p:clrMapOvr>
    <a:masterClrMapping/>
  </p:clrMapOvr>
</p:sld>
</file>

<file path=ppt/slides/slide1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829ECC0A-EECF-0C10-E075-DD8D4F225CD7}"/>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17612C8C-BB8C-ACB2-5240-1D4370965819}"/>
              </a:ext>
            </a:extLst>
          </p:cNvPr>
          <p:cNvSpPr txBox="1"/>
          <p:nvPr/>
        </p:nvSpPr>
        <p:spPr>
          <a:xfrm>
            <a:off x="232726" y="9595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Prescription</a:t>
            </a:r>
          </a:p>
        </p:txBody>
      </p:sp>
      <p:sp>
        <p:nvSpPr>
          <p:cNvPr id="7" name="TextBox 6" descr="" title="">
            <a:extLst>
              <a:ext uri="{FF2B5EF4-FFF2-40B4-BE49-F238E27FC236}">
                <a16:creationId xmlns:a16="http://schemas.microsoft.com/office/drawing/2014/main" id="{2D6B2A15-74A3-9539-4841-EE83F588E33A}"/>
              </a:ext>
            </a:extLst>
          </p:cNvPr>
          <p:cNvSpPr txBox="1"/>
          <p:nvPr/>
        </p:nvSpPr>
        <p:spPr>
          <a:xfrm>
            <a:off x="232726" y="1305341"/>
            <a:ext cx="11726548" cy="424731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4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n°24-21.148, Publié au bulletin</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Acte interruptif de la prescription et unicité de l’instance</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En principe, l'effet interruptif de la prescription attaché à une action judiciaire ne s'étend pas à une nouvelle action formée au cours de la même instance, sauf l'hypothèse d'une demande qui, bien qu'ayant une cause distincte, tend au même but que la demande initiale de sorte qu'elle est virtuellement comprise dans celle-ci.</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Cette règle, dont l'application aux instances introduites devant les conseils de prud'hommes à partir du 1er août 2016 résulte clairement de l'abrogation, par l'article 8 du décret n° 2016-660 du 20 mai 2016, de la règle de l'unicité de l'instance prud'homale énoncée à l'ancien article R. 1452-6 du code du travail, est dépourvue d'ambiguïté et présente un caractère prévisible, s'agissant de l'application du droit commun quant à l'extension des demandes interruptives de prescription. Son application immédiate aux instances en cours ne porte pas atteinte au principe de sécurité juridique ni au droit à un procès équitable.</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Elle ne restreint pas l'accès au juge d'une manière ou à un point tel que ce droit s'en trouve atteint dans sa substance même et poursuit un but légitime au sens de l'article 6, § 1, de la Convention de sauvegarde des droits de l'homme et des libertés fondamentales, en l'occurrence une bonne administration de la justice, et ne porte pas une atteinte disproportionnée à l'accès au juge, un rapport raisonnable de proportionnalité existant entre les moyens employés et le but visé.</a:t>
            </a:r>
          </a:p>
          <a:p>
            <a:pPr algn="just"/>
            <a:endParaRPr lang="fr-FR"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47320505"/>
      </p:ext>
    </p:extLst>
  </p:cSld>
  <p:clrMapOvr>
    <a:masterClrMapping/>
  </p:clrMapOvr>
</p:sld>
</file>

<file path=ppt/slides/slide1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CC97A599-C342-99D8-822A-8D4E60DB2831}"/>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1177CCA1-72A0-DEE5-32A4-658BC00FFB62}"/>
              </a:ext>
            </a:extLst>
          </p:cNvPr>
          <p:cNvSpPr txBox="1"/>
          <p:nvPr/>
        </p:nvSpPr>
        <p:spPr>
          <a:xfrm>
            <a:off x="232726" y="19054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Prescription</a:t>
            </a:r>
          </a:p>
        </p:txBody>
      </p:sp>
      <p:sp>
        <p:nvSpPr>
          <p:cNvPr id="7" name="TextBox 6" descr="" title="">
            <a:extLst>
              <a:ext uri="{FF2B5EF4-FFF2-40B4-BE49-F238E27FC236}">
                <a16:creationId xmlns:a16="http://schemas.microsoft.com/office/drawing/2014/main" id="{76125AE9-B689-3CFF-6146-8D5405B05E8D}"/>
              </a:ext>
            </a:extLst>
          </p:cNvPr>
          <p:cNvSpPr txBox="1"/>
          <p:nvPr/>
        </p:nvSpPr>
        <p:spPr>
          <a:xfrm>
            <a:off x="232726" y="2167116"/>
            <a:ext cx="11726548" cy="252376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21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n°24-14.496, Publié au bulletin</a:t>
            </a:r>
          </a:p>
          <a:p>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Transaction conclue en cours d’exécution du contrat de travail et portée des renonciations du salarié sur le contentieux ultérieur de l’inaptitude</a:t>
            </a:r>
          </a:p>
          <a:p>
            <a:endParaRPr lang="fr-FR" sz="15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Il résulte des articles 2044 et 2052 du code civil, dans leur rédaction antérieure à la loi n° 2016-1547 du 18 novembre 2016, 2048 et 2049 du même code que la renonciation du salarié à ses droits nés ou à naître et à toute instance relative à l'exécution du contrat de travail ne rend pas irrecevables des demandes résultant de la rupture du contrat de travail intervenue postérieurement à la transaction, le salarié ne pouvant renoncer, pendant la durée du contrat de travail, et par avance au bénéfice des dispositions protectrices d'ordre public des articles L. 1235-3 et L. 1226-14 du code du travail.</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a:p>
            <a:pPr algn="just"/>
            <a:endParaRPr lang="fr-FR"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5785053"/>
      </p:ext>
    </p:extLst>
  </p:cSld>
  <p:clrMapOvr>
    <a:masterClrMapping/>
  </p:clrMapOvr>
</p:sld>
</file>

<file path=ppt/slides/slide1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E331BA44-1DF3-9FCC-38B6-4330F9D2BDE6}"/>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19CD4B7E-C1A4-FF73-E6F9-317734708160}"/>
              </a:ext>
            </a:extLst>
          </p:cNvPr>
          <p:cNvSpPr txBox="1"/>
          <p:nvPr/>
        </p:nvSpPr>
        <p:spPr>
          <a:xfrm>
            <a:off x="232726" y="9595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Recevabilité de nouvelles prétentions en appel </a:t>
            </a:r>
          </a:p>
        </p:txBody>
      </p:sp>
      <p:sp>
        <p:nvSpPr>
          <p:cNvPr id="7" name="TextBox 6" descr="" title="">
            <a:extLst>
              <a:ext uri="{FF2B5EF4-FFF2-40B4-BE49-F238E27FC236}">
                <a16:creationId xmlns:a16="http://schemas.microsoft.com/office/drawing/2014/main" id="{CC5BE637-6076-E25E-BCD6-7EA1BDE07403}"/>
              </a:ext>
            </a:extLst>
          </p:cNvPr>
          <p:cNvSpPr txBox="1"/>
          <p:nvPr/>
        </p:nvSpPr>
        <p:spPr>
          <a:xfrm>
            <a:off x="232726" y="761431"/>
            <a:ext cx="11726548" cy="598625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n°24-13.061, Publié au bulletin (1/2)</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L’articulation de la recevabilité des prétentions avec l’acquisition aux congés payés en cas de suspension du contrat de travail pour maladie…  </a:t>
            </a:r>
          </a:p>
          <a:p>
            <a:endParaRPr lang="fr-FR" sz="1600" i="1" dirty="0">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l'article 910-4 du code de procédure civile, dans sa rédaction issue du décret n° 2019-1333 du 11 décembre 2019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Selon ce texte, à peine d'irrecevabilité, relevée d'office, les parties doivent présenter, dès les conclusions mentionnées aux articles 905-2 et 908 à 910 du code de procédure civile, l'ensemble de leurs prétentions sur le fond. Néanmoins, et sans préjudice de l'alinéa 2 de l'article 802 du même code, demeurent recevables, dans les limites des chefs de jugement critiqués, les prétentions destinées à répliquer aux conclusions et pièces adverses ou à faire juger les questions nées, postérieurement aux premières conclusions, de l'intervention d'un tiers ou de la survenance ou de la révélation d'un fait.</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31, paragraphe 2, de la Charte des droits fondamentaux de l'Union européenne, tout travailleur a droit à une limitation de la durée maximale du travail et à des périodes de repos journalier et hebdomadaire, ainsi qu'à une période annuelle de congés payés.</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Il résulte de la jurisprudence de la Cour de justice de l'Union européenne que la directive 2003/88/CE du Parlement européen et du Conseil, du 4 novembre 2003, concernant certains aspects de l'aménagement du temps de travail, n'opère aucune distinction entre les travailleurs qui sont absents du travail en vertu d'un congé de maladie, pendant la période de référence, et ceux qui ont effectivement travaillé au cours de ladite période. Il s'ensuit que, s'agissant de travailleurs en congé maladie dûment prescrit, le droit au congé annuel payé conféré par cette directive à tous les travailleurs ne peut être subordonné par un Etat membre à l'obligation d'avoir effectivement travaillé pendant la période de référence établie par ledit Etat (CJUE, 20 janvier 2009, Schultz-Hoff, C-350/06, point 41 ; CJUE, 24 janvier 2012, Dominguez, C-282/10, point 20).</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La Cour de justice de l'Union européenne juge qu'il incombe à la juridiction nationale de vérifier, en prenant en considération, l'ensemble du droit interne et en faisant application des méthodes d'interprétation reconnues par celui-ci, si elle peut parvenir à une interprétation de ce droit permettant de garantir la pleine effectivité de l'article 7 de la directive 2003/88 et d'aboutir à une solution conforme à la finalité poursuivie par celle-ci (CJUE, 24 janvier 2012, Dominguez, C-282/10).</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5535005"/>
      </p:ext>
    </p:extLst>
  </p:cSld>
  <p:clrMapOvr>
    <a:masterClrMapping/>
  </p:clrMapOvr>
</p:sld>
</file>

<file path=ppt/slides/slide1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4C78619B-D597-E152-5A04-75B3EF015940}"/>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49B71908-AD74-A450-ED0B-D384FB006772}"/>
              </a:ext>
            </a:extLst>
          </p:cNvPr>
          <p:cNvSpPr txBox="1"/>
          <p:nvPr/>
        </p:nvSpPr>
        <p:spPr>
          <a:xfrm>
            <a:off x="232726" y="9595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Recevabilité de nouvelles prétentions en appel </a:t>
            </a:r>
          </a:p>
        </p:txBody>
      </p:sp>
      <p:sp>
        <p:nvSpPr>
          <p:cNvPr id="7" name="TextBox 6" descr="" title="">
            <a:extLst>
              <a:ext uri="{FF2B5EF4-FFF2-40B4-BE49-F238E27FC236}">
                <a16:creationId xmlns:a16="http://schemas.microsoft.com/office/drawing/2014/main" id="{E65B3FCC-058E-39C8-408E-F8C93BB91B1B}"/>
              </a:ext>
            </a:extLst>
          </p:cNvPr>
          <p:cNvSpPr txBox="1"/>
          <p:nvPr/>
        </p:nvSpPr>
        <p:spPr>
          <a:xfrm>
            <a:off x="153899" y="840258"/>
            <a:ext cx="11726548" cy="572464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n°24-13.061, Publié au bulletin (2/2)</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Par arrêt du 6 novembre 2018 (Stadt Wuppertal C/ Bauer, C-569/16 et </a:t>
            </a:r>
            <a:r>
              <a:rPr lang="fr-FR" sz="1400" i="1" dirty="0" err="1">
                <a:latin typeface="Calibri" panose="020F0502020204030204" pitchFamily="34" charset="0"/>
                <a:ea typeface="Calibri" panose="020F0502020204030204" pitchFamily="34" charset="0"/>
                <a:cs typeface="Calibri" panose="020F0502020204030204" pitchFamily="34" charset="0"/>
              </a:rPr>
              <a:t>Willmeroth</a:t>
            </a:r>
            <a:r>
              <a:rPr lang="fr-FR" sz="1400" i="1" dirty="0">
                <a:latin typeface="Calibri" panose="020F0502020204030204" pitchFamily="34" charset="0"/>
                <a:ea typeface="Calibri" panose="020F0502020204030204" pitchFamily="34" charset="0"/>
                <a:cs typeface="Calibri" panose="020F0502020204030204" pitchFamily="34" charset="0"/>
              </a:rPr>
              <a:t> c/ </a:t>
            </a:r>
            <a:r>
              <a:rPr lang="fr-FR" sz="1400" i="1" dirty="0" err="1">
                <a:latin typeface="Calibri" panose="020F0502020204030204" pitchFamily="34" charset="0"/>
                <a:ea typeface="Calibri" panose="020F0502020204030204" pitchFamily="34" charset="0"/>
                <a:cs typeface="Calibri" panose="020F0502020204030204" pitchFamily="34" charset="0"/>
              </a:rPr>
              <a:t>Broßonn</a:t>
            </a:r>
            <a:r>
              <a:rPr lang="fr-FR" sz="1400" i="1" dirty="0">
                <a:latin typeface="Calibri" panose="020F0502020204030204" pitchFamily="34" charset="0"/>
                <a:ea typeface="Calibri" panose="020F0502020204030204" pitchFamily="34" charset="0"/>
                <a:cs typeface="Calibri" panose="020F0502020204030204" pitchFamily="34" charset="0"/>
              </a:rPr>
              <a:t>, C-570/16), la Cour de justice de l'Union européenne a jugé qu'en cas d'impossibilité d'interpréter une réglementation nationale de manière à en assurer la conformité avec l'article 7 de la directive 2003/88 et l'article 31, paragraphe 2, de la Charte des droits fondamentaux, la juridiction nationale doit laisser ladite réglementation nationale inappliquée. La Cour de justice de l'Union européenne précise que cette obligation s'impose à la juridiction nationale en vertu de l'article 7 de la directive 2003/88 et de l'article 31, paragraphe 2, de la Charte des droits fondamentaux lorsque le litige oppose un bénéficiaire du droit à congé à un employeur ayant la qualité d'autorité publique et en vertu de la seconde de ces dispositions lorsque le litige oppose le bénéficiaire à un employeur ayant la qualité de particulier.</a:t>
            </a:r>
          </a:p>
          <a:p>
            <a:pPr marL="342900" indent="-342900" algn="just">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Tirant les conséquences de la jurisprudence de la Cour de justice de l'Union européenne dans un litige opposant un bénéficiaire du droit à congé à un employeur ayant la qualité de particulier afin de garantir les droits fondamentaux de l'Union européenne, la Cour de cassation a, par arrêt du 13 septembre 2023 (Soc, 13 septembre 2023, pourvoi n° 22-17.340, publié), écarté partiellement l'application des dispositions de l'article L. 3141-3 du code du travail en ce qu'elles subordonnent à l'exécution d'un travail effectif l'acquisition de droits à congés payés par un salarié dont le contrat de travail est suspendu par l'effet d'un arrêt de travail pour cause de maladie non professionnelle et jugé que le salarié peut prétendre à ses droits à congés payés au titre de cette période en application des dispositions des articles L. 3141-3 et L. 3141-9 du code du travail.</a:t>
            </a:r>
          </a:p>
          <a:p>
            <a:pPr marL="342900" indent="-342900" algn="just">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Pour déclarer recevable la demande en paiement d'une indemnité de congé payé acquis pendant la suspension du contrat de travail en raison d'une maladie non professionnelle, l'arrêt, après avoir rappelé que des prétentions peuvent être ajoutées en appel dès lors qu'elles découlent de la survenance ou de la révélation d'un fait, ce fait pouvant être juridique, retient qu'il convient de tenir compte de la modification du régime applicable découlant de la non-conformité des dispositions de l'article L. 3141-3 du code du travail au droit de l'Union européenne et plus particulièrement de l'arrêt de la Cour de cassation du 13 septembre 2023.</a:t>
            </a:r>
          </a:p>
          <a:p>
            <a:pPr marL="342900" indent="-342900" algn="just">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l'arrêt rendu par la Cour de cassation le 13 septembre 2023, qui ne modifiait pas les données juridiques du litige telles qu'elles résultaient du droit de l'Union, ne constituait pas la survenance ou la révélation d'un fait de nature à rendre recevable la nouvelle prétention de la salariée, la cour d'appel a violé le texte susvisé.</a:t>
            </a: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8655711"/>
      </p:ext>
    </p:extLst>
  </p:cSld>
  <p:clrMapOvr>
    <a:masterClrMapping/>
  </p:clrMapOvr>
</p:sld>
</file>

<file path=ppt/slides/slide12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C891929-19D0-C0D5-CE59-D9ED28C8ED0F}"/>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EF38406B-3C91-AF30-388A-29D1C3B58777}"/>
              </a:ext>
            </a:extLst>
          </p:cNvPr>
          <p:cNvSpPr txBox="1"/>
          <p:nvPr/>
        </p:nvSpPr>
        <p:spPr>
          <a:xfrm>
            <a:off x="232726" y="9595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Recevabilité de nouvelles prétentions en appel </a:t>
            </a:r>
          </a:p>
        </p:txBody>
      </p:sp>
      <p:sp>
        <p:nvSpPr>
          <p:cNvPr id="7" name="TextBox 6" descr="" title="">
            <a:extLst>
              <a:ext uri="{FF2B5EF4-FFF2-40B4-BE49-F238E27FC236}">
                <a16:creationId xmlns:a16="http://schemas.microsoft.com/office/drawing/2014/main" id="{DB457599-D8D0-C4CF-4585-84E4637FF4A8}"/>
              </a:ext>
            </a:extLst>
          </p:cNvPr>
          <p:cNvSpPr txBox="1"/>
          <p:nvPr/>
        </p:nvSpPr>
        <p:spPr>
          <a:xfrm>
            <a:off x="232726" y="982176"/>
            <a:ext cx="11726548" cy="5109091"/>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n°24-10.582, Publié au bulletin (1/2)</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L’articulation de la recevabilité des prétentions et la notion de temps de travail</a:t>
            </a:r>
          </a:p>
          <a:p>
            <a:pPr algn="just"/>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Selon l'article 910-4 du code de procédure civile, dans sa rédaction issue du décret n° 2019-1333 du 11 décembre 2019, à peine d'irrecevabilité relevée d'office, les parties doivent présenter, dès les conclusions mentionnées aux articles 905-2, et 908 à 910 du même code, l'ensemble de leurs prétentions sur le fond. Néanmoins, et sans préjudice de l'alinéa 2 de l'article 802, demeurent recevables, dans les limites des chefs de jugement critiqués, les prétentions destinées à répliquer aux conclusions et pièces adverses ou à faire juger les questions nées, postérieurement aux premières conclusions, de l'intervention d'un tiers ou de la survenance ou de la révélation d'un fait.</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La Cour de justice de l'Union européenne considère que les notions de « temps de travail » et de « période de repos » constituent des notions de droit de l'Union qu'il convient de définir selon des caractéristiques objectives, en se référant au système et à la finalité de la directive 2003/88/CE du Parlement européen et du Conseil, du 4 novembre 2003, concernant certains aspects de l'aménagement du temps de travail. En effet, seule une telle interprétation autonome est de nature à assurer à cette directive sa pleine efficacité ainsi qu'une application uniforme de ces notions dans l'ensemble des Etats membres (CJCE, 9 septembre 2003, Jaeger, C-151/02, point 58).</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La Cour de justice a jugé qu'une période de garde sous régime d'astreinte, bien qu'elle n'impose pas au travailleur de demeurer sur son lieu de travail, doit également être qualifiée, dans son intégralité, de « temps de travail » au sens de la directive 2003/88, lorsque, en considération de l'impact objectif et très significatif des contraintes imposées au travailleur sur les possibilités, pour ce dernier, de se consacrer à ses intérêts personnels et sociaux, elle se distingue d'une période au cours de laquelle le travailleur doit uniquement être à la disposition de son employeur afin que ce dernier puisse le joindre (CJUE, 21 février 2018, </a:t>
            </a:r>
            <a:r>
              <a:rPr lang="fr-FR" sz="1400" i="1" dirty="0" err="1">
                <a:latin typeface="Calibri" panose="020F0502020204030204" pitchFamily="34" charset="0"/>
                <a:ea typeface="Calibri" panose="020F0502020204030204" pitchFamily="34" charset="0"/>
                <a:cs typeface="Calibri" panose="020F0502020204030204" pitchFamily="34" charset="0"/>
              </a:rPr>
              <a:t>Matzak</a:t>
            </a:r>
            <a:r>
              <a:rPr lang="fr-FR" sz="1400" i="1" dirty="0">
                <a:latin typeface="Calibri" panose="020F0502020204030204" pitchFamily="34" charset="0"/>
                <a:ea typeface="Calibri" panose="020F0502020204030204" pitchFamily="34" charset="0"/>
                <a:cs typeface="Calibri" panose="020F0502020204030204" pitchFamily="34" charset="0"/>
              </a:rPr>
              <a:t>, C-518/15, points 63 à 66).</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14418790"/>
      </p:ext>
    </p:extLst>
  </p:cSld>
  <p:clrMapOvr>
    <a:masterClrMapping/>
  </p:clrMapOvr>
</p:sld>
</file>

<file path=ppt/slides/slide12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409C9C1B-696A-4F20-A4A9-61416FF44840}"/>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04856015-2AE1-14A2-FB56-1880FE0751CC}"/>
              </a:ext>
            </a:extLst>
          </p:cNvPr>
          <p:cNvSpPr txBox="1"/>
          <p:nvPr/>
        </p:nvSpPr>
        <p:spPr>
          <a:xfrm>
            <a:off x="232726" y="9595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Recevabilité de nouvelles prétentions en appel </a:t>
            </a:r>
          </a:p>
        </p:txBody>
      </p:sp>
      <p:sp>
        <p:nvSpPr>
          <p:cNvPr id="7" name="TextBox 6" descr="" title="">
            <a:extLst>
              <a:ext uri="{FF2B5EF4-FFF2-40B4-BE49-F238E27FC236}">
                <a16:creationId xmlns:a16="http://schemas.microsoft.com/office/drawing/2014/main" id="{9F2C3372-C1B3-7274-88B9-118F60BBDEDC}"/>
              </a:ext>
            </a:extLst>
          </p:cNvPr>
          <p:cNvSpPr txBox="1"/>
          <p:nvPr/>
        </p:nvSpPr>
        <p:spPr>
          <a:xfrm>
            <a:off x="232726" y="1659661"/>
            <a:ext cx="11726548" cy="3785652"/>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n°24-10.582, Publié au bulletin (2/2)</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Dans les arrêts rendus le 9 mars 2021 (CJUE, 9 mars 2021, Stadt Offenbach </a:t>
            </a:r>
            <a:r>
              <a:rPr lang="fr-FR" sz="1400" i="1" dirty="0" err="1">
                <a:latin typeface="Calibri" panose="020F0502020204030204" pitchFamily="34" charset="0"/>
                <a:ea typeface="Calibri" panose="020F0502020204030204" pitchFamily="34" charset="0"/>
                <a:cs typeface="Calibri" panose="020F0502020204030204" pitchFamily="34" charset="0"/>
              </a:rPr>
              <a:t>am</a:t>
            </a:r>
            <a:r>
              <a:rPr lang="fr-FR" sz="1400" i="1" dirty="0">
                <a:latin typeface="Calibri" panose="020F0502020204030204" pitchFamily="34" charset="0"/>
                <a:ea typeface="Calibri" panose="020F0502020204030204" pitchFamily="34" charset="0"/>
                <a:cs typeface="Calibri" panose="020F0502020204030204" pitchFamily="34" charset="0"/>
              </a:rPr>
              <a:t> Main (période d'astreinte d'un pompier), C-580/19 ; CJUE, 9 mars 2021, </a:t>
            </a:r>
            <a:r>
              <a:rPr lang="fr-FR" sz="1400" i="1" dirty="0" err="1">
                <a:latin typeface="Calibri" panose="020F0502020204030204" pitchFamily="34" charset="0"/>
                <a:ea typeface="Calibri" panose="020F0502020204030204" pitchFamily="34" charset="0"/>
                <a:cs typeface="Calibri" panose="020F0502020204030204" pitchFamily="34" charset="0"/>
              </a:rPr>
              <a:t>Radiotelevizija</a:t>
            </a:r>
            <a:r>
              <a:rPr lang="fr-FR" sz="1400" i="1" dirty="0">
                <a:latin typeface="Calibri" panose="020F0502020204030204" pitchFamily="34" charset="0"/>
                <a:ea typeface="Calibri" panose="020F0502020204030204" pitchFamily="34" charset="0"/>
                <a:cs typeface="Calibri" panose="020F0502020204030204" pitchFamily="34" charset="0"/>
              </a:rPr>
              <a:t> Slovenija (période d'astreinte dans un lieu reculé), C-344/19), la Cour de justice a retenu qu'il appartenait au juge national de vérifier si le salarié avait été soumis, au cours de ses périodes de garde sous régime d'astreinte, à des contraintes d'une intensité telle qu'elles ont affecté, objectivement et très significativement, sa faculté de gérer librement, au cours de ces périodes, le temps pendant lequel ses services professionnels n'étaient pas sollicités et de consacrer ce temps à ses propres intérêts. La Cour de justice a ainsi précisé la méthode que doivent suivre les juges pour apprécier si les périodes contestées constituent ou non du temps de travail effectif sans modifier la définition de ce temps de travail.</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C'est par une exacte application de la loi que la cour d'appel a décidé que l'arrêt rendu par la Cour de justice le 9 mars 2021 (</a:t>
            </a:r>
            <a:r>
              <a:rPr lang="fr-FR" sz="1400" i="1" dirty="0" err="1">
                <a:latin typeface="Calibri" panose="020F0502020204030204" pitchFamily="34" charset="0"/>
                <a:ea typeface="Calibri" panose="020F0502020204030204" pitchFamily="34" charset="0"/>
                <a:cs typeface="Calibri" panose="020F0502020204030204" pitchFamily="34" charset="0"/>
              </a:rPr>
              <a:t>Radiotelevizija</a:t>
            </a:r>
            <a:r>
              <a:rPr lang="fr-FR" sz="1400" i="1" dirty="0">
                <a:latin typeface="Calibri" panose="020F0502020204030204" pitchFamily="34" charset="0"/>
                <a:ea typeface="Calibri" panose="020F0502020204030204" pitchFamily="34" charset="0"/>
                <a:cs typeface="Calibri" panose="020F0502020204030204" pitchFamily="34" charset="0"/>
              </a:rPr>
              <a:t> </a:t>
            </a:r>
            <a:r>
              <a:rPr lang="fr-FR" sz="1400" i="1" dirty="0" err="1">
                <a:latin typeface="Calibri" panose="020F0502020204030204" pitchFamily="34" charset="0"/>
                <a:ea typeface="Calibri" panose="020F0502020204030204" pitchFamily="34" charset="0"/>
                <a:cs typeface="Calibri" panose="020F0502020204030204" pitchFamily="34" charset="0"/>
              </a:rPr>
              <a:t>Slonenija</a:t>
            </a:r>
            <a:r>
              <a:rPr lang="fr-FR" sz="1400" i="1" dirty="0">
                <a:latin typeface="Calibri" panose="020F0502020204030204" pitchFamily="34" charset="0"/>
                <a:ea typeface="Calibri" panose="020F0502020204030204" pitchFamily="34" charset="0"/>
                <a:cs typeface="Calibri" panose="020F0502020204030204" pitchFamily="34" charset="0"/>
              </a:rPr>
              <a:t> (période d'astreinte dans un lieu reculé), C-344/19), qui ne modifiait pas les données juridiques du litige, n'était pas constitutif de la survenance ou de la révélation d'un fait au sens de l'article 910-4 du code de procédure civile et en a déduit que les demandes, qui n'avaient pas été présentées dès les premières conclusions mentionnées aux articles 905-2 et 908 à 910 du code de procédure civile, étaient irrecevables.</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2617409"/>
      </p:ext>
    </p:extLst>
  </p:cSld>
  <p:clrMapOvr>
    <a:masterClrMapping/>
  </p:clrMapOvr>
</p:sld>
</file>

<file path=ppt/slides/slide12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17266469-3FB2-209D-CD0A-87E92FA84AA8}"/>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A9C3C10D-265D-3C6C-604A-270D1AFB49EC}"/>
              </a:ext>
            </a:extLst>
          </p:cNvPr>
          <p:cNvSpPr txBox="1"/>
          <p:nvPr/>
        </p:nvSpPr>
        <p:spPr>
          <a:xfrm>
            <a:off x="232726" y="9595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Transaction</a:t>
            </a:r>
          </a:p>
        </p:txBody>
      </p:sp>
      <p:sp>
        <p:nvSpPr>
          <p:cNvPr id="7" name="TextBox 6" descr="" title="">
            <a:extLst>
              <a:ext uri="{FF2B5EF4-FFF2-40B4-BE49-F238E27FC236}">
                <a16:creationId xmlns:a16="http://schemas.microsoft.com/office/drawing/2014/main" id="{A60CB55B-4646-0A80-34A9-A36A5621AA0C}"/>
              </a:ext>
            </a:extLst>
          </p:cNvPr>
          <p:cNvSpPr txBox="1"/>
          <p:nvPr/>
        </p:nvSpPr>
        <p:spPr>
          <a:xfrm>
            <a:off x="232726" y="1536174"/>
            <a:ext cx="11726548" cy="357020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9 avril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n°25-11.570, Publié au bulletin </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2052 du code civil, la transaction fait obstacle à l'introduction ou à la poursuite entre les parties d'une action en justice ayant le même objet.</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2234 du code civil, la prescription est suspendue contre celui qui est dans l'impossibilité d'agir par suite d'un empêchement résultant de la loi, de la convention ou de la force majeure.</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La cour d'appel qui a d'abord constaté que par l'effet de la transaction signée entre les parties le 5 mars 2018, la salariée ne pouvait engager une action pour contester son licenciement, puis relevé que la prescription de cette action avait été suspendue à compter cette date et qu'elle n'avait recommencé à courir qu'à compter du prononcé judiciaire de la nullité de l'accord transactionnel, en a exactement déduit que l'action introduite le 26 avril 2019 pour contester son licenciement n'était pas prescrite.</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4652971"/>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7496CC43-6251-086C-AA5E-2E2E9FE2C916}"/>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3F62E8E1-5162-9477-5E14-4405A3E5A079}"/>
              </a:ext>
            </a:extLst>
          </p:cNvPr>
          <p:cNvSpPr txBox="1"/>
          <p:nvPr/>
        </p:nvSpPr>
        <p:spPr>
          <a:xfrm>
            <a:off x="256345" y="309734"/>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Contrats de travail particuliers (CDD, entreprise utilisatrice, CDI intérimaire) </a:t>
            </a:r>
          </a:p>
        </p:txBody>
      </p:sp>
      <p:sp>
        <p:nvSpPr>
          <p:cNvPr id="7" name="TextBox 6" descr="" title="">
            <a:extLst>
              <a:ext uri="{FF2B5EF4-FFF2-40B4-BE49-F238E27FC236}">
                <a16:creationId xmlns:a16="http://schemas.microsoft.com/office/drawing/2014/main" id="{7136A384-4A2B-AEDF-97C9-4C766A24CE68}"/>
              </a:ext>
            </a:extLst>
          </p:cNvPr>
          <p:cNvSpPr txBox="1"/>
          <p:nvPr/>
        </p:nvSpPr>
        <p:spPr>
          <a:xfrm>
            <a:off x="171284" y="1593063"/>
            <a:ext cx="11849431" cy="487825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7 janvier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n°24-12.244, Publié au bulletin (1/2)</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Requalification des conventions de stage : rappel strict des limites légales de durée et du délai de carence</a:t>
            </a:r>
          </a:p>
          <a:p>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l'article L. 124-5 du code de l'éducation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Aux termes de ce texte, la durée du ou des stages ou périodes de formation en milieu professionnel effectués par un même stagiaire dans un même organisme d'accueil ne peut excéder six mois par année d'enseignement.</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Pour rejeter la demande de requalification des conventions de stage en contrat de travail, l'arrêt constate que trois conventions de stage ont successivement été signées entre la société </a:t>
            </a:r>
            <a:r>
              <a:rPr lang="fr-FR" sz="1400" i="1" dirty="0" err="1">
                <a:latin typeface="Calibri" panose="020F0502020204030204" pitchFamily="34" charset="0"/>
                <a:ea typeface="Calibri" panose="020F0502020204030204" pitchFamily="34" charset="0"/>
                <a:cs typeface="Calibri" panose="020F0502020204030204" pitchFamily="34" charset="0"/>
              </a:rPr>
              <a:t>Easylamps</a:t>
            </a:r>
            <a:r>
              <a:rPr lang="fr-FR" sz="1400" i="1" dirty="0">
                <a:latin typeface="Calibri" panose="020F0502020204030204" pitchFamily="34" charset="0"/>
                <a:ea typeface="Calibri" panose="020F0502020204030204" pitchFamily="34" charset="0"/>
                <a:cs typeface="Calibri" panose="020F0502020204030204" pitchFamily="34" charset="0"/>
              </a:rPr>
              <a:t>, représentée par M. [K], en qualité de tuteur de stage, et M. [G] : la première du 1er septembre 2014 au 31 décembre 2014 alors que ce dernier était inscrit auprès de l'[4], laquelle lui délivrera un diplôme en mars 2015, la seconde du 2 janvier au 30 juin 2015 alors que M. [G] était inscrit auprès de la société [3] et la troisième du 1er août 2015 au 18 décembre 2015 alors qu'il était inscrit à l'Institut de formation professionnelle de [5].</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L'arrêt retient que ces trois conventions de stage sont conformes aux dispositions de l'article L. 124-5 du code de l'éducation puisqu'aucun des stages n'a excédé une durée de six mois et qu'ils correspondent chacun à une année d'enseignement auprès d'établissements différents.</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qu'il résultait de ses constatations que l'intéressé avait effectué deux stages dont la durée cumulée était de dix mois, au cours de la même année d'enseignement et dans un même organisme d'accueil, la cour d'appel a violé le texte susvisé.</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algn="just"/>
            <a:r>
              <a:rPr lang="fr-FR" sz="1400" b="1" i="1"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095603215"/>
      </p:ext>
    </p:extLst>
  </p:cSld>
  <p:clrMapOvr>
    <a:masterClrMapping/>
  </p:clrMapOvr>
</p:sld>
</file>

<file path=ppt/slides/slide13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A948C6C-2B83-9456-A873-72F761288DD9}"/>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9B12B8DF-44A2-273F-87B6-8837DD016F67}"/>
              </a:ext>
            </a:extLst>
          </p:cNvPr>
          <p:cNvSpPr txBox="1"/>
          <p:nvPr/>
        </p:nvSpPr>
        <p:spPr>
          <a:xfrm>
            <a:off x="232726" y="22549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Transaction</a:t>
            </a:r>
          </a:p>
        </p:txBody>
      </p:sp>
      <p:sp>
        <p:nvSpPr>
          <p:cNvPr id="7" name="TextBox 6" descr="" title="">
            <a:extLst>
              <a:ext uri="{FF2B5EF4-FFF2-40B4-BE49-F238E27FC236}">
                <a16:creationId xmlns:a16="http://schemas.microsoft.com/office/drawing/2014/main" id="{D98CAE56-C13A-66BA-3202-EFFB6529D3D6}"/>
              </a:ext>
            </a:extLst>
          </p:cNvPr>
          <p:cNvSpPr txBox="1"/>
          <p:nvPr/>
        </p:nvSpPr>
        <p:spPr>
          <a:xfrm>
            <a:off x="232726" y="1428452"/>
            <a:ext cx="11726548" cy="400109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4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n°24-19.433, Publié au bulletin </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La transaction signée par le salarié et l'employeur postérieurement à l'homologation de la rupture conventionnelle du contrat de travail n'est valable que si elle a pour objet de régler un différend relatif non pas à la rupture du contrat de travail mais à son exécution sur des éléments non compris dans la convention de rupture.</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La cour d'appel, qui a constaté que le salarié, postérieurement à l'homologation de la convention de rupture, avait renoncé, aux termes du protocole transactionnel, de façon définitive et irrévocable à tous droits et actions qui seraient fondés directement ou indirectement sur l'exécution et/ou la cessation de son contrat de travail, a, à bon droit, retenu que cette transaction ne pouvait porter que sur l'exécution du contrat de travail et sur des éléments non compris dans la convention de rupture, et non sur un élément relatif à la rupture du contrat de travail tel que le montant dû au titre de l'indemnité spécifique de rupture conventionnelle.</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Elle en a exactement déduit que cette transaction ne pouvait être opposée à la demande de paiement du complément de cette indemnité, peu important que cet acte mentionne que le salarié avait été recruté par contrat du 28 février 2017 sans reprise d'ancienneté.</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3657361"/>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0F58300B-DB7B-9210-2202-50BFAB12B856}"/>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0C8E5760-5D6E-72C2-28D4-37FB1D3F23E0}"/>
              </a:ext>
            </a:extLst>
          </p:cNvPr>
          <p:cNvSpPr txBox="1"/>
          <p:nvPr/>
        </p:nvSpPr>
        <p:spPr>
          <a:xfrm>
            <a:off x="256345" y="309734"/>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Contrats de travail particuliers (CDD, entreprise utilisatrice, CDI intérimaire) </a:t>
            </a:r>
          </a:p>
        </p:txBody>
      </p:sp>
      <p:sp>
        <p:nvSpPr>
          <p:cNvPr id="7" name="TextBox 6" descr="" title="">
            <a:extLst>
              <a:ext uri="{FF2B5EF4-FFF2-40B4-BE49-F238E27FC236}">
                <a16:creationId xmlns:a16="http://schemas.microsoft.com/office/drawing/2014/main" id="{47551B2F-9018-A6F0-3CD5-BC6B94C5E5FF}"/>
              </a:ext>
            </a:extLst>
          </p:cNvPr>
          <p:cNvSpPr txBox="1"/>
          <p:nvPr/>
        </p:nvSpPr>
        <p:spPr>
          <a:xfrm>
            <a:off x="171284" y="1593063"/>
            <a:ext cx="11849431" cy="421653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7 janvier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n°24-12.244, Publié au bulletin (2/2)</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l'article L. 124-11 du code de l'éducation :</a:t>
            </a:r>
          </a:p>
          <a:p>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Aux termes de ce texte, l'accueil successif de stagiaires, au titre de conventions de stage différentes, pour effectuer des stages dans un même poste n'est possible qu'à l'expiration d'un délai de carence égal au tiers de la durée du stage précédent. Cette disposition n'est pas applicable lorsque ce stage précédent a été interrompu avant son terme à l'initiative du stagiaire.</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Pour rejeter la demande de requalification des conventions de stage en contrat de travail, l'arrêt constate que trois conventions de stage ont successivement été signées entre la société </a:t>
            </a:r>
            <a:r>
              <a:rPr lang="fr-FR" sz="1400" i="1" dirty="0" err="1">
                <a:latin typeface="Calibri" panose="020F0502020204030204" pitchFamily="34" charset="0"/>
                <a:ea typeface="Calibri" panose="020F0502020204030204" pitchFamily="34" charset="0"/>
                <a:cs typeface="Calibri" panose="020F0502020204030204" pitchFamily="34" charset="0"/>
              </a:rPr>
              <a:t>Easylamps</a:t>
            </a:r>
            <a:r>
              <a:rPr lang="fr-FR" sz="1400" i="1" dirty="0">
                <a:latin typeface="Calibri" panose="020F0502020204030204" pitchFamily="34" charset="0"/>
                <a:ea typeface="Calibri" panose="020F0502020204030204" pitchFamily="34" charset="0"/>
                <a:cs typeface="Calibri" panose="020F0502020204030204" pitchFamily="34" charset="0"/>
              </a:rPr>
              <a:t>, représentée par M. [K], en qualité de tuteur de stage, et M. [G] : la première du 1er septembre 2014 au 31 décembre 2014 alors que ce dernier était inscrit auprès de l'[4], laquelle lui délivrera un diplôme en mars 2015, la seconde du 2 janvier au 30 juin 2015 alors que M. [G] était inscrit auprès de la société [3] et la troisième du 1er août 2015 au 18 décembre 2015 alors qu'il était inscrit à l'Institut de formation professionnelle de [5].</a:t>
            </a:r>
          </a:p>
          <a:p>
            <a:pPr marL="342900" indent="-342900">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L'arrêt ajoute que, selon les conventions de stage, les missions confiées à l'intéressé ont été successivement : le développement commercial des clients revendeurs à l'export, le développement des clients et l'assistance au département commerce et la prospection commerciale à l'export.</a:t>
            </a:r>
          </a:p>
          <a:p>
            <a:pPr marL="342900" indent="-342900">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qu'il résultait de ses constatations que le délai légal de carence avait été méconnu entre chacun des stages effectués par l'intéressé dans le même poste, la cour d'appel a violé le texte susvisé.</a:t>
            </a:r>
          </a:p>
        </p:txBody>
      </p:sp>
    </p:spTree>
    <p:extLst>
      <p:ext uri="{BB962C8B-B14F-4D97-AF65-F5344CB8AC3E}">
        <p14:creationId xmlns:p14="http://schemas.microsoft.com/office/powerpoint/2010/main" val="1635715170"/>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88A7E06B-9E14-260D-6CBA-46D0BCC540A5}"/>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0FFECEAE-FAB9-58ED-F98C-C2D0250FE69B}"/>
              </a:ext>
            </a:extLst>
          </p:cNvPr>
          <p:cNvSpPr txBox="1"/>
          <p:nvPr/>
        </p:nvSpPr>
        <p:spPr>
          <a:xfrm>
            <a:off x="256345" y="309734"/>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Contrats de travail particuliers (CDD, entreprise utilisatrice, CDI intérimaire) </a:t>
            </a:r>
          </a:p>
        </p:txBody>
      </p:sp>
      <p:sp>
        <p:nvSpPr>
          <p:cNvPr id="7" name="TextBox 6" descr="" title="">
            <a:extLst>
              <a:ext uri="{FF2B5EF4-FFF2-40B4-BE49-F238E27FC236}">
                <a16:creationId xmlns:a16="http://schemas.microsoft.com/office/drawing/2014/main" id="{BFB6D088-7066-47E4-0B8F-DB71008C0309}"/>
              </a:ext>
            </a:extLst>
          </p:cNvPr>
          <p:cNvSpPr txBox="1"/>
          <p:nvPr/>
        </p:nvSpPr>
        <p:spPr>
          <a:xfrm>
            <a:off x="171284" y="1593063"/>
            <a:ext cx="11849431" cy="489364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7 janvier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n°24-14.659, Publié au bulletin</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Interdiction des conventions de stages pour une personne titulaire du CAPA : la requalification en contrat de travail confirmée</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Une convention collective, si elle manque de clarté, doit être interprétée comme la loi, c'est-à-dire d'abord en respectant la lettre du texte, ensuite en tenant compte d'un éventuel texte législatif ayant le même objet et, en dernier recours, en utilisant la méthode téléologique consistant à rechercher l'objectif social du texte.</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Aux termes du préambule et de l'article 1er de l'accord professionnel du 19 janvier 2007 relatif aux stagiaires des cabinets d'avocats, il est rappelé qu'aucune convention de stage ne peut être conclue entre un cabinet d'avocat et une personne titulaire du certificat d'aptitude à la profession d'avocat (CAPA), et il est prévu les conditions de gratification des stagiaires, ainsi que des élèves avocats stagiaires en cours de scolarisation dans les centres de formation professionnelle des avocats, conformément aux articles 56 et suivants du décret n° 91-1197 du 27 novembre 1991 organisant la profession d'avocat, dans le cadre de leurs relations contractuelles avec les avocats maîtres de stage, personnes physiques ou morales.</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en résulte qu'est exclue une convention de stage entre un avocat maître de stage et un titulaire du CAPA.</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La cour d'appel, qui a retenu que l'intéressée avait obtenu son certificat d'aptitude à la profession d'avocat le 25 octobre 2017 et avait signé le 23 juillet 2018 une convention de stage avec le cabinet d'avocat de M. [T] et l'établissement d'enseignement privé [3], et relevé qu'elle avait fait preuve de transparence sur sa qualité de titulaire du CAPA dès sa candidature sur le site « village justice », a fait l'exacte application des dispositions conventionnelles.</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0076255"/>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9E0EB83B-54C3-D64C-DFAD-CF90CADEB7F7}"/>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05511971-4274-A70A-2EF2-DC8AC643F0F7}"/>
              </a:ext>
            </a:extLst>
          </p:cNvPr>
          <p:cNvSpPr txBox="1"/>
          <p:nvPr/>
        </p:nvSpPr>
        <p:spPr>
          <a:xfrm>
            <a:off x="256345" y="309734"/>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Durée du travail (Congés payés – Droit au repos – Heures supplémentaires – Forfait en jours – Temps partiel)   </a:t>
            </a:r>
          </a:p>
        </p:txBody>
      </p:sp>
      <p:sp>
        <p:nvSpPr>
          <p:cNvPr id="7" name="TextBox 6" descr="" title="">
            <a:extLst>
              <a:ext uri="{FF2B5EF4-FFF2-40B4-BE49-F238E27FC236}">
                <a16:creationId xmlns:a16="http://schemas.microsoft.com/office/drawing/2014/main" id="{7154D915-355C-8B62-6E05-27FD770AD280}"/>
              </a:ext>
            </a:extLst>
          </p:cNvPr>
          <p:cNvSpPr txBox="1"/>
          <p:nvPr/>
        </p:nvSpPr>
        <p:spPr>
          <a:xfrm>
            <a:off x="171284" y="1463463"/>
            <a:ext cx="11849431" cy="467820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21 janvier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n°24-22.015 24-22.016 24-22.017, Publié au bulletin</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Congés payés et maladie non professionnelle : place à la table des négociations pour prévoir des stipulations conventionnelles plus favorables </a:t>
            </a:r>
          </a:p>
          <a:p>
            <a:pPr algn="just"/>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400" i="1" dirty="0">
                <a:latin typeface="Calibri" panose="020F0502020204030204" pitchFamily="34" charset="0"/>
                <a:ea typeface="Calibri" panose="020F0502020204030204" pitchFamily="34" charset="0"/>
                <a:cs typeface="Calibri" panose="020F0502020204030204" pitchFamily="34" charset="0"/>
              </a:rPr>
              <a:t>Vu les articles L. 3141-5-1 du code du travail et 41, alinéa 4, de la convention collective nationale des coopératives et SICA bétail et viande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Selon le premier de ces textes, la durée du congé auquel le salarié a droit au titre des périodes pendant lesquelles l'exécution du contrat de travail est suspendue pour cause d'arrêt de travail lié à un accident ou une maladie n'ayant pas un caractère professionnel est de deux jours ouvrables par mois, dans la limite d'une attribution, à ce titre, de vingt-quatre jours ouvrables par période de référence mentionnée à l'article L. 3141-10 du code du travail.</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Aux termes du second, tout salarié a droit à un congé dont la durée sera déterminée à raison de 2,5 jours ouvrables par mois de travail effectif. Pour les périodes annuelles de référence, la durée totale du congé ne pourra excéder trente jours ouvrables.</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Pour condamner l'employeur au paiement de sommes à titre d'indemnité compensatrice de congé payé, les ordonnances de référé retiennent que l'article L. 3141-5-1, qui octroie désormais des jours de congés en cas de maladie, limite ceux-ci à deux jours ouvrables par mois et ceci de façon rétroactive. Elles ajoutent que les dispositions de la convention collective nationale des coopératives et SICA bétail et viande étant plus favorables, celles-ci s'appliquent en priorité.</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les dispositions conventionnelles, qui accordent 2,5 jours de congés payés par mois de travail effectif, n'assimilent pas les périodes de congé pour maladie non-professionnelle à du temps de travail effectif, de sorte qu'elles ne sont pas plus favorables que les dispositions légales, la formation de référé du conseil de prud'hommes a violé les textes susvisés.</a:t>
            </a:r>
            <a:endParaRPr lang="fr-FR" sz="1400" b="1"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5522834"/>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B5134780-DDD2-21D2-4C4C-4F05057072B1}"/>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157A6DED-B6B5-A5A9-693E-74AE60B0EA95}"/>
              </a:ext>
            </a:extLst>
          </p:cNvPr>
          <p:cNvSpPr txBox="1"/>
          <p:nvPr/>
        </p:nvSpPr>
        <p:spPr>
          <a:xfrm>
            <a:off x="256345" y="309734"/>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Durée du travail (Congés payés – Droit au repos – Heures supplémentaires – Forfait en jours – Temps partiel)   </a:t>
            </a:r>
          </a:p>
        </p:txBody>
      </p:sp>
      <p:sp>
        <p:nvSpPr>
          <p:cNvPr id="7" name="TextBox 6" descr="" title="">
            <a:extLst>
              <a:ext uri="{FF2B5EF4-FFF2-40B4-BE49-F238E27FC236}">
                <a16:creationId xmlns:a16="http://schemas.microsoft.com/office/drawing/2014/main" id="{A1722786-9031-288B-6C6C-4FF908B5C9E3}"/>
              </a:ext>
            </a:extLst>
          </p:cNvPr>
          <p:cNvSpPr txBox="1"/>
          <p:nvPr/>
        </p:nvSpPr>
        <p:spPr>
          <a:xfrm>
            <a:off x="171284" y="1362663"/>
            <a:ext cx="11849431" cy="541686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7 janvier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n°24-19.410, Publié au bulletin (1/3)</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Congés payés et heures supplémentaires : la primauté du droit européen sur le droit français du temps de travail </a:t>
            </a:r>
          </a:p>
          <a:p>
            <a:endParaRPr lang="fr-FR" sz="1400" i="1" dirty="0">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l'article 31, § 2, de la Charte des droits fondamentaux de l'Union européenne et les articles L. 3121-28 du code du travail et 4, II, alinéa 1er, du décret n° 2003-1242 du 22 décembre 2003 :</a:t>
            </a:r>
            <a:br>
              <a:rPr lang="fr-FR" sz="1600" i="1" dirty="0">
                <a:latin typeface="Calibri" panose="020F0502020204030204" pitchFamily="34" charset="0"/>
                <a:ea typeface="Calibri" panose="020F0502020204030204" pitchFamily="34" charset="0"/>
                <a:cs typeface="Calibri" panose="020F0502020204030204" pitchFamily="34" charset="0"/>
              </a:rPr>
            </a:br>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Aux termes du premier de ces textes, tout travailleur a droit à une limitation de la durée maximale du travail et à des périodes de repos journalier et hebdomadaire, ainsi qu'à une période annuelle de congés payés.</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Aux termes du deuxième, toute heure accomplie au-delà de la durée légale hebdomadaire ou de la durée considérée comme équivalente est une heure supplémentaire qui ouvre droit à une majoration salariale ou, le cas échéant, à un repos compensateur équivalent.</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Aux termes du troisième, pour le personnel roulant, sans préjudice des dispositions de l'article L. 212-8 du code du travail, la durée hebdomadaire du travail peut être calculée sur deux semaines consécutives, à condition que cette période comprenne au moins trois jours de repos. La durée hebdomadaire de travail des intéressés est considérée comme étant le résultat de la division par deux du nombre d'heures accomplies pendant les deux semaines.</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La Cour de cassation a jugé que les jours de congés payés ne peuvent être pris en compte, à défaut de dispositions légales ou conventionnelles ou d'un usage contraire, pour la détermination des heures supplémentaires (Soc., 1er décembre 2004, pourvoi n° 02-21.304, Bull. 2004, V, n° 318 ; Soc., 9 février 2011, pourvoi n° 09-42.939, Bull. 2011, V, n° 46 ; Soc., 4 avril 2012, pourvoi n° 10-10.701, Bull. 2012, V, n° 115).</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Toutefois, la Cour de justice de l'Union européenne juge que le droit au congé annuel payé constitue un principe essentiel du droit social de l'Union (CJUE, 6 novembre 2018, Stadt Wuppertal c. Bauer, C-569/16 et </a:t>
            </a:r>
            <a:r>
              <a:rPr lang="fr-FR" sz="1400" i="1" dirty="0" err="1">
                <a:latin typeface="Calibri" panose="020F0502020204030204" pitchFamily="34" charset="0"/>
                <a:ea typeface="Calibri" panose="020F0502020204030204" pitchFamily="34" charset="0"/>
                <a:cs typeface="Calibri" panose="020F0502020204030204" pitchFamily="34" charset="0"/>
              </a:rPr>
              <a:t>Willmeroth</a:t>
            </a:r>
            <a:r>
              <a:rPr lang="fr-FR" sz="1400" i="1" dirty="0">
                <a:latin typeface="Calibri" panose="020F0502020204030204" pitchFamily="34" charset="0"/>
                <a:ea typeface="Calibri" panose="020F0502020204030204" pitchFamily="34" charset="0"/>
                <a:cs typeface="Calibri" panose="020F0502020204030204" pitchFamily="34" charset="0"/>
              </a:rPr>
              <a:t> c/ </a:t>
            </a:r>
            <a:r>
              <a:rPr lang="fr-FR" sz="1400" i="1" dirty="0" err="1">
                <a:latin typeface="Calibri" panose="020F0502020204030204" pitchFamily="34" charset="0"/>
                <a:ea typeface="Calibri" panose="020F0502020204030204" pitchFamily="34" charset="0"/>
                <a:cs typeface="Calibri" panose="020F0502020204030204" pitchFamily="34" charset="0"/>
              </a:rPr>
              <a:t>Broßonn</a:t>
            </a:r>
            <a:r>
              <a:rPr lang="fr-FR" sz="1400" i="1" dirty="0">
                <a:latin typeface="Calibri" panose="020F0502020204030204" pitchFamily="34" charset="0"/>
                <a:ea typeface="Calibri" panose="020F0502020204030204" pitchFamily="34" charset="0"/>
                <a:cs typeface="Calibri" panose="020F0502020204030204" pitchFamily="34" charset="0"/>
              </a:rPr>
              <a:t>, C-570/16, point 80).</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45314479"/>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C8EE5344-E8BC-712F-879F-36998529AC17}"/>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0CD9BF4D-B6B9-1E2C-5C08-449600C4E532}"/>
              </a:ext>
            </a:extLst>
          </p:cNvPr>
          <p:cNvSpPr txBox="1"/>
          <p:nvPr/>
        </p:nvSpPr>
        <p:spPr>
          <a:xfrm>
            <a:off x="256345" y="309734"/>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Durée du travail (Congés payés – Droit au repos – Heures supplémentaires – Forfait en jours – Temps partiel)   </a:t>
            </a:r>
          </a:p>
        </p:txBody>
      </p:sp>
      <p:sp>
        <p:nvSpPr>
          <p:cNvPr id="7" name="TextBox 6" descr="" title="">
            <a:extLst>
              <a:ext uri="{FF2B5EF4-FFF2-40B4-BE49-F238E27FC236}">
                <a16:creationId xmlns:a16="http://schemas.microsoft.com/office/drawing/2014/main" id="{BE4FB28A-ED9E-174F-3A21-5208D3F49AD7}"/>
              </a:ext>
            </a:extLst>
          </p:cNvPr>
          <p:cNvSpPr txBox="1"/>
          <p:nvPr/>
        </p:nvSpPr>
        <p:spPr>
          <a:xfrm>
            <a:off x="171284" y="1305063"/>
            <a:ext cx="11849431" cy="572464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7 janvier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n°24-19.410, Publié au bulletin (2/3)</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i="1" dirty="0">
                <a:latin typeface="Calibri" panose="020F0502020204030204" pitchFamily="34" charset="0"/>
                <a:ea typeface="Calibri" panose="020F0502020204030204" pitchFamily="34" charset="0"/>
                <a:cs typeface="Calibri" panose="020F0502020204030204" pitchFamily="34" charset="0"/>
              </a:rPr>
              <a:t>La directive 2003/88/CE du Parlement européen et du Conseil, du 4 novembre 2003, concernant certains aspects de l'aménagement du temps de travail, traite le droit au congé annuel et celui à l'obtention d'un paiement à ce titre comme constituant deux volets d'un droit unique (CJUE, 20 janvier 2009, Schultz-Hoff e.a., C-350/06 et C-520/06, point 60 ; CJUE, 15 septembre 2011, Williams e.a., C-155/10, point 26).</a:t>
            </a:r>
          </a:p>
          <a:p>
            <a:pPr marL="342900" indent="-342900" algn="just">
              <a:buFont typeface="+mj-lt"/>
              <a:buAutoNum type="arabicPeriod" startAt="1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i="1" dirty="0">
                <a:latin typeface="Calibri" panose="020F0502020204030204" pitchFamily="34" charset="0"/>
                <a:ea typeface="Calibri" panose="020F0502020204030204" pitchFamily="34" charset="0"/>
                <a:cs typeface="Calibri" panose="020F0502020204030204" pitchFamily="34" charset="0"/>
              </a:rPr>
              <a:t>La Cour de justice juge que l'obtention de la rémunération ordinaire durant la période de congé annuel payé vise à permettre au travailleur de prendre effectivement les jours de congé auxquels il a droit (CJUE, 16 mars 2006, Robinson-Steele e.a., C-131/04 et C-257/04, point 49 ; CJUE, 13 décembre 2018, Hein, C-385/17, point 44).</a:t>
            </a:r>
          </a:p>
          <a:p>
            <a:pPr marL="342900" indent="-342900" algn="just">
              <a:buFont typeface="+mj-lt"/>
              <a:buAutoNum type="arabicPeriod" startAt="1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i="1" dirty="0">
                <a:latin typeface="Calibri" panose="020F0502020204030204" pitchFamily="34" charset="0"/>
                <a:ea typeface="Calibri" panose="020F0502020204030204" pitchFamily="34" charset="0"/>
                <a:cs typeface="Calibri" panose="020F0502020204030204" pitchFamily="34" charset="0"/>
              </a:rPr>
              <a:t>La Cour de justice précise que les incitations à renoncer au congé de repos ou à faire en sorte que les travailleurs y renoncent sont incompatibles avec les objectifs du droit au congé annuel payé, tenant notamment à la nécessité de garantir au travailleur le bénéfice d'un repos effectif, dans un souci de protection efficace de sa sécurité et de sa santé. Ainsi, toute pratique ou omission d'un employeur ayant un effet potentiellement dissuasif sur la prise du congé annuel par un travailleur est également incompatible avec la finalité du droit au congé annuel payé (CJUE, 6 novembre 2018, Kreuziger, C-619/16, point 49).</a:t>
            </a:r>
          </a:p>
          <a:p>
            <a:pPr marL="342900" indent="-342900" algn="just">
              <a:buFont typeface="+mj-lt"/>
              <a:buAutoNum type="arabicPeriod" startAt="1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i="1" dirty="0">
                <a:latin typeface="Calibri" panose="020F0502020204030204" pitchFamily="34" charset="0"/>
                <a:ea typeface="Calibri" panose="020F0502020204030204" pitchFamily="34" charset="0"/>
                <a:cs typeface="Calibri" panose="020F0502020204030204" pitchFamily="34" charset="0"/>
              </a:rPr>
              <a:t>La Cour de justice considère qu'un travailleur pouvait être dissuadé d'exercer son droit au congé annuel compte tenu d'un désavantage financier, même si celui-ci intervient de façon différée, à savoir au cours de la période suivant celle du congé annuel (CJUE, 22 mai 2014, Lock, C-539/12, point 21).</a:t>
            </a:r>
          </a:p>
          <a:p>
            <a:pPr marL="342900" indent="-342900" algn="just">
              <a:buFont typeface="+mj-lt"/>
              <a:buAutoNum type="arabicPeriod" startAt="1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i="1" dirty="0">
                <a:latin typeface="Calibri" panose="020F0502020204030204" pitchFamily="34" charset="0"/>
                <a:ea typeface="Calibri" panose="020F0502020204030204" pitchFamily="34" charset="0"/>
                <a:cs typeface="Calibri" panose="020F0502020204030204" pitchFamily="34" charset="0"/>
              </a:rPr>
              <a:t>Dans un arrêt du 13 janvier 2022, la Cour de justice a dit pour droit : l'article 7, § 1, de la directive 2003/88/CE du Parlement européen et du Conseil, du 4 novembre 2003, concernant certains aspects de l'aménagement du temps de travail, lu à la lumière de l'article 31, § 2, de la Charte des droits fondamentaux de l'Union européenne, doit être interprété en ce sens qu'il s'oppose à une disposition d'une convention collective en vertu de laquelle, afin de déterminer si le seuil des heures travaillées donnant droit à majoration pour heures supplémentaires est atteint, les heures correspondant à la période de congé annuel payé pris par le travailleur ne sont pas prises en compte en tant qu'heures de travail accomplies (CJUE, 13 janvier 2022, DS c. Koch </a:t>
            </a:r>
            <a:r>
              <a:rPr lang="fr-FR" sz="1400" i="1" dirty="0" err="1">
                <a:latin typeface="Calibri" panose="020F0502020204030204" pitchFamily="34" charset="0"/>
                <a:ea typeface="Calibri" panose="020F0502020204030204" pitchFamily="34" charset="0"/>
                <a:cs typeface="Calibri" panose="020F0502020204030204" pitchFamily="34" charset="0"/>
              </a:rPr>
              <a:t>Personaldienstleistungen</a:t>
            </a:r>
            <a:r>
              <a:rPr lang="fr-FR" sz="1400" i="1" dirty="0">
                <a:latin typeface="Calibri" panose="020F0502020204030204" pitchFamily="34" charset="0"/>
                <a:ea typeface="Calibri" panose="020F0502020204030204" pitchFamily="34" charset="0"/>
                <a:cs typeface="Calibri" panose="020F0502020204030204" pitchFamily="34" charset="0"/>
              </a:rPr>
              <a:t> </a:t>
            </a:r>
            <a:r>
              <a:rPr lang="fr-FR" sz="1400" i="1" dirty="0" err="1">
                <a:latin typeface="Calibri" panose="020F0502020204030204" pitchFamily="34" charset="0"/>
                <a:ea typeface="Calibri" panose="020F0502020204030204" pitchFamily="34" charset="0"/>
                <a:cs typeface="Calibri" panose="020F0502020204030204" pitchFamily="34" charset="0"/>
              </a:rPr>
              <a:t>GmbH</a:t>
            </a:r>
            <a:r>
              <a:rPr lang="fr-FR" sz="1400" i="1" dirty="0">
                <a:latin typeface="Calibri" panose="020F0502020204030204" pitchFamily="34" charset="0"/>
                <a:ea typeface="Calibri" panose="020F0502020204030204" pitchFamily="34" charset="0"/>
                <a:cs typeface="Calibri" panose="020F0502020204030204" pitchFamily="34" charset="0"/>
              </a:rPr>
              <a:t>, C-514/20).</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4945645"/>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D6599111-346B-365A-6B3C-BBC99AE13439}"/>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5B2A66FF-6B35-CD3E-5461-7BBECF63BB3F}"/>
              </a:ext>
            </a:extLst>
          </p:cNvPr>
          <p:cNvSpPr txBox="1"/>
          <p:nvPr/>
        </p:nvSpPr>
        <p:spPr>
          <a:xfrm>
            <a:off x="256345" y="309734"/>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Durée du travail (Congés payés – Droit au repos – Heures supplémentaires – Forfait en jours – Temps partiel)   </a:t>
            </a:r>
          </a:p>
        </p:txBody>
      </p:sp>
      <p:sp>
        <p:nvSpPr>
          <p:cNvPr id="7" name="TextBox 6" descr="" title="">
            <a:extLst>
              <a:ext uri="{FF2B5EF4-FFF2-40B4-BE49-F238E27FC236}">
                <a16:creationId xmlns:a16="http://schemas.microsoft.com/office/drawing/2014/main" id="{B5D00F74-0497-EE40-4574-DB2A685575D2}"/>
              </a:ext>
            </a:extLst>
          </p:cNvPr>
          <p:cNvSpPr txBox="1"/>
          <p:nvPr/>
        </p:nvSpPr>
        <p:spPr>
          <a:xfrm>
            <a:off x="171284" y="1329064"/>
            <a:ext cx="11849431" cy="5509200"/>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7 janvier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n°24-19.410, Publié au bulletin (3/3)</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0"/>
            </a:pPr>
            <a:r>
              <a:rPr lang="fr-FR" sz="1400" i="1" dirty="0">
                <a:latin typeface="Calibri" panose="020F0502020204030204" pitchFamily="34" charset="0"/>
                <a:ea typeface="Calibri" panose="020F0502020204030204" pitchFamily="34" charset="0"/>
                <a:cs typeface="Calibri" panose="020F0502020204030204" pitchFamily="34" charset="0"/>
              </a:rPr>
              <a:t>Par arrêt du 6 novembre 2018 (CJUE, 6 novembre 2018, Stadt Wuppertal c. Bauer, C-569/16 et </a:t>
            </a:r>
            <a:r>
              <a:rPr lang="fr-FR" sz="1400" i="1" dirty="0" err="1">
                <a:latin typeface="Calibri" panose="020F0502020204030204" pitchFamily="34" charset="0"/>
                <a:ea typeface="Calibri" panose="020F0502020204030204" pitchFamily="34" charset="0"/>
                <a:cs typeface="Calibri" panose="020F0502020204030204" pitchFamily="34" charset="0"/>
              </a:rPr>
              <a:t>Willmeroth</a:t>
            </a:r>
            <a:r>
              <a:rPr lang="fr-FR" sz="1400" i="1" dirty="0">
                <a:latin typeface="Calibri" panose="020F0502020204030204" pitchFamily="34" charset="0"/>
                <a:ea typeface="Calibri" panose="020F0502020204030204" pitchFamily="34" charset="0"/>
                <a:cs typeface="Calibri" panose="020F0502020204030204" pitchFamily="34" charset="0"/>
              </a:rPr>
              <a:t> c. </a:t>
            </a:r>
            <a:r>
              <a:rPr lang="fr-FR" sz="1400" i="1" dirty="0" err="1">
                <a:latin typeface="Calibri" panose="020F0502020204030204" pitchFamily="34" charset="0"/>
                <a:ea typeface="Calibri" panose="020F0502020204030204" pitchFamily="34" charset="0"/>
                <a:cs typeface="Calibri" panose="020F0502020204030204" pitchFamily="34" charset="0"/>
              </a:rPr>
              <a:t>Broßonn</a:t>
            </a:r>
            <a:r>
              <a:rPr lang="fr-FR" sz="1400" i="1" dirty="0">
                <a:latin typeface="Calibri" panose="020F0502020204030204" pitchFamily="34" charset="0"/>
                <a:ea typeface="Calibri" panose="020F0502020204030204" pitchFamily="34" charset="0"/>
                <a:cs typeface="Calibri" panose="020F0502020204030204" pitchFamily="34" charset="0"/>
              </a:rPr>
              <a:t>, C- 570/16), la Cour de justice a jugé qu'en cas d'impossibilité d'interpréter une réglementation nationale de manière à en assurer la conformité avec l'article 7 de la directive 2003/88 et l'article 31, paragraphe 2, de la Charte des droits fondamentaux, la juridiction nationale doit laisser ladite réglementation nationale inappliquée. La Cour de Justice précise que cette obligation s'impose à la juridiction nationale en vertu de ces deux dispositions lorsque le litige oppose un bénéficiaire du droit à congé à un employeur ayant la qualité d'autorité publique et en vertu de la seconde de ces dispositions lorsque le litige oppose le bénéficiaire à un employeur ayant la qualité de particulier.</a:t>
            </a:r>
          </a:p>
          <a:p>
            <a:pPr marL="342900" indent="-342900" algn="just">
              <a:buFont typeface="+mj-lt"/>
              <a:buAutoNum type="arabicPeriod" startAt="2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0"/>
            </a:pPr>
            <a:r>
              <a:rPr lang="fr-FR" sz="1400" i="1" dirty="0">
                <a:latin typeface="Calibri" panose="020F0502020204030204" pitchFamily="34" charset="0"/>
                <a:ea typeface="Calibri" panose="020F0502020204030204" pitchFamily="34" charset="0"/>
                <a:cs typeface="Calibri" panose="020F0502020204030204" pitchFamily="34" charset="0"/>
              </a:rPr>
              <a:t> Dès lors, le litige opposant un bénéficiaire du droit à congé à un employeur ayant la qualité de particulier, il incombe au juge national d'assurer, dans le cadre de ses compétences, la protection juridique découlant de l'article 31, § 2, de la Charte et de garantir le plein effet de celui-ci en laissant au besoin inappliquée la réglementation nationale.</a:t>
            </a:r>
          </a:p>
          <a:p>
            <a:pPr marL="342900" indent="-342900" algn="just">
              <a:buFont typeface="+mj-lt"/>
              <a:buAutoNum type="arabicPeriod" startAt="2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0"/>
            </a:pPr>
            <a:r>
              <a:rPr lang="fr-FR" sz="1400" i="1" dirty="0">
                <a:latin typeface="Calibri" panose="020F0502020204030204" pitchFamily="34" charset="0"/>
                <a:ea typeface="Calibri" panose="020F0502020204030204" pitchFamily="34" charset="0"/>
                <a:cs typeface="Calibri" panose="020F0502020204030204" pitchFamily="34" charset="0"/>
              </a:rPr>
              <a:t>Il convient en conséquence d'écarter partiellement l'application des dispositions de l'article L. 3121-28 du code du travail et de l'article 4, II, alinéa 1er, du décret n° 2003-1242 du 22 décembre 2003 en ce qu'elles subordonnent à l'exécution d'un temps de travail effectif les heures prises en compte pour la détermination du seuil de déclenchement des heures supplémentaires applicable à un salarié, soumis à un décompte sur deux semaines de la durée du travail, lorsque celui-ci, pendant les semaines considérées, a été partiellement en situation de congé payé, et de juger que ce salarié peut prétendre au paiement des majorations pour heures supplémentaires qu'il aurait perçues s'il avait travaillé durant l'intégralité des deux semaines.</a:t>
            </a:r>
          </a:p>
          <a:p>
            <a:pPr marL="342900" indent="-342900" algn="just">
              <a:buFont typeface="+mj-lt"/>
              <a:buAutoNum type="arabicPeriod" startAt="2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0"/>
            </a:pPr>
            <a:r>
              <a:rPr lang="fr-FR" sz="1400" i="1" dirty="0">
                <a:latin typeface="Calibri" panose="020F0502020204030204" pitchFamily="34" charset="0"/>
                <a:ea typeface="Calibri" panose="020F0502020204030204" pitchFamily="34" charset="0"/>
                <a:cs typeface="Calibri" panose="020F0502020204030204" pitchFamily="34" charset="0"/>
              </a:rPr>
              <a:t>Pour débouter le salarié de ses demandes en paiement d'un rappel de salaire au titre des heures supplémentaires et d'une indemnité pour travail dissimulé, l'arrêt, après avoir relevé que le salarié soutenait avoir, durant le mois de janvier 2012, bénéficié de cent douze heures de congés payés et travaillé soixante-dix-huit heures, lui permettant de prétendre au paiement de 38,33 heures supplémentaires, retient que les heures au titre des congés payés ne peuvent pas être prises en compte pour comptabiliser les heures supplémentaires.</a:t>
            </a:r>
          </a:p>
          <a:p>
            <a:pPr marL="342900" indent="-342900" algn="just">
              <a:buFont typeface="+mj-lt"/>
              <a:buAutoNum type="arabicPeriod" startAt="2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0"/>
            </a:pPr>
            <a:r>
              <a:rPr lang="fr-FR" sz="1400" i="1" dirty="0">
                <a:latin typeface="Calibri" panose="020F0502020204030204" pitchFamily="34" charset="0"/>
                <a:ea typeface="Calibri" panose="020F0502020204030204" pitchFamily="34" charset="0"/>
                <a:cs typeface="Calibri" panose="020F0502020204030204" pitchFamily="34" charset="0"/>
              </a:rPr>
              <a:t>En statuant ainsi, la cour d'appel a violé les textes susvisés.</a:t>
            </a:r>
            <a:endParaRPr lang="fr-FR" sz="1400" b="1"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39225467"/>
      </p:ext>
    </p:extLst>
  </p:cSld>
  <p:clrMapOvr>
    <a:masterClrMapping/>
  </p:clrMapOvr>
</p:sld>
</file>

<file path=ppt/slides/slide2.xml><?xml version="1.0" encoding="utf-8"?>
<p:sld xmlns:a16="http://schemas.microsoft.com/office/drawing/2014/main" xmlns:m="http://schemas.openxmlformats.org/officeDocument/2006/math" xmlns:a14="http://schemas.microsoft.com/office/drawing/2010/main" xmlns:ma14="http://schemas.microsoft.com/office/mac/drawingml/2011/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grpSp>
        <p:nvGrpSpPr>
          <p:cNvPr id="118" name="Rectangle à coins arrondis 2" descr="" title=""/>
          <p:cNvGrpSpPr/>
          <p:nvPr/>
        </p:nvGrpSpPr>
        <p:grpSpPr>
          <a:xfrm>
            <a:off x="731397" y="548677"/>
            <a:ext cx="10729207" cy="5256597"/>
            <a:chOff x="-2" y="-1"/>
            <a:chExt cx="10729205" cy="5256596"/>
          </a:xfrm>
        </p:grpSpPr>
        <p:sp>
          <p:nvSpPr>
            <p:cNvPr id="116" name="Rectangle aux angles arrondis" descr="" title=""/>
            <p:cNvSpPr/>
            <p:nvPr/>
          </p:nvSpPr>
          <p:spPr>
            <a:xfrm>
              <a:off x="-2" y="-1"/>
              <a:ext cx="10729205" cy="5256596"/>
            </a:xfrm>
            <a:prstGeom prst="roundRect">
              <a:avLst>
                <a:gd name="adj" fmla="val 16667"/>
              </a:avLst>
            </a:prstGeom>
            <a:solidFill>
              <a:srgbClr val="FFFFFF"/>
            </a:solidFill>
            <a:ln w="28575" cap="flat">
              <a:solidFill>
                <a:srgbClr val="0070C0"/>
              </a:solidFill>
              <a:prstDash val="solid"/>
              <a:miter lim="800000"/>
            </a:ln>
            <a:effectLst/>
          </p:spPr>
          <p:txBody>
            <a:bodyPr wrap="square" lIns="45718" tIns="45718" rIns="45718" bIns="45718" numCol="1" anchor="ctr">
              <a:noAutofit/>
            </a:bodyPr>
            <a:lstStyle/>
            <a:p>
              <a:pPr>
                <a:spcBef>
                  <a:spcPts val="600"/>
                </a:spcBef>
                <a:defRPr sz="2800" u="sng">
                  <a:solidFill>
                    <a:srgbClr val="0070C0"/>
                  </a:solidFill>
                  <a:latin typeface="+mj-lt"/>
                  <a:ea typeface="+mj-ea"/>
                  <a:cs typeface="+mj-cs"/>
                  <a:sym typeface="Calibri"/>
                </a:defRPr>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17" name="Plan…" descr="" title=""/>
            <p:cNvSpPr txBox="1"/>
            <p:nvPr/>
          </p:nvSpPr>
          <p:spPr>
            <a:xfrm>
              <a:off x="183001" y="1212526"/>
              <a:ext cx="10417627" cy="2831539"/>
            </a:xfrm>
            <a:prstGeom prst="rect">
              <a:avLst/>
            </a:prstGeom>
            <a:noFill/>
            <a:ln w="12700" cap="flat">
              <a:noFill/>
              <a:miter lim="400000"/>
            </a:ln>
            <a:effectLst/>
            <a:extLst>
              <a:ext uri="{C572A759-6A51-4108-AA02-DFA0A04FC94B}">
                <ma14:wrappingTextBoxFlag xmlns:a16="http://schemas.microsoft.com/office/drawing/2014/main"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p>
              <a:pPr algn="ctr">
                <a:defRPr sz="3200" b="1" u="sng">
                  <a:solidFill>
                    <a:srgbClr val="0070C0"/>
                  </a:solidFill>
                  <a:latin typeface="+mj-lt"/>
                  <a:ea typeface="+mj-ea"/>
                  <a:cs typeface="+mj-cs"/>
                  <a:sym typeface="Calibri"/>
                </a:defRPr>
              </a:pPr>
              <a:r>
                <a:rPr dirty="0">
                  <a:latin typeface="Calibri" panose="020F0502020204030204" pitchFamily="34" charset="0"/>
                  <a:ea typeface="Calibri" panose="020F0502020204030204" pitchFamily="34" charset="0"/>
                  <a:cs typeface="Calibri" panose="020F0502020204030204" pitchFamily="34" charset="0"/>
                </a:rPr>
                <a:t>Plan</a:t>
              </a:r>
              <a:endParaRPr dirty="0">
                <a:solidFill>
                  <a:srgbClr val="FFFFFF"/>
                </a:solidFill>
                <a:latin typeface="Calibri" panose="020F0502020204030204" pitchFamily="34" charset="0"/>
                <a:ea typeface="Calibri" panose="020F0502020204030204" pitchFamily="34" charset="0"/>
                <a:cs typeface="Calibri" panose="020F0502020204030204" pitchFamily="34" charset="0"/>
              </a:endParaRPr>
            </a:p>
            <a:p>
              <a:pPr algn="ctr">
                <a:defRPr sz="1400" b="1" u="sng">
                  <a:solidFill>
                    <a:srgbClr val="0070C0"/>
                  </a:solidFill>
                  <a:latin typeface="+mj-lt"/>
                  <a:ea typeface="+mj-ea"/>
                  <a:cs typeface="+mj-cs"/>
                  <a:sym typeface="Calibri"/>
                </a:defRPr>
              </a:pPr>
              <a:endParaRPr dirty="0">
                <a:solidFill>
                  <a:srgbClr val="FFFFFF"/>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buSzPct val="100000"/>
                <a:defRPr sz="2800">
                  <a:solidFill>
                    <a:srgbClr val="0070C0"/>
                  </a:solidFill>
                  <a:latin typeface="+mj-lt"/>
                  <a:ea typeface="+mj-ea"/>
                  <a:cs typeface="+mj-cs"/>
                  <a:sym typeface="Calibri"/>
                </a:defRPr>
              </a:pPr>
              <a:r>
                <a:rPr lang="fr-FR" dirty="0">
                  <a:latin typeface="Calibri" panose="020F0502020204030204" pitchFamily="34" charset="0"/>
                  <a:ea typeface="Calibri" panose="020F0502020204030204" pitchFamily="34" charset="0"/>
                  <a:cs typeface="Calibri" panose="020F0502020204030204" pitchFamily="34" charset="0"/>
                </a:rPr>
                <a:t>PARTIE 1  : LES RELATIONS INDIVIDUELLES </a:t>
              </a: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dirty="0">
                  <a:latin typeface="Calibri" panose="020F0502020204030204" pitchFamily="34" charset="0"/>
                  <a:ea typeface="Calibri" panose="020F0502020204030204" pitchFamily="34" charset="0"/>
                  <a:cs typeface="Calibri" panose="020F0502020204030204" pitchFamily="34" charset="0"/>
                </a:rPr>
                <a:t>Exécution du contrat de travail</a:t>
              </a: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sz="2800"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a:rPr>
                <a:t>La rupture du contrat de travail</a:t>
              </a: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sz="2800"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a:rPr>
                <a:t>Libertés et droits fondamentaux du salarié</a:t>
              </a:r>
            </a:p>
          </p:txBody>
        </p:sp>
      </p:grpSp>
      <p:sp>
        <p:nvSpPr>
          <p:cNvPr id="7" name="Slide Number Placeholder 6" descr="" title="">
            <a:extLst>
              <a:ext uri="{FF2B5EF4-FFF2-40B4-BE49-F238E27FC236}">
                <a16:creationId xmlns:a16="http://schemas.microsoft.com/office/drawing/2014/main" id="{98918C2B-089F-6CBA-ACA3-132F4A642A05}"/>
              </a:ext>
            </a:extLst>
          </p:cNvPr>
          <p:cNvSpPr>
            <a:spLocks noGrp="1"/>
          </p:cNvSpPr>
          <p:nvPr>
            <p:ph type="sldNum" sz="quarter" idx="2"/>
          </p:nvPr>
        </p:nvSpPr>
        <p:spPr>
          <a:xfrm>
            <a:off x="11586736" y="6506291"/>
            <a:ext cx="125034" cy="123111"/>
          </a:xfrm>
          <a:prstGeom prst="rect">
            <a:avLst/>
          </a:prstGeom>
          <a:ln w="12700">
            <a:miter lim="400000"/>
          </a:ln>
        </p:spPr>
        <p:txBody>
          <a:bodyPr wrap="none" lIns="0" tIns="0" rIns="0" bIns="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800" b="0" i="0" u="none" strike="noStrike" cap="none" spc="0" normalizeH="0" baseline="0">
                <a:ln>
                  <a:noFill/>
                </a:ln>
                <a:solidFill>
                  <a:schemeClr val="accent1"/>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9pPr>
          </a:lstStyle>
          <a:p>
            <a:fld id="{86CB4B4D-7CA3-9044-876B-883B54F8677D}" type="slidenum">
              <a:rPr lang="fr-FR" smtClean="0"/>
              <a:pPr/>
              <a:t>2</a:t>
            </a:fld>
            <a:endParaRPr lang="fr-FR"/>
          </a:p>
        </p:txBody>
      </p:sp>
    </p:spTree>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705C97A-5037-84F5-9D27-886E86049F12}"/>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14E28507-3BF0-D851-C8ED-4E33E54E7985}"/>
              </a:ext>
            </a:extLst>
          </p:cNvPr>
          <p:cNvSpPr txBox="1"/>
          <p:nvPr/>
        </p:nvSpPr>
        <p:spPr>
          <a:xfrm>
            <a:off x="256345" y="309734"/>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Durée du travail (Congés payés – Droit au repos – Heures supplémentaires – Forfait en jours – Temps partiel)   </a:t>
            </a:r>
          </a:p>
        </p:txBody>
      </p:sp>
      <p:sp>
        <p:nvSpPr>
          <p:cNvPr id="7" name="TextBox 6" descr="" title="">
            <a:extLst>
              <a:ext uri="{FF2B5EF4-FFF2-40B4-BE49-F238E27FC236}">
                <a16:creationId xmlns:a16="http://schemas.microsoft.com/office/drawing/2014/main" id="{AA9BFC6A-DDEE-CD4E-82E3-5D89110653CE}"/>
              </a:ext>
            </a:extLst>
          </p:cNvPr>
          <p:cNvSpPr txBox="1"/>
          <p:nvPr/>
        </p:nvSpPr>
        <p:spPr>
          <a:xfrm>
            <a:off x="171284" y="1463463"/>
            <a:ext cx="11849431" cy="467820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25 mars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n°24-11.375, Publié au bulletin</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Sans stipulations contractuelles </a:t>
            </a:r>
            <a:r>
              <a:rPr lang="fr-FR" sz="1500" b="1" dirty="0" err="1">
                <a:solidFill>
                  <a:srgbClr val="336699"/>
                </a:solidFill>
                <a:latin typeface="Calibri" panose="020F0502020204030204" pitchFamily="34" charset="0"/>
                <a:ea typeface="Calibri" panose="020F0502020204030204" pitchFamily="34" charset="0"/>
                <a:cs typeface="Calibri" panose="020F0502020204030204" pitchFamily="34" charset="0"/>
              </a:rPr>
              <a:t>expresseS</a:t>
            </a:r>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 pas d’application du régime juridique sur le temps de travail pour les journalistes pigistes </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Les dispositions des articles L. 3121-22, L. 3121-34, L. 3121-35 et L. 3171-1 du code du travail, dans leur rédaction antérieure à celle issue de la loi n° 2016-1088 du 8 août 2016, ne trouvent à s'appliquer au journaliste rémunéré à la pige que dans les conditions définies par les règles conventionnelles applicables et le contrat de travail.</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Selon l'article I de l'accord du 7 novembre 2008 relatif aux journalistes rémunérés à la pige, les collaborations qui font référence à un temps de travail (à la journée, à la semaine ...) sont hors champ d'application de ces dispositions, puisque, pour elles, un calcul au prorata du temps de travail est possible. Compte tenu de cette absence de référence au temps de travail, les parties sont convenues, pour la détermination de certains droits effectifs du pigiste, de mettre en place un système d'équivalence fondé sur « un coefficient de référence » et sur la fréquence des piges.</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Ayant constaté, par motifs propres et adoptés, qu'il était définitivement acquis que la journaliste avait le statut de pigiste en contrat à durée déterminée d'usage, qu'elle était rémunérée, conformément à l'accord du 7 novembre 2008 relatif aux journalistes rémunérés à la pige et à ses contrats de travail, de manière forfaitaire à la pige, sur une base unitaire de 110 euros la pige, sans référence à une durée du travail, sans horaire fixe, et ayant fait ressortir que la collaboration ne faisait aucune référence à un temps de travail, la cour d'appel en a déduit à bon droit que l'intéressée n'était pas soumise aux règles sur la durée du travail, de sorte que ses demandes en paiement d'heures supplémentaires et au titre des dépassements du temps maximal de travail et du non-respect des temps de repos devaient être rejetées.</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Le moyen, qui, pris en sa troisième branche, est inopérant, n'est donc pas fondé.</a:t>
            </a:r>
            <a:endParaRPr lang="fr-FR" sz="1400" b="1"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2322825"/>
      </p:ext>
    </p:extLst>
  </p:cSld>
  <p:clrMapOvr>
    <a:masterClrMapping/>
  </p:clrMapOvr>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ED613E3-25D3-FDBC-5CB2-7AE90859358E}"/>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A23F1419-17D7-36B5-AACA-BDAEBA46110D}"/>
              </a:ext>
            </a:extLst>
          </p:cNvPr>
          <p:cNvSpPr txBox="1"/>
          <p:nvPr/>
        </p:nvSpPr>
        <p:spPr>
          <a:xfrm>
            <a:off x="256345" y="309734"/>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Durée du travail (Congés payés – Droit au repos – Heures supplémentaires – Forfait en jours – Temps partiel)   </a:t>
            </a:r>
          </a:p>
        </p:txBody>
      </p:sp>
      <p:sp>
        <p:nvSpPr>
          <p:cNvPr id="7" name="TextBox 6" descr="" title="">
            <a:extLst>
              <a:ext uri="{FF2B5EF4-FFF2-40B4-BE49-F238E27FC236}">
                <a16:creationId xmlns:a16="http://schemas.microsoft.com/office/drawing/2014/main" id="{B72C8AFB-87C2-772A-3D31-FD7FABE12C94}"/>
              </a:ext>
            </a:extLst>
          </p:cNvPr>
          <p:cNvSpPr txBox="1"/>
          <p:nvPr/>
        </p:nvSpPr>
        <p:spPr>
          <a:xfrm>
            <a:off x="256345" y="1289359"/>
            <a:ext cx="11849431" cy="5740033"/>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24 juin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n°25-10.397, Publié au bulletin (1/2)</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Heures supplémentaires et article 145 du CPC : mesure d’instruction avant procès, entre droit à la preuve et exigences de proportionnalité.</a:t>
            </a:r>
          </a:p>
          <a:p>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400" i="1" dirty="0">
                <a:latin typeface="Calibri" panose="020F0502020204030204" pitchFamily="34" charset="0"/>
                <a:ea typeface="Calibri" panose="020F0502020204030204" pitchFamily="34" charset="0"/>
                <a:cs typeface="Calibri" panose="020F0502020204030204" pitchFamily="34" charset="0"/>
              </a:rPr>
              <a:t>Vu l'article 145 du code de procédure civile, les articles 6 et 8 de la Convention de sauvegarde des droits de l'homme et des libertés fondamentales, les articles 9 du code civil et 9 du code de procédure civile et les articles 5 et 6 du règlement (UE) 2016/679 du Parlement européen et du Conseil du 27 avril 2016 relatif à la protection des personnes physiques à l'égard du traitement des données à caractère personnel et à la libre circulation de ces données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Selon le premier de ces textes, s'il existe un motif légitime de conserver ou d'établir avant tout procès la preuve de faits dont pourrait dépendre la solution d'un litige, les mesures d'instruction légalement admissibles peuvent être ordonnées à la demande de tout intéressé.</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la procédure prévue par l'article 145 du code de procédure civile ne peut être écartée en matière de durée du travail quant à l'existence ou au nombre d'heures de travail accomplies au motif de l'existence d'un mécanisme probatoire spécifique résultant des dispositions de l'article L. 3171-4 du code du travail.</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résulte par ailleurs des articles 6 et 8 de la Convention de sauvegarde des droits de l'homme et des libertés fondamentales, 9 du code civil et 9 du code de procédure civile que le droit à la preuve peut justifier la production d'éléments portant atteinte à la vie personnelle à la condition que cette production soit indispensable à l'exercice de ce droit et que l'atteinte soit proportionnée au but poursuivi.</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appartient dès lors au juge saisi d'une demande de production de pièces sur le fondement de l'article 145 du code de procédure civile, d'abord, de rechercher si cette communication n'est pas nécessaire à l'exercice du droit à la preuve de la durée du travail alléguée et proportionnée au but poursuivi et s'il existe ainsi un motif légitime de conserver ou d'établir avant tout procès la preuve de faits dont pourrait dépendre la solution d'un litige, ensuite, si les éléments dont la communication est demandée sont de nature à porter atteinte à la vie personnelle d'autres personnes, de vérifier quelles mesures sont indispensables à l'exercice du droit à la preuve et proportionnées au but poursuivi, au besoin en cantonnant d'office le périmètre de la production de pièces sollicitée au regard notamment des faits invoqués au soutien de la demande en cause et de la nature des pièces sollicitées.</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9089520"/>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B124BB8D-A1F4-8871-F8F6-CC50C2283427}"/>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272142C1-E8FC-45F2-0DD7-A7A7036B5959}"/>
              </a:ext>
            </a:extLst>
          </p:cNvPr>
          <p:cNvSpPr txBox="1"/>
          <p:nvPr/>
        </p:nvSpPr>
        <p:spPr>
          <a:xfrm>
            <a:off x="187050" y="0"/>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Durée du travail (Congés payés – Droit au repos – Heures supplémentaires – Forfait en jours – Temps partiel)   </a:t>
            </a:r>
          </a:p>
        </p:txBody>
      </p:sp>
      <p:sp>
        <p:nvSpPr>
          <p:cNvPr id="7" name="TextBox 6" descr="" title="">
            <a:extLst>
              <a:ext uri="{FF2B5EF4-FFF2-40B4-BE49-F238E27FC236}">
                <a16:creationId xmlns:a16="http://schemas.microsoft.com/office/drawing/2014/main" id="{BD702CF4-3377-1326-02AB-69ADF388E111}"/>
              </a:ext>
            </a:extLst>
          </p:cNvPr>
          <p:cNvSpPr txBox="1"/>
          <p:nvPr/>
        </p:nvSpPr>
        <p:spPr>
          <a:xfrm>
            <a:off x="89829" y="923330"/>
            <a:ext cx="12102171" cy="6155531"/>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24 juin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n°25-10.397, Publié au bulletin (2/2)</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Il lui appartient également, eu égard aux articles 5 et 6 du règlement 2016/679, de veiller au principe de minimisation des données à caractère personnel, en ordonnant, au besoin d'office, l'occultation, sur les documents à communiquer au demandeur, de toutes les données à caractère personnel de tiers, non indispensables à l'exercice du droit à la preuve et proportionnées au but poursuivi ; pour ce faire, il lui incombe de s'assurer que les mentions, qu'il spécifiera comme devant être laissées apparentes, sont adéquates, pertinentes et strictement limitées à ce qui est indispensable à la solution du litige.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Il lui appartient enfin de faire injonction aux parties de n'utiliser les données personnelles de tiers, contenues dans les documents dont la communication est ordonnée, qu'aux seules fins de l'action en rappel de salaire.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Pour rejeter la demande de l'intéressé, l'arrêt retient d'abord que l'article L. 3171-4 du code du travail prévoit un aménagement du mécanisme probatoire des heures supplémentaires de sorte que les juges du fond seront conduits à tirer toutes conséquences d'une éventuelle carence de l'employeur dans le cadre de ce mécanisme probatoire.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Il ajoute que la demande présentée de communication de sa messagerie professionnelle qui vise la période s'étendant du 11 février 2019 au 6 juillet 2023 apparaît trop générale en termes de durée de la période et de contenu et que si l'article 15 du règlement général sur la protection des données prévoit un droit de la personne concernée à obtenir du responsable du traitement l'accès aux données à caractère personnel, l'exercice de ce droit doit être proportionné et en l'espèce la communication de tous les courriels issus de sa messagerie professionnelle sans distinction d'objet et sur l'ensemble de la période susvisée, sans qu'il soit démontré que ces données sont nécessaires, apparaît trop générale et non proportionnée pour l'exercice de ses droits en justice.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Il en déduit qu'il ne justifie pas d'un motif légitime au sens de l'article 145 du code de procédure civile.</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la circonstance que l'intéressé agisse en vue d'une action au fond relative à la durée du travail pour obtenir un rappel de rémunération ne privait pas d'intérêt sa demande et qu'il lui appartenait de vérifier, d'abord, si la communication des pièces demandées par l'intéressé n'était pas nécessaire à l'exercice du droit à la preuve des heures de travail alléguées et proportionnée au but poursuivi, ensuite, si les éléments dont la communication était demandée étaient de nature à porter atteinte à la vie personnelle de tiers, quelles mesures étaient indispensables à l'exercice du droit à la preuve et proportionnées au but poursuivi, au besoin en cantonnant d'office le périmètre de la production de pièces sollicitées, la cour d'appel a violé les textes susvisés.</a:t>
            </a:r>
            <a:endParaRPr lang="fr-FR" sz="1400" b="1"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6133830"/>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BEB3416-75E0-B471-26A5-CDEA62725A05}"/>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B9F6B834-9F8D-15DB-8B00-D630724DD528}"/>
              </a:ext>
            </a:extLst>
          </p:cNvPr>
          <p:cNvSpPr txBox="1"/>
          <p:nvPr/>
        </p:nvSpPr>
        <p:spPr>
          <a:xfrm>
            <a:off x="264228" y="0"/>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Durée du travail (Congés payés – Droit au repos – Heures supplémentaires – Forfait en jours – Temps partiel)   </a:t>
            </a:r>
          </a:p>
        </p:txBody>
      </p:sp>
      <p:sp>
        <p:nvSpPr>
          <p:cNvPr id="7" name="TextBox 6" descr="" title="">
            <a:extLst>
              <a:ext uri="{FF2B5EF4-FFF2-40B4-BE49-F238E27FC236}">
                <a16:creationId xmlns:a16="http://schemas.microsoft.com/office/drawing/2014/main" id="{6F55AFF4-4C99-5F3E-1BBA-53485D058B21}"/>
              </a:ext>
            </a:extLst>
          </p:cNvPr>
          <p:cNvSpPr txBox="1"/>
          <p:nvPr/>
        </p:nvSpPr>
        <p:spPr>
          <a:xfrm>
            <a:off x="134007" y="923330"/>
            <a:ext cx="11934496" cy="6524863"/>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février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n°24-14.172, Publié au bulletin (1/2)</a:t>
            </a:r>
          </a:p>
          <a:p>
            <a:pPr marL="285750" indent="-285750">
              <a:buFont typeface="Wingdings" panose="05000000000000000000" pitchFamily="2" charset="2"/>
              <a:buChar char="à"/>
            </a:pPr>
            <a:endParaRPr lang="fr-FR" sz="9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Prêt de main-d’œuvre : maintien des obligations de l’entreprise prêteuse en matière de rémunération, d’heures supplémentaires et de sécurité</a:t>
            </a:r>
          </a:p>
          <a:p>
            <a:endParaRPr lang="fr-FR" sz="9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Selon l'article L. 8241-2 du code du travail, la convention de mise à disposition conclue entre l'entreprise prêteuse et l'entreprise utilisatrice définit le mode de détermination des salaires, des charges sociales et des frais professionnels qui seront facturés à l'entreprise utilisatrice par l'entreprise prêteuse. Pendant la période de prêt de </a:t>
            </a:r>
            <a:r>
              <a:rPr lang="fr-FR" sz="1400" i="1" dirty="0" err="1">
                <a:latin typeface="Calibri" panose="020F0502020204030204" pitchFamily="34" charset="0"/>
                <a:ea typeface="Calibri" panose="020F0502020204030204" pitchFamily="34" charset="0"/>
                <a:cs typeface="Calibri" panose="020F0502020204030204" pitchFamily="34" charset="0"/>
              </a:rPr>
              <a:t>main-d'oeuvre</a:t>
            </a:r>
            <a:r>
              <a:rPr lang="fr-FR" sz="1400" i="1" dirty="0">
                <a:latin typeface="Calibri" panose="020F0502020204030204" pitchFamily="34" charset="0"/>
                <a:ea typeface="Calibri" panose="020F0502020204030204" pitchFamily="34" charset="0"/>
                <a:cs typeface="Calibri" panose="020F0502020204030204" pitchFamily="34" charset="0"/>
              </a:rPr>
              <a:t>, le contrat de travail qui lie le salarié à l'entreprise prêteuse n'est ni rompu ni suspendu. Le salarié continue d'appartenir au personnel de l'entreprise prêteuse ; il conserve le bénéfice de l'ensemble des dispositions conventionnelles dont il aurait bénéficié s'il avait exécuté son travail dans l'entreprise prêteuse.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l'obligation de verser au salarié mis à la disposition d'une entreprise utilisatrice des salaires conformes aux dispositions légales ou conventionnelles ou aux stipulations contractuelles qui lui sont applicables, pèse sur l'entreprise prêteuse laquelle demeure l'employeur, à charge pour elle, en cas de manquement à cette obligation, de se retourner contre l'entreprise utilisatrice dès lors qu'une faute a été commise par cette dernière.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3171-4 du code du travail, en cas de litige relatif à l'existence ou au nombre d'heures de travail accomplies, l'employeur fournit au juge les éléments de nature à justifier les horaires effectivement réalisés par le salarié. Au vu de ces éléments et de ceux fournis par le salarié à l'appui de sa demande, le juge forme sa conviction après avoir ordonné, en cas de besoin, toutes les mesures d'instruction qu'il estime utiles. Si le décompte des heures de travail accomplies par chaque salarié est assuré par un système d'enregistrement automatique, celui-ci doit être fiable et infalsifiable.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Après avoir retenu, à bon droit, que l'entreprise prêteuse demeurait bien l'employeur du salarié et que le contrat de droit local signé avec l'entreprise utilisatrice ne privait pas d'effectivité les dispositions législatives et conventionnelles françaises régissant ses rapports avec lui, même durant la période d'expatriation de celui-ci en Azerbaïdjan, la cour d'appel en a exactement déduit que la demande en paiement des heures supplémentaires était valablement dirigée contre l'entreprise prêteuse.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Ayant, ensuite, constaté que le salarié avait été soumis à un cycle de travail de 35 jours travaillés / 35 jours de repos avec une durée hebdomadaire de travail de quatre-vingt-quatre heures, dont l'employeur ne précisait pas le fondement juridique, et relevé que ce cycle de travail n'était au surplus pas respecté, la cour d'appel en a exactement déduit que le salarié pouvait se prévaloir d'un décompte de la durée du travail et des heures supplémentaires dans un cadre hebdomadaire.</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06040835"/>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52F7875C-8755-97D6-7710-B2E5F194553A}"/>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50443F41-65D1-9AD5-8964-0CF203C80F66}"/>
              </a:ext>
            </a:extLst>
          </p:cNvPr>
          <p:cNvSpPr txBox="1"/>
          <p:nvPr/>
        </p:nvSpPr>
        <p:spPr>
          <a:xfrm>
            <a:off x="256345" y="96899"/>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Durée du travail (Congés payés – Droit au repos – Heures supplémentaires – Forfait en jours – Temps partiel)   </a:t>
            </a:r>
          </a:p>
        </p:txBody>
      </p:sp>
      <p:sp>
        <p:nvSpPr>
          <p:cNvPr id="7" name="TextBox 6" descr="" title="">
            <a:extLst>
              <a:ext uri="{FF2B5EF4-FFF2-40B4-BE49-F238E27FC236}">
                <a16:creationId xmlns:a16="http://schemas.microsoft.com/office/drawing/2014/main" id="{58A03241-A762-8530-AB50-DBE4CE57B22A}"/>
              </a:ext>
            </a:extLst>
          </p:cNvPr>
          <p:cNvSpPr txBox="1"/>
          <p:nvPr/>
        </p:nvSpPr>
        <p:spPr>
          <a:xfrm>
            <a:off x="256345" y="1020229"/>
            <a:ext cx="11849431" cy="606319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février 2026</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n°24-14.172, Publié au bulletin (2/2)</a:t>
            </a:r>
          </a:p>
          <a:p>
            <a:pPr marL="285750" indent="-285750">
              <a:buFont typeface="Wingdings" panose="05000000000000000000" pitchFamily="2" charset="2"/>
              <a:buChar char="à"/>
            </a:pPr>
            <a:endParaRPr lang="fr-FR" sz="9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 Ayant encore constaté que le salarié fournissait des éléments suffisamment précis quant aux heures de travail effectuées pour permettre à l'employeur de répondre, la cour d'appel, appréciant souverainement les éléments présentés par l'une et l'autre des parties, a estimé que le salarié avait accompli des heures supplémentaires et fixé en conséquence les créances salariales s'y rapportant.</a:t>
            </a:r>
          </a:p>
          <a:p>
            <a:pPr marL="342900" indent="-342900" algn="just">
              <a:buFont typeface="+mj-lt"/>
              <a:buAutoNum type="arabicPeriod" startAt="1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La cour d'appel, qui a ainsi précisé le fondement juridique de la condamnation prononcée et procédé à la recherche prétendument omise visée au moyen pris en sa deuxième branche, a légalement justifié sa décision.</a:t>
            </a: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algn="just"/>
            <a:r>
              <a:rPr lang="fr-FR" sz="1400" b="1" i="1" dirty="0">
                <a:latin typeface="Calibri" panose="020F0502020204030204" pitchFamily="34" charset="0"/>
                <a:ea typeface="Calibri" panose="020F0502020204030204" pitchFamily="34" charset="0"/>
                <a:cs typeface="Calibri" panose="020F0502020204030204" pitchFamily="34" charset="0"/>
              </a:rPr>
              <a:t>[…]</a:t>
            </a:r>
          </a:p>
          <a:p>
            <a:pPr algn="just"/>
            <a:endParaRPr lang="fr-FR" sz="1400" b="1"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7"/>
            </a:pPr>
            <a:r>
              <a:rPr lang="fr-FR" sz="1400" i="1" dirty="0">
                <a:latin typeface="Calibri" panose="020F0502020204030204" pitchFamily="34" charset="0"/>
                <a:ea typeface="Calibri" panose="020F0502020204030204" pitchFamily="34" charset="0"/>
                <a:cs typeface="Calibri" panose="020F0502020204030204" pitchFamily="34" charset="0"/>
              </a:rPr>
              <a:t>Il résulte des dispositions combinées des articles L. 4121-1 et L. 1251-21 du code du travail que l'entreprise prêteuse et l'entreprise utilisatrice sont tenues, à l'égard des salariés mis à disposition, d'une obligation de sécurité dont elles doivent assurer l'effectivité, chacune au regard des obligations que les textes mettent à leur charge en matière de prévention des risques.</a:t>
            </a:r>
          </a:p>
          <a:p>
            <a:pPr marL="342900" indent="-342900" algn="just">
              <a:buFont typeface="+mj-lt"/>
              <a:buAutoNum type="arabicPeriod" startAt="1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7"/>
            </a:pPr>
            <a:r>
              <a:rPr lang="fr-FR" sz="1400" i="1" dirty="0">
                <a:latin typeface="Calibri" panose="020F0502020204030204" pitchFamily="34" charset="0"/>
                <a:ea typeface="Calibri" panose="020F0502020204030204" pitchFamily="34" charset="0"/>
                <a:cs typeface="Calibri" panose="020F0502020204030204" pitchFamily="34" charset="0"/>
              </a:rPr>
              <a:t>Il résulte de l'article L. 4121-1 du code du travail que l'employeur, tenu d'une obligation de sécurité envers les salariés, doit prendre les mesures nécessaires pour assurer la sécurité et protéger la santé physique et mentale des travailleurs. Il ne méconnaît pas cette obligation légale s'il justifie avoir pris toutes les mesures prévues par les articles L. 4121-1 et L. 4121-2 du code du travail.</a:t>
            </a:r>
          </a:p>
          <a:p>
            <a:pPr marL="342900" indent="-342900" algn="just">
              <a:buFont typeface="+mj-lt"/>
              <a:buAutoNum type="arabicPeriod" startAt="1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7"/>
            </a:pPr>
            <a:r>
              <a:rPr lang="fr-FR" sz="1400" i="1" dirty="0">
                <a:latin typeface="Calibri" panose="020F0502020204030204" pitchFamily="34" charset="0"/>
                <a:ea typeface="Calibri" panose="020F0502020204030204" pitchFamily="34" charset="0"/>
                <a:cs typeface="Calibri" panose="020F0502020204030204" pitchFamily="34" charset="0"/>
              </a:rPr>
              <a:t>Après avoir retenu, à bon droit, que l'entreprise prêteuse restait l'employeur du salarié et qu'à ce titre elle n'était pas déchargée de son obligation de sécurité, la cour d'appel, qui a constaté que le salarié justifiant d'une durée hebdomadaire de travail de quatre-vingt-quatre heures prévue par le contrat de travail de droit local, la tenue régulière de réunions durant la nuit et le non-respect du cycle de travail, démontrait ainsi qu'il subissait une charge et un rythme de travail de nature à mettre en danger sa santé, et estimé que l'employeur ne pouvait ignorer le non-respect du cycle de travail, prévu tant par les avenants au contrat de travail que par le contrat de droit local, puisqu'il suivait voire organisait les départs et les retours de son salarié, a pu en déduire que l'employeur avait manqué à son obligation de sécurité. Elle a souverainement apprécié le préjudice moral en lien avec ce manquement.</a:t>
            </a:r>
          </a:p>
          <a:p>
            <a:pPr marL="342900" indent="-342900" algn="just">
              <a:buFont typeface="+mj-lt"/>
              <a:buAutoNum type="arabicPeriod" startAt="1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7"/>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endParaRPr lang="fr-FR" sz="1400" b="1"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3702787"/>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99ABADEA-1548-A4B6-F19C-07C4140E4F12}"/>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946C99D1-68D0-C699-C3EF-5693090EB3CF}"/>
              </a:ext>
            </a:extLst>
          </p:cNvPr>
          <p:cNvSpPr txBox="1"/>
          <p:nvPr/>
        </p:nvSpPr>
        <p:spPr>
          <a:xfrm>
            <a:off x="256345" y="610136"/>
            <a:ext cx="11849431" cy="646330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21 janvier 2026 n°24-12.972, Publié au bulletin</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Abondement du CPF : Une exigence stricte des conditions cumulatives </a:t>
            </a:r>
          </a:p>
          <a:p>
            <a:endParaRPr lang="fr-FR" b="1" i="1" dirty="0">
              <a:solidFill>
                <a:srgbClr val="336699"/>
              </a:solidFill>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Selon l'article L. 6315-1, I, du code du travail, dans sa rédaction antérieure à celle issue de la loi n° 2025-989 du 24 octobre 2025, à l'occasion de son embauche, le salarié est informé qu'il bénéficie tous les deux ans d'un entretien professionnel avec son employeur consacré à ses perspectives d'évolution professionnelle, notamment en termes de qualifications et d'emploi. Cet entretien ne porte pas sur l'évaluation du travail du salarié. Cet entretien comporte également des informations relatives à la validation des acquis de l'expérience, à l'activation par le salarié de son compte personnel de formation, aux abondements de ce compte que l'employeur est susceptible de financer et au conseil en évolution professionnelle. Tous les six ans, l'entretien professionnel mentionné au I du présent article fait un état des lieux récapitulatif du parcours professionnel du salarié. Cette durée s'apprécie par référence à l'ancienneté du salarié dans l'entreprise. Cet état des lieux, qui donne lieu à la rédaction d'un document dont une copie est remise au salarié, permet de vérifier que le salarié a bénéficié au cours des six dernières années des entretiens professionnels prévus au I et d'apprécier s'il a suivi au moins une action de formation, acquis des éléments de certification par la formation ou par une validation des acquis de son expérience, bénéficié d'une progression salariale ou professionnelle. Dans les entreprises d'au moins cinquante salariés, lorsque, au cours de ces six années, le salarié n'a pas bénéficié des entretiens prévus et d'au moins une formation autre que celle mentionnée à l'article L. 6321-2, son compte personnel est abondé dans les conditions définies à l'article L. 6323-13.</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Selon l'article L. 6323-13, en sa rédaction antérieure à l'ordonnance n° 2021-797 du 23 juin 2021, du code du travail, dans les entreprises d'au moins cinquante salariés, lorsque le salarié n'a pas bénéficié, durant les six ans précédant l'entretien mentionné au II de l'article L. 6315-1, des entretiens prévus au même article L. 6315-1 et d'au moins une formation autre que celle mentionnée à l'article L. 6321-2, un abondement est inscrit à son compte dans des conditions définies par décret en Conseil d'Etat et l'entreprise verse, dans le cadre de ses contributions au titre de la formation professionnelle, une somme dont le montant, fixé par décret en Conseil d'Etat, ne peut excéder six fois le montant annuel mentionné à l'article L. 6323-11. Le salarié est informé de ce versement.</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La cour d'appel, ayant constaté qu'au cours de la période de six ans suivant l'entrée en vigueur de la loi, le salarié avait suivi au moins une formation ne relevant pas des dispositions de l'article L. 6321-2 du code du travail, a exactement retenu que les deux conditions cumulatives pour prétendre au bénéfice d'un abondement de son compte personnel de formation n'étaient pas satisfaites, de sorte que le salarié ne pouvait prétendre à cet abondement.</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br>
              <a:rPr lang="fr-FR" sz="1400" dirty="0">
                <a:latin typeface="Calibri" panose="020F0502020204030204" pitchFamily="34" charset="0"/>
                <a:ea typeface="Calibri" panose="020F0502020204030204" pitchFamily="34" charset="0"/>
                <a:cs typeface="Calibri" panose="020F0502020204030204" pitchFamily="34" charset="0"/>
              </a:rPr>
            </a:br>
            <a:endParaRPr lang="fr-FR" sz="15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D62DEE81-F163-2EF5-ECC0-3EDA3F37487C}"/>
              </a:ext>
            </a:extLst>
          </p:cNvPr>
          <p:cNvSpPr txBox="1"/>
          <p:nvPr/>
        </p:nvSpPr>
        <p:spPr>
          <a:xfrm>
            <a:off x="256345" y="-93509"/>
            <a:ext cx="10794124" cy="7848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endParaRPr lang="fr-FR" sz="8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Formation professionnelle</a:t>
            </a:r>
          </a:p>
        </p:txBody>
      </p:sp>
    </p:spTree>
    <p:extLst>
      <p:ext uri="{BB962C8B-B14F-4D97-AF65-F5344CB8AC3E}">
        <p14:creationId xmlns:p14="http://schemas.microsoft.com/office/powerpoint/2010/main" val="1370517206"/>
      </p:ext>
    </p:extLst>
  </p:cSld>
  <p:clrMapOvr>
    <a:masterClrMapping/>
  </p:clrMapOvr>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746BC5B4-E5FB-8C7E-C378-EC67C0E250B3}"/>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D37F7157-16F0-C5C0-4B37-D0CB5B77FEBA}"/>
              </a:ext>
            </a:extLst>
          </p:cNvPr>
          <p:cNvSpPr txBox="1"/>
          <p:nvPr/>
        </p:nvSpPr>
        <p:spPr>
          <a:xfrm>
            <a:off x="462455" y="1133402"/>
            <a:ext cx="11296537" cy="558614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mars 2026 n°24-17.941, Publié au bulletin (1/2)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fontAlgn="base"/>
            <a:r>
              <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rPr>
              <a:t>Les sommes au titre de la participation n’ont pas le caractère d’élément de salaire ! </a:t>
            </a:r>
          </a:p>
          <a:p>
            <a:pPr algn="just" fontAlgn="base"/>
            <a:r>
              <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rPr>
              <a:t>Conséquence : Le salarié protégé licencié injustement ne peut y prétendre au titre de l’indemnisation prévue à l’article L2422-4 du Code du travail </a:t>
            </a:r>
          </a:p>
          <a:p>
            <a:endParaRPr lang="fr-FR" b="1" i="1" dirty="0">
              <a:solidFill>
                <a:srgbClr val="336699"/>
              </a:solidFill>
            </a:endParaRPr>
          </a:p>
          <a:p>
            <a:pPr marL="342900" indent="-342900" algn="just">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Selon l'article L. 3322-1 du code du travail, la participation a pour objet de garantir collectivement aux salariés le droit de participer aux résultats de l'entreprise.</a:t>
            </a:r>
          </a:p>
          <a:p>
            <a:pPr marL="342900" indent="-342900" algn="just">
              <a:buFont typeface="+mj-lt"/>
              <a:buAutoNum type="arabicPeriod" startAt="1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3325-1 du code du travail, dans sa rédaction antérieure à l'ordonnance n° 2018-474 du 12 juin 2018, les sommes portées à la réserve spéciale de participation au cours d'un exercice sont déductibles pour l'assiette de l'impôt sur les sociétés ou de l'impôt sur le revenu exigible au titre de l'exercice au cours duquel elles sont réparties entre les salariés. Elles ne sont pas prises en considération pour l'application de la législation du travail et de la sécurité sociale.</a:t>
            </a:r>
          </a:p>
          <a:p>
            <a:pPr marL="342900" indent="-342900" algn="just">
              <a:buFont typeface="+mj-lt"/>
              <a:buAutoNum type="arabicPeriod" startAt="1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Aux termes des deux premiers alinéas de ce même texte, dans sa rédaction issue de la loi n° 2023-1107 du 29 novembre 2023, les sommes portées à la réserve spéciale de participation au cours d'un exercice sont déductibles pour l'assiette de l'impôt sur les sociétés ou de l'impôt sur le revenu exigible au titre de l'exercice au cours duquel elles sont réparties entre les salariés. Ces sommes n'ont pas le caractère d'élément de salaire pour l'application de la législation du travail et sont exclues de l'assiette des cotisations définies aux articles L. 131-6 et L. 242-1 du code de la sécurité sociale et aux articles L. 731-14, L. 731-15 et L. 741-10 du code rural et de la pêche maritime.</a:t>
            </a:r>
          </a:p>
          <a:p>
            <a:pPr marL="342900" indent="-342900" algn="just">
              <a:buFont typeface="+mj-lt"/>
              <a:buAutoNum type="arabicPeriod" startAt="1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La Cour de cassation juge que la somme due par l'employeur à un salarié au titre de la participation aux résultats de l'entreprise n'a pas une nature salariale, de sorte que la demande en paiement d'une telle somme relève de l'exécution du contrat de travail et est soumise à la prescription biennale de l'article L. 1471-1 du code du travail (Soc., 13 avril 2023, pourvoi n° 21-22.455, publié au Bulletin).</a:t>
            </a:r>
          </a:p>
          <a:p>
            <a:br>
              <a:rPr lang="fr-FR" sz="1400" dirty="0">
                <a:latin typeface="Calibri" panose="020F0502020204030204" pitchFamily="34" charset="0"/>
                <a:ea typeface="Calibri" panose="020F0502020204030204" pitchFamily="34" charset="0"/>
                <a:cs typeface="Calibri" panose="020F0502020204030204" pitchFamily="34" charset="0"/>
              </a:rPr>
            </a:br>
            <a:br>
              <a:rPr lang="fr-FR" sz="1400" dirty="0">
                <a:latin typeface="Calibri" panose="020F0502020204030204" pitchFamily="34" charset="0"/>
                <a:ea typeface="Calibri" panose="020F0502020204030204" pitchFamily="34" charset="0"/>
                <a:cs typeface="Calibri" panose="020F0502020204030204" pitchFamily="34" charset="0"/>
              </a:rPr>
            </a:br>
            <a:endParaRPr lang="fr-FR" sz="15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C7732E77-B03A-C19E-4247-95088A7B5B80}"/>
              </a:ext>
            </a:extLst>
          </p:cNvPr>
          <p:cNvSpPr txBox="1"/>
          <p:nvPr/>
        </p:nvSpPr>
        <p:spPr>
          <a:xfrm>
            <a:off x="271585" y="89371"/>
            <a:ext cx="10794124" cy="7848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endParaRPr lang="fr-FR" sz="8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Rémunération et avantages</a:t>
            </a:r>
          </a:p>
        </p:txBody>
      </p:sp>
    </p:spTree>
    <p:extLst>
      <p:ext uri="{BB962C8B-B14F-4D97-AF65-F5344CB8AC3E}">
        <p14:creationId xmlns:p14="http://schemas.microsoft.com/office/powerpoint/2010/main" val="3691823944"/>
      </p:ext>
    </p:extLst>
  </p:cSld>
  <p:clrMapOvr>
    <a:masterClrMapping/>
  </p:clrMapOvr>
</p:sld>
</file>

<file path=ppt/slides/slide2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0B4AE54E-2424-1A3F-A0AB-D6A05705AE70}"/>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361AAF28-2EDC-9ADD-482F-B79720035FE6}"/>
              </a:ext>
            </a:extLst>
          </p:cNvPr>
          <p:cNvSpPr txBox="1"/>
          <p:nvPr/>
        </p:nvSpPr>
        <p:spPr>
          <a:xfrm>
            <a:off x="447731" y="1024241"/>
            <a:ext cx="11524529" cy="5570756"/>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mars 2026 n°24-17.941, Publié au bulletin (2/2)</a:t>
            </a:r>
          </a:p>
          <a:p>
            <a:pPr algn="just"/>
            <a:endParaRPr lang="fr-FR" b="1" dirty="0">
              <a:solidFill>
                <a:srgbClr val="336699"/>
              </a:solidFill>
            </a:endParaRPr>
          </a:p>
          <a:p>
            <a:pPr marL="342900" indent="-342900" algn="just">
              <a:buFont typeface="+mj-lt"/>
              <a:buAutoNum type="arabicPeriod" startAt="18"/>
            </a:pPr>
            <a:r>
              <a:rPr lang="fr-FR" sz="1400" i="1" dirty="0">
                <a:latin typeface="Calibri" panose="020F0502020204030204" pitchFamily="34" charset="0"/>
                <a:ea typeface="Calibri" panose="020F0502020204030204" pitchFamily="34" charset="0"/>
                <a:cs typeface="Calibri" panose="020F0502020204030204" pitchFamily="34" charset="0"/>
              </a:rPr>
              <a:t>Il résulte par ailleurs de l'article L. 2422-4 du code du travail que l'indemnité due au salarié protégé licencié sur le fondement d'une autorisation administrative ultérieurement annulée et qui ne demande pas sa réintégration, laquelle correspond à la totalité du préjudice subi au cours de la période écoulée entre son licenciement et l'expiration du délai de deux mois à compter de la notification de la décision définitive de la juridiction administrative, s'accompagne du versement des cotisations afférentes à cette indemnité qui constitue un complément de salaire.</a:t>
            </a:r>
          </a:p>
          <a:p>
            <a:pPr marL="342900" indent="-342900" algn="just">
              <a:buFont typeface="+mj-lt"/>
              <a:buAutoNum type="arabicPeriod" startAt="1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8"/>
            </a:pPr>
            <a:r>
              <a:rPr lang="fr-FR" sz="1400" i="1" dirty="0">
                <a:latin typeface="Calibri" panose="020F0502020204030204" pitchFamily="34" charset="0"/>
                <a:ea typeface="Calibri" panose="020F0502020204030204" pitchFamily="34" charset="0"/>
                <a:cs typeface="Calibri" panose="020F0502020204030204" pitchFamily="34" charset="0"/>
              </a:rPr>
              <a:t>La Cour de cassation juge ainsi que l'indemnité due, en application de l'article L. 2422-4 du code du travail, au salarié protégé, licencié sur le fondement d'une décision d'autorisation de l'inspecteur du travail ensuite annulée, a, de par la loi, le caractère d'un complément de salaire et qu'il en résulte que cette indemnité ouvre droit au paiement des congés payés afférents (Soc., 1er décembre 2021, pourvoi n° 19-25.715, publié au Bulletin ; Soc., 6 avril 2016, pourvoi n° 14-13.484, Bull. 2016, V, n° 67).</a:t>
            </a:r>
          </a:p>
          <a:p>
            <a:pPr marL="342900" indent="-342900" algn="just">
              <a:buFont typeface="+mj-lt"/>
              <a:buAutoNum type="arabicPeriod" startAt="1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8"/>
            </a:pPr>
            <a:r>
              <a:rPr lang="fr-FR" sz="1400" i="1" dirty="0">
                <a:latin typeface="Calibri" panose="020F0502020204030204" pitchFamily="34" charset="0"/>
                <a:ea typeface="Calibri" panose="020F0502020204030204" pitchFamily="34" charset="0"/>
                <a:cs typeface="Calibri" panose="020F0502020204030204" pitchFamily="34" charset="0"/>
              </a:rPr>
              <a:t>La Cour de cassation juge également que la durée de la prescription étant déterminée par la nature de la créance invoquée, l'indemnité due en application de l'article L. 2422-4 du code du travail qui a, de par la loi, le caractère d'un complément de salaire, a la nature d'une créance salariale, en sorte qu'elle est soumise à la prescription triennale prévue par l'article L. 3245-1 du code du travail (Soc., 11 décembre 2024, pourvoi n° 23-10.439, publié au Bulletin).</a:t>
            </a:r>
          </a:p>
          <a:p>
            <a:pPr marL="342900" indent="-342900" algn="just">
              <a:buFont typeface="+mj-lt"/>
              <a:buAutoNum type="arabicPeriod" startAt="1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8"/>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les sommes dues par l'employeur à un salarié au titre de la participation aux résultats de l'entreprise, lesquelles n'ont pas le caractère d'élément de salaire pour l'application de la législation du travail et sont exclues de l'assiette des cotisations, n'entrent pas dans l'assiette de la somme due en application de l'article L. 2422-4 du code du travail.</a:t>
            </a:r>
          </a:p>
          <a:p>
            <a:pPr marL="342900" indent="-342900" algn="just">
              <a:buFont typeface="+mj-lt"/>
              <a:buAutoNum type="arabicPeriod" startAt="1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8"/>
            </a:pPr>
            <a:r>
              <a:rPr lang="fr-FR" sz="1400" i="1" dirty="0">
                <a:latin typeface="Calibri" panose="020F0502020204030204" pitchFamily="34" charset="0"/>
                <a:ea typeface="Calibri" panose="020F0502020204030204" pitchFamily="34" charset="0"/>
                <a:cs typeface="Calibri" panose="020F0502020204030204" pitchFamily="34" charset="0"/>
              </a:rPr>
              <a:t>En conséquence, le salarié n'est pas fondé en sa demande tendant à intégrer une somme au titre de la participation dans l'indemnité sollicitée en vertu de l'article L. 2422-4 du code du travail.</a:t>
            </a:r>
          </a:p>
          <a:p>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5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3" name="TextBox 2" descr="" title="">
            <a:extLst>
              <a:ext uri="{FF2B5EF4-FFF2-40B4-BE49-F238E27FC236}">
                <a16:creationId xmlns:a16="http://schemas.microsoft.com/office/drawing/2014/main" id="{99EBA439-2552-DF91-B011-DA60F92E36B5}"/>
              </a:ext>
            </a:extLst>
          </p:cNvPr>
          <p:cNvSpPr txBox="1"/>
          <p:nvPr/>
        </p:nvSpPr>
        <p:spPr>
          <a:xfrm>
            <a:off x="271585" y="89371"/>
            <a:ext cx="10794124" cy="7848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endParaRPr lang="fr-FR" sz="8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Rémunération et avantages</a:t>
            </a:r>
          </a:p>
        </p:txBody>
      </p:sp>
    </p:spTree>
    <p:extLst>
      <p:ext uri="{BB962C8B-B14F-4D97-AF65-F5344CB8AC3E}">
        <p14:creationId xmlns:p14="http://schemas.microsoft.com/office/powerpoint/2010/main" val="1521362458"/>
      </p:ext>
    </p:extLst>
  </p:cSld>
  <p:clrMapOvr>
    <a:masterClrMapping/>
  </p:clrMapOvr>
</p:sld>
</file>

<file path=ppt/slides/slide2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5581B218-BDAA-DD8F-6A0F-4F49AFBD8819}"/>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412F2D8C-B782-617B-9688-3C6A33EF10A9}"/>
              </a:ext>
            </a:extLst>
          </p:cNvPr>
          <p:cNvSpPr txBox="1"/>
          <p:nvPr/>
        </p:nvSpPr>
        <p:spPr>
          <a:xfrm>
            <a:off x="478940" y="1154177"/>
            <a:ext cx="11234119" cy="4862870"/>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a:t>
            </a:r>
            <a:r>
              <a:rPr lang="fr-FR" sz="1500" u="sng"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5 mars 2026 n°24-22.129, Publié au bulletin (1/2)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a:r>
              <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rPr>
              <a:t>La convention de forfait-jours irrégulière en raison de l’application de la mauvaise convention collective n’est pas nulle lorsque la convention collective applicable autorise également le recours au forfait ! </a:t>
            </a:r>
          </a:p>
          <a:p>
            <a:pPr algn="just"/>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400" i="1" dirty="0">
                <a:latin typeface="Calibri" panose="020F0502020204030204" pitchFamily="34" charset="0"/>
                <a:ea typeface="Calibri" panose="020F0502020204030204" pitchFamily="34" charset="0"/>
                <a:cs typeface="Calibri" panose="020F0502020204030204" pitchFamily="34" charset="0"/>
              </a:rPr>
              <a:t>Vu les articles L. 3121-55, L. 3121-59, L. 3121-63, L. 3121-64 du code du travail et 1.1. de l'avenant du 30 juin 2016 à l'accord du 14 décembre 2001 relatif au forfait annuel en jours annexé à la convention collective nationale de commerces de gros du 23 juin 1970 :</a:t>
            </a: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Aux termes du premier de ces textes, la forfaitisation de la durée du travail doit faire l'objet de l'accord du salarié et d'une convention individuelle de forfait établie par écrit.</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Selon le troisième de ces textes, les forfaits annuels en jours sur l'année sont mis en place par un accord collectif d'entreprise ou d'établissement ou, à défaut, par une convention ou un accord de branche.</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Selon le quatrième de ces textes, l'accord prévoyant la conclusion de conventions individuelles de forfait en jours sur l'année détermine le nombre de jours compris dans le forfait, dans la limite de deux cent dix-huit jours.</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Aux termes du dernier, le nombre de jours travaillés, et rémunérés de façon forfaitaire, dans le cadre d'une convention de forfait annuel en jours, au titre d'une année civile complète d'activité ou de toute autre période annuelle de référence donnée et sous réserve du bénéfice de droit à congés payés complets, est fixé à deux cent quatorze jours.</a:t>
            </a:r>
          </a:p>
          <a:p>
            <a:pPr algn="just"/>
            <a:br>
              <a:rPr lang="fr-FR" sz="1400" dirty="0"/>
            </a:br>
            <a:endParaRPr lang="fr-FR" sz="14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F5E980F7-F994-A78F-EA16-ADC6F6E636A5}"/>
              </a:ext>
            </a:extLst>
          </p:cNvPr>
          <p:cNvSpPr txBox="1"/>
          <p:nvPr/>
        </p:nvSpPr>
        <p:spPr>
          <a:xfrm>
            <a:off x="271585" y="89371"/>
            <a:ext cx="10794124" cy="7848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endParaRPr lang="fr-FR" sz="8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Rémunération et avantages</a:t>
            </a:r>
          </a:p>
        </p:txBody>
      </p:sp>
    </p:spTree>
    <p:extLst>
      <p:ext uri="{BB962C8B-B14F-4D97-AF65-F5344CB8AC3E}">
        <p14:creationId xmlns:p14="http://schemas.microsoft.com/office/powerpoint/2010/main" val="2722955728"/>
      </p:ext>
    </p:extLst>
  </p:cSld>
  <p:clrMapOvr>
    <a:masterClrMapping/>
  </p:clrMapOvr>
</p:sld>
</file>

<file path=ppt/slides/slide2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1494B6F4-972C-E0A2-0A45-688325864417}"/>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CCDD7AA5-6FF6-D804-F2F7-DEB109299AAD}"/>
              </a:ext>
            </a:extLst>
          </p:cNvPr>
          <p:cNvSpPr txBox="1"/>
          <p:nvPr/>
        </p:nvSpPr>
        <p:spPr>
          <a:xfrm>
            <a:off x="514489" y="1497702"/>
            <a:ext cx="10915511" cy="3862596"/>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a:t>
            </a:r>
            <a:r>
              <a:rPr lang="fr-FR" sz="1500" u="sng"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5 mars 2026 n°24-22.129, Publié au bulletin (2/2)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a:endParaRPr lang="fr-FR" b="1" dirty="0">
              <a:solidFill>
                <a:srgbClr val="336699"/>
              </a:solidFill>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Pour condamner l'employeur à payer à la salariée un rappel d'heures supplémentaires au titre de l'année 2019 outre les congés payés afférents, l'arrêt, après avoir retenu que l'activité principale de l'entreprise ne relevait pas du champ d'application de la convention collective Syntec du 16 juillet 2021 mais de celui de la convention collective nationale de commerces de gros du 23 juin 1970, constate que cette dernière, qui n'a pas servi de fondement au forfait contractuel, prévoit la possibilité d'un forfait de deux cent quatorze jours, alors que celui appliqué était de deux cent dix-huit jours. Il en conclut que la clause de forfait est nulle et qu'il faut examiner la demande d'heures supplémentaires.</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lorsque les parties ont conclu une convention individuelle de forfait en jours, en application d'une convention collective prévoyant un nombre de jours compris dans le forfait, dans la limite de deux cent dix-huit jours, et qu'il est ultérieurement jugé que l'activité de l'entreprise relève d'une convention collective différente, laquelle a autorisé le recours au forfait en jours mais en fixant un nombre inférieur de jours compris dans le forfait, la convention individuelle conclue entre les parties n'encourt pas la nullité pour ce motif, le salarié pouvant solliciter le paiement d'un rappel de salaire à un taux majoré fixé par le juge en contrepartie du temps de travail excédant le forfait prévu par la convention collective dont relève l'activité de l'entreprise, la cour d'appel a violé les textes susvisés.</a:t>
            </a:r>
            <a:endParaRPr lang="fr-FR" sz="1400"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400" dirty="0">
                <a:latin typeface="Calibri" panose="020F0502020204030204" pitchFamily="34" charset="0"/>
                <a:ea typeface="Calibri" panose="020F0502020204030204" pitchFamily="34" charset="0"/>
                <a:cs typeface="Calibri" panose="020F0502020204030204" pitchFamily="34" charset="0"/>
              </a:rPr>
              <a:t>.</a:t>
            </a:r>
            <a:br>
              <a:rPr lang="fr-FR" sz="1400" dirty="0"/>
            </a:br>
            <a:endParaRPr lang="fr-FR" sz="15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5E5022FF-BBFB-ED1C-D17A-F45516AF65BE}"/>
              </a:ext>
            </a:extLst>
          </p:cNvPr>
          <p:cNvSpPr txBox="1"/>
          <p:nvPr/>
        </p:nvSpPr>
        <p:spPr>
          <a:xfrm>
            <a:off x="271585" y="89371"/>
            <a:ext cx="10794124" cy="7848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endParaRPr lang="fr-FR" sz="8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Rémunération et avantages</a:t>
            </a:r>
          </a:p>
        </p:txBody>
      </p:sp>
    </p:spTree>
    <p:extLst>
      <p:ext uri="{BB962C8B-B14F-4D97-AF65-F5344CB8AC3E}">
        <p14:creationId xmlns:p14="http://schemas.microsoft.com/office/powerpoint/2010/main" val="3149294096"/>
      </p:ext>
    </p:extLst>
  </p:cSld>
  <p:clrMapOvr>
    <a:masterClrMapping/>
  </p:clrMapOvr>
</p:sld>
</file>

<file path=ppt/slides/slide3.xml><?xml version="1.0" encoding="utf-8"?>
<p:sld xmlns:a16="http://schemas.microsoft.com/office/drawing/2014/main" xmlns:m="http://schemas.openxmlformats.org/officeDocument/2006/math" xmlns:a14="http://schemas.microsoft.com/office/drawing/2010/main" xmlns:ma14="http://schemas.microsoft.com/office/mac/drawingml/2011/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E076674-59C1-4D36-5D2D-A1B309EC765B}"/>
            </a:ext>
          </a:extLst>
        </p:cNvPr>
        <p:cNvGrpSpPr/>
        <p:nvPr/>
      </p:nvGrpSpPr>
      <p:grpSpPr>
        <a:xfrm>
          <a:off x="0" y="0"/>
          <a:ext cx="0" cy="0"/>
          <a:chOff x="0" y="0"/>
          <a:chExt cx="0" cy="0"/>
        </a:xfrm>
      </p:grpSpPr>
      <p:grpSp>
        <p:nvGrpSpPr>
          <p:cNvPr id="118" name="Rectangle à coins arrondis 2" descr="" title="">
            <a:extLst>
              <a:ext uri="{FF2B5EF4-FFF2-40B4-BE49-F238E27FC236}">
                <a16:creationId xmlns:a16="http://schemas.microsoft.com/office/drawing/2014/main" id="{8E3D248C-31AE-DCAC-0193-E2637095A960}"/>
              </a:ext>
            </a:extLst>
          </p:cNvPr>
          <p:cNvGrpSpPr/>
          <p:nvPr/>
        </p:nvGrpSpPr>
        <p:grpSpPr>
          <a:xfrm>
            <a:off x="731397" y="548677"/>
            <a:ext cx="10729207" cy="5256597"/>
            <a:chOff x="-2" y="-1"/>
            <a:chExt cx="10729205" cy="5256596"/>
          </a:xfrm>
        </p:grpSpPr>
        <p:sp>
          <p:nvSpPr>
            <p:cNvPr id="116" name="Rectangle aux angles arrondis" descr="" title="">
              <a:extLst>
                <a:ext uri="{FF2B5EF4-FFF2-40B4-BE49-F238E27FC236}">
                  <a16:creationId xmlns:a16="http://schemas.microsoft.com/office/drawing/2014/main" id="{1D041489-D2B8-0B21-343D-8B7725B0FB3B}"/>
                </a:ext>
              </a:extLst>
            </p:cNvPr>
            <p:cNvSpPr/>
            <p:nvPr/>
          </p:nvSpPr>
          <p:spPr>
            <a:xfrm>
              <a:off x="-2" y="-1"/>
              <a:ext cx="10729205" cy="5256596"/>
            </a:xfrm>
            <a:prstGeom prst="roundRect">
              <a:avLst>
                <a:gd name="adj" fmla="val 16667"/>
              </a:avLst>
            </a:prstGeom>
            <a:solidFill>
              <a:srgbClr val="FFFFFF"/>
            </a:solidFill>
            <a:ln w="28575" cap="flat">
              <a:solidFill>
                <a:srgbClr val="0070C0"/>
              </a:solidFill>
              <a:prstDash val="solid"/>
              <a:miter lim="800000"/>
            </a:ln>
            <a:effectLst/>
          </p:spPr>
          <p:txBody>
            <a:bodyPr wrap="square" lIns="45718" tIns="45718" rIns="45718" bIns="45718" numCol="1" anchor="ctr">
              <a:noAutofit/>
            </a:bodyPr>
            <a:lstStyle/>
            <a:p>
              <a:pPr>
                <a:spcBef>
                  <a:spcPts val="600"/>
                </a:spcBef>
                <a:defRPr sz="2800" u="sng">
                  <a:solidFill>
                    <a:srgbClr val="0070C0"/>
                  </a:solidFill>
                  <a:latin typeface="+mj-lt"/>
                  <a:ea typeface="+mj-ea"/>
                  <a:cs typeface="+mj-cs"/>
                  <a:sym typeface="Calibri"/>
                </a:defRPr>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17" name="Plan…" descr="" title="">
              <a:extLst>
                <a:ext uri="{FF2B5EF4-FFF2-40B4-BE49-F238E27FC236}">
                  <a16:creationId xmlns:a16="http://schemas.microsoft.com/office/drawing/2014/main" id="{0A96B7E8-20FE-34BF-BEA6-A902783DCF5D}"/>
                </a:ext>
              </a:extLst>
            </p:cNvPr>
            <p:cNvSpPr txBox="1"/>
            <p:nvPr/>
          </p:nvSpPr>
          <p:spPr>
            <a:xfrm>
              <a:off x="183001" y="1204830"/>
              <a:ext cx="10417627" cy="2846928"/>
            </a:xfrm>
            <a:prstGeom prst="rect">
              <a:avLst/>
            </a:prstGeom>
            <a:noFill/>
            <a:ln w="12700" cap="flat">
              <a:noFill/>
              <a:miter lim="400000"/>
            </a:ln>
            <a:effectLst/>
            <a:extLst>
              <a:ext uri="{C572A759-6A51-4108-AA02-DFA0A04FC94B}">
                <ma14:wrappingTextBoxFlag xmlns:a16="http://schemas.microsoft.com/office/drawing/2014/main"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p>
              <a:pPr algn="ctr">
                <a:defRPr sz="1400" b="1" u="sng">
                  <a:solidFill>
                    <a:srgbClr val="0070C0"/>
                  </a:solidFill>
                  <a:latin typeface="+mj-lt"/>
                  <a:ea typeface="+mj-ea"/>
                  <a:cs typeface="+mj-cs"/>
                  <a:sym typeface="Calibri"/>
                </a:defRPr>
              </a:pPr>
              <a:endParaRPr dirty="0">
                <a:solidFill>
                  <a:srgbClr val="FFFFFF"/>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buSzPct val="100000"/>
                <a:defRPr sz="2800">
                  <a:solidFill>
                    <a:srgbClr val="0070C0"/>
                  </a:solidFill>
                  <a:latin typeface="+mj-lt"/>
                  <a:ea typeface="+mj-ea"/>
                  <a:cs typeface="+mj-cs"/>
                  <a:sym typeface="Calibri"/>
                </a:defRPr>
              </a:pPr>
              <a:r>
                <a:rPr lang="fr-FR" dirty="0">
                  <a:latin typeface="Calibri" panose="020F0502020204030204" pitchFamily="34" charset="0"/>
                  <a:ea typeface="Calibri" panose="020F0502020204030204" pitchFamily="34" charset="0"/>
                  <a:cs typeface="Calibri" panose="020F0502020204030204" pitchFamily="34" charset="0"/>
                </a:rPr>
                <a:t>PARTIE 2  : LES RELATIONS COLLECTIVES</a:t>
              </a: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sz="2800" dirty="0">
                  <a:latin typeface="Calibri" panose="020F0502020204030204" pitchFamily="34" charset="0"/>
                  <a:ea typeface="Calibri" panose="020F0502020204030204" pitchFamily="34" charset="0"/>
                  <a:cs typeface="Calibri" panose="020F0502020204030204" pitchFamily="34" charset="0"/>
                  <a:sym typeface="Calibri"/>
                </a:rPr>
                <a:t>Conclusion, négociation et application des accords collectifs</a:t>
              </a:r>
              <a:endParaRPr lang="fr-FR" dirty="0">
                <a:latin typeface="Calibri" panose="020F0502020204030204" pitchFamily="34" charset="0"/>
                <a:ea typeface="Calibri" panose="020F0502020204030204" pitchFamily="34" charset="0"/>
                <a:cs typeface="Calibri" panose="020F0502020204030204" pitchFamily="34" charset="0"/>
              </a:endParaRP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sz="2800" dirty="0">
                  <a:latin typeface="Calibri" panose="020F0502020204030204" pitchFamily="34" charset="0"/>
                  <a:ea typeface="Calibri" panose="020F0502020204030204" pitchFamily="34" charset="0"/>
                  <a:cs typeface="Calibri" panose="020F0502020204030204" pitchFamily="34" charset="0"/>
                  <a:sym typeface="Calibri"/>
                </a:rPr>
                <a:t>Les institutions représentatives du personnel </a:t>
              </a:r>
              <a:endParaRPr lang="fr-FR" sz="2800" dirty="0">
                <a:highlight>
                  <a:srgbClr val="FFFF00"/>
                </a:highlight>
                <a:latin typeface="Calibri" panose="020F0502020204030204" pitchFamily="34" charset="0"/>
                <a:ea typeface="Calibri" panose="020F0502020204030204" pitchFamily="34" charset="0"/>
                <a:cs typeface="Calibri" panose="020F0502020204030204" pitchFamily="34" charset="0"/>
                <a:sym typeface="Calibri"/>
              </a:endParaRP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sz="2800" dirty="0">
                  <a:latin typeface="Calibri" panose="020F0502020204030204" pitchFamily="34" charset="0"/>
                  <a:ea typeface="Calibri" panose="020F0502020204030204" pitchFamily="34" charset="0"/>
                  <a:cs typeface="Calibri" panose="020F0502020204030204" pitchFamily="34" charset="0"/>
                  <a:sym typeface="Calibri"/>
                </a:rPr>
                <a:t>Action du syndicat</a:t>
              </a: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sz="2800" dirty="0">
                  <a:latin typeface="Calibri" panose="020F0502020204030204" pitchFamily="34" charset="0"/>
                  <a:ea typeface="Calibri" panose="020F0502020204030204" pitchFamily="34" charset="0"/>
                  <a:cs typeface="Calibri" panose="020F0502020204030204" pitchFamily="34" charset="0"/>
                  <a:sym typeface="Calibri"/>
                </a:rPr>
                <a:t>Statut protecteur</a:t>
              </a:r>
            </a:p>
          </p:txBody>
        </p:sp>
      </p:grpSp>
      <p:sp>
        <p:nvSpPr>
          <p:cNvPr id="7" name="Slide Number Placeholder 6" descr="" title="">
            <a:extLst>
              <a:ext uri="{FF2B5EF4-FFF2-40B4-BE49-F238E27FC236}">
                <a16:creationId xmlns:a16="http://schemas.microsoft.com/office/drawing/2014/main" id="{44F4CE8D-DFFA-A556-026F-DD22D1B6DE7E}"/>
              </a:ext>
            </a:extLst>
          </p:cNvPr>
          <p:cNvSpPr>
            <a:spLocks noGrp="1"/>
          </p:cNvSpPr>
          <p:nvPr>
            <p:ph type="sldNum" sz="quarter" idx="2"/>
          </p:nvPr>
        </p:nvSpPr>
        <p:spPr>
          <a:xfrm>
            <a:off x="11586736" y="6506291"/>
            <a:ext cx="125034" cy="123111"/>
          </a:xfrm>
          <a:prstGeom prst="rect">
            <a:avLst/>
          </a:prstGeom>
          <a:ln w="12700">
            <a:miter lim="400000"/>
          </a:ln>
        </p:spPr>
        <p:txBody>
          <a:bodyPr wrap="none" lIns="0" tIns="0" rIns="0" bIns="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800" b="0" i="0" u="none" strike="noStrike" cap="none" spc="0" normalizeH="0" baseline="0">
                <a:ln>
                  <a:noFill/>
                </a:ln>
                <a:solidFill>
                  <a:schemeClr val="accent1"/>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9pPr>
          </a:lstStyle>
          <a:p>
            <a:fld id="{86CB4B4D-7CA3-9044-876B-883B54F8677D}" type="slidenum">
              <a:rPr lang="fr-FR" smtClean="0"/>
              <a:pPr/>
              <a:t>3</a:t>
            </a:fld>
            <a:endParaRPr lang="fr-FR"/>
          </a:p>
        </p:txBody>
      </p:sp>
    </p:spTree>
    <p:extLst>
      <p:ext uri="{BB962C8B-B14F-4D97-AF65-F5344CB8AC3E}">
        <p14:creationId xmlns:p14="http://schemas.microsoft.com/office/powerpoint/2010/main" val="1817845953"/>
      </p:ext>
    </p:extLst>
  </p:cSld>
  <p:clrMapOvr>
    <a:masterClrMapping/>
  </p:clrMapOvr>
</p:sld>
</file>

<file path=ppt/slides/slide3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A5FF4A1C-EE39-3547-DA23-95FB9839BB44}"/>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59896F9C-BA0A-1C66-1D3E-80BDCF507560}"/>
              </a:ext>
            </a:extLst>
          </p:cNvPr>
          <p:cNvSpPr txBox="1"/>
          <p:nvPr/>
        </p:nvSpPr>
        <p:spPr>
          <a:xfrm>
            <a:off x="447731" y="1213008"/>
            <a:ext cx="11386917" cy="421653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4 février 2026 n° 24-21.144, Publié au bulletin (1/2)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fontAlgn="base"/>
            <a:r>
              <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rPr>
              <a:t>Application territoriale du droit local d’Alsace-Moselle et inaptitude d’origine professionnelle </a:t>
            </a: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La cour d'appel qui a constaté, d'abord que quelques jours après un entretien avec son supérieur hiérarchique, le médecin du travail avait orienté la salariée vers son médecin traitant en précisant que son état de santé n'était pas compatible avec un retour sur son poste de travail et qu'elle avait fait l'objet d'un arrêt de travail avec déclaration d'accident du travail pour état de détresse psychologique, ensuite que l'employeur avait procédé à une déclaration d'accident du travail, et que si la caisse primaire d'assurance maladie avait rejeté la demande de reconnaissance de l'accident au titre de la législation professionnelle, une contestation était en cours devant le pôle social du tribunal judiciaire, enfin que lors de la visite de reprise le 6 juin 2023, le médecin du travail avait déclaré la salariée inapte en précisant que son état de santé faisait obstacle à tout reclassement, et avait complété un document intitulé « accident du travail-maladie professionnelle-demande d'indemnité temporaire d'inaptitude » aux termes duquel il certifiait avoir établi un avis d'inaptitude susceptible d'être en lien avec l'accident du travail, de sorte qu'il était établi que l'employeur était informé, postérieurement à la décision de refus de la caisse, d'un lien même partiel entre l'accident du travail et l'activité professionnelle, en a souverainement déduit, que l'inaptitude constatée avait au moins partiellement une origine professionnelle et que l'employeur en avait connaissance au moment du licenciement.</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Elle a pu en déduire que la demande en paiement d'une provision au titre de l'indemnité compensatrice et de l'indemnité spéciale de licenciement prévues par l'article L. 1226-14 du code du travail ne se heurtait à aucune contestation sérieuse.</a:t>
            </a:r>
          </a:p>
          <a:p>
            <a:pPr algn="just"/>
            <a:br>
              <a:rPr lang="fr-FR" sz="1400" i="1" dirty="0"/>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41F04981-CE68-C9AA-23D2-83D4FACEB47D}"/>
              </a:ext>
            </a:extLst>
          </p:cNvPr>
          <p:cNvSpPr txBox="1"/>
          <p:nvPr/>
        </p:nvSpPr>
        <p:spPr>
          <a:xfrm>
            <a:off x="271585" y="89371"/>
            <a:ext cx="10794124" cy="7848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endParaRPr lang="fr-FR" sz="8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Rémunération et avantages</a:t>
            </a:r>
          </a:p>
        </p:txBody>
      </p:sp>
    </p:spTree>
    <p:extLst>
      <p:ext uri="{BB962C8B-B14F-4D97-AF65-F5344CB8AC3E}">
        <p14:creationId xmlns:p14="http://schemas.microsoft.com/office/powerpoint/2010/main" val="1788337342"/>
      </p:ext>
    </p:extLst>
  </p:cSld>
  <p:clrMapOvr>
    <a:masterClrMapping/>
  </p:clrMapOvr>
</p:sld>
</file>

<file path=ppt/slides/slide3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3B671A1-E21A-4D76-A503-5D4B72726AF5}"/>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0DD88044-40A9-E52A-ED1F-1B0E96D6B468}"/>
              </a:ext>
            </a:extLst>
          </p:cNvPr>
          <p:cNvSpPr txBox="1"/>
          <p:nvPr/>
        </p:nvSpPr>
        <p:spPr>
          <a:xfrm>
            <a:off x="447731" y="1244905"/>
            <a:ext cx="11296537" cy="4647426"/>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4 février 2026 n° 24-21.144, Publié au bulletin (2/2)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fontAlgn="base"/>
            <a:r>
              <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rPr>
              <a:t>Application territoriale du droit local d’Alsace-Moselle et inaptitude d’origine professionnelle </a:t>
            </a:r>
          </a:p>
          <a:p>
            <a:endParaRPr lang="fr-FR" sz="1400" dirty="0">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les articles L. 1221-1 et L. 1226-23 du code du travail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Selon le premier de ces textes, le contrat de travail est soumis aux règles de droit commun. Il peut être établi selon les formes que les parties contractantes décident d'adopter.</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Selon le second, applicable aux départements de la Moselle, du Bas Rhin et du Haut-Rhin, le salarié dont le contrat de travail est suspendu pour une cause personnelle indépendante de sa volonté et pour une durée relativement sans importance a droit au maintien de son salaire. Toutefois, pendant la suspension du contrat, les indemnités versées par un régime d'assurances sociales obligatoire sont déduites du montant de la rémunération due par l'employeur.</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Pour faire droit à la demande de maintien du salaire formée par la salariée, l'arrêt retient, par motifs propres et adoptés, que l'employeur a son siège social dans le département du Bas-Rhin, que la salariée a une activité itinérante, et que son contrat de travail prévoit qu'elle est affiliée au régime local d'Alsace-Moselle pour ses droits à l'assurance maladie.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En statuant ainsi, après avoir constaté que la salariée exerçait son activité dans le département de Haute-Garonne, alors que les dispositions du droit local du travail, dit d'Alsace-Moselle, ne sont applicables que lorsque le salarié exerce principalement son activité dans les départements du Bas-Rhin, du Haut-Rhin et de la Moselle, la cour d'appel a violé les textes susvisés.</a:t>
            </a: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3" name="TextBox 2" descr="" title="">
            <a:extLst>
              <a:ext uri="{FF2B5EF4-FFF2-40B4-BE49-F238E27FC236}">
                <a16:creationId xmlns:a16="http://schemas.microsoft.com/office/drawing/2014/main" id="{52E0262F-0B9C-57FD-F610-DC6C535D53BE}"/>
              </a:ext>
            </a:extLst>
          </p:cNvPr>
          <p:cNvSpPr txBox="1"/>
          <p:nvPr/>
        </p:nvSpPr>
        <p:spPr>
          <a:xfrm>
            <a:off x="271585" y="89371"/>
            <a:ext cx="10794124" cy="7848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endParaRPr lang="fr-FR" sz="8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Rémunération et avantages</a:t>
            </a:r>
          </a:p>
        </p:txBody>
      </p:sp>
    </p:spTree>
    <p:extLst>
      <p:ext uri="{BB962C8B-B14F-4D97-AF65-F5344CB8AC3E}">
        <p14:creationId xmlns:p14="http://schemas.microsoft.com/office/powerpoint/2010/main" val="3780001670"/>
      </p:ext>
    </p:extLst>
  </p:cSld>
  <p:clrMapOvr>
    <a:masterClrMapping/>
  </p:clrMapOvr>
</p:sld>
</file>

<file path=ppt/slides/slide3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54D8BDC7-495F-7E19-B31F-7A3FB84E8A69}"/>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7E8FF434-E51C-F17D-DD07-B1A1DC002D19}"/>
              </a:ext>
            </a:extLst>
          </p:cNvPr>
          <p:cNvSpPr txBox="1"/>
          <p:nvPr/>
        </p:nvSpPr>
        <p:spPr>
          <a:xfrm>
            <a:off x="187079" y="1215673"/>
            <a:ext cx="11817841" cy="506292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n°24-13.123, Publié au bulletin</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Un salarié victime d’un accident de trajet… La non prise en compte de la suspension du contrat de travail pour le calcul de son ancienneté pour déterminer l’indemnité légale de licenciement !</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fontAlgn="base"/>
            <a:r>
              <a:rPr lang="fr-FR" sz="1400" i="1" dirty="0">
                <a:latin typeface="Calibri" panose="020F0502020204030204" pitchFamily="34" charset="0"/>
                <a:ea typeface="Calibri" panose="020F0502020204030204" pitchFamily="34" charset="0"/>
                <a:cs typeface="Calibri" panose="020F0502020204030204" pitchFamily="34" charset="0"/>
              </a:rPr>
              <a:t>Vu l'article L. 1226-7 du code du travail, dans sa rédaction antérieure à celle issue de la loi n° 2025-1403 du 30 décembre 2025, et l'article L. 1234-11 du même code, dans sa rédaction antérieure à celle issue de la loi n° 2025-1249 du 22 décembre 2025 :</a:t>
            </a:r>
            <a:br>
              <a:rPr lang="fr-FR" sz="1400" i="1" dirty="0">
                <a:latin typeface="Calibri" panose="020F0502020204030204" pitchFamily="34" charset="0"/>
                <a:ea typeface="Calibri" panose="020F0502020204030204" pitchFamily="34" charset="0"/>
                <a:cs typeface="Calibri" panose="020F0502020204030204" pitchFamily="34" charset="0"/>
              </a:rPr>
            </a:br>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Il résulte du second de ces textes que, sauf disposition conventionnelle plus favorable, les absences pour maladie ne peuvent être prises en considération dans le calcul de l'ancienneté propre à déterminer le montant de l'indemnité légale de licenciement, à la seule exception de la suspension du contrat de travail, prévue à l'article L. 1226-7, du salarié victime d'un accident du travail, autre qu'un accident de trajet, ou d'une maladie professionnelle pendant la durée de l'arrêt de travail provoqué par l'accident ou la maladie.</a:t>
            </a:r>
          </a:p>
          <a:p>
            <a:pPr marL="342900" indent="-342900" algn="just" fontAlgn="base">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Pour condamner l'employeur à verser au salarié une certaine somme à titre d'indemnité légale de licenciement, l'arrêt retient qu'elle sera calculée sur la base du salaire mensuel proposé par le salarié, non contestée par l'employeur, et d'une ancienneté allant du 8 septembre 1995 au 20 octobre 2020, préavis inclus, sans qu'il y ait lieu de déduire l'absence pour accident de trajet du 27 septembre au 9 novembre 2017.</a:t>
            </a:r>
          </a:p>
          <a:p>
            <a:pPr marL="342900" indent="-342900" algn="just" fontAlgn="base">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la période de suspension du contrat de travail du salarié résultant d'un arrêt de travail consécutif à un accident de trajet ne peut être prise en considération pour calculer l'ancienneté propre à déterminer le droit à l'indemnité légale de licenciement et son montant, la cour d'appel a violé les textes susvisés.</a:t>
            </a:r>
          </a:p>
          <a:p>
            <a:pPr algn="just" fontAlgn="base"/>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D7D35EBB-A43D-FD70-F99C-0916258793B4}"/>
              </a:ext>
            </a:extLst>
          </p:cNvPr>
          <p:cNvSpPr txBox="1"/>
          <p:nvPr/>
        </p:nvSpPr>
        <p:spPr>
          <a:xfrm>
            <a:off x="187079" y="212835"/>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2544309724"/>
      </p:ext>
    </p:extLst>
  </p:cSld>
  <p:clrMapOvr>
    <a:masterClrMapping/>
  </p:clrMapOvr>
</p:sld>
</file>

<file path=ppt/slides/slide3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F9B8A769-30DF-B804-05F6-F7F5DEB97855}"/>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87AAD9C1-4FBC-EAD4-9D48-11E233E4B59C}"/>
              </a:ext>
            </a:extLst>
          </p:cNvPr>
          <p:cNvSpPr txBox="1"/>
          <p:nvPr/>
        </p:nvSpPr>
        <p:spPr>
          <a:xfrm>
            <a:off x="187079" y="1215673"/>
            <a:ext cx="11817841" cy="506292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n°24-10.993, Publié au bulletin (1/2)</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Le salarié lanceur d’alerte bénéficie d’une protection renforcée sauf démonstration de sa mauvaise foi !</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1132-3-3, alinéa 2, du code du travail, dans sa rédaction issue de la loi n° 2016-1691 du 9 décembre 2016, aucune personne ne peut être écartée d'une procédure de recrutement ou de l'accès à un stage ou à une période de formation professionnelle, aucun salarié ne peut être sanctionné, licencié ou faire l'objet d'une mesure discriminatoire, directe ou indirecte, notamment en matière de rémunération, au sens de l'article L. 3221-3, de mesures d'intéressement ou de distribution d'actions, de formation, de reclassement, d'affectation, de qualification, de classification, de promotion professionnelle, de mutation ou de renouvellement de contrat, pour avoir signalé une alerte dans le respect des articles 6 à 8 de la loi n° 2016-1691 du 9 décembre 2016 relative à la transparence, à la lutte contre la corruption et à la modernisation de la vie économique.</a:t>
            </a:r>
          </a:p>
          <a:p>
            <a:pPr marL="342900" indent="-342900" algn="just" fontAlgn="base">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Selon l'article 6 de la loi n° 2016-1691 du 9 décembre 2016, dans sa rédaction antérieure à la loi n° 2022-401 du 21 mars 2022, un lanceur d'alerte est une personne physique qui révèle ou signale, de manière désintéressée et de bonne foi, un crime ou un délit, une violation grave et manifeste d'un engagement international régulièrement ratifié ou approuvé par la France, d'un acte unilatéral d'une organisation internationale pris sur le fondement d'un tel engagement, de la loi ou du règlement, ou une menace ou un préjudice graves pour l'intérêt général, dont elle a eu personnellement connaissance.</a:t>
            </a:r>
          </a:p>
          <a:p>
            <a:pPr marL="342900" indent="-342900" algn="just" fontAlgn="base">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Il en résulte qu'un salarié ne peut être sanctionné, licencié ou faire l'objet d'une mesure discriminatoire pour ce motif sauf mauvaise foi, laquelle ne peut résulter que de la connaissance par lui de la fausseté des faits qu'il dénonce, ou lorsqu'il agit de manière intéressée, dans un but étranger à l'intérêt général.</a:t>
            </a:r>
          </a:p>
          <a:p>
            <a:pPr marL="342900" indent="-342900" algn="just" fontAlgn="base">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La cour d'appel a d'abord constaté que le salarié avait adressé le 16 février 2018 à son supérieur hiérarchique un courrier électronique ayant pour objet le projet de réalisation d'une aire d'accueil pour les gens du voyage à La Ciotat dans lequel il l'alertait « sur les risques pour l'environnement d'un projet d'aire d'accueil sur le Vallon de la forge » et que le 11 avril 2018, il avait consigné et signé le même texte dans le recueil des alertes.</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9" name="TextBox 8" descr="" title="">
            <a:extLst>
              <a:ext uri="{FF2B5EF4-FFF2-40B4-BE49-F238E27FC236}">
                <a16:creationId xmlns:a16="http://schemas.microsoft.com/office/drawing/2014/main" id="{1DCB0C67-414C-BB24-041E-02FD96503DA0}"/>
              </a:ext>
            </a:extLst>
          </p:cNvPr>
          <p:cNvSpPr txBox="1"/>
          <p:nvPr/>
        </p:nvSpPr>
        <p:spPr>
          <a:xfrm>
            <a:off x="187079" y="212835"/>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1713915027"/>
      </p:ext>
    </p:extLst>
  </p:cSld>
  <p:clrMapOvr>
    <a:masterClrMapping/>
  </p:clrMapOvr>
</p:sld>
</file>

<file path=ppt/slides/slide3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FE8C3DE7-7B57-DF9F-CF11-E9290D0A9E88}"/>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E0131E57-BEC4-3DC2-6F86-DBDF3964CB36}"/>
              </a:ext>
            </a:extLst>
          </p:cNvPr>
          <p:cNvSpPr txBox="1"/>
          <p:nvPr/>
        </p:nvSpPr>
        <p:spPr>
          <a:xfrm>
            <a:off x="187079" y="1148745"/>
            <a:ext cx="11817841" cy="570925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n°24-10.993, Publié au bulletin (2/2)</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Le salarié lanceur d’alerte bénéficie d’une protection renforcée sauf démonstration de sa mauvaise foi !</a:t>
            </a:r>
          </a:p>
          <a:p>
            <a:pPr marL="342900" indent="-342900" algn="just" fontAlgn="base">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Elle a ensuite relevé que l'alerte avait, en partie, pour objet de signaler une menace ou un préjudice grave pour l'intérêt général dont le salarié avait eu personnellement connaissance puisqu'il indiquait que le diagnostic écologique qu'il avait réalisé avait mis en évidence la destruction d'espèces protégées et de leurs habitats, en phase travaux comme en phase d'exploitation d'une aire d'accueil, et que quelles que fussent les conclusions et, le cas échéant, les mesures compensatoires issues de l'étude d'impact imposée, la destruction d'espèces protégées était inévitable et justifiait son alerte et ajoutait que les besoins fonciers pour travaux de mise en sécurité concernaient des terrains classés en EBC, en zone Natura 2000 ou sur zone réglementée au PLU comme Espaces littoraux à préserver.</a:t>
            </a:r>
          </a:p>
          <a:p>
            <a:pPr marL="342900" indent="-342900" algn="just" fontAlgn="base">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Elle a souligné que si la mise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d'aires pour les gens du voyage relevait de l'intérêt général, la préservation de l'environnement dans le cadre de la loi et des règlements en relevait tout autant et a ajouté, d'une part, que si la société </a:t>
            </a:r>
            <a:r>
              <a:rPr lang="fr-FR" sz="1400" i="1" dirty="0" err="1">
                <a:latin typeface="Calibri" panose="020F0502020204030204" pitchFamily="34" charset="0"/>
                <a:ea typeface="Calibri" panose="020F0502020204030204" pitchFamily="34" charset="0"/>
                <a:cs typeface="Calibri" panose="020F0502020204030204" pitchFamily="34" charset="0"/>
              </a:rPr>
              <a:t>Soleam</a:t>
            </a:r>
            <a:r>
              <a:rPr lang="fr-FR" sz="1400" i="1" dirty="0">
                <a:latin typeface="Calibri" panose="020F0502020204030204" pitchFamily="34" charset="0"/>
                <a:ea typeface="Calibri" panose="020F0502020204030204" pitchFamily="34" charset="0"/>
                <a:cs typeface="Calibri" panose="020F0502020204030204" pitchFamily="34" charset="0"/>
              </a:rPr>
              <a:t> produisait un diagnostic écologique du projet qui avait été remis le 30 mai 2014 par la société Naturalia, ce document ne constituait pas l'étude d'impact dont le contenu était défini par l'article R. 122-5 du code de l'environnement en ce qu'il ne comportait pas, notamment, une analyse des effets négatifs et positifs, directs et indirects, temporaires et permanents, à court, moyen et long terme, du projet sur l'environnement, une analyse des effets cumulés du projet avec d'autres projets connus, ne mentionnait pas les mesures prévues par le pétitionnaire ou le maître de l'ouvrage pour éviter les effets négatifs notables du projet sur l'environnement ou la santé humaine, pour réduire les effets n'ayant pu être évités et pour compenser les effets négatifs notables du projet sur l'environnement ou la santé humaine qui n'auraient pu être ni évités ni suffisamment réduits, d'autre part, que le salarié produisait un article de presse du 31 mai 2023 intitulé « fin de parcours pour le projet pharaonique d'aire des gens du voyage à [Localité 3] » qui relatait les circonstances de l'abandon du projet notamment en raison des contraintes réglementaires et de son impact sur l'environnement.</a:t>
            </a:r>
          </a:p>
          <a:p>
            <a:pPr marL="342900" indent="-342900" algn="just" fontAlgn="base">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Par ces seuls motifs, dont elle a déduit que le salarié qui avait signalé de bonne foi et de manière désintéressée une menace grave pour l'intérêt général était en droit de bénéficier du statut de lanceur d'alerte, la cour d'appel a légalement justifié sa décision.</a:t>
            </a:r>
          </a:p>
          <a:p>
            <a:pPr algn="just" fontAlgn="base"/>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4" name="TextBox 3" descr="" title="">
            <a:extLst>
              <a:ext uri="{FF2B5EF4-FFF2-40B4-BE49-F238E27FC236}">
                <a16:creationId xmlns:a16="http://schemas.microsoft.com/office/drawing/2014/main" id="{08627327-0A4F-26C7-4714-5124E1C7D24D}"/>
              </a:ext>
            </a:extLst>
          </p:cNvPr>
          <p:cNvSpPr txBox="1"/>
          <p:nvPr/>
        </p:nvSpPr>
        <p:spPr>
          <a:xfrm>
            <a:off x="187079" y="212835"/>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1899276196"/>
      </p:ext>
    </p:extLst>
  </p:cSld>
  <p:clrMapOvr>
    <a:masterClrMapping/>
  </p:clrMapOvr>
</p:sld>
</file>

<file path=ppt/slides/slide3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EF131892-90E8-FAE3-549B-3761D5364996}"/>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4599AFE7-0945-8D7E-76B3-39E974FAA274}"/>
              </a:ext>
            </a:extLst>
          </p:cNvPr>
          <p:cNvSpPr txBox="1"/>
          <p:nvPr/>
        </p:nvSpPr>
        <p:spPr>
          <a:xfrm>
            <a:off x="58327" y="767559"/>
            <a:ext cx="12133673" cy="638636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n°24-21.030, Publié au bulletin</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Une précision importante concernant la procédure d’inaptitude </a:t>
            </a:r>
          </a:p>
          <a:p>
            <a:pPr algn="just" fontAlgn="base"/>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Selon l'article L. 4624-4 du code du travail, après avoir procédé ou fait procéder par un membre de l'équipe pluridisciplinaire à une étude de poste et après avoir échangé avec le salarié et l'employeur, le médecin du travail qui constate qu'aucune mesure d'aménagement, d'adaptation ou de transformation du poste de travail occupé n'est possible et que l'état de santé du travailleur justifie un changement de poste déclare le travailleur inapte à son poste de travail.</a:t>
            </a:r>
          </a:p>
          <a:p>
            <a:pPr marL="342900" indent="-342900" algn="just" fontAlgn="base">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L'article R. 4624-42 du code du travail, dans sa rédaction issue du décret n° 2016-1908 du 27 décembre 2016, précise que le médecin du travail ne peut constater l'inaptitude médicale du travailleur à son poste de travail que s'il a réalisé au moins un examen médical de l'intéressé, accompagné, le cas échéant, des examens complémentaires, permettant un échange sur les mesures d'aménagement, d'adaptation ou de mutation de poste ou la nécessité de proposer un changement de poste, s'il a réalisé ou fait réaliser une étude de ce poste, s'il a réalisé ou fait réaliser une étude des conditions de travail dans l'établissement et indiqué la date à laquelle la fiche d'entreprise a été actualisée et s'il a procédé à un échange, par tout moyen, avec l'employeur.</a:t>
            </a:r>
          </a:p>
          <a:p>
            <a:pPr marL="342900" indent="-342900" algn="just" fontAlgn="base">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Selon l'article R. 4624-34 du même code, le travailleur peut solliciter notamment une visite médicale, lorsqu'il anticipe un risque d'inaptitude, dans l'objectif d'engager une démarche de maintien en emploi et de bénéficier d'un accompagnement personnalisé, le médecin du travail pouvant également organiser une visite médicale pour tout travailleur le nécessitant.</a:t>
            </a:r>
          </a:p>
          <a:p>
            <a:pPr marL="342900" indent="-342900" algn="just" fontAlgn="base">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Il résulte de ces textes que l'inaptitude peut être constatée à l'issue d'une visite initiée par le médecin du travail en application de l'article R. 4624-34 du code du travail dès lors que celui-ci a réalisé au moins un examen médical de l'intéressé, accompagné, le cas échéant, des examens complémentaires, permettant un échange sur les mesures d'aménagement, d'adaptation ou de mutation de poste ou la nécessité de proposer un changement de poste, s'il a réalisé ou fait réaliser une étude de ce poste, s'il a réalisé ou fait réaliser une étude des conditions de travail dans l'établissement et indiqué la date à laquelle la fiche d'entreprise a été actualisée et s'il a procédé à un échange, par tout moyen, avec l'employeur.</a:t>
            </a:r>
          </a:p>
          <a:p>
            <a:pPr marL="342900" indent="-342900" algn="just" fontAlgn="base">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La cour d'appel, qui a relevé que le médecin du travail avait engagé la procédure prévue à l'article R. 4624-42 du code du travail, convoqué le salarié à une visite médicale, avisé l'employeur de cette convocation et déclaré le salarié inapte à l'issue de cette visite, en a exactement déduit que l'inaptitude avait été régulièrement constatée.</a:t>
            </a:r>
          </a:p>
          <a:p>
            <a:pPr marL="342900" indent="-342900" algn="just" fontAlgn="base">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3" name="TextBox 2" descr="" title="">
            <a:extLst>
              <a:ext uri="{FF2B5EF4-FFF2-40B4-BE49-F238E27FC236}">
                <a16:creationId xmlns:a16="http://schemas.microsoft.com/office/drawing/2014/main" id="{7B4DB84D-66A9-BB22-A264-31B51B91AE91}"/>
              </a:ext>
            </a:extLst>
          </p:cNvPr>
          <p:cNvSpPr txBox="1"/>
          <p:nvPr/>
        </p:nvSpPr>
        <p:spPr>
          <a:xfrm>
            <a:off x="148979" y="0"/>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2026453842"/>
      </p:ext>
    </p:extLst>
  </p:cSld>
  <p:clrMapOvr>
    <a:masterClrMapping/>
  </p:clrMapOvr>
</p:sld>
</file>

<file path=ppt/slides/slide3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53BB0067-023C-3265-4708-0FF95C537060}"/>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4DFBE70C-40B8-7FE4-5779-9E29EB0E2FDB}"/>
              </a:ext>
            </a:extLst>
          </p:cNvPr>
          <p:cNvSpPr txBox="1"/>
          <p:nvPr/>
        </p:nvSpPr>
        <p:spPr>
          <a:xfrm>
            <a:off x="187079" y="1215673"/>
            <a:ext cx="11817841" cy="506292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21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n°24-18.876, Publié au bulletin</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Inaptitude à la RATP : L’absence de saisine de la commission médicale sanctionnée… mais sans nullité </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t>Selon l'article 50 du statut du personnel de la RATP prévu par l'article 31 de la loi n° 48-506 du 21 mars 1948, dans sa version antérieure à celle adoptée le 31 janvier 2020 et publiée le 7 novembre 2020, la réforme est prononcée par le président directeur général sur proposition de la commission médicale visée à l'article 94. L'agent réformé est soumis aux dispositions du Règlement des retraites.</a:t>
            </a:r>
          </a:p>
          <a:p>
            <a:pPr marL="342900" indent="-342900" algn="just" fontAlgn="base">
              <a:buFont typeface="+mj-lt"/>
              <a:buAutoNum type="arabicPeriod" startAt="7"/>
            </a:pPr>
            <a:endParaRPr lang="fr-FR" sz="1400" i="1" dirty="0"/>
          </a:p>
          <a:p>
            <a:pPr marL="342900" indent="-342900" algn="just" fontAlgn="base">
              <a:buFont typeface="+mj-lt"/>
              <a:buAutoNum type="arabicPeriod" startAt="7"/>
            </a:pPr>
            <a:r>
              <a:rPr lang="fr-FR" sz="1400" i="1" dirty="0"/>
              <a:t>Selon les articles 97 et 99 du statut du personnel, l'inaptitude définitive à l'emploi statutaire relève de la seule compétence du médecin du travail et l'agent faisant l'objet d'un tel avis d'inaptitude peut être reclassé dans un autre emploi, l'agent non reclassé étant réformé.</a:t>
            </a:r>
          </a:p>
          <a:p>
            <a:pPr marL="342900" indent="-342900" algn="just" fontAlgn="base">
              <a:buFont typeface="+mj-lt"/>
              <a:buAutoNum type="arabicPeriod" startAt="7"/>
            </a:pPr>
            <a:endParaRPr lang="fr-FR" sz="1400" i="1" dirty="0"/>
          </a:p>
          <a:p>
            <a:pPr marL="342900" indent="-342900" algn="just" fontAlgn="base">
              <a:buFont typeface="+mj-lt"/>
              <a:buAutoNum type="arabicPeriod" startAt="7"/>
            </a:pPr>
            <a:r>
              <a:rPr lang="fr-FR" sz="1400" i="1" dirty="0"/>
              <a:t>Il résulte de la combinaison de ces textes qu'en l'absence de reclassement à la suite de l'avis d'inaptitude à son poste statutaire émis par le médecin du travail, l'agent est réformé, de sorte que la commission médicale doit être saisie. À défaut d'une telle saisine, la réforme est irrégulière. En l'absence d'une proposition de la commission médicale, qui n'est pas une consultation au sens de l'article L. 1235-2 du code du travail, dans sa rédaction issue de l'ordonnance n° 2017-1387 du 22 septembre 2017, la rupture du contrat de travail est sans cause réelle et sérieuse.</a:t>
            </a:r>
          </a:p>
          <a:p>
            <a:pPr marL="342900" indent="-342900" algn="just" fontAlgn="base">
              <a:buFont typeface="+mj-lt"/>
              <a:buAutoNum type="arabicPeriod" startAt="7"/>
            </a:pPr>
            <a:endParaRPr lang="fr-FR" sz="1400" i="1" dirty="0"/>
          </a:p>
          <a:p>
            <a:pPr marL="342900" indent="-342900" algn="just" fontAlgn="base">
              <a:buFont typeface="+mj-lt"/>
              <a:buAutoNum type="arabicPeriod" startAt="7"/>
            </a:pPr>
            <a:r>
              <a:rPr lang="fr-FR" sz="1400" i="1" dirty="0"/>
              <a:t>Dès lors que la rupture du contrat est prononcée en conséquence de l'avis d'inaptitude définitive à l'emploi statutaire occupé par l'agent, émis par le médecin du travail, c'est à bon droit que la cour d'appel s'est bornée à déclarer cette rupture sans cause réelle et sérieuse, l'absence de proposition par la commission, ne constituant pas, à elle seule, une discrimination à raison de l'état de santé.</a:t>
            </a:r>
          </a:p>
          <a:p>
            <a:pPr marL="342900" indent="-342900" algn="just" fontAlgn="base">
              <a:buFont typeface="+mj-lt"/>
              <a:buAutoNum type="arabicPeriod" startAt="7"/>
            </a:pPr>
            <a:endParaRPr lang="fr-FR" sz="1400" i="1" dirty="0"/>
          </a:p>
          <a:p>
            <a:pPr marL="342900" indent="-342900" algn="just" fontAlgn="base">
              <a:buFont typeface="+mj-lt"/>
              <a:buAutoNum type="arabicPeriod" startAt="7"/>
            </a:pPr>
            <a:r>
              <a:rPr lang="fr-FR" sz="1400" i="1" dirty="0"/>
              <a:t>Les moyens ne sont donc pas fondés.</a:t>
            </a:r>
          </a:p>
          <a:p>
            <a:pPr algn="just" fontAlgn="base"/>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3" name="TextBox 2" descr="" title="">
            <a:extLst>
              <a:ext uri="{FF2B5EF4-FFF2-40B4-BE49-F238E27FC236}">
                <a16:creationId xmlns:a16="http://schemas.microsoft.com/office/drawing/2014/main" id="{F7108893-D66A-2778-89A3-5C8A28DD1E7C}"/>
              </a:ext>
            </a:extLst>
          </p:cNvPr>
          <p:cNvSpPr txBox="1"/>
          <p:nvPr/>
        </p:nvSpPr>
        <p:spPr>
          <a:xfrm>
            <a:off x="187079" y="212835"/>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3841039114"/>
      </p:ext>
    </p:extLst>
  </p:cSld>
  <p:clrMapOvr>
    <a:masterClrMapping/>
  </p:clrMapOvr>
</p:sld>
</file>

<file path=ppt/slides/slide3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4E3E13E9-121D-A031-8E12-6F5D6B6AD030}"/>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8F77A9A7-21D8-7AB0-3F53-55DBEA9BFAD1}"/>
              </a:ext>
            </a:extLst>
          </p:cNvPr>
          <p:cNvSpPr txBox="1"/>
          <p:nvPr/>
        </p:nvSpPr>
        <p:spPr>
          <a:xfrm>
            <a:off x="187079" y="1543868"/>
            <a:ext cx="11817841" cy="3770263"/>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21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n°24-16.240, Publié au bulletin</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Convocation à l’entretien préalable : L’absence de signature du salarié sur la décharge n’entache pas la procédure de licenciement</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Le mode de convocation à l'entretien préalable au licenciement, par l'envoi d'une lettre recommandée ou par lettre remise en main propre contre décharge, visé par l'article L. 1232-2, alinéa 2, du code du travail, n'est qu'un moyen légal de prévenir toute contestation sur la date de la convocation.</a:t>
            </a:r>
          </a:p>
          <a:p>
            <a:pPr marL="342900" indent="-342900" algn="just" fontAlgn="base">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La cour d'appel a constaté que le salarié, qui ne contestait pas s'être présenté à l'entretien préalable fixé au 18 février 2016, avait reçu sa convocation à cet entretien en main propre le 11 février 2016.</a:t>
            </a:r>
          </a:p>
          <a:p>
            <a:pPr marL="342900" indent="-342900" algn="just" fontAlgn="base">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Elle en a exactement déduit, peu important l'absence de signature de l'intéressé sur la décharge que l'employeur lui avait présentée, que la procédure de licenciement était régulière.</a:t>
            </a:r>
          </a:p>
          <a:p>
            <a:pPr marL="342900" indent="-342900" algn="just" fontAlgn="base">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a:p>
            <a:pPr algn="just" fontAlgn="base"/>
            <a:br>
              <a:rPr lang="fr-FR" sz="1400" dirty="0"/>
            </a:br>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3" name="TextBox 2" descr="" title="">
            <a:extLst>
              <a:ext uri="{FF2B5EF4-FFF2-40B4-BE49-F238E27FC236}">
                <a16:creationId xmlns:a16="http://schemas.microsoft.com/office/drawing/2014/main" id="{16AC4933-3D46-796E-C500-A174E3F54610}"/>
              </a:ext>
            </a:extLst>
          </p:cNvPr>
          <p:cNvSpPr txBox="1"/>
          <p:nvPr/>
        </p:nvSpPr>
        <p:spPr>
          <a:xfrm>
            <a:off x="187079" y="212835"/>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53294366"/>
      </p:ext>
    </p:extLst>
  </p:cSld>
  <p:clrMapOvr>
    <a:masterClrMapping/>
  </p:clrMapOvr>
</p:sld>
</file>

<file path=ppt/slides/slide3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B29336B5-C58D-4A36-7A4E-1437E5C85228}"/>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94347493-07D0-F25F-BCB2-47CF83294945}"/>
              </a:ext>
            </a:extLst>
          </p:cNvPr>
          <p:cNvSpPr txBox="1"/>
          <p:nvPr/>
        </p:nvSpPr>
        <p:spPr>
          <a:xfrm>
            <a:off x="187080" y="901565"/>
            <a:ext cx="11817841" cy="6694140"/>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21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n°24-22.852, Publié au bulletin</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Maladie professionnelle et faute grave : L’employeur peut invoquer des faits antérieurs… Mais ne peut en aucun cas ignorer le harcèlement !</a:t>
            </a:r>
          </a:p>
          <a:p>
            <a:pPr algn="just" fontAlgn="base"/>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Selon l'article L. 1226-9 du code du travail, au cours des périodes de suspension du contrat de travail, l'employeur ne peut rompre ce dernier que s'il justifie soit d'une faute grave de l'intéressé, soit de son impossibilité de maintenir ce contrat pour un motif étranger à l'accident ou à la maladie.</a:t>
            </a:r>
          </a:p>
          <a:p>
            <a:pPr marL="342900" indent="-342900" algn="just" fontAlgn="base">
              <a:buFont typeface="+mj-lt"/>
              <a:buAutoNum type="arabicPeriod" startAt="5"/>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en résulte que si, pendant la période de suspension du contrat de travail consécutive à un accident du travail ou une maladie professionnelle, l'employeur peut seulement, dans le cas d'une rupture pour faute grave, reprocher au salarié des manquements à l'obligation de loyauté, cela ne lui interdit pas de se prévaloir de tout manquement aux obligations issues du contrat de travail antérieurs à cette suspension.</a:t>
            </a:r>
          </a:p>
          <a:p>
            <a:pPr marL="342900" indent="-342900" algn="just" fontAlgn="base">
              <a:buFont typeface="+mj-lt"/>
              <a:buAutoNum type="arabicPeriod" startAt="5"/>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La cour d'appel a constaté que la salariée avait manqué, depuis au moins 2014, à la clause d'exclusivité insérée au contrat de travail en travaillant plusieurs heures par mois pour un tiers, et ce en utilisant les outils de travail mis à sa disposition, et qu'elle avait manqué à son obligation de discrétion en communiquant à son époux en 2015 des documents comptables internes à la société.</a:t>
            </a:r>
          </a:p>
          <a:p>
            <a:pPr marL="342900" indent="-342900" algn="just" fontAlgn="base">
              <a:buFont typeface="+mj-lt"/>
              <a:buAutoNum type="arabicPeriod" startAt="5"/>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a:p>
            <a:pPr fontAlgn="base"/>
            <a:endParaRPr lang="fr-FR" sz="800" i="1" dirty="0">
              <a:latin typeface="Calibri" panose="020F0502020204030204" pitchFamily="34" charset="0"/>
              <a:ea typeface="Calibri" panose="020F0502020204030204" pitchFamily="34" charset="0"/>
              <a:cs typeface="Calibri" panose="020F0502020204030204" pitchFamily="34" charset="0"/>
            </a:endParaRPr>
          </a:p>
          <a:p>
            <a:pPr fontAlgn="base"/>
            <a:r>
              <a:rPr lang="fr-FR" sz="1400" b="1" i="1" dirty="0">
                <a:latin typeface="Calibri" panose="020F0502020204030204" pitchFamily="34" charset="0"/>
                <a:ea typeface="Calibri" panose="020F0502020204030204" pitchFamily="34" charset="0"/>
                <a:cs typeface="Calibri" panose="020F0502020204030204" pitchFamily="34" charset="0"/>
              </a:rPr>
              <a:t>[…]</a:t>
            </a:r>
          </a:p>
          <a:p>
            <a:pPr fontAlgn="base"/>
            <a:endParaRPr lang="fr-FR" sz="800" i="1" dirty="0">
              <a:latin typeface="Calibri" panose="020F0502020204030204" pitchFamily="34" charset="0"/>
              <a:ea typeface="Calibri" panose="020F0502020204030204" pitchFamily="34" charset="0"/>
              <a:cs typeface="Calibri" panose="020F0502020204030204" pitchFamily="34" charset="0"/>
            </a:endParaRPr>
          </a:p>
          <a:p>
            <a:pPr fontAlgn="base"/>
            <a:r>
              <a:rPr lang="fr-FR" sz="1400" i="1" dirty="0">
                <a:latin typeface="Calibri" panose="020F0502020204030204" pitchFamily="34" charset="0"/>
                <a:ea typeface="Calibri" panose="020F0502020204030204" pitchFamily="34" charset="0"/>
                <a:cs typeface="Calibri" panose="020F0502020204030204" pitchFamily="34" charset="0"/>
              </a:rPr>
              <a:t>Vu les articles L. 1152-1 et L. 1154-1 du code du travail :</a:t>
            </a:r>
            <a:endParaRPr lang="fr-FR" sz="1400" b="1" i="1" dirty="0">
              <a:latin typeface="Calibri" panose="020F0502020204030204" pitchFamily="34" charset="0"/>
              <a:ea typeface="Calibri" panose="020F0502020204030204" pitchFamily="34" charset="0"/>
              <a:cs typeface="Calibri" panose="020F0502020204030204" pitchFamily="34" charset="0"/>
            </a:endParaRPr>
          </a:p>
          <a:p>
            <a:pPr fontAlgn="base"/>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Il résulte de ces textes que pour se prononcer sur l'existence d'un harcèlement moral, il appartient au juge d'examiner l'ensemble des éléments invoqués par le salarié, en prenant en compte les documents médicaux éventuellement produits, et d'apprécier si les faits matériellement établis, pris dans leur ensemble, laissent supposer l'existence d'un harcèlement moral. Dans l'affirmative, il revient au juge d'apprécier si l'employeur prouve que les agissements invoqués ne sont pas constitutifs d'un tel harcèlement et que ses décisions sont justifiées par des éléments objectifs étrangers à tout harcèlement.</a:t>
            </a:r>
          </a:p>
          <a:p>
            <a:pPr marL="342900" indent="-342900" fontAlgn="base">
              <a:buFont typeface="+mj-lt"/>
              <a:buAutoNum type="arabicPeriod" startAt="10"/>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Pour débouter la salariée de sa demande de nullité du licenciement et de dommages-intérêts pour harcèlement moral, l'arrêt, après avoir constaté que le grief relatif au management particulièrement agressif et intimidant de l'employeur était matériellement établi, retient que cette attitude ne relève pas du harcèlement moral dès lors que l'employeur avait des griefs professionnels fondés à formuler à l'encontre de la salariée.</a:t>
            </a:r>
          </a:p>
          <a:p>
            <a:pPr marL="342900" indent="-342900" fontAlgn="base">
              <a:buFont typeface="+mj-lt"/>
              <a:buAutoNum type="arabicPeriod" startAt="10"/>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qu'elle constatait l'existence d'un management agressif et intimidant, la cour d'appel a violé les textes susvisés.</a:t>
            </a:r>
          </a:p>
          <a:p>
            <a:pPr fontAlgn="base"/>
            <a:endParaRPr lang="fr-FR" sz="1400" dirty="0">
              <a:latin typeface="Calibri" panose="020F0502020204030204" pitchFamily="34" charset="0"/>
              <a:ea typeface="Calibri" panose="020F0502020204030204" pitchFamily="34" charset="0"/>
              <a:cs typeface="Calibri" panose="020F0502020204030204" pitchFamily="34" charset="0"/>
            </a:endParaRPr>
          </a:p>
          <a:p>
            <a:pPr algn="just" fontAlgn="base"/>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3" name="TextBox 2" descr="" title="">
            <a:extLst>
              <a:ext uri="{FF2B5EF4-FFF2-40B4-BE49-F238E27FC236}">
                <a16:creationId xmlns:a16="http://schemas.microsoft.com/office/drawing/2014/main" id="{DFBD3911-FF70-2CDF-FCFB-4E66F02A6AB4}"/>
              </a:ext>
            </a:extLst>
          </p:cNvPr>
          <p:cNvSpPr txBox="1"/>
          <p:nvPr/>
        </p:nvSpPr>
        <p:spPr>
          <a:xfrm>
            <a:off x="187079" y="55179"/>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1941248750"/>
      </p:ext>
    </p:extLst>
  </p:cSld>
  <p:clrMapOvr>
    <a:masterClrMapping/>
  </p:clrMapOvr>
</p:sld>
</file>

<file path=ppt/slides/slide3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4B79756A-2DD1-4E7D-3440-590D6A232BB4}"/>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12C89471-8B83-C289-D717-A140412B5C86}"/>
              </a:ext>
            </a:extLst>
          </p:cNvPr>
          <p:cNvSpPr txBox="1"/>
          <p:nvPr/>
        </p:nvSpPr>
        <p:spPr>
          <a:xfrm>
            <a:off x="187079" y="1215673"/>
            <a:ext cx="11817841" cy="506292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21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n°24-21.142, Publié au bulletin (1/2)</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Transfert d’entreprise : le licenciement privé d’effet reste soumis au barème Macron</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fontAlgn="base"/>
            <a:r>
              <a:rPr lang="fr-FR" sz="1400" i="1" dirty="0">
                <a:latin typeface="Calibri" panose="020F0502020204030204" pitchFamily="34" charset="0"/>
                <a:ea typeface="Calibri" panose="020F0502020204030204" pitchFamily="34" charset="0"/>
                <a:cs typeface="Calibri" panose="020F0502020204030204" pitchFamily="34" charset="0"/>
              </a:rPr>
              <a:t>Vu les articles L. 1224-1, L. 1235-3, L. 1235-3-1 et L. 1235-4 du code du travail, ces trois derniers dans leur rédaction issue de l'ordonnance n° 2017-1387 du 22 septembre 2017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Il résulte du premier de ces textes, interprété à la lumière de la Directive 2001/23/CE du Conseil du 12 mars 2001, que le salarié licencié à l'occasion du transfert de l'entité économique dont il relève, et dont le licenciement est ainsi dépourvu d'effet, peut, à son choix, demander au repreneur la poursuite du contrat de travail ou demander à la société qui l'a licencié réparation du préjudice résultant de la rupture. Lorsque la perte d'emploi résulte à la fois de l'ancien employeur, qui a pris l'initiative d'un licenciement dépourvu d'effet, et du nouvel exploitant, qui a refusé de poursuivre le contrat de travail ainsi rompu, le salarié peut diriger son action contre l'un ou l'autre, sauf un éventuel recours entre eux.</a:t>
            </a:r>
          </a:p>
          <a:p>
            <a:pPr marL="342900" indent="-342900" algn="just" fontAlgn="base">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En l'absence de texte spécial, les conséquences dommageables, résultant de cette éviction et de la perte de l'emploi, sont réparées conformément aux dispositions de l'article L. 1235-3 du code du travail.</a:t>
            </a:r>
          </a:p>
          <a:p>
            <a:pPr marL="342900" indent="-342900" algn="just" fontAlgn="base">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Pour condamner l'entreprise cessionnaire à payer à Mme [L] une somme de 59 364 euros à titre de dommages-intérêts, l'arrêt retient que le licenciement d'un salarié et son indemnisation en méconnaissance du principe de poursuite du contrat de travail en cas de transfert d'une entité économique autonome mettent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des règles impératives du droit de l'Union européenne et que l'indemnisation d'un licenciement privé d'effet telle qu'appliquée dans le droit français par référence à l'article L. 1235-3 du code du travail instaurant un plafonnement des indemnités n'est pas conforme au droit de l'Union européenne tel qu'interprété par la Cour de justice de l'Union européenne exigeant que la sanction de la méconnaissance de la Directive sur le maintien des droits des travailleurs en cas de transfert d'une entreprise ait un caractère effectif, proportionné et dissuasif et analogue à celle de violations similaires du droit national.</a:t>
            </a:r>
          </a:p>
        </p:txBody>
      </p:sp>
      <p:sp>
        <p:nvSpPr>
          <p:cNvPr id="3" name="TextBox 2" descr="" title="">
            <a:extLst>
              <a:ext uri="{FF2B5EF4-FFF2-40B4-BE49-F238E27FC236}">
                <a16:creationId xmlns:a16="http://schemas.microsoft.com/office/drawing/2014/main" id="{7636BBC6-E1FB-6DB4-CCD2-B9BB53F956B8}"/>
              </a:ext>
            </a:extLst>
          </p:cNvPr>
          <p:cNvSpPr txBox="1"/>
          <p:nvPr/>
        </p:nvSpPr>
        <p:spPr>
          <a:xfrm>
            <a:off x="187079" y="212835"/>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1836164356"/>
      </p:ext>
    </p:extLst>
  </p:cSld>
  <p:clrMapOvr>
    <a:masterClrMapping/>
  </p:clrMapOvr>
</p:sld>
</file>

<file path=ppt/slides/slide4.xml><?xml version="1.0" encoding="utf-8"?>
<p:sld xmlns:a16="http://schemas.microsoft.com/office/drawing/2014/main" xmlns:m="http://schemas.openxmlformats.org/officeDocument/2006/math" xmlns:a14="http://schemas.microsoft.com/office/drawing/2010/main" xmlns:ma14="http://schemas.microsoft.com/office/mac/drawingml/2011/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D6999BCB-D8FC-BA7A-9B57-8331498A85FD}"/>
            </a:ext>
          </a:extLst>
        </p:cNvPr>
        <p:cNvGrpSpPr/>
        <p:nvPr/>
      </p:nvGrpSpPr>
      <p:grpSpPr>
        <a:xfrm>
          <a:off x="0" y="0"/>
          <a:ext cx="0" cy="0"/>
          <a:chOff x="0" y="0"/>
          <a:chExt cx="0" cy="0"/>
        </a:xfrm>
      </p:grpSpPr>
      <p:grpSp>
        <p:nvGrpSpPr>
          <p:cNvPr id="118" name="Rectangle à coins arrondis 2" descr="" title="">
            <a:extLst>
              <a:ext uri="{FF2B5EF4-FFF2-40B4-BE49-F238E27FC236}">
                <a16:creationId xmlns:a16="http://schemas.microsoft.com/office/drawing/2014/main" id="{151CF70F-91E6-E979-8A01-8C43CAE72048}"/>
              </a:ext>
            </a:extLst>
          </p:cNvPr>
          <p:cNvGrpSpPr/>
          <p:nvPr/>
        </p:nvGrpSpPr>
        <p:grpSpPr>
          <a:xfrm>
            <a:off x="731397" y="548677"/>
            <a:ext cx="10729207" cy="5256597"/>
            <a:chOff x="-2" y="-1"/>
            <a:chExt cx="10729205" cy="5256596"/>
          </a:xfrm>
        </p:grpSpPr>
        <p:sp>
          <p:nvSpPr>
            <p:cNvPr id="116" name="Rectangle aux angles arrondis" descr="" title="">
              <a:extLst>
                <a:ext uri="{FF2B5EF4-FFF2-40B4-BE49-F238E27FC236}">
                  <a16:creationId xmlns:a16="http://schemas.microsoft.com/office/drawing/2014/main" id="{1E9E8DC4-5BAA-1294-9425-3B255F8CA529}"/>
                </a:ext>
              </a:extLst>
            </p:cNvPr>
            <p:cNvSpPr/>
            <p:nvPr/>
          </p:nvSpPr>
          <p:spPr>
            <a:xfrm>
              <a:off x="-2" y="-1"/>
              <a:ext cx="10729205" cy="5256596"/>
            </a:xfrm>
            <a:prstGeom prst="roundRect">
              <a:avLst>
                <a:gd name="adj" fmla="val 16667"/>
              </a:avLst>
            </a:prstGeom>
            <a:solidFill>
              <a:srgbClr val="FFFFFF"/>
            </a:solidFill>
            <a:ln w="28575" cap="flat">
              <a:solidFill>
                <a:srgbClr val="0070C0"/>
              </a:solidFill>
              <a:prstDash val="solid"/>
              <a:miter lim="800000"/>
            </a:ln>
            <a:effectLst/>
          </p:spPr>
          <p:txBody>
            <a:bodyPr wrap="square" lIns="45718" tIns="45718" rIns="45718" bIns="45718" numCol="1" anchor="ctr">
              <a:noAutofit/>
            </a:bodyPr>
            <a:lstStyle/>
            <a:p>
              <a:pPr>
                <a:spcBef>
                  <a:spcPts val="600"/>
                </a:spcBef>
                <a:defRPr sz="2800" u="sng">
                  <a:solidFill>
                    <a:srgbClr val="0070C0"/>
                  </a:solidFill>
                  <a:latin typeface="+mj-lt"/>
                  <a:ea typeface="+mj-ea"/>
                  <a:cs typeface="+mj-cs"/>
                  <a:sym typeface="Calibri"/>
                </a:defRPr>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17" name="Plan…" descr="" title="">
              <a:extLst>
                <a:ext uri="{FF2B5EF4-FFF2-40B4-BE49-F238E27FC236}">
                  <a16:creationId xmlns:a16="http://schemas.microsoft.com/office/drawing/2014/main" id="{DB3EEB6D-BD1B-8BEB-39C3-AC62704055F1}"/>
                </a:ext>
              </a:extLst>
            </p:cNvPr>
            <p:cNvSpPr txBox="1"/>
            <p:nvPr/>
          </p:nvSpPr>
          <p:spPr>
            <a:xfrm>
              <a:off x="183001" y="1458745"/>
              <a:ext cx="10417627" cy="2339098"/>
            </a:xfrm>
            <a:prstGeom prst="rect">
              <a:avLst/>
            </a:prstGeom>
            <a:noFill/>
            <a:ln w="12700" cap="flat">
              <a:noFill/>
              <a:miter lim="400000"/>
            </a:ln>
            <a:effectLst/>
            <a:extLst>
              <a:ext uri="{C572A759-6A51-4108-AA02-DFA0A04FC94B}">
                <ma14:wrappingTextBoxFlag xmlns:a16="http://schemas.microsoft.com/office/drawing/2014/main"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p>
              <a:pPr algn="ctr">
                <a:defRPr sz="1400" b="1" u="sng">
                  <a:solidFill>
                    <a:srgbClr val="0070C0"/>
                  </a:solidFill>
                  <a:latin typeface="+mj-lt"/>
                  <a:ea typeface="+mj-ea"/>
                  <a:cs typeface="+mj-cs"/>
                  <a:sym typeface="Calibri"/>
                </a:defRPr>
              </a:pPr>
              <a:endParaRPr dirty="0">
                <a:solidFill>
                  <a:srgbClr val="FFFFFF"/>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buSzPct val="100000"/>
                <a:defRPr sz="2800">
                  <a:solidFill>
                    <a:srgbClr val="0070C0"/>
                  </a:solidFill>
                  <a:latin typeface="+mj-lt"/>
                  <a:ea typeface="+mj-ea"/>
                  <a:cs typeface="+mj-cs"/>
                  <a:sym typeface="Calibri"/>
                </a:defRPr>
              </a:pPr>
              <a:r>
                <a:rPr lang="fr-FR" dirty="0">
                  <a:latin typeface="Calibri" panose="020F0502020204030204" pitchFamily="34" charset="0"/>
                  <a:ea typeface="Calibri" panose="020F0502020204030204" pitchFamily="34" charset="0"/>
                  <a:cs typeface="Calibri" panose="020F0502020204030204" pitchFamily="34" charset="0"/>
                </a:rPr>
                <a:t>PARTIE 3  : LA PROTECTION SOCIALE</a:t>
              </a: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dirty="0">
                  <a:latin typeface="Calibri" panose="020F0502020204030204" pitchFamily="34" charset="0"/>
                  <a:ea typeface="Calibri" panose="020F0502020204030204" pitchFamily="34" charset="0"/>
                  <a:cs typeface="Calibri" panose="020F0502020204030204" pitchFamily="34" charset="0"/>
                </a:rPr>
                <a:t>CPAM et faute inexcusable </a:t>
              </a: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dirty="0">
                  <a:latin typeface="Calibri" panose="020F0502020204030204" pitchFamily="34" charset="0"/>
                  <a:ea typeface="Calibri" panose="020F0502020204030204" pitchFamily="34" charset="0"/>
                  <a:cs typeface="Calibri" panose="020F0502020204030204" pitchFamily="34" charset="0"/>
                </a:rPr>
                <a:t>URSSAF et cotisations sociales</a:t>
              </a: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dirty="0">
                  <a:latin typeface="Calibri" panose="020F0502020204030204" pitchFamily="34" charset="0"/>
                  <a:ea typeface="Calibri" panose="020F0502020204030204" pitchFamily="34" charset="0"/>
                  <a:cs typeface="Calibri" panose="020F0502020204030204" pitchFamily="34" charset="0"/>
                </a:rPr>
                <a:t>Régime complémentaire</a:t>
              </a:r>
            </a:p>
          </p:txBody>
        </p:sp>
      </p:grpSp>
      <p:sp>
        <p:nvSpPr>
          <p:cNvPr id="7" name="Slide Number Placeholder 6" descr="" title="">
            <a:extLst>
              <a:ext uri="{FF2B5EF4-FFF2-40B4-BE49-F238E27FC236}">
                <a16:creationId xmlns:a16="http://schemas.microsoft.com/office/drawing/2014/main" id="{E0B8526F-C884-29FC-5638-7B7FE6C9D0F4}"/>
              </a:ext>
            </a:extLst>
          </p:cNvPr>
          <p:cNvSpPr>
            <a:spLocks noGrp="1"/>
          </p:cNvSpPr>
          <p:nvPr>
            <p:ph type="sldNum" sz="quarter" idx="2"/>
          </p:nvPr>
        </p:nvSpPr>
        <p:spPr>
          <a:xfrm>
            <a:off x="11586736" y="6506291"/>
            <a:ext cx="125034" cy="123111"/>
          </a:xfrm>
          <a:prstGeom prst="rect">
            <a:avLst/>
          </a:prstGeom>
          <a:ln w="12700">
            <a:miter lim="400000"/>
          </a:ln>
        </p:spPr>
        <p:txBody>
          <a:bodyPr wrap="none" lIns="0" tIns="0" rIns="0" bIns="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800" b="0" i="0" u="none" strike="noStrike" cap="none" spc="0" normalizeH="0" baseline="0">
                <a:ln>
                  <a:noFill/>
                </a:ln>
                <a:solidFill>
                  <a:schemeClr val="accent1"/>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9pPr>
          </a:lstStyle>
          <a:p>
            <a:fld id="{86CB4B4D-7CA3-9044-876B-883B54F8677D}" type="slidenum">
              <a:rPr lang="fr-FR" smtClean="0"/>
              <a:pPr/>
              <a:t>4</a:t>
            </a:fld>
            <a:endParaRPr lang="fr-FR"/>
          </a:p>
        </p:txBody>
      </p:sp>
    </p:spTree>
    <p:extLst>
      <p:ext uri="{BB962C8B-B14F-4D97-AF65-F5344CB8AC3E}">
        <p14:creationId xmlns:p14="http://schemas.microsoft.com/office/powerpoint/2010/main" val="1994064521"/>
      </p:ext>
    </p:extLst>
  </p:cSld>
  <p:clrMapOvr>
    <a:masterClrMapping/>
  </p:clrMapOvr>
</p:sld>
</file>

<file path=ppt/slides/slide4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5C795061-2FB6-7FB6-A783-8D127BFD03F4}"/>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BC6805B9-4D54-F567-3516-C3F07B8BF7F2}"/>
              </a:ext>
            </a:extLst>
          </p:cNvPr>
          <p:cNvSpPr txBox="1"/>
          <p:nvPr/>
        </p:nvSpPr>
        <p:spPr>
          <a:xfrm>
            <a:off x="187079" y="1436147"/>
            <a:ext cx="11817841" cy="3985706"/>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21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n°24-21.142, Publié au bulletin (2/2)</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Il ajoute que les conséquences d'un licenciement privé d'effet dans le cadre de la méconnaissance de l'article L. 1224-1 du code du travail, tel qu'interprété à la lumière de la Directive 2001/23/CE du Conseil du 12 mars 2001 concernant le rapprochement des législations des États membres relatives au maintien des droits des travailleurs en cas de transfert d'entreprises, d'établissements ou de parties d'entreprises ou d'établissements sont peu ou prou similaires à celles d'un licenciement nul s'agissant de la possibilité offerte au salarié de demander au cessionnaire sa réintégration et la poursuite du contrat de travail, sans que le seul refus de ce dernier puisse y faire obstacle.</a:t>
            </a:r>
          </a:p>
          <a:p>
            <a:pPr marL="342900" indent="-342900" algn="just" fontAlgn="base">
              <a:buFont typeface="+mj-lt"/>
              <a:buAutoNum type="arabicPeriod" startAt="1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Il en déduit que, dans ces conditions, lorsque le salarié dont le licenciement est privé d'effet ne demande pas sa réintégration, il y a lieu de faire application des dispositions de l'article L. 1235-3-1 du code du travail correspondant en droit national à une sanction dans des conditions de fond et de procédure analogues à celle applicable aux violations du droit national entraînant la nullité d'un licenciement qui sont d'une nature et d'une importance similaires et qui, en tout état de cause, confèrent à la sanction un caractère effectif, proportionné et dissuasif.</a:t>
            </a:r>
          </a:p>
          <a:p>
            <a:pPr algn="just" fontAlgn="base"/>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qu'il lui appartenait seulement d'apprécier la situation concrète de la salariée pour déterminer le montant de l'indemnité due entre les montants minimaux et maximaux déterminés par l'article L. 1235-3 du code du travail, la cour d'appel a violé les textes susvisés.</a:t>
            </a:r>
          </a:p>
          <a:p>
            <a:pPr algn="just" fontAlgn="base"/>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3" name="TextBox 2" descr="" title="">
            <a:extLst>
              <a:ext uri="{FF2B5EF4-FFF2-40B4-BE49-F238E27FC236}">
                <a16:creationId xmlns:a16="http://schemas.microsoft.com/office/drawing/2014/main" id="{66B501F8-9FE5-A20C-3D39-8F453FD9B102}"/>
              </a:ext>
            </a:extLst>
          </p:cNvPr>
          <p:cNvSpPr txBox="1"/>
          <p:nvPr/>
        </p:nvSpPr>
        <p:spPr>
          <a:xfrm>
            <a:off x="187079" y="212835"/>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3810040302"/>
      </p:ext>
    </p:extLst>
  </p:cSld>
  <p:clrMapOvr>
    <a:masterClrMapping/>
  </p:clrMapOvr>
</p:sld>
</file>

<file path=ppt/slides/slide4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E3AC68D-537B-5BC4-3FFC-7D473FC6F4A5}"/>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5192C2A4-DF6D-2BD9-5926-28A20F1D132F}"/>
              </a:ext>
            </a:extLst>
          </p:cNvPr>
          <p:cNvSpPr txBox="1"/>
          <p:nvPr/>
        </p:nvSpPr>
        <p:spPr>
          <a:xfrm>
            <a:off x="187079" y="1215673"/>
            <a:ext cx="11817841" cy="586314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n°24-17.246, Publié au bulletin (1/2)</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L’irrégularité affectant une garantie conventionnelle postérieure au licenciement n’entraîne pas automatiquement l’absence de cause réelle et sérieuse !</a:t>
            </a:r>
          </a:p>
          <a:p>
            <a:pPr algn="just" fontAlgn="base"/>
            <a:endParaRPr lang="fr-FR" sz="1400" dirty="0">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dirty="0">
                <a:latin typeface="Calibri" panose="020F0502020204030204" pitchFamily="34" charset="0"/>
                <a:ea typeface="Calibri" panose="020F0502020204030204" pitchFamily="34" charset="0"/>
                <a:cs typeface="Calibri" panose="020F0502020204030204" pitchFamily="34" charset="0"/>
              </a:rPr>
              <a:t>Vu l'article L. 1235-2, alinéa 5, du code du travail, dans sa rédaction issue de l'ordonnance n° 2017-1387 du 22 septembre 2017 :</a:t>
            </a: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endParaRPr lang="fr-FR" sz="10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4"/>
            </a:pPr>
            <a:r>
              <a:rPr lang="fr-FR" sz="1400" dirty="0">
                <a:latin typeface="Calibri" panose="020F0502020204030204" pitchFamily="34" charset="0"/>
                <a:ea typeface="Calibri" panose="020F0502020204030204" pitchFamily="34" charset="0"/>
                <a:cs typeface="Calibri" panose="020F0502020204030204" pitchFamily="34" charset="0"/>
              </a:rPr>
              <a:t>Selon ce texte, lorsqu'une irrégularité a été commise au cours de la procédure, notamment si le licenciement d'un salarié intervient sans que la procédure conventionnelle ou statutaire de consultation préalable au licenciement ait été respectée, mais pour une cause réelle et sérieuse, le juge accorde au salarié, à la charge de l'employeur, une indemnité qui ne peut être supérieure à un mois de salaire.</a:t>
            </a:r>
          </a:p>
          <a:p>
            <a:pPr marL="342900" indent="-342900" algn="just" fontAlgn="base">
              <a:buFont typeface="+mj-lt"/>
              <a:buAutoNum type="arabicPeriod" startAt="4"/>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4"/>
            </a:pPr>
            <a:r>
              <a:rPr lang="fr-FR" sz="1400" dirty="0">
                <a:latin typeface="Calibri" panose="020F0502020204030204" pitchFamily="34" charset="0"/>
                <a:ea typeface="Calibri" panose="020F0502020204030204" pitchFamily="34" charset="0"/>
                <a:cs typeface="Calibri" panose="020F0502020204030204" pitchFamily="34" charset="0"/>
              </a:rPr>
              <a:t>Pour condamner la société à payer au salarié des sommes à titre de dommages-intérêts pour licenciement sans cause réelle et sérieuse et pour perte de chance de lever les options, l'arrêt, après avoir rappelé les termes de l'article 27.1 de la convention collective de la banque selon lequel le salarié dispose d'un délai de cinq jours calendaires à compter de la notification du licenciement pour, au choix et s'il le souhaite, saisir la commission paritaire de recours interne à l'entreprise mise en place par voie d'accord d'entreprise, si elle existe, ou la commission paritaire de la banque, retient que les dispositions de l'article L. 1235-2 du code du travail, telles qu'issues de l'ordonnance n° 2017-1387 du 22 septembre 2017, sont ici sans portée, dès lors que ce n'est pas une irrégularité de la procédure conventionnelle ou statutaire de consultation préalable au licenciement qui est soulevée mais le non-respect par l'employeur des dispositions susvisées quant au recours prévu conventionnellement après le licenciement, qui constitue une garantie de fond.</a:t>
            </a:r>
          </a:p>
          <a:p>
            <a:pPr marL="342900" indent="-342900" algn="just" fontAlgn="base">
              <a:buFont typeface="+mj-lt"/>
              <a:buAutoNum type="arabicPeriod" startAt="4"/>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4"/>
            </a:pPr>
            <a:r>
              <a:rPr lang="fr-FR" sz="1400" dirty="0">
                <a:latin typeface="Calibri" panose="020F0502020204030204" pitchFamily="34" charset="0"/>
                <a:ea typeface="Calibri" panose="020F0502020204030204" pitchFamily="34" charset="0"/>
                <a:cs typeface="Calibri" panose="020F0502020204030204" pitchFamily="34" charset="0"/>
              </a:rPr>
              <a:t>L'arrêt relève ensuite que l'omission, dans la lettre de licenciement, de l'adresse de l'une des instances et la confusion sur l'adresse de l'autre, privait le salarié d'une possibilité concrète de saisir directement l'une ou l'autre, de sorte que cette irrégularité touchait à l'effectivité de la garantie conventionnelle et en déduit, sans qu'il y ait lieu d'analyser les griefs, que le licenciement est dépourvu de cause réelle et sérieuse.</a:t>
            </a:r>
          </a:p>
          <a:p>
            <a:pPr marL="342900" indent="-342900" algn="just" fontAlgn="base">
              <a:buFont typeface="+mj-lt"/>
              <a:buAutoNum type="arabicPeriod" startAt="4"/>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4"/>
            </a:pPr>
            <a:r>
              <a:rPr lang="fr-FR" sz="1400" dirty="0">
                <a:latin typeface="Calibri" panose="020F0502020204030204" pitchFamily="34" charset="0"/>
                <a:ea typeface="Calibri" panose="020F0502020204030204" pitchFamily="34" charset="0"/>
                <a:cs typeface="Calibri" panose="020F0502020204030204" pitchFamily="34" charset="0"/>
              </a:rPr>
              <a:t>En statuant ainsi, alors que l'irrégularité invoquée par le salarié, dans le déroulement de la procédure conventionnelle, ne pouvait priver de cause réelle et sérieuse le licenciement et ne pouvait donner lieu, le cas échéant, qu'à l'allocation d'une indemnité qui ne peut être supérieure à un mois de salaire, de sorte qu'il lui appartenait d'analyser les griefs invoqués à l'appui du licenciement, la cour d'appel a violé le texte susvisé.</a:t>
            </a:r>
          </a:p>
          <a:p>
            <a:pPr algn="just" fontAlgn="base"/>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p:txBody>
      </p:sp>
      <p:sp>
        <p:nvSpPr>
          <p:cNvPr id="3" name="TextBox 2" descr="" title="">
            <a:extLst>
              <a:ext uri="{FF2B5EF4-FFF2-40B4-BE49-F238E27FC236}">
                <a16:creationId xmlns:a16="http://schemas.microsoft.com/office/drawing/2014/main" id="{C8B011D4-5F70-2C6B-2700-3115CBED6375}"/>
              </a:ext>
            </a:extLst>
          </p:cNvPr>
          <p:cNvSpPr txBox="1"/>
          <p:nvPr/>
        </p:nvSpPr>
        <p:spPr>
          <a:xfrm>
            <a:off x="187079" y="212835"/>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284625739"/>
      </p:ext>
    </p:extLst>
  </p:cSld>
  <p:clrMapOvr>
    <a:masterClrMapping/>
  </p:clrMapOvr>
</p:sld>
</file>

<file path=ppt/slides/slide4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66A687E-3620-76CD-DE90-E78B4033C113}"/>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ADCD0648-EEFD-F72A-3596-4B79B299AAA1}"/>
              </a:ext>
            </a:extLst>
          </p:cNvPr>
          <p:cNvSpPr txBox="1"/>
          <p:nvPr/>
        </p:nvSpPr>
        <p:spPr>
          <a:xfrm>
            <a:off x="187079" y="1215673"/>
            <a:ext cx="11817841" cy="6140142"/>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n°24-19.544, Publié au bulletin</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Harcèlement sexuel et preuve disciplinaire : l’absence d’enquête interne ne prive pas les témoignages de leur force probante ! </a:t>
            </a:r>
          </a:p>
          <a:p>
            <a:pPr algn="just" fontAlgn="base"/>
            <a:endParaRPr lang="fr-FR" sz="1400" i="1" dirty="0">
              <a:latin typeface="Calibri" panose="020F0502020204030204" pitchFamily="34" charset="0"/>
              <a:ea typeface="Calibri" panose="020F0502020204030204" pitchFamily="34" charset="0"/>
              <a:cs typeface="Calibri" panose="020F0502020204030204" pitchFamily="34" charset="0"/>
            </a:endParaRPr>
          </a:p>
          <a:p>
            <a:pPr fontAlgn="base"/>
            <a:r>
              <a:rPr lang="fr-FR" sz="1400" i="1" dirty="0">
                <a:latin typeface="Calibri" panose="020F0502020204030204" pitchFamily="34" charset="0"/>
                <a:ea typeface="Calibri" panose="020F0502020204030204" pitchFamily="34" charset="0"/>
                <a:cs typeface="Calibri" panose="020F0502020204030204" pitchFamily="34" charset="0"/>
              </a:rPr>
              <a:t>Vu le principe de liberté de la preuve en matière prud'homale et les articles L. 1234-1, L. 1234-5 et L. 1235-1 du code du travail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Pour dire le licenciement dépourvu de cause réelle et sérieuse, l'arrêt, après avoir rappelé les éléments de preuve produits par la société pour justifier le licenciement, à savoir les déclarations de Mme [C], sa plainte auprès des services de police et différentes attestations de salariés qui témoignaient avoir recueilli ses confidences peu de temps après les faits ainsi que le compte rendu de la psychologue qui l'avait reçue, retient que l'employeur reste cependant défaillant dans l'administration de la preuve qui lui incombe, de la matérialité de ces faits en ce qu'il s'est contenté des seules déclarations de Mme [C], sans envisager une seule enquête interne de nature à corroborer les affirmations de cette dernière sur le comportement du salarié et qu'il ne renseigne pas la juridiction sur l'avancée de l'enquête pénale qu'il aurait pu solliciter de Mme [C], ni n'a saisi la juridiction d'une demande de pièces détenues par ce tiers à la procédure.</a:t>
            </a:r>
          </a:p>
          <a:p>
            <a:pPr marL="342900" indent="-342900" algn="just" fontAlgn="base">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Il ajoute que les avis contraires des membres du conseil de discipline qui pour deux d'entre eux ne mettent pas en doute la véracité des propos de la salariée sans en exposer à aucun moment les motifs invoquant leur seule intime conviction, ou la nécessaire sécurité des salariés, ne peuvent combler les lacunes de cette procédure disciplinaire, engagée de manière expéditive sans enquête sérieuse et contradictoire, comme il est de rigueur en matière d'enquête pénale, a fortiori, en cas de recours à la sanction disciplinaire la plus grave et la plus vexatoire.</a:t>
            </a:r>
          </a:p>
          <a:p>
            <a:pPr marL="342900" indent="-342900" algn="just" fontAlgn="base">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Il en déduit qu'en l'absence d'enquête interne, la matérialité de ces faits au soutien de la faute grave et du licenciement est insuffisamment établie, le doute profitant nécessairement au salarié.</a:t>
            </a:r>
          </a:p>
          <a:p>
            <a:pPr marL="342900" indent="-342900" algn="just" fontAlgn="base">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En statuant ainsi, par des motifs impropres à écarter la valeur probante des auditions et attestations produites, alors qu'aucune disposition du code du travail n'impose à l'employeur de mener une enquête interne en cas de signalement de harcèlement sexuel et qu'il lui appartenait en conséquence d'apprécier la valeur et la portée des pièces produites, la cour d'appel a violé le principe et les textes susvisés.</a:t>
            </a:r>
          </a:p>
          <a:p>
            <a:pPr algn="just" fontAlgn="base"/>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p:txBody>
      </p:sp>
      <p:sp>
        <p:nvSpPr>
          <p:cNvPr id="3" name="TextBox 2" descr="" title="">
            <a:extLst>
              <a:ext uri="{FF2B5EF4-FFF2-40B4-BE49-F238E27FC236}">
                <a16:creationId xmlns:a16="http://schemas.microsoft.com/office/drawing/2014/main" id="{0624E22F-8F55-2248-5E62-A0B66539924D}"/>
              </a:ext>
            </a:extLst>
          </p:cNvPr>
          <p:cNvSpPr txBox="1"/>
          <p:nvPr/>
        </p:nvSpPr>
        <p:spPr>
          <a:xfrm>
            <a:off x="187079" y="212835"/>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2389834657"/>
      </p:ext>
    </p:extLst>
  </p:cSld>
  <p:clrMapOvr>
    <a:masterClrMapping/>
  </p:clrMapOvr>
</p:sld>
</file>

<file path=ppt/slides/slide4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1B50243B-3FEE-14E5-33FF-299E898B530A}"/>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CACD5C75-4D4D-FD3C-0CEA-DAAED68C996D}"/>
              </a:ext>
            </a:extLst>
          </p:cNvPr>
          <p:cNvSpPr txBox="1"/>
          <p:nvPr/>
        </p:nvSpPr>
        <p:spPr>
          <a:xfrm>
            <a:off x="187079" y="774238"/>
            <a:ext cx="11817841" cy="632480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7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n°24-15.367, Publié au bulletin</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La perte de la carte professionnelle de l’agent de sécurité entraîne la rupture automatique du contrat de travail !</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fontAlgn="base"/>
            <a:r>
              <a:rPr lang="fr-FR" sz="1400" i="1" dirty="0">
                <a:latin typeface="Calibri" panose="020F0502020204030204" pitchFamily="34" charset="0"/>
                <a:ea typeface="Calibri" panose="020F0502020204030204" pitchFamily="34" charset="0"/>
                <a:cs typeface="Calibri" panose="020F0502020204030204" pitchFamily="34" charset="0"/>
              </a:rPr>
              <a:t>Vu les articles L. 612-20, alinéas 3 et 7, et L. 612-21, alinéas 1 et 2, du code de la sécurité intérieure, le premier dans sa rédaction issue du décret n° 2016-515 du 26 avril 2016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Selon le premier de ces textes, nul ne peut être employé ou affecté pour participer à une activité de sécurité privée, notamment s'il résulte de l'enquête administrative, ayant le cas échéant donné lieu à consultation, par des agents du Conseil national des activités privées de sécurité spécialement habilités par le représentant de l'Etat territorialement compétent et individuellement désignés, des traitements de données à caractère personnel gérés par les services de police et de gendarmerie nationales relevant des dispositions de l'article 26 de la loi n° 78-17 du 6 janvier 1978 relative à l'informatique, aux fichiers et aux libertés, à l'exception des fichiers d'identification, que son comportement ou ses agissements sont contraires à l'honneur, à la probité, aux bonnes </a:t>
            </a:r>
            <a:r>
              <a:rPr lang="fr-FR" sz="1400" i="1" dirty="0" err="1">
                <a:latin typeface="Calibri" panose="020F0502020204030204" pitchFamily="34" charset="0"/>
                <a:ea typeface="Calibri" panose="020F0502020204030204" pitchFamily="34" charset="0"/>
                <a:cs typeface="Calibri" panose="020F0502020204030204" pitchFamily="34" charset="0"/>
              </a:rPr>
              <a:t>m?urs</a:t>
            </a:r>
            <a:r>
              <a:rPr lang="fr-FR" sz="1400" i="1" dirty="0">
                <a:latin typeface="Calibri" panose="020F0502020204030204" pitchFamily="34" charset="0"/>
                <a:ea typeface="Calibri" panose="020F0502020204030204" pitchFamily="34" charset="0"/>
                <a:cs typeface="Calibri" panose="020F0502020204030204" pitchFamily="34" charset="0"/>
              </a:rPr>
              <a:t> ou sont de nature à porter atteinte à la sécurité des personnes ou des biens, à la sécurité publique ou à la sûreté de l'Etat et sont incompatibles avec l'exercice des fonctions susmentionnées. Le respect de ces conditions est attesté par la détention d'une carte professionnelle délivrée selon des modalités définies par décret en Conseil d'Etat.</a:t>
            </a:r>
          </a:p>
          <a:p>
            <a:pPr marL="342900" indent="-342900" algn="just" fontAlgn="base">
              <a:buFont typeface="+mj-lt"/>
              <a:buAutoNum type="arabicPeriod" startAt="6"/>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Aux termes du second, sous réserve des dispositions transitoires fixées par le décret en Conseil d'Etat prévu au 5° de l'article L. 612-20, le contrat de travail du salarié qui cesse de remplir les conditions posées aux 1° à 3° de cet article est rompu de plein droit. Cette rupture ouvre droit au versement, par l'employeur, de l'indemnité légale de licenciement dans les conditions prévues à l'article L. 1234-9 du code du travail, sauf dispositions conventionnelles plus favorables.</a:t>
            </a:r>
          </a:p>
          <a:p>
            <a:pPr marL="342900" indent="-342900" algn="just" fontAlgn="base">
              <a:buFont typeface="+mj-lt"/>
              <a:buAutoNum type="arabicPeriod" startAt="6"/>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Il en résulte qu'à défaut d'être détenteur d'une carte professionnelle en cours de validité ou d'un récépissé de renouvellement de carte à la date du licenciement, le contrat de travail du salarié est rompu de plein droit.</a:t>
            </a:r>
          </a:p>
          <a:p>
            <a:pPr marL="342900" indent="-342900" algn="just" fontAlgn="base">
              <a:buFont typeface="+mj-lt"/>
              <a:buAutoNum type="arabicPeriod" startAt="6"/>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Pour dire le licenciement sans cause réelle et sérieuse, l'arrêt retient que l'employeur ne démontre pas qu'à la date du licenciement, le salarié ne remplissait plus les qualités de moralité requises pour exercer les fonctions d'agent de sécurité, ni que sa carte professionnelle lui ait été retirée de manière définitive et qu'il était contraint de le licencier en application de l'article L. 612-21 du code de la sécurité intérieure.</a:t>
            </a:r>
          </a:p>
          <a:p>
            <a:pPr marL="342900" indent="-342900" algn="just" fontAlgn="base">
              <a:buFont typeface="+mj-lt"/>
              <a:buAutoNum type="arabicPeriod" startAt="6"/>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En statuant ainsi, après avoir constaté que l'employeur justifiait de la décision de refus de délivrance d'une carte professionnelle rendue le 31 juillet 2017 par la commission locale d'agrément et de contrôle du Sud et de la recherche effectuée concernant le statut du salarié le 5 octobre 2017 indiquant carte professionnelle « non valide », la cour d'appel, qui n'a pas tiré les conséquences légales de ses constatations, a violé les textes susvisés.</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2" descr="" title="">
            <a:extLst>
              <a:ext uri="{FF2B5EF4-FFF2-40B4-BE49-F238E27FC236}">
                <a16:creationId xmlns:a16="http://schemas.microsoft.com/office/drawing/2014/main" id="{1727B3A6-6AEC-5682-7EB1-CCCA846EE862}"/>
              </a:ext>
            </a:extLst>
          </p:cNvPr>
          <p:cNvSpPr txBox="1"/>
          <p:nvPr/>
        </p:nvSpPr>
        <p:spPr>
          <a:xfrm>
            <a:off x="187079" y="0"/>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personnel  </a:t>
            </a:r>
          </a:p>
        </p:txBody>
      </p:sp>
    </p:spTree>
    <p:extLst>
      <p:ext uri="{BB962C8B-B14F-4D97-AF65-F5344CB8AC3E}">
        <p14:creationId xmlns:p14="http://schemas.microsoft.com/office/powerpoint/2010/main" val="2647501597"/>
      </p:ext>
    </p:extLst>
  </p:cSld>
  <p:clrMapOvr>
    <a:masterClrMapping/>
  </p:clrMapOvr>
</p:sld>
</file>

<file path=ppt/slides/slide4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ECB13996-1404-CED1-9D0E-AA6CF13EFA19}"/>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AF656CDD-4E9B-B6F0-6B8D-4A045A80564F}"/>
              </a:ext>
            </a:extLst>
          </p:cNvPr>
          <p:cNvSpPr txBox="1"/>
          <p:nvPr/>
        </p:nvSpPr>
        <p:spPr>
          <a:xfrm>
            <a:off x="187079" y="933096"/>
            <a:ext cx="11817841" cy="540147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n°22-12.201, Publié au bulletin (1/2)</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L'exercice des droits de vote par une société de gestion, agissant en sa qualité de mandataire des porteurs de parts d'un fonds commun de placement dont la gestion lui est confiée en application d'un mandat de gestion prévu par le code monétaire et financier, permet-il de retenir la société de gestion comme une entreprise en contrôlant d'autres au sens de l'article L. 233-3, I, 3°, du code de commerce ? </a:t>
            </a:r>
          </a:p>
          <a:p>
            <a:pPr algn="just" fontAlgn="base"/>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En application de l'article L. 1233-3 du code du travail dans sa rédaction issue de la loi n° 2016-1088 du 8 août 2016, applicable en la cause s'agissant d'un licenciement pour motif économique intervenu le 31 décembre 2016, la Cour de cassation juge que la cause économique d'un licenciement s'apprécie au niveau de l'entreprise ou, si celle-ci fait partie d'un groupe, au niveau du secteur d'activité du groupe dans lequel elle intervient. Le périmètre du groupe à prendre en considération à cet effet est l'ensemble des entreprises unies par le contrôle ou l'influence d'une entreprise dominante dans les conditions définies à l'article L. 2331-1 du code du travail, sans qu'il y ait lieu de réduire le groupe aux entreprises situées sur le territoire national (Soc., 16 novembre 2016, pourvoi n° 14-30.063, Bull. 2016, V, n° 216).</a:t>
            </a:r>
          </a:p>
          <a:p>
            <a:pPr marL="342900" indent="-342900" algn="just" fontAlgn="base">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2331-1, I, du code du travail, un comité de groupe est constitué au sein du groupe formé par une entreprise appelée entreprise dominante, dont le siège social est situé sur le territoire français, et les entreprises qu'elle contrôle dans les conditions définies à l'article L. 233-1, aux I et II de l'article L. 233-3 et à l'article L. 233-16 du code de commerce.</a:t>
            </a:r>
          </a:p>
          <a:p>
            <a:pPr marL="342900" indent="-342900" algn="just" fontAlgn="base">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Selon l'article L. 233-3, I, 3°, du code de commerce, une personne physique ou morale est considérée comme en contrôlant une autre lorsqu'elle détermine en fait, par les droits de vote dont elle dispose, les décisions dans les assemblées générales de cette société.</a:t>
            </a:r>
          </a:p>
          <a:p>
            <a:pPr marL="342900" indent="-342900" algn="just" fontAlgn="base">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Il ressort de l'avis de la chambre commerciale les éléments suivants.</a:t>
            </a:r>
          </a:p>
          <a:p>
            <a:pPr marL="342900" indent="-342900" algn="just" fontAlgn="base">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En premier lieu, selon les articles L. 214-8 et L. 214-8-8 du code monétaire et financier, le fonds commun de placement, qui n'a pas la personnalité morale, est une copropriété d'instruments financiers, et est représenté à l'égard des tiers par la société chargée de sa gestion.</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Box 1" descr="" title="">
            <a:extLst>
              <a:ext uri="{FF2B5EF4-FFF2-40B4-BE49-F238E27FC236}">
                <a16:creationId xmlns:a16="http://schemas.microsoft.com/office/drawing/2014/main" id="{C1075AB0-04F2-21D1-C40D-0B318C1EE8F4}"/>
              </a:ext>
            </a:extLst>
          </p:cNvPr>
          <p:cNvSpPr txBox="1"/>
          <p:nvPr/>
        </p:nvSpPr>
        <p:spPr>
          <a:xfrm>
            <a:off x="187079" y="86710"/>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économique </a:t>
            </a:r>
          </a:p>
        </p:txBody>
      </p:sp>
    </p:spTree>
    <p:extLst>
      <p:ext uri="{BB962C8B-B14F-4D97-AF65-F5344CB8AC3E}">
        <p14:creationId xmlns:p14="http://schemas.microsoft.com/office/powerpoint/2010/main" val="2995869059"/>
      </p:ext>
    </p:extLst>
  </p:cSld>
  <p:clrMapOvr>
    <a:masterClrMapping/>
  </p:clrMapOvr>
</p:sld>
</file>

<file path=ppt/slides/slide4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EC689A9-A929-571F-7A7F-01DC89D16FCE}"/>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F46AAB1A-3056-7F6D-679F-D0717C8F3EC3}"/>
              </a:ext>
            </a:extLst>
          </p:cNvPr>
          <p:cNvSpPr txBox="1"/>
          <p:nvPr/>
        </p:nvSpPr>
        <p:spPr>
          <a:xfrm>
            <a:off x="187079" y="933096"/>
            <a:ext cx="11817841" cy="660180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n°22-12.201, Publié au bulletin (2/2)</a:t>
            </a:r>
          </a:p>
          <a:p>
            <a:pPr marL="285750" indent="-285750">
              <a:buFont typeface="Wingdings" panose="05000000000000000000" pitchFamily="2" charset="2"/>
              <a:buChar char="à"/>
            </a:pPr>
            <a:endParaRPr lang="fr-FR" sz="8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7"/>
            </a:pPr>
            <a:r>
              <a:rPr lang="fr-FR" sz="1400" i="1" dirty="0">
                <a:latin typeface="Calibri" panose="020F0502020204030204" pitchFamily="34" charset="0"/>
                <a:ea typeface="Calibri" panose="020F0502020204030204" pitchFamily="34" charset="0"/>
                <a:cs typeface="Calibri" panose="020F0502020204030204" pitchFamily="34" charset="0"/>
              </a:rPr>
              <a:t> En second lieu, selon l'article L. 533-22 du même code, dans sa rédaction issue de l'ordonnance n° 2013-676 du 25 juillet 2013, applicable au litige, les sociétés de gestion exercent les droits attachés aux titres détenus par les fonds qu'elles gèrent dans l'intérêt exclusif des porteurs de parts de ces fonds et rendent compte de leurs pratiques en matière d'exercice des droits de vote dans des conditions fixées par le règlement général de l'Autorité des marchés financiers. En particulier, lorsqu'elles n'exercent pas ces droits de vote, elles expliquent leurs motifs aux porteurs de parts.</a:t>
            </a:r>
          </a:p>
          <a:p>
            <a:pPr marL="342900" indent="-342900" algn="just" fontAlgn="base">
              <a:buFont typeface="+mj-lt"/>
              <a:buAutoNum type="arabicPeriod" startAt="1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7"/>
            </a:pPr>
            <a:r>
              <a:rPr lang="fr-FR" sz="1400" i="1" dirty="0">
                <a:latin typeface="Calibri" panose="020F0502020204030204" pitchFamily="34" charset="0"/>
                <a:ea typeface="Calibri" panose="020F0502020204030204" pitchFamily="34" charset="0"/>
                <a:cs typeface="Calibri" panose="020F0502020204030204" pitchFamily="34" charset="0"/>
              </a:rPr>
              <a:t>Il résulte de la combinaison de ces textes qu'une société de gestion, qui n'a pas la qualité d'actionnaire des sociétés dans lesquelles les fonds communs de placement qu'elle gère ont investi, n'exerce les droits de vote attachés aux actions émises par ces sociétés que par l'effet de la loi.</a:t>
            </a:r>
          </a:p>
          <a:p>
            <a:pPr marL="342900" indent="-342900" algn="just" fontAlgn="base">
              <a:buFont typeface="+mj-lt"/>
              <a:buAutoNum type="arabicPeriod" startAt="1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7"/>
            </a:pPr>
            <a:r>
              <a:rPr lang="fr-FR" sz="1400" i="1" dirty="0">
                <a:latin typeface="Calibri" panose="020F0502020204030204" pitchFamily="34" charset="0"/>
                <a:ea typeface="Calibri" panose="020F0502020204030204" pitchFamily="34" charset="0"/>
                <a:cs typeface="Calibri" panose="020F0502020204030204" pitchFamily="34" charset="0"/>
              </a:rPr>
              <a:t>Il en découle qu'une société de gestion ne peut, lorsqu'elle exerce, en vertu de la loi, les droits attachés aux actions détenues par les fonds communs de placement qu'elle gère, être regardée comme en disposant au sens et pour l'application de l'article L. 233-3, I, 3°, du code de commerce et, par suite, comme pouvant contrôler les sociétés ayant émis ces titres de capital.</a:t>
            </a:r>
          </a:p>
          <a:p>
            <a:pPr marL="342900" indent="-342900" algn="just" fontAlgn="base">
              <a:buFont typeface="+mj-lt"/>
              <a:buAutoNum type="arabicPeriod" startAt="1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7"/>
            </a:pPr>
            <a:r>
              <a:rPr lang="fr-FR" sz="1400" i="1" dirty="0">
                <a:latin typeface="Calibri" panose="020F0502020204030204" pitchFamily="34" charset="0"/>
                <a:ea typeface="Calibri" panose="020F0502020204030204" pitchFamily="34" charset="0"/>
                <a:cs typeface="Calibri" panose="020F0502020204030204" pitchFamily="34" charset="0"/>
              </a:rPr>
              <a:t>La chambre commerciale est d'avis que l'exercice, par une société de gestion, des droits de vote attachés aux actions émises par une société dans laquelle un fonds commun de placement a investi, ne permet pas de retenir la société de gestion comme une entreprise en contrôlant d'autres au sens et pour l'application de l'article L. 233-3, I, 3°, du code de commerce.</a:t>
            </a:r>
          </a:p>
          <a:p>
            <a:pPr marL="342900" indent="-342900" algn="just" fontAlgn="base">
              <a:buFont typeface="+mj-lt"/>
              <a:buAutoNum type="arabicPeriod" startAt="1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7"/>
            </a:pPr>
            <a:r>
              <a:rPr lang="fr-FR" sz="1400" i="1" dirty="0">
                <a:latin typeface="Calibri" panose="020F0502020204030204" pitchFamily="34" charset="0"/>
                <a:ea typeface="Calibri" panose="020F0502020204030204" pitchFamily="34" charset="0"/>
                <a:cs typeface="Calibri" panose="020F0502020204030204" pitchFamily="34" charset="0"/>
              </a:rPr>
              <a:t>En l'espèce, l'arrêt retient que ne peut entrer dans le périmètre du groupe le FPCI White Knight VIII, qui ne dispose pas de la personnalité morale et qui est géré par la société LBO France, s'agissant d'un fonds d'investissement géré par une société de gestion de portefeuille qui n'a pas la qualité d'entreprise dominante exerçant un contrôle sur les sociétés dans lesquelles elle a investi et que, par suite, ne peuvent être incluses, dans le groupe auquel appartient la SAS Fram, les sociétés Charles et </a:t>
            </a:r>
            <a:r>
              <a:rPr lang="fr-FR" sz="1400" i="1" dirty="0" err="1">
                <a:latin typeface="Calibri" panose="020F0502020204030204" pitchFamily="34" charset="0"/>
                <a:ea typeface="Calibri" panose="020F0502020204030204" pitchFamily="34" charset="0"/>
                <a:cs typeface="Calibri" panose="020F0502020204030204" pitchFamily="34" charset="0"/>
              </a:rPr>
              <a:t>Karavel</a:t>
            </a:r>
            <a:r>
              <a:rPr lang="fr-FR" sz="1400" i="1" dirty="0">
                <a:latin typeface="Calibri" panose="020F0502020204030204" pitchFamily="34" charset="0"/>
                <a:ea typeface="Calibri" panose="020F0502020204030204" pitchFamily="34" charset="0"/>
                <a:cs typeface="Calibri" panose="020F0502020204030204" pitchFamily="34" charset="0"/>
              </a:rPr>
              <a:t> dans lesquelles le FPCI White Knight VIII géré par la société LBO France a effectué des investissements.</a:t>
            </a:r>
          </a:p>
          <a:p>
            <a:pPr marL="342900" indent="-342900" algn="just" fontAlgn="base">
              <a:buFont typeface="+mj-lt"/>
              <a:buAutoNum type="arabicPeriod" startAt="1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7"/>
            </a:pPr>
            <a:r>
              <a:rPr lang="fr-FR" sz="1400" i="1" dirty="0">
                <a:latin typeface="Calibri" panose="020F0502020204030204" pitchFamily="34" charset="0"/>
                <a:ea typeface="Calibri" panose="020F0502020204030204" pitchFamily="34" charset="0"/>
                <a:cs typeface="Calibri" panose="020F0502020204030204" pitchFamily="34" charset="0"/>
              </a:rPr>
              <a:t>La cour d'appel a retenu à bon droit que la société LBO France ne pouvait être qualifiée d'entreprise en contrôlant une autre au sens de l'article L. 233-3, I, 3° du code de commerce, de sorte qu'elle a exactement exclu du périmètre du groupe les sociétés Charles et </a:t>
            </a:r>
            <a:r>
              <a:rPr lang="fr-FR" sz="1400" i="1" dirty="0" err="1">
                <a:latin typeface="Calibri" panose="020F0502020204030204" pitchFamily="34" charset="0"/>
                <a:ea typeface="Calibri" panose="020F0502020204030204" pitchFamily="34" charset="0"/>
                <a:cs typeface="Calibri" panose="020F0502020204030204" pitchFamily="34" charset="0"/>
              </a:rPr>
              <a:t>Karavel</a:t>
            </a:r>
            <a:r>
              <a:rPr lang="fr-FR" sz="1400" i="1" dirty="0">
                <a:latin typeface="Calibri" panose="020F0502020204030204" pitchFamily="34" charset="0"/>
                <a:ea typeface="Calibri" panose="020F0502020204030204" pitchFamily="34" charset="0"/>
                <a:cs typeface="Calibri" panose="020F0502020204030204" pitchFamily="34" charset="0"/>
              </a:rPr>
              <a:t> dans lesquelles le FPCI White Knight VIII géré par la société LBO France a effectué des investissements, en limitant le périmètre du groupe à l'ensemble des sociétés détenues à 100 % par la société Voyages Invest, soit les sociétés SAS Fram, Fram Affaire, Fram Nature, Plein Vent, SCI Antipolis, SCI Carrick et Air Assist.</a:t>
            </a:r>
          </a:p>
          <a:p>
            <a:pPr algn="just" fontAlgn="base"/>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Box 1" descr="" title="">
            <a:extLst>
              <a:ext uri="{FF2B5EF4-FFF2-40B4-BE49-F238E27FC236}">
                <a16:creationId xmlns:a16="http://schemas.microsoft.com/office/drawing/2014/main" id="{333C2227-53A8-38BA-28FC-C75833873E73}"/>
              </a:ext>
            </a:extLst>
          </p:cNvPr>
          <p:cNvSpPr txBox="1"/>
          <p:nvPr/>
        </p:nvSpPr>
        <p:spPr>
          <a:xfrm>
            <a:off x="187079" y="86710"/>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économique </a:t>
            </a:r>
          </a:p>
        </p:txBody>
      </p:sp>
    </p:spTree>
    <p:extLst>
      <p:ext uri="{BB962C8B-B14F-4D97-AF65-F5344CB8AC3E}">
        <p14:creationId xmlns:p14="http://schemas.microsoft.com/office/powerpoint/2010/main" val="2742500496"/>
      </p:ext>
    </p:extLst>
  </p:cSld>
  <p:clrMapOvr>
    <a:masterClrMapping/>
  </p:clrMapOvr>
</p:sld>
</file>

<file path=ppt/slides/slide4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C9176F4F-8347-BAC4-4AAB-8459A847DEFE}"/>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F8716BF4-8086-0F8E-396A-2F1EC99FE8D3}"/>
              </a:ext>
            </a:extLst>
          </p:cNvPr>
          <p:cNvSpPr txBox="1"/>
          <p:nvPr/>
        </p:nvSpPr>
        <p:spPr>
          <a:xfrm>
            <a:off x="187080" y="1133097"/>
            <a:ext cx="11817841" cy="5309146"/>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n°22-10.903, Publié au bulletin (1/2)</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Précision sur la prise en compte de l’effectif pour les licenciements économiques d’au moins dix salariés dans une même période de trente jours dans une entreprise d’au moins cinquante salariés</a:t>
            </a:r>
          </a:p>
          <a:p>
            <a:pPr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2, § 1 et 2, de la directive 98/59/CE du Conseil du 20 juillet 1998, concernant le rapprochement des législations des États membres relatives aux licenciements collectifs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1. Lorsqu'un employeur envisage d'effectuer des licenciements collectifs, il est tenu de procéder, en temps utile, à des consultations avec les représentants des travailleurs en vue d'aboutir à un accord.</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2. Les consultations portent au moins sur les possibilités d'éviter ou de réduire les licenciements collectifs ainsi que sur les possibilités d'en atténuer les conséquences par le recours à des mesures sociales d'accompagnement visant notamment l'aide au reclassement ou à la reconversion des travailleurs licenciés.</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Les États membres peuvent prévoir que les représentants des travailleurs pourront faire appel à des experts, conformément aux législations et/ou pratiques nationales.</a:t>
            </a:r>
          </a:p>
          <a:p>
            <a:pPr marL="342900" indent="-342900" algn="just" fontAlgn="base">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1er, § 1, b), de ladite directive, on entend par « représentants des travailleurs » : les représentants des travailleurs prévus par la législation ou la pratique des États membres.</a:t>
            </a:r>
          </a:p>
          <a:p>
            <a:pPr marL="342900" indent="-342900" algn="just" fontAlgn="base">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A cet égard, l'article L. 2312-40 du code du travail dispose que, lorsque l'employeur envisage de procéder à un licenciement collectif pour motif économique, le comité social et économique est consulté dans les conditions prévues par le titre III du livre II de la première partie du présent code.</a:t>
            </a:r>
          </a:p>
          <a:p>
            <a:pPr marL="342900" indent="-342900" algn="just" fontAlgn="base">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1233-28 du code du travail, l'employeur qui envisage de procéder à un licenciement collectif pour motif économique d'au moins dix salariés dans une même période de trente jours réunit et consulte le comité social et économique dans les conditions prévues par le présent paragraphe.</a:t>
            </a:r>
          </a:p>
          <a:p>
            <a:pPr algn="just" fontAlgn="base"/>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2" descr="" title="">
            <a:extLst>
              <a:ext uri="{FF2B5EF4-FFF2-40B4-BE49-F238E27FC236}">
                <a16:creationId xmlns:a16="http://schemas.microsoft.com/office/drawing/2014/main" id="{63C07B6B-91AE-7C29-C4B5-B6257EBE7F0F}"/>
              </a:ext>
            </a:extLst>
          </p:cNvPr>
          <p:cNvSpPr txBox="1"/>
          <p:nvPr/>
        </p:nvSpPr>
        <p:spPr>
          <a:xfrm>
            <a:off x="187079" y="86710"/>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économique </a:t>
            </a:r>
          </a:p>
        </p:txBody>
      </p:sp>
    </p:spTree>
    <p:extLst>
      <p:ext uri="{BB962C8B-B14F-4D97-AF65-F5344CB8AC3E}">
        <p14:creationId xmlns:p14="http://schemas.microsoft.com/office/powerpoint/2010/main" val="438728495"/>
      </p:ext>
    </p:extLst>
  </p:cSld>
  <p:clrMapOvr>
    <a:masterClrMapping/>
  </p:clrMapOvr>
</p:sld>
</file>

<file path=ppt/slides/slide4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89D42A56-7A98-835A-DCCB-5AACDADCAEFF}"/>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4B64170A-BAA2-672A-74A6-C56A817DD96E}"/>
              </a:ext>
            </a:extLst>
          </p:cNvPr>
          <p:cNvSpPr txBox="1"/>
          <p:nvPr/>
        </p:nvSpPr>
        <p:spPr>
          <a:xfrm>
            <a:off x="187079" y="951793"/>
            <a:ext cx="11817841" cy="5832366"/>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n°22-10.903, Publié au bulletin (2/2)</a:t>
            </a:r>
          </a:p>
          <a:p>
            <a:pPr fontAlgn="base"/>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1233-61, alinéas 1er et 2, du même code, dans les entreprises d'au moins cinquante salariés, lorsque le projet de licenciement concerne au moins dix salariés dans une même période de trente jours, l'employeur établit et met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un plan de sauvegarde de l'emploi pour éviter les licenciements ou en limiter le nombre. Ce plan intègre un plan de reclassement visant à faciliter le reclassement sur le territoire national des salariés dont le licenciement ne pourrait être évité, notamment celui des salariés âgés ou présentant des caractéristiques sociales ou de qualification rendant leur réinsertion professionnelle particulièrement difficile.</a:t>
            </a: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2314-1, alinéa 1er, du code du travail, le comité social et économique comprend l'employeur et une délégation du personnel comportant un nombre de membres déterminé par décret en Conseil d'Etat compte tenu du nombre des salariés.</a:t>
            </a:r>
          </a:p>
          <a:p>
            <a:pPr marL="342900" indent="-342900" algn="just" fontAlgn="base">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2314-23 du même code, pour les salariés mis à disposition qui remplissent les conditions mentionnées au 2° de l'article L. 1111-2, la condition de présence dans l'entreprise utilisatrice est de douze mois continus pour y être électeur. Les salariés mis à disposition ne sont pas éligibles dans l'entreprise utilisatrice. Les salariés mis à disposition qui remplissent les conditions mentionnées au premier alinéa choisissent s'ils exercent leur droit de vote dans l'entreprise qui les emploie ou l'entreprise utilisatrice.</a:t>
            </a:r>
          </a:p>
          <a:p>
            <a:pPr marL="342900" indent="-342900" algn="just" fontAlgn="base">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Selon l'article L. 1111-2, 2°, du code du travail, dans sa rédaction issue de la loi n° 2008-789 du 20 août 2008, qui détermine les salariés pris en compte dans l'effectif d'une entreprise pour toutes les dispositions de ce code qui se réfèrent à une condition d'effectif, les salariés d'une entreprise extérieure mis à disposition qui sont présents dans les locaux de l'entreprise utilisatrice et y travaillent depuis au moins un an sont compris dans ce décompte.</a:t>
            </a:r>
          </a:p>
          <a:p>
            <a:pPr marL="342900" indent="-342900" algn="just" fontAlgn="base">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les salariés mis à disposition d'une entreprise qui remplissent ces conditions doivent être pris en compte pour l'application de l'article L. 1233-61 du code du travail, dans sa rédaction issue de l'ordonnance n° 2017-1718 du 20 décembre 2017, aux termes duquel dans les entreprises d'au moins cinquante salariés, lorsque le projet de licenciement concerne au moins dix salariés dans une même période de trente jours, l'employeur établit et met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un plan de sauvegarde de l'emploi pour éviter les licenciements ou en limiter le nombre.</a:t>
            </a:r>
          </a:p>
          <a:p>
            <a:pPr marL="342900" indent="-342900" algn="just" fontAlgn="base">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Le moyen, qui postule le contraire, n'est donc pas fondé.</a:t>
            </a: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2" descr="" title="">
            <a:extLst>
              <a:ext uri="{FF2B5EF4-FFF2-40B4-BE49-F238E27FC236}">
                <a16:creationId xmlns:a16="http://schemas.microsoft.com/office/drawing/2014/main" id="{D6B06505-91A5-4A43-E5D5-154F2805BD8B}"/>
              </a:ext>
            </a:extLst>
          </p:cNvPr>
          <p:cNvSpPr txBox="1"/>
          <p:nvPr/>
        </p:nvSpPr>
        <p:spPr>
          <a:xfrm>
            <a:off x="187079" y="86710"/>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économique </a:t>
            </a:r>
          </a:p>
        </p:txBody>
      </p:sp>
    </p:spTree>
    <p:extLst>
      <p:ext uri="{BB962C8B-B14F-4D97-AF65-F5344CB8AC3E}">
        <p14:creationId xmlns:p14="http://schemas.microsoft.com/office/powerpoint/2010/main" val="4121128714"/>
      </p:ext>
    </p:extLst>
  </p:cSld>
  <p:clrMapOvr>
    <a:masterClrMapping/>
  </p:clrMapOvr>
</p:sld>
</file>

<file path=ppt/slides/slide4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D653D11C-E8A9-3DB3-C268-2DE41B494779}"/>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214321CA-385D-A351-09E0-511212A0D3B3}"/>
              </a:ext>
            </a:extLst>
          </p:cNvPr>
          <p:cNvSpPr txBox="1"/>
          <p:nvPr/>
        </p:nvSpPr>
        <p:spPr>
          <a:xfrm>
            <a:off x="187079" y="971307"/>
            <a:ext cx="11817841" cy="604780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n°24-17.941, Publié au bulletin (1/2)</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Précision sur la contribution de l’employeur au financement du contrat de sécurisation professionnelle et plus précisément à l’indemnité prévue à l’article L1234-9</a:t>
            </a:r>
          </a:p>
          <a:p>
            <a:pPr algn="just" fontAlgn="base"/>
            <a:endParaRPr lang="fr-FR" sz="10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4"/>
            </a:pPr>
            <a:r>
              <a:rPr lang="fr-FR" sz="1400" dirty="0">
                <a:latin typeface="Calibri" panose="020F0502020204030204" pitchFamily="34" charset="0"/>
                <a:ea typeface="Calibri" panose="020F0502020204030204" pitchFamily="34" charset="0"/>
                <a:cs typeface="Calibri" panose="020F0502020204030204" pitchFamily="34" charset="0"/>
              </a:rPr>
              <a:t>Selon l'article L. 3322-1 du code du travail, la participation a pour objet de garantir collectivement aux salariés le droit de participer aux résultats de l'entreprise.</a:t>
            </a:r>
          </a:p>
          <a:p>
            <a:pPr marL="342900" indent="-342900" algn="just" fontAlgn="base">
              <a:buFont typeface="+mj-lt"/>
              <a:buAutoNum type="arabicPeriod" startAt="14"/>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4"/>
            </a:pPr>
            <a:r>
              <a:rPr lang="fr-FR" sz="1400" dirty="0">
                <a:latin typeface="Calibri" panose="020F0502020204030204" pitchFamily="34" charset="0"/>
                <a:ea typeface="Calibri" panose="020F0502020204030204" pitchFamily="34" charset="0"/>
                <a:cs typeface="Calibri" panose="020F0502020204030204" pitchFamily="34" charset="0"/>
              </a:rPr>
              <a:t>Aux termes de l'article L. 3325-1 du code du travail, dans sa rédaction antérieure à l'ordonnance n° 2018-474 du 12 juin 2018, les sommes portées à la réserve spéciale de participation au cours d'un exercice sont déductibles pour l'assiette de l'impôt sur les sociétés ou de l'impôt sur le revenu exigible au titre de l'exercice au cours duquel elles sont réparties entre les salariés. Elles ne sont pas prises en considération pour l'application de la législation du travail et de la sécurité sociale.</a:t>
            </a:r>
          </a:p>
          <a:p>
            <a:pPr marL="342900" indent="-342900" algn="just" fontAlgn="base">
              <a:buFont typeface="+mj-lt"/>
              <a:buAutoNum type="arabicPeriod" startAt="14"/>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4"/>
            </a:pPr>
            <a:r>
              <a:rPr lang="fr-FR" sz="1400" dirty="0">
                <a:latin typeface="Calibri" panose="020F0502020204030204" pitchFamily="34" charset="0"/>
                <a:ea typeface="Calibri" panose="020F0502020204030204" pitchFamily="34" charset="0"/>
                <a:cs typeface="Calibri" panose="020F0502020204030204" pitchFamily="34" charset="0"/>
              </a:rPr>
              <a:t>Aux termes des deux premiers alinéas de ce même texte, dans sa rédaction issue de la loi n° 2023-1107 du 29 novembre 2023, les sommes portées à la réserve spéciale de participation au cours d'un exercice sont déductibles pour l'assiette de l'impôt sur les sociétés ou de l'impôt sur le revenu exigible au titre de l'exercice au cours duquel elles sont réparties entre les salariés. Ces sommes n'ont pas le caractère d'élément de salaire pour l'application de la législation du travail et sont exclues de l'assiette des cotisations définies aux articles L. 131-6 et L. 242-1 du code de la sécurité sociale et aux articles L. 731-14, L. 731-15 et L. 741-10 du code rural et de la pêche maritime.</a:t>
            </a:r>
          </a:p>
          <a:p>
            <a:pPr marL="342900" indent="-342900" algn="just" fontAlgn="base">
              <a:buFont typeface="+mj-lt"/>
              <a:buAutoNum type="arabicPeriod" startAt="14"/>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4"/>
            </a:pPr>
            <a:r>
              <a:rPr lang="fr-FR" sz="1400" dirty="0">
                <a:latin typeface="Calibri" panose="020F0502020204030204" pitchFamily="34" charset="0"/>
                <a:ea typeface="Calibri" panose="020F0502020204030204" pitchFamily="34" charset="0"/>
                <a:cs typeface="Calibri" panose="020F0502020204030204" pitchFamily="34" charset="0"/>
              </a:rPr>
              <a:t>La Cour de cassation juge que la somme due par l'employeur à un salarié au titre de la participation aux résultats de l'entreprise n'a pas une nature salariale, de sorte que la demande en paiement d'une telle somme relève de l'exécution du contrat de travail et est soumise à la prescription biennale de l'article L. 1471-1 du code du travail (Soc., 13 avril 2023, pourvoi n° 21-22.455, publié au Bulletin).</a:t>
            </a:r>
          </a:p>
          <a:p>
            <a:pPr marL="342900" indent="-342900" algn="just" fontAlgn="base">
              <a:buFont typeface="+mj-lt"/>
              <a:buAutoNum type="arabicPeriod" startAt="14"/>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4"/>
            </a:pPr>
            <a:r>
              <a:rPr lang="fr-FR" sz="1400" dirty="0">
                <a:latin typeface="Calibri" panose="020F0502020204030204" pitchFamily="34" charset="0"/>
                <a:ea typeface="Calibri" panose="020F0502020204030204" pitchFamily="34" charset="0"/>
                <a:cs typeface="Calibri" panose="020F0502020204030204" pitchFamily="34" charset="0"/>
              </a:rPr>
              <a:t>Il résulte par ailleurs de l'article L. 2422-4 du code du travail que l'indemnité due au salarié protégé licencié sur le fondement d'une autorisation administrative ultérieurement annulée et qui ne demande pas sa réintégration, laquelle correspond à la totalité du préjudice subi au cours de la période écoulée entre son licenciement et l'expiration du délai de deux mois à compter de la notification de la décision définitive de la juridiction administrative, s'accompagne du versement des cotisations afférentes à cette indemnité qui constitue un complément de salaire.</a:t>
            </a:r>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2" descr="" title="">
            <a:extLst>
              <a:ext uri="{FF2B5EF4-FFF2-40B4-BE49-F238E27FC236}">
                <a16:creationId xmlns:a16="http://schemas.microsoft.com/office/drawing/2014/main" id="{A7C65D97-C57E-0C11-8DDE-82B505AF6E80}"/>
              </a:ext>
            </a:extLst>
          </p:cNvPr>
          <p:cNvSpPr txBox="1"/>
          <p:nvPr/>
        </p:nvSpPr>
        <p:spPr>
          <a:xfrm>
            <a:off x="187079" y="86710"/>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économique </a:t>
            </a:r>
          </a:p>
        </p:txBody>
      </p:sp>
    </p:spTree>
    <p:extLst>
      <p:ext uri="{BB962C8B-B14F-4D97-AF65-F5344CB8AC3E}">
        <p14:creationId xmlns:p14="http://schemas.microsoft.com/office/powerpoint/2010/main" val="1464065907"/>
      </p:ext>
    </p:extLst>
  </p:cSld>
  <p:clrMapOvr>
    <a:masterClrMapping/>
  </p:clrMapOvr>
</p:sld>
</file>

<file path=ppt/slides/slide4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8A1F72B1-31C9-7A05-8996-89C909A9DF55}"/>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FA0C6512-19CC-43C1-2B78-44EFDC1F9062}"/>
              </a:ext>
            </a:extLst>
          </p:cNvPr>
          <p:cNvSpPr txBox="1"/>
          <p:nvPr/>
        </p:nvSpPr>
        <p:spPr>
          <a:xfrm>
            <a:off x="187079" y="1266869"/>
            <a:ext cx="11817841" cy="4447371"/>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n°24-17.941, Publié au bulletin (2/2)</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9"/>
            </a:pPr>
            <a:r>
              <a:rPr lang="fr-FR" sz="1400" i="1" dirty="0">
                <a:latin typeface="Calibri" panose="020F0502020204030204" pitchFamily="34" charset="0"/>
                <a:ea typeface="Calibri" panose="020F0502020204030204" pitchFamily="34" charset="0"/>
                <a:cs typeface="Calibri" panose="020F0502020204030204" pitchFamily="34" charset="0"/>
              </a:rPr>
              <a:t>La Cour de cassation juge ainsi que l'indemnité due, en application de l'article L. 2422-4 du code du travail, au salarié protégé, licencié sur le fondement d'une décision d'autorisation de l'inspecteur du travail ensuite annulée, a, de par la loi, le caractère d'un complément de salaire et qu'il en résulte que cette indemnité ouvre droit au paiement des congés payés afférents (Soc., 1er décembre 2021, pourvoi n° 19-25.715, publié au Bulletin ; Soc., 6 avril 2016, pourvoi n° 14-13.484, Bull. 2016, V, n° 67).</a:t>
            </a:r>
          </a:p>
          <a:p>
            <a:pPr marL="342900" indent="-342900" algn="just" fontAlgn="base">
              <a:buFont typeface="+mj-lt"/>
              <a:buAutoNum type="arabicPeriod" startAt="1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9"/>
            </a:pPr>
            <a:r>
              <a:rPr lang="fr-FR" sz="1400" i="1" dirty="0">
                <a:latin typeface="Calibri" panose="020F0502020204030204" pitchFamily="34" charset="0"/>
                <a:ea typeface="Calibri" panose="020F0502020204030204" pitchFamily="34" charset="0"/>
                <a:cs typeface="Calibri" panose="020F0502020204030204" pitchFamily="34" charset="0"/>
              </a:rPr>
              <a:t>La Cour de cassation juge également que la durée de la prescription étant déterminée par la nature de la créance invoquée, l'indemnité due en application de l'article L. 2422-4 du code du travail qui a, de par la loi, le caractère d'un complément de salaire, a la nature d'une créance salariale, en sorte qu'elle est soumise à la prescription triennale prévue par l'article L. 3245-1 du code du travail (Soc., 11 décembre 2024, pourvoi n° 23-10.439, publié au Bulletin).</a:t>
            </a:r>
          </a:p>
          <a:p>
            <a:pPr marL="342900" indent="-342900" algn="just" fontAlgn="base">
              <a:buFont typeface="+mj-lt"/>
              <a:buAutoNum type="arabicPeriod" startAt="1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9"/>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les sommes dues par l'employeur à un salarié au titre de la participation aux résultats de l'entreprise, lesquelles n'ont pas le caractère d'élément de salaire pour l'application de la législation du travail et sont exclues de l'assiette des cotisations, n'entrent pas dans l'assiette de la somme due en application de l'article L. 2422-4 du code du travail.</a:t>
            </a:r>
          </a:p>
          <a:p>
            <a:pPr marL="342900" indent="-342900" algn="just" fontAlgn="base">
              <a:buFont typeface="+mj-lt"/>
              <a:buAutoNum type="arabicPeriod" startAt="1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9"/>
            </a:pPr>
            <a:r>
              <a:rPr lang="fr-FR" sz="1400" i="1" dirty="0">
                <a:latin typeface="Calibri" panose="020F0502020204030204" pitchFamily="34" charset="0"/>
                <a:ea typeface="Calibri" panose="020F0502020204030204" pitchFamily="34" charset="0"/>
                <a:cs typeface="Calibri" panose="020F0502020204030204" pitchFamily="34" charset="0"/>
              </a:rPr>
              <a:t>En conséquence, le salarié n'est pas fondé en sa demande tendant à intégrer une somme au titre de la participation dans l'indemnité sollicitée en vertu de l'article L. 2422-4 du code du travail.</a:t>
            </a:r>
          </a:p>
          <a:p>
            <a:pPr marL="342900" indent="-342900" algn="just" fontAlgn="base">
              <a:buFont typeface="+mj-lt"/>
              <a:buAutoNum type="arabicPeriod" startAt="1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9"/>
            </a:pPr>
            <a:r>
              <a:rPr lang="fr-FR" sz="1400" i="1" dirty="0">
                <a:latin typeface="Calibri" panose="020F0502020204030204" pitchFamily="34" charset="0"/>
                <a:ea typeface="Calibri" panose="020F0502020204030204" pitchFamily="34" charset="0"/>
                <a:cs typeface="Calibri" panose="020F0502020204030204" pitchFamily="34" charset="0"/>
              </a:rPr>
              <a:t>Par ce motif de pur droit, substitué à ceux critiqués, dans les conditions prévues par les articles 620, alinéa 1, et 1015 du code de procédure civile, l'arrêt ayant écarté ce chef de demande du salarié se trouve légalement justifié.</a:t>
            </a: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descr="" title="">
            <a:extLst>
              <a:ext uri="{FF2B5EF4-FFF2-40B4-BE49-F238E27FC236}">
                <a16:creationId xmlns:a16="http://schemas.microsoft.com/office/drawing/2014/main" id="{4701BC5C-4EAD-77D4-B3D5-F525B1A8BF6B}"/>
              </a:ext>
            </a:extLst>
          </p:cNvPr>
          <p:cNvSpPr txBox="1"/>
          <p:nvPr/>
        </p:nvSpPr>
        <p:spPr>
          <a:xfrm>
            <a:off x="187079" y="86710"/>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économique </a:t>
            </a:r>
          </a:p>
        </p:txBody>
      </p:sp>
    </p:spTree>
    <p:extLst>
      <p:ext uri="{BB962C8B-B14F-4D97-AF65-F5344CB8AC3E}">
        <p14:creationId xmlns:p14="http://schemas.microsoft.com/office/powerpoint/2010/main" val="970064048"/>
      </p:ext>
    </p:extLst>
  </p:cSld>
  <p:clrMapOvr>
    <a:masterClrMapping/>
  </p:clrMapOvr>
</p:sld>
</file>

<file path=ppt/slides/slide5.xml><?xml version="1.0" encoding="utf-8"?>
<p:sld xmlns:a16="http://schemas.microsoft.com/office/drawing/2014/main" xmlns:m="http://schemas.openxmlformats.org/officeDocument/2006/math" xmlns:a14="http://schemas.microsoft.com/office/drawing/2010/main" xmlns:ma14="http://schemas.microsoft.com/office/mac/drawingml/2011/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E0AF3E12-5060-FC25-5F0B-02BC588F88E1}"/>
            </a:ext>
          </a:extLst>
        </p:cNvPr>
        <p:cNvGrpSpPr/>
        <p:nvPr/>
      </p:nvGrpSpPr>
      <p:grpSpPr>
        <a:xfrm>
          <a:off x="0" y="0"/>
          <a:ext cx="0" cy="0"/>
          <a:chOff x="0" y="0"/>
          <a:chExt cx="0" cy="0"/>
        </a:xfrm>
      </p:grpSpPr>
      <p:grpSp>
        <p:nvGrpSpPr>
          <p:cNvPr id="118" name="Rectangle à coins arrondis 2" descr="" title="">
            <a:extLst>
              <a:ext uri="{FF2B5EF4-FFF2-40B4-BE49-F238E27FC236}">
                <a16:creationId xmlns:a16="http://schemas.microsoft.com/office/drawing/2014/main" id="{E86C306C-56DA-F4DC-D249-62C936EB1F36}"/>
              </a:ext>
            </a:extLst>
          </p:cNvPr>
          <p:cNvGrpSpPr/>
          <p:nvPr/>
        </p:nvGrpSpPr>
        <p:grpSpPr>
          <a:xfrm>
            <a:off x="731396" y="495515"/>
            <a:ext cx="10729207" cy="5256597"/>
            <a:chOff x="-2" y="-1"/>
            <a:chExt cx="10729205" cy="5256596"/>
          </a:xfrm>
        </p:grpSpPr>
        <p:sp>
          <p:nvSpPr>
            <p:cNvPr id="116" name="Rectangle aux angles arrondis" descr="" title="">
              <a:extLst>
                <a:ext uri="{FF2B5EF4-FFF2-40B4-BE49-F238E27FC236}">
                  <a16:creationId xmlns:a16="http://schemas.microsoft.com/office/drawing/2014/main" id="{5B4D8A3E-878A-EEEE-C136-F63CC01DD509}"/>
                </a:ext>
              </a:extLst>
            </p:cNvPr>
            <p:cNvSpPr/>
            <p:nvPr/>
          </p:nvSpPr>
          <p:spPr>
            <a:xfrm>
              <a:off x="-2" y="-1"/>
              <a:ext cx="10729205" cy="5256596"/>
            </a:xfrm>
            <a:prstGeom prst="roundRect">
              <a:avLst>
                <a:gd name="adj" fmla="val 16667"/>
              </a:avLst>
            </a:prstGeom>
            <a:solidFill>
              <a:srgbClr val="FFFFFF"/>
            </a:solidFill>
            <a:ln w="28575" cap="flat">
              <a:solidFill>
                <a:srgbClr val="0070C0"/>
              </a:solidFill>
              <a:prstDash val="solid"/>
              <a:miter lim="800000"/>
            </a:ln>
            <a:effectLst/>
          </p:spPr>
          <p:txBody>
            <a:bodyPr wrap="square" lIns="45718" tIns="45718" rIns="45718" bIns="45718" numCol="1" anchor="ctr">
              <a:noAutofit/>
            </a:bodyPr>
            <a:lstStyle/>
            <a:p>
              <a:pPr>
                <a:spcBef>
                  <a:spcPts val="600"/>
                </a:spcBef>
                <a:defRPr sz="2800" u="sng">
                  <a:solidFill>
                    <a:srgbClr val="0070C0"/>
                  </a:solidFill>
                  <a:latin typeface="+mj-lt"/>
                  <a:ea typeface="+mj-ea"/>
                  <a:cs typeface="+mj-cs"/>
                  <a:sym typeface="Calibri"/>
                </a:defRPr>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17" name="Plan…" descr="" title="">
              <a:extLst>
                <a:ext uri="{FF2B5EF4-FFF2-40B4-BE49-F238E27FC236}">
                  <a16:creationId xmlns:a16="http://schemas.microsoft.com/office/drawing/2014/main" id="{3B7CC21C-1E2F-1354-94F0-93E93BF8A742}"/>
                </a:ext>
              </a:extLst>
            </p:cNvPr>
            <p:cNvSpPr txBox="1"/>
            <p:nvPr/>
          </p:nvSpPr>
          <p:spPr>
            <a:xfrm>
              <a:off x="183001" y="1458747"/>
              <a:ext cx="10417627" cy="2339098"/>
            </a:xfrm>
            <a:prstGeom prst="rect">
              <a:avLst/>
            </a:prstGeom>
            <a:noFill/>
            <a:ln w="12700" cap="flat">
              <a:noFill/>
              <a:miter lim="400000"/>
            </a:ln>
            <a:effectLst/>
            <a:extLst>
              <a:ext uri="{C572A759-6A51-4108-AA02-DFA0A04FC94B}">
                <ma14:wrappingTextBoxFlag xmlns:a16="http://schemas.microsoft.com/office/drawing/2014/main"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p>
              <a:pPr algn="ctr">
                <a:defRPr sz="1400" b="1" u="sng">
                  <a:solidFill>
                    <a:srgbClr val="0070C0"/>
                  </a:solidFill>
                  <a:latin typeface="+mj-lt"/>
                  <a:ea typeface="+mj-ea"/>
                  <a:cs typeface="+mj-cs"/>
                  <a:sym typeface="Calibri"/>
                </a:defRPr>
              </a:pPr>
              <a:endParaRPr dirty="0">
                <a:solidFill>
                  <a:srgbClr val="FFFFFF"/>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buSzPct val="100000"/>
                <a:defRPr sz="2800">
                  <a:solidFill>
                    <a:srgbClr val="0070C0"/>
                  </a:solidFill>
                  <a:latin typeface="+mj-lt"/>
                  <a:ea typeface="+mj-ea"/>
                  <a:cs typeface="+mj-cs"/>
                  <a:sym typeface="Calibri"/>
                </a:defRPr>
              </a:pPr>
              <a:r>
                <a:rPr lang="fr-FR" dirty="0">
                  <a:latin typeface="Calibri" panose="020F0502020204030204" pitchFamily="34" charset="0"/>
                  <a:ea typeface="Calibri" panose="020F0502020204030204" pitchFamily="34" charset="0"/>
                  <a:cs typeface="Calibri" panose="020F0502020204030204" pitchFamily="34" charset="0"/>
                </a:rPr>
                <a:t>PARTIE 4  : ACTION EN JUSTICE  </a:t>
              </a: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dirty="0">
                  <a:latin typeface="Calibri" panose="020F0502020204030204" pitchFamily="34" charset="0"/>
                  <a:ea typeface="Calibri" panose="020F0502020204030204" pitchFamily="34" charset="0"/>
                  <a:cs typeface="Calibri" panose="020F0502020204030204" pitchFamily="34" charset="0"/>
                </a:rPr>
                <a:t>Prescription</a:t>
              </a: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dirty="0">
                  <a:latin typeface="Calibri" panose="020F0502020204030204" pitchFamily="34" charset="0"/>
                  <a:ea typeface="Calibri" panose="020F0502020204030204" pitchFamily="34" charset="0"/>
                  <a:cs typeface="Calibri" panose="020F0502020204030204" pitchFamily="34" charset="0"/>
                </a:rPr>
                <a:t>Recevabilité de nouvelles prétentions en appel</a:t>
              </a:r>
            </a:p>
            <a:p>
              <a:pPr marL="571500" indent="-571500">
                <a:spcBef>
                  <a:spcPts val="600"/>
                </a:spcBef>
                <a:buSzPct val="100000"/>
                <a:buFont typeface="+mj-lt"/>
                <a:buAutoNum type="arabicPeriod"/>
                <a:defRPr sz="2800">
                  <a:solidFill>
                    <a:srgbClr val="0070C0"/>
                  </a:solidFill>
                  <a:latin typeface="+mj-lt"/>
                  <a:ea typeface="+mj-ea"/>
                  <a:cs typeface="+mj-cs"/>
                  <a:sym typeface="Calibri"/>
                </a:defRPr>
              </a:pPr>
              <a:r>
                <a:rPr lang="fr-FR" dirty="0">
                  <a:latin typeface="Calibri" panose="020F0502020204030204" pitchFamily="34" charset="0"/>
                  <a:ea typeface="Calibri" panose="020F0502020204030204" pitchFamily="34" charset="0"/>
                  <a:cs typeface="Calibri" panose="020F0502020204030204" pitchFamily="34" charset="0"/>
                </a:rPr>
                <a:t>Transaction</a:t>
              </a:r>
            </a:p>
          </p:txBody>
        </p:sp>
      </p:grpSp>
      <p:sp>
        <p:nvSpPr>
          <p:cNvPr id="7" name="Slide Number Placeholder 6" descr="" title="">
            <a:extLst>
              <a:ext uri="{FF2B5EF4-FFF2-40B4-BE49-F238E27FC236}">
                <a16:creationId xmlns:a16="http://schemas.microsoft.com/office/drawing/2014/main" id="{FF8C0E38-CFD9-505C-5183-703FA690F64D}"/>
              </a:ext>
            </a:extLst>
          </p:cNvPr>
          <p:cNvSpPr>
            <a:spLocks noGrp="1"/>
          </p:cNvSpPr>
          <p:nvPr>
            <p:ph type="sldNum" sz="quarter" idx="2"/>
          </p:nvPr>
        </p:nvSpPr>
        <p:spPr>
          <a:xfrm>
            <a:off x="11586736" y="6506291"/>
            <a:ext cx="125034" cy="123111"/>
          </a:xfrm>
          <a:prstGeom prst="rect">
            <a:avLst/>
          </a:prstGeom>
          <a:ln w="12700">
            <a:miter lim="400000"/>
          </a:ln>
        </p:spPr>
        <p:txBody>
          <a:bodyPr wrap="none" lIns="0" tIns="0" rIns="0" bIns="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800" b="0" i="0" u="none" strike="noStrike" cap="none" spc="0" normalizeH="0" baseline="0">
                <a:ln>
                  <a:noFill/>
                </a:ln>
                <a:solidFill>
                  <a:schemeClr val="accent1"/>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9pPr>
          </a:lstStyle>
          <a:p>
            <a:fld id="{86CB4B4D-7CA3-9044-876B-883B54F8677D}" type="slidenum">
              <a:rPr lang="fr-FR" smtClean="0"/>
              <a:pPr/>
              <a:t>5</a:t>
            </a:fld>
            <a:endParaRPr lang="fr-FR"/>
          </a:p>
        </p:txBody>
      </p:sp>
    </p:spTree>
    <p:extLst>
      <p:ext uri="{BB962C8B-B14F-4D97-AF65-F5344CB8AC3E}">
        <p14:creationId xmlns:p14="http://schemas.microsoft.com/office/powerpoint/2010/main" val="1244527895"/>
      </p:ext>
    </p:extLst>
  </p:cSld>
  <p:clrMapOvr>
    <a:masterClrMapping/>
  </p:clrMapOvr>
</p:sld>
</file>

<file path=ppt/slides/slide5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7B055CF2-E2D8-9A84-4049-CD9ADC8E8DF5}"/>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85769315-4AB2-4C7C-FDA3-6DC630F89F88}"/>
              </a:ext>
            </a:extLst>
          </p:cNvPr>
          <p:cNvSpPr txBox="1"/>
          <p:nvPr/>
        </p:nvSpPr>
        <p:spPr>
          <a:xfrm>
            <a:off x="187079" y="967557"/>
            <a:ext cx="11817841" cy="518603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n°24-18.886, Publié au bulletin</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La notion de groupe en matière de reclassement économique : Une conception extensive en admettant le contrôle par une personne physique !</a:t>
            </a:r>
          </a:p>
          <a:p>
            <a:pPr fontAlgn="base"/>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fontAlgn="base"/>
            <a:r>
              <a:rPr lang="fr-FR" sz="1400" i="1" dirty="0">
                <a:latin typeface="Calibri" panose="020F0502020204030204" pitchFamily="34" charset="0"/>
                <a:ea typeface="Calibri" panose="020F0502020204030204" pitchFamily="34" charset="0"/>
                <a:cs typeface="Calibri" panose="020F0502020204030204" pitchFamily="34" charset="0"/>
              </a:rPr>
              <a:t>Vu les articles L. 1233-4 du code du travail et L. 233-3, I, du code de commerce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Aux termes du premier de ces textes, le licenciement pour motif économique d'un salarié ne peut intervenir que lorsque tous les efforts de formation et d'adaptation ont été réalisés et que le reclassement de l'intéressé ne peut être opéré sur les emplois disponibles, situés sur le territoire national dans l'entreprise ou les autres entreprises du groupe dont l'entreprise fait partie et dont l'organisation, les activités ou le lieu d'exploitation assurent la permutation de tout ou partie du personnel. Pour l'application de cet article, la notion de groupe désigne le groupe formé par une entreprise appelée entreprise dominante et les entreprises qu'elle contrôle dans les conditions définies à l'article L. 233-1, aux I et II de l'article L. 233-3 et à l'article L. 233-16 du code de commerce.</a:t>
            </a:r>
          </a:p>
          <a:p>
            <a:pPr marL="342900" indent="-342900" algn="just" fontAlgn="base">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Selon le second, toute personne, physique ou morale, est considérée comme en contrôlant une autre lorsqu'elle détient directement ou indirectement une fraction du capital lui conférant la majorité des droits de vote dans les assemblées générales de cette société.</a:t>
            </a:r>
          </a:p>
          <a:p>
            <a:pPr marL="342900" indent="-342900" algn="just" fontAlgn="base">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Pour dire le licenciement pour motif économique fondé, l'arrêt retient, après avoir constaté qu'il n'y avait pas de poste à pourvoir aux fins de reclassement au sein de la société [O], que celle-ci ne faisait pas partie d'un groupe et qu'il n'existait aucun lien capitalistique entre cette société et la société In Visio, le seul fait de disposer du même gérant ne suffisant pas à démontrer l'existence d'un groupe.</a:t>
            </a:r>
          </a:p>
          <a:p>
            <a:pPr marL="342900" indent="-342900" algn="just" fontAlgn="base">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qu'elle constatait que M. [O], gérant de la société [O] dont il était actionnaire majoritaire, détenait directement 70 % du capital de la société In Visio dont il était président, en sorte que les conditions du contrôle effectif prévues par l'article L. 233-3, I, du code de commerce étaient remplies entre ces sociétés, la cour d'appel a violé les textes susvisés.</a:t>
            </a:r>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 </a:t>
            </a:r>
          </a:p>
          <a:p>
            <a:pPr algn="just" fontAlgn="base"/>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2" descr="" title="">
            <a:extLst>
              <a:ext uri="{FF2B5EF4-FFF2-40B4-BE49-F238E27FC236}">
                <a16:creationId xmlns:a16="http://schemas.microsoft.com/office/drawing/2014/main" id="{13F6D8FF-6E85-EE76-207F-A1C99B73A22F}"/>
              </a:ext>
            </a:extLst>
          </p:cNvPr>
          <p:cNvSpPr txBox="1"/>
          <p:nvPr/>
        </p:nvSpPr>
        <p:spPr>
          <a:xfrm>
            <a:off x="187079" y="86710"/>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a:p>
            <a:pPr marL="342900" indent="-3429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Pour motif économique </a:t>
            </a:r>
          </a:p>
        </p:txBody>
      </p:sp>
    </p:spTree>
    <p:extLst>
      <p:ext uri="{BB962C8B-B14F-4D97-AF65-F5344CB8AC3E}">
        <p14:creationId xmlns:p14="http://schemas.microsoft.com/office/powerpoint/2010/main" val="1856455507"/>
      </p:ext>
    </p:extLst>
  </p:cSld>
  <p:clrMapOvr>
    <a:masterClrMapping/>
  </p:clrMapOvr>
</p:sld>
</file>

<file path=ppt/slides/slide5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EEE5E3F-34F8-C018-6668-6168A3DBAA2A}"/>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F8400475-E8F1-5C70-04A8-170D32EEFF1C}"/>
              </a:ext>
            </a:extLst>
          </p:cNvPr>
          <p:cNvSpPr txBox="1"/>
          <p:nvPr/>
        </p:nvSpPr>
        <p:spPr>
          <a:xfrm>
            <a:off x="46770" y="399609"/>
            <a:ext cx="12098460" cy="6786473"/>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15 avril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n°26-70.002, Publié au bulletin</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mj-lt"/>
              <a:buAutoNum type="arabicPeriod" startAt="3"/>
            </a:pPr>
            <a:r>
              <a:rPr lang="fr-FR" sz="1400" dirty="0">
                <a:latin typeface="Calibri" panose="020F0502020204030204" pitchFamily="34" charset="0"/>
                <a:ea typeface="Calibri" panose="020F0502020204030204" pitchFamily="34" charset="0"/>
                <a:cs typeface="Calibri" panose="020F0502020204030204" pitchFamily="34" charset="0"/>
              </a:rPr>
              <a:t>Aux termes de l'article L. 6222-18 du code du travail, dans sa rédaction issue de la loi n° 2018-771 du 5 septembre </a:t>
            </a:r>
            <a:r>
              <a:rPr lang="fr-FR" sz="1400" i="1" dirty="0">
                <a:latin typeface="Calibri" panose="020F0502020204030204" pitchFamily="34" charset="0"/>
                <a:ea typeface="Calibri" panose="020F0502020204030204" pitchFamily="34" charset="0"/>
                <a:cs typeface="Calibri" panose="020F0502020204030204" pitchFamily="34" charset="0"/>
              </a:rPr>
              <a:t>2018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 contrat d'apprentissage peut être rompu par l'une ou l'autre des parties jusqu'à l'échéance des quarante-cinq premiers jours, consécutifs ou non, de formation pratique en entreprise effectuée par l'apprenti.</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Passé ce délai, le contrat peut être rompu par accord écrit signé des deux parties.</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A défaut, le contrat peut être rompu en cas de force majeure, de faute grave de l'apprenti, d'inaptitude constatée par le médecin du travail dans les conditions définies à l'article L. 4624-4 ou en cas de décès d'un employeur maître d'apprentissage dans le cadre d'une entreprise unipersonnelle. La rupture prend la forme d'un licenciement prononcé selon les modalités prévues aux articles L. 1232-2 à L. 1232-6 et L. 1332-3 à L. 1332-5. En cas d'inaptitude constatée par le médecin du travail, l'employeur n'est pas tenu à une obligation de reclassement.</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Au-delà de la période prévue au premier alinéa du présent article, la rupture du contrat d'apprentissage peut intervenir à l'initiative de l'apprenti et après respect d'un préavis, dans des conditions déterminées par décret. L'apprenti doit, au préalable, solliciter le médiateur mentionné à l'article L. 6222-39 ou, pour les apprentis du secteur public non industriel et commercial, le service désigné comme étant chargé de la médiation. Si l'apprenti est mineur, l'acte de rupture doit être conjointement signé par son représentant légal. Lorsque l'apprenti mineur ne parvient pas à obtenir de réponse de son représentant légal, il peut solliciter le médiateur mentionné au même article L. 6222-39. Le médiateur intervient, dans un délai maximum de quinze jours calendaires consécutifs à la demande de l'apprenti, afin d'obtenir l'accord ou non du représentant légal sur l'acte de rupture du contrat. Une copie de cet acte est adressée, pour information, à l'établissement de formation dans lequel l'apprenti est inscrit.</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En cas de liquidation judiciaire sans maintien de l'activité ou lorsqu'il est mis fin au maintien de l'activité en application du dernier alinéa de l'article L. 641-10 du code de commerce et qu'il doit être mis fin au contrat d'apprentissage, le liquidateur notifie la rupture du contrat à l'apprenti. Dans cette hypothèse, les dispositions de l'article L. 1243-4 du présent code s'appliquent, à l'exception de celles relatives à l'indemnité prévue à l'article L. 1243-8.</a:t>
            </a:r>
          </a:p>
          <a:p>
            <a:pPr marL="342900" indent="-342900" algn="just" fontAlgn="base">
              <a:buFont typeface="+mj-lt"/>
              <a:buAutoNum type="arabicPeriod" startAt="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3"/>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D. 6222-21-1 du même code, dans un délai qui ne peut être inférieur à cinq jours calendaires à compter de la saisine du médiateur prévue à l'article L. 6222-18, l'apprenti informe l'employeur de son intention de rompre le contrat par tout moyen conférant date certaine. La rupture du contrat d'apprentissage ne peut intervenir qu'après un délai qui ne peut être inférieur à sept jours calendaires après la date à laquelle l'employeur a été informé de l'intention de l'apprenti de rompre.</a:t>
            </a:r>
          </a:p>
          <a:p>
            <a:pPr marL="342900" indent="-342900" algn="just" fontAlgn="base">
              <a:buFont typeface="+mj-lt"/>
              <a:buAutoNum type="arabicPeriod" startAt="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3"/>
            </a:pPr>
            <a:r>
              <a:rPr lang="fr-FR" sz="1400" i="1" dirty="0">
                <a:latin typeface="Calibri" panose="020F0502020204030204" pitchFamily="34" charset="0"/>
                <a:ea typeface="Calibri" panose="020F0502020204030204" pitchFamily="34" charset="0"/>
                <a:cs typeface="Calibri" panose="020F0502020204030204" pitchFamily="34" charset="0"/>
              </a:rPr>
              <a:t>Si ces dispositions prévoient le respect d'un préavis et la saisine, selon le cas, du médiateur consulaire ou du service chargé de la médiation, l'apprenti peut néanmoins rompre immédiatement le contrat d'apprentissage lorsqu'il invoque des manquements graves de son employeur rendant impossible la poursuite de ce contrat, sans que cette rupture soit qualifiée de prise d'acte. Il appartient alors au juge, prenant en considération les manquements invoqués, d'apprécier la gravité de ceux-ci et de se prononcer sur l'imputabilité de la rupture, ainsi que sur l'octroi de dommages et intérêts.</a:t>
            </a:r>
          </a:p>
          <a:p>
            <a:pPr algn="just" fontAlgn="base"/>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Box 1" descr="" title="">
            <a:extLst>
              <a:ext uri="{FF2B5EF4-FFF2-40B4-BE49-F238E27FC236}">
                <a16:creationId xmlns:a16="http://schemas.microsoft.com/office/drawing/2014/main" id="{97315BBD-2AA5-DD22-D85C-16B8EA339F3B}"/>
              </a:ext>
            </a:extLst>
          </p:cNvPr>
          <p:cNvSpPr txBox="1"/>
          <p:nvPr/>
        </p:nvSpPr>
        <p:spPr>
          <a:xfrm>
            <a:off x="187079" y="-55180"/>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 </a:t>
            </a:r>
          </a:p>
        </p:txBody>
      </p:sp>
    </p:spTree>
    <p:extLst>
      <p:ext uri="{BB962C8B-B14F-4D97-AF65-F5344CB8AC3E}">
        <p14:creationId xmlns:p14="http://schemas.microsoft.com/office/powerpoint/2010/main" val="4263098807"/>
      </p:ext>
    </p:extLst>
  </p:cSld>
  <p:clrMapOvr>
    <a:masterClrMapping/>
  </p:clrMapOvr>
</p:sld>
</file>

<file path=ppt/slides/slide5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CDBBD2D-EA33-4982-B99B-513BA649831A}"/>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FEAD5460-7F22-C6BB-D25D-D0EABBE14C5E}"/>
              </a:ext>
            </a:extLst>
          </p:cNvPr>
          <p:cNvSpPr txBox="1"/>
          <p:nvPr/>
        </p:nvSpPr>
        <p:spPr>
          <a:xfrm>
            <a:off x="187079" y="967557"/>
            <a:ext cx="11817841" cy="518603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6 mai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n°25-12.049, Publié au bulletin</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fontAlgn="base"/>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La résiliation judiciaire du contrat de travail prononcée à la demande du salarié produit les effets d'un licenciement sans cause réelle et sérieuse de sorte que le salarié doit être indemnisé par le versement des indemnités de rupture et de l'indemnité pour licenciement sans cause réelle et sérieuse.</a:t>
            </a:r>
          </a:p>
          <a:p>
            <a:pPr marL="342900" indent="-342900" algn="just" fontAlgn="base">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7112-3 du code du travail, si l'employeur est à l'initiative de la rupture, le salarié a droit à une indemnité qui ne peut être inférieure à la somme représentant un mois, par année ou fraction d'année de collaboration, des derniers appointements. Le maximum des mensualités est fixé à quinze. </a:t>
            </a:r>
          </a:p>
          <a:p>
            <a:pPr marL="342900" indent="-342900" algn="just" fontAlgn="base">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Selon l'article L. 7112-4 du code du travail, lorsque l'ancienneté excède quinze années, une commission arbitrale est saisie pour déterminer l'indemnité due. La décision de la commission arbitrale est obligatoire et ne peut être frappée d'appel.</a:t>
            </a:r>
          </a:p>
          <a:p>
            <a:pPr marL="342900" indent="-342900" algn="just" fontAlgn="base">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Il résulte de la combinaison de ces textes que la commission arbitrale des journalistes a seule la compétence et le pouvoir de statuer sur l'octroi et sur le montant d'une indemnité de licenciement au journaliste professionnel ayant plus de quinze années d'ancienneté, quelle qu'en soit la cause, y compris lorsque cette indemnité est due à la suite du prononcé de la résiliation judiciaire du contrat de travail.</a:t>
            </a:r>
          </a:p>
          <a:p>
            <a:pPr marL="342900" indent="-342900" algn="just" fontAlgn="base">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La cour d'appel, qui a constaté que, par un jugement devenu irrévocable, le conseil de prud'hommes avait prononcé, le 11 mars 2022, la résiliation judiciaire du contrat de travail de la salariée, produisant les effets d'un licenciement sans cause réelle et sérieuse, et que la salariée avait une ancienneté supérieure à quinze années, en a exactement déduit, sans violer le principe de l'autorité de la chose jugée, que la commission arbitrale des journalistes était compétente pour statuer sur la demande de la salariée en fixation de son indemnité de licenciement.</a:t>
            </a:r>
          </a:p>
          <a:p>
            <a:pPr marL="342900" indent="-342900" algn="just" fontAlgn="base">
              <a:buFont typeface="+mj-lt"/>
              <a:buAutoNum type="arabicPeriod" startAt="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8"/>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Box 1" descr="" title="">
            <a:extLst>
              <a:ext uri="{FF2B5EF4-FFF2-40B4-BE49-F238E27FC236}">
                <a16:creationId xmlns:a16="http://schemas.microsoft.com/office/drawing/2014/main" id="{6EA57A53-439F-1E38-02D3-94B34A2524D4}"/>
              </a:ext>
            </a:extLst>
          </p:cNvPr>
          <p:cNvSpPr txBox="1"/>
          <p:nvPr/>
        </p:nvSpPr>
        <p:spPr>
          <a:xfrm>
            <a:off x="187079" y="134268"/>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La rupture du contrat de travail</a:t>
            </a:r>
          </a:p>
        </p:txBody>
      </p:sp>
    </p:spTree>
    <p:extLst>
      <p:ext uri="{BB962C8B-B14F-4D97-AF65-F5344CB8AC3E}">
        <p14:creationId xmlns:p14="http://schemas.microsoft.com/office/powerpoint/2010/main" val="2430860945"/>
      </p:ext>
    </p:extLst>
  </p:cSld>
  <p:clrMapOvr>
    <a:masterClrMapping/>
  </p:clrMapOvr>
</p:sld>
</file>

<file path=ppt/slides/slide5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A5F43981-782F-381D-630B-507B5A48A00C}"/>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7F99FC88-2679-8A7E-C06E-857183E187D7}"/>
              </a:ext>
            </a:extLst>
          </p:cNvPr>
          <p:cNvSpPr txBox="1"/>
          <p:nvPr/>
        </p:nvSpPr>
        <p:spPr>
          <a:xfrm>
            <a:off x="290076" y="5250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
        <p:nvSpPr>
          <p:cNvPr id="7" name="TextBox 6" descr="" title="">
            <a:extLst>
              <a:ext uri="{FF2B5EF4-FFF2-40B4-BE49-F238E27FC236}">
                <a16:creationId xmlns:a16="http://schemas.microsoft.com/office/drawing/2014/main" id="{322401D1-6AE1-76F3-158B-FB310BE47667}"/>
              </a:ext>
            </a:extLst>
          </p:cNvPr>
          <p:cNvSpPr txBox="1"/>
          <p:nvPr/>
        </p:nvSpPr>
        <p:spPr>
          <a:xfrm>
            <a:off x="290076" y="782121"/>
            <a:ext cx="11817841" cy="529375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28 mai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n°24-22.754, Publié au bulletin (1/2)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Harcèlement sexuel </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i="1" dirty="0">
                <a:latin typeface="Calibri" panose="020F0502020204030204" pitchFamily="34" charset="0"/>
                <a:ea typeface="Calibri" panose="020F0502020204030204" pitchFamily="34" charset="0"/>
                <a:cs typeface="Calibri" panose="020F0502020204030204" pitchFamily="34" charset="0"/>
              </a:rPr>
              <a:t>Vu les articles L. 1153-1,1°, L. 1153-3 et L. 1154-1 du code du travail, dans leur rédaction antérieure à la loi n° 2022-401 du 21 mars 2022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D'abord, selon le premier de ces textes, aucun salarié ne doit subir des faits de harcèlement sexuel, constitué par des propos ou comportements à connotation sexuelle répétés qui, soit portent atteinte à sa dignité en raison de leur caractère dégradant ou humiliant, soit créent à son encontre une situation intimidante, hostile ou offensante.</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Il en résulte que des propos à connotation sexuelle ou sexiste adressés à plusieurs salariés, ou de tels comportements adoptés devant plusieurs salariés, sont susceptibles d'être subis par chacun d'entre eux.</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Ensuite, selon le deuxième de ces textes, aucun salarié ne peut être sanctionné, licencié ou faire l'objet d'une mesure discriminatoire pour avoir témoigné ou relaté des faits de harcèlement sexuel.</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Il résulte du troisième que toute disposition ou tout acte contraire aux dispositions des articles susvisés est nul.</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Pour débouter la salariée de ses demandes en dommages et intérêts pour harcèlement sexuel et au titre de la nullité du licenciement, l'arrêt énonce que la salariée atteste avoir été témoin, à plusieurs reprises, du harcèlement sexuel de M. [D] envers ses collègues, après la sanction prononcée contre lui pour ce même motif en novembre 2019, en reprenant certains des propos déplacés qu'il avait tenus : « tu t'es bien fait déglinguer hier soir ? » « tu as bien baisé hier ? », tout en soulignant que ces questions étaient adressées à ses collègues et non pas à elle-même.</a:t>
            </a:r>
          </a:p>
          <a:p>
            <a:pPr algn="just"/>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138581670"/>
      </p:ext>
    </p:extLst>
  </p:cSld>
  <p:clrMapOvr>
    <a:masterClrMapping/>
  </p:clrMapOvr>
</p:sld>
</file>

<file path=ppt/slides/slide5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CD9CD8EF-5B04-3F47-9FCB-FD1AED94D5FC}"/>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10218020-F706-21C2-B410-0462FBE3B2F6}"/>
              </a:ext>
            </a:extLst>
          </p:cNvPr>
          <p:cNvSpPr txBox="1"/>
          <p:nvPr/>
        </p:nvSpPr>
        <p:spPr>
          <a:xfrm>
            <a:off x="187079" y="2182505"/>
            <a:ext cx="11817841" cy="335476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28 mai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n°24-22.754, Publié au bulletin (2/2)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342900" indent="-342900" algn="just" fontAlgn="base">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L'arrêt relève également que la salariée produit des attestations de plusieurs de ses collègues, la première dénonçant le harcèlement sexuel qu'elle a elle-même subi de la part de M. [D] sans témoigner de faits la concernant, la deuxième exposant que, à la suite du groupe Messenger créé par la salariée, une problématique de harcèlement sexuel et moral dans l'équipe avait émergé sans évoquer aucun fait précis de harcèlement sexuel notamment concernant la salariée, et, la troisième attestant que la salariée s'était plainte auprès d'elle du comportement de M. [D] avant sa sanction mais qu'après celle-ci elle ne l'avait plus jamais entendu se plaindre à nouveau du comportement de leur collègue.</a:t>
            </a:r>
          </a:p>
          <a:p>
            <a:pPr algn="just" fontAlgn="base"/>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L'arrêt en déduit que les éléments produits n'établissent pas la matérialité d'au moins un fait précis et circonstancié permettant de présumer l'existence d'un harcèlement sexuel à l'encontre de la salariée.</a:t>
            </a:r>
          </a:p>
          <a:p>
            <a:pPr marL="342900" indent="-342900" algn="just" fontAlgn="base">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qu'il résultait de ses constatations, qu'au regard des propos et comportements à connotation sexuelle ou sexiste adressés ou adoptés de manière répétée par M. [D] devant la salariée et ses collègues, cette dernière avait été contrainte de subir un environnement de travail humiliant et dégradant, peu important qu'elle n'ait pas été directement visée par ces propos ou comportements, la cour d'appel a violé les textes susvisés.</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CE3ACF1A-1EC8-26EA-1F19-5B43251BE730}"/>
              </a:ext>
            </a:extLst>
          </p:cNvPr>
          <p:cNvSpPr txBox="1"/>
          <p:nvPr/>
        </p:nvSpPr>
        <p:spPr>
          <a:xfrm>
            <a:off x="290076" y="31158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1882730441"/>
      </p:ext>
    </p:extLst>
  </p:cSld>
  <p:clrMapOvr>
    <a:masterClrMapping/>
  </p:clrMapOvr>
</p:sld>
</file>

<file path=ppt/slides/slide5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1AF69BB6-D821-A5EE-A8C8-A9ABFE4B76BC}"/>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B458CCC0-BBA2-7237-0626-CD543C86CD5C}"/>
              </a:ext>
            </a:extLst>
          </p:cNvPr>
          <p:cNvSpPr txBox="1"/>
          <p:nvPr/>
        </p:nvSpPr>
        <p:spPr>
          <a:xfrm>
            <a:off x="187079" y="790004"/>
            <a:ext cx="11817841" cy="594008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7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n°24-18.865, Publié au bulletin </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Harcèlement moral</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fontAlgn="base"/>
            <a:r>
              <a:rPr lang="fr-FR" sz="1400" i="1" dirty="0">
                <a:latin typeface="Calibri" panose="020F0502020204030204" pitchFamily="34" charset="0"/>
                <a:ea typeface="Calibri" panose="020F0502020204030204" pitchFamily="34" charset="0"/>
                <a:cs typeface="Calibri" panose="020F0502020204030204" pitchFamily="34" charset="0"/>
              </a:rPr>
              <a:t>Vu les articles L. 1152-1 et L. 1154-1 du code du travail :</a:t>
            </a: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résulte de ces textes que pour se prononcer sur l'existence d'un harcèlement moral, il appartient au juge d'examiner l'ensemble des éléments invoqués par le salarié, en prenant en compte les documents médicaux éventuellement produits, et d'apprécier si les faits matériellement établis, pris dans leur ensemble, laissent supposer l'existence d'un harcèlement moral. Dans l'affirmative, il revient au juge d'apprécier si l'employeur prouve que les agissements invoqués ne sont pas constitutifs d'un tel harcèlement et que ses décisions sont justifiées par des éléments objectifs étrangers à tout harcèlement.</a:t>
            </a:r>
          </a:p>
          <a:p>
            <a:pPr marL="342900" indent="-342900" algn="just" fontAlgn="base">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Les méthodes de gestion au sein de l'entreprise qui ont pour effet de dégrader les conditions de travail d'un salarié et sont susceptibles d'altérer sa santé physique ou mentale, caractérisent un harcèlement moral sans qu'il soit nécessaire pour celui-ci de démontrer qu'il a été personnellement visé par ce harcèlement.</a:t>
            </a:r>
          </a:p>
          <a:p>
            <a:pPr marL="342900" indent="-342900" algn="just" fontAlgn="base">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Pour débouter la salariée de sa demande de nullité du licenciement pour harcèlement moral à l'origine de son inaptitude, l'arrêt retient que celle-ci invoque des généralités et une ambiance de travail mais n'allègue aucun fait précis la concernant personnellement et que les éléments produits ne permettent pas d'établir que son syndrome anxio-dépressif résulte d'un harcèlement moral sur les lieux du travail.</a:t>
            </a:r>
          </a:p>
          <a:p>
            <a:pPr marL="342900" indent="-342900" algn="just" fontAlgn="base">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En se déterminant ainsi, alors que la salariée invoquait, au titre des éléments laissant supposer l'existence d'un harcèlement moral, l'existence de risques psychosociaux constatés par une inspectrice du travail, des inquiétudes des organisations syndicales et des membres du comité social et économique ainsi que des pièces médicales faisant état d'un syndrome anxio-dépressif réactionnel face à une souffrance liée à ses conditions de travail, la cour d'appel, à laquelle il appartenait d'examiner ces éléments de fait et d'apprécier si ceux-ci, pris dans leur ensemble avec les autres éléments dont les éléments médicaux, permettaient de présumer l'existence d'un harcèlement moral, et, dans l'affirmative, si l'employeur démontrait que les mesures en cause étaient étrangères à tout harcèlement, n'a pas donné de base légale à sa décision.</a:t>
            </a:r>
          </a:p>
          <a:p>
            <a:pPr algn="just" fontAlgn="base"/>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DFC134EC-2DCC-2691-8583-C5747F5A8F64}"/>
              </a:ext>
            </a:extLst>
          </p:cNvPr>
          <p:cNvSpPr txBox="1"/>
          <p:nvPr/>
        </p:nvSpPr>
        <p:spPr>
          <a:xfrm>
            <a:off x="290076" y="5250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2717240289"/>
      </p:ext>
    </p:extLst>
  </p:cSld>
  <p:clrMapOvr>
    <a:masterClrMapping/>
  </p:clrMapOvr>
</p:sld>
</file>

<file path=ppt/slides/slide5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76919D5B-E56D-8432-F22A-9B69703CC1DF}"/>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4AE9B0FB-6419-86B9-F0AC-81D50286B661}"/>
              </a:ext>
            </a:extLst>
          </p:cNvPr>
          <p:cNvSpPr txBox="1"/>
          <p:nvPr/>
        </p:nvSpPr>
        <p:spPr>
          <a:xfrm>
            <a:off x="187079" y="790004"/>
            <a:ext cx="11817841" cy="638636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n°24-18.976, Publié au bulletin (1/3)</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Géolocalisation et contrôle du temps de travail de salariés itinérants : Un assouplissement des conditions de licéité </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D'abord, selon l'article L. 1121-1 du code du travail, nul ne peut apporter aux droits des personnes et aux libertés individuelles et collectives de restrictions qui ne seraient pas justifiées par la nature de la tâche à accomplir ni proportionnées au but recherché.</a:t>
            </a:r>
          </a:p>
          <a:p>
            <a:pPr marL="342900" indent="-342900" algn="just" fontAlgn="base">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l'utilisation d'un système de géolocalisation pour assurer le contrôle de la durée du travail n'est licite que lorsque ce contrôle ne peut pas être fait par un autre moyen, </a:t>
            </a:r>
            <a:r>
              <a:rPr lang="fr-FR" sz="1400" i="1" dirty="0" err="1">
                <a:latin typeface="Calibri" panose="020F0502020204030204" pitchFamily="34" charset="0"/>
                <a:ea typeface="Calibri" panose="020F0502020204030204" pitchFamily="34" charset="0"/>
                <a:cs typeface="Calibri" panose="020F0502020204030204" pitchFamily="34" charset="0"/>
              </a:rPr>
              <a:t>fût-il</a:t>
            </a:r>
            <a:r>
              <a:rPr lang="fr-FR" sz="1400" i="1" dirty="0">
                <a:latin typeface="Calibri" panose="020F0502020204030204" pitchFamily="34" charset="0"/>
                <a:ea typeface="Calibri" panose="020F0502020204030204" pitchFamily="34" charset="0"/>
                <a:cs typeface="Calibri" panose="020F0502020204030204" pitchFamily="34" charset="0"/>
              </a:rPr>
              <a:t> moins efficace, et n'est pas justifié lorsque le salarié dispose d'une liberté dans l'organisation de son travail.</a:t>
            </a:r>
          </a:p>
          <a:p>
            <a:pPr marL="342900" indent="-342900" algn="just" fontAlgn="base">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Ensuite, il résulte de la jurisprudence de la Cour de justice de l'Union européenne (Cour de justice) qu'afin d'assurer l'effet utile des droits prévus par la directive 2003/88/CE du Parlement européen et du Conseil du 4 novembre 2003 concernant certains aspects de l'aménagement du temps de travail et du droit fondamental consacré à l'article 31, paragraphe 2, de la Charte des droits fondamentaux de l'Union européenne, les Etats membres doivent imposer aux employeurs l'obligation de mettre en place un système objectif, fiable et accessible permettant de mesurer la durée du temps de travail journalier effectué par chaque travailleur (CJUE 14 mai 2019, </a:t>
            </a:r>
            <a:r>
              <a:rPr lang="fr-FR" sz="1400" i="1" dirty="0" err="1">
                <a:latin typeface="Calibri" panose="020F0502020204030204" pitchFamily="34" charset="0"/>
                <a:ea typeface="Calibri" panose="020F0502020204030204" pitchFamily="34" charset="0"/>
                <a:cs typeface="Calibri" panose="020F0502020204030204" pitchFamily="34" charset="0"/>
              </a:rPr>
              <a:t>Federación</a:t>
            </a:r>
            <a:r>
              <a:rPr lang="fr-FR" sz="1400" i="1" dirty="0">
                <a:latin typeface="Calibri" panose="020F0502020204030204" pitchFamily="34" charset="0"/>
                <a:ea typeface="Calibri" panose="020F0502020204030204" pitchFamily="34" charset="0"/>
                <a:cs typeface="Calibri" panose="020F0502020204030204" pitchFamily="34" charset="0"/>
              </a:rPr>
              <a:t> de </a:t>
            </a:r>
            <a:r>
              <a:rPr lang="fr-FR" sz="1400" i="1" dirty="0" err="1">
                <a:latin typeface="Calibri" panose="020F0502020204030204" pitchFamily="34" charset="0"/>
                <a:ea typeface="Calibri" panose="020F0502020204030204" pitchFamily="34" charset="0"/>
                <a:cs typeface="Calibri" panose="020F0502020204030204" pitchFamily="34" charset="0"/>
              </a:rPr>
              <a:t>Servicios</a:t>
            </a:r>
            <a:r>
              <a:rPr lang="fr-FR" sz="1400" i="1" dirty="0">
                <a:latin typeface="Calibri" panose="020F0502020204030204" pitchFamily="34" charset="0"/>
                <a:ea typeface="Calibri" panose="020F0502020204030204" pitchFamily="34" charset="0"/>
                <a:cs typeface="Calibri" panose="020F0502020204030204" pitchFamily="34" charset="0"/>
              </a:rPr>
              <a:t> de </a:t>
            </a:r>
            <a:r>
              <a:rPr lang="fr-FR" sz="1400" i="1" dirty="0" err="1">
                <a:latin typeface="Calibri" panose="020F0502020204030204" pitchFamily="34" charset="0"/>
                <a:ea typeface="Calibri" panose="020F0502020204030204" pitchFamily="34" charset="0"/>
                <a:cs typeface="Calibri" panose="020F0502020204030204" pitchFamily="34" charset="0"/>
              </a:rPr>
              <a:t>Comisiones</a:t>
            </a:r>
            <a:r>
              <a:rPr lang="fr-FR" sz="1400" i="1" dirty="0">
                <a:latin typeface="Calibri" panose="020F0502020204030204" pitchFamily="34" charset="0"/>
                <a:ea typeface="Calibri" panose="020F0502020204030204" pitchFamily="34" charset="0"/>
                <a:cs typeface="Calibri" panose="020F0502020204030204" pitchFamily="34" charset="0"/>
              </a:rPr>
              <a:t> </a:t>
            </a:r>
            <a:r>
              <a:rPr lang="fr-FR" sz="1400" i="1" dirty="0" err="1">
                <a:latin typeface="Calibri" panose="020F0502020204030204" pitchFamily="34" charset="0"/>
                <a:ea typeface="Calibri" panose="020F0502020204030204" pitchFamily="34" charset="0"/>
                <a:cs typeface="Calibri" panose="020F0502020204030204" pitchFamily="34" charset="0"/>
              </a:rPr>
              <a:t>Obreras</a:t>
            </a:r>
            <a:r>
              <a:rPr lang="fr-FR" sz="1400" i="1" dirty="0">
                <a:latin typeface="Calibri" panose="020F0502020204030204" pitchFamily="34" charset="0"/>
                <a:ea typeface="Calibri" panose="020F0502020204030204" pitchFamily="34" charset="0"/>
                <a:cs typeface="Calibri" panose="020F0502020204030204" pitchFamily="34" charset="0"/>
              </a:rPr>
              <a:t> (CCOO), C-55/18, point 60). L'instauration d'un tel système relève de l'obligation générale, pour les Etats membres et les employeurs, prévue à l'article 4, paragraphe 1, et à l'article 6, paragraphe 1, de la directive 89/391/CEE du Conseil du 12 juin 1989 concernant la mise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de mesures visant à promouvoir l'amélioration de la sécurité et de la santé des travailleurs au travail, de mettre en place une organisation et les moyens nécessaires pour protéger la sécurité et la santé des travailleurs et pour permettre aux représentants des travailleurs, ayant une fonction spécifique en matière de protection de la sécurité et de la santé des travailleurs, d'exercer leur droit, prévu par l'article 11, paragraphe 3, de cette dernière directive (CJUE, 14 mai 2019, point 62).</a:t>
            </a:r>
          </a:p>
          <a:p>
            <a:pPr marL="342900" indent="-342900" algn="just" fontAlgn="base">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Enfin, aux termes de l'article D. 3171-8 du code du travail, lorsque les salariés d'un atelier, d'un service ou d'une équipe, au sens de l'article D. 3171-7, ne travaillent pas selon le même horaire collectif de travail affiché, la durée du travail de chaque salarié concerné est décomptée selon les modalités suivantes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1° Quotidiennement, par enregistrement, selon tous moyens, des heures de début et de fin de chaque période de travail ou par relevé du nombre d'heures de travail accomplies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2° Chaque semaine, par récapitulation selon tous moyens du nombre d'heures de travail accomplies par chaque salarié.</a:t>
            </a:r>
          </a:p>
          <a:p>
            <a:pPr fontAlgn="base"/>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3" name="TextBox 2" descr="" title="">
            <a:extLst>
              <a:ext uri="{FF2B5EF4-FFF2-40B4-BE49-F238E27FC236}">
                <a16:creationId xmlns:a16="http://schemas.microsoft.com/office/drawing/2014/main" id="{D14C8EAA-9001-71C3-706A-ACBECFEA97E2}"/>
              </a:ext>
            </a:extLst>
          </p:cNvPr>
          <p:cNvSpPr txBox="1"/>
          <p:nvPr/>
        </p:nvSpPr>
        <p:spPr>
          <a:xfrm>
            <a:off x="290076" y="5250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703412023"/>
      </p:ext>
    </p:extLst>
  </p:cSld>
  <p:clrMapOvr>
    <a:masterClrMapping/>
  </p:clrMapOvr>
</p:sld>
</file>

<file path=ppt/slides/slide5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AB816EC6-E8FC-F0AA-B37F-0E44380F8494}"/>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C57673C8-5339-F827-9581-72D788D2D62F}"/>
              </a:ext>
            </a:extLst>
          </p:cNvPr>
          <p:cNvSpPr txBox="1"/>
          <p:nvPr/>
        </p:nvSpPr>
        <p:spPr>
          <a:xfrm>
            <a:off x="187079" y="790004"/>
            <a:ext cx="11817841" cy="637097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n°24-18.976, Publié au bulletin (2/3)</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La cour d'appel a, d'abord, constaté que le contrat de travail des salariés distributeurs ne leur conférait qu'une liberté d'organisation très relative, dès lors que relevaient des chefs de secteur les phases de préparation et de distribution, pré-quantifiées, et l'élaboration d'une « feuille de route fixant le trajet de distribution, des poignées d'imprimés prédéterminées qui doivent être remises dans toutes les boîtes aux lettres du parcours avec un délai maximal de distribution fixé par le client pour éviter la péremption », de sorte que leur autonomie, ne portant ni sur les documents à distribuer, ni sur leurs destinataires, ni sur le parcours, ni sur les dates de distribution, se trouvait réduite au choix des horaires de travail sur la journée.</a:t>
            </a:r>
          </a:p>
          <a:p>
            <a:pPr marL="342900" indent="-342900" algn="just" fontAlgn="base">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Elle a également relevé que le dispositif </a:t>
            </a:r>
            <a:r>
              <a:rPr lang="fr-FR" sz="1400" i="1" dirty="0" err="1">
                <a:latin typeface="Calibri" panose="020F0502020204030204" pitchFamily="34" charset="0"/>
                <a:ea typeface="Calibri" panose="020F0502020204030204" pitchFamily="34" charset="0"/>
                <a:cs typeface="Calibri" panose="020F0502020204030204" pitchFamily="34" charset="0"/>
              </a:rPr>
              <a:t>Distrio</a:t>
            </a:r>
            <a:r>
              <a:rPr lang="fr-FR" sz="1400" i="1" dirty="0">
                <a:latin typeface="Calibri" panose="020F0502020204030204" pitchFamily="34" charset="0"/>
                <a:ea typeface="Calibri" panose="020F0502020204030204" pitchFamily="34" charset="0"/>
                <a:cs typeface="Calibri" panose="020F0502020204030204" pitchFamily="34" charset="0"/>
              </a:rPr>
              <a:t> n'était déclenché que par une action volontaire du salarié pendant les phases de distribution, celui-ci pouvant l'éteindre à tout moment et restant toujours libre d'organiser ses heures de tournée comme il le souhaitait, dans le respect des règles légales et des délais de distribution, de sorte que le système de géolocalisation utilisé uniquement dans la phase de distribution, n'emportait aucune restriction à l'autonomie dont disposaient les distributeurs dans la définition de leurs horaires, qu'une fois désactivé, le boîtier </a:t>
            </a:r>
            <a:r>
              <a:rPr lang="fr-FR" sz="1400" i="1" dirty="0" err="1">
                <a:latin typeface="Calibri" panose="020F0502020204030204" pitchFamily="34" charset="0"/>
                <a:ea typeface="Calibri" panose="020F0502020204030204" pitchFamily="34" charset="0"/>
                <a:cs typeface="Calibri" panose="020F0502020204030204" pitchFamily="34" charset="0"/>
              </a:rPr>
              <a:t>Distrio</a:t>
            </a:r>
            <a:r>
              <a:rPr lang="fr-FR" sz="1400" i="1" dirty="0">
                <a:latin typeface="Calibri" panose="020F0502020204030204" pitchFamily="34" charset="0"/>
                <a:ea typeface="Calibri" panose="020F0502020204030204" pitchFamily="34" charset="0"/>
                <a:cs typeface="Calibri" panose="020F0502020204030204" pitchFamily="34" charset="0"/>
              </a:rPr>
              <a:t> ne captait ni n'émettait aucun signal et n'enregistrait ainsi que le temps de travail, sans suivre le salarié pendant ses déplacements personnels ou ses temps de pause, que le dispositif qui assurait un suivi longitudinal de la distribution en traçant le parcours de distribution, permettait, en cas de dépassement significatif du temps enregistré par rapport au temps planifié, de comprendre les raisons de cet écart et de déterminer s'il s'agissait de temps réellement travaillé, ce qui constituait un élément de discussion transparent et fiable et une garantie pour le distributeur.</a:t>
            </a:r>
          </a:p>
          <a:p>
            <a:pPr marL="342900" indent="-342900" algn="just" fontAlgn="base">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Elle a, en outre, précisé que les parcours du salarié n'étaient pas enregistrés par la société mais par un tiers de confiance et qu'ainsi les distributeurs ne pouvaient pas être suivis en direct puisque ce n'était qu'en cas de dépassement supérieur à 5 % du temps enregistré par rapport au temps planifié sur l'ensemble des tournées réalisées par le distributeur sur une semaine qu'une discussion s'instaurait sur le temps réellement travaillé, de sorte que l'outil </a:t>
            </a:r>
            <a:r>
              <a:rPr lang="fr-FR" sz="1400" i="1" dirty="0" err="1">
                <a:latin typeface="Calibri" panose="020F0502020204030204" pitchFamily="34" charset="0"/>
                <a:ea typeface="Calibri" panose="020F0502020204030204" pitchFamily="34" charset="0"/>
                <a:cs typeface="Calibri" panose="020F0502020204030204" pitchFamily="34" charset="0"/>
              </a:rPr>
              <a:t>Distrio</a:t>
            </a:r>
            <a:r>
              <a:rPr lang="fr-FR" sz="1400" i="1" dirty="0">
                <a:latin typeface="Calibri" panose="020F0502020204030204" pitchFamily="34" charset="0"/>
                <a:ea typeface="Calibri" panose="020F0502020204030204" pitchFamily="34" charset="0"/>
                <a:cs typeface="Calibri" panose="020F0502020204030204" pitchFamily="34" charset="0"/>
              </a:rPr>
              <a:t> programmé pour garantir le respect des durées et amplitudes maximales de travail, des temps de repos et du repos dominical, l'absence de travail de nuit et le respect des temps de pause, n'instaurait pas une surveillance permanente des distributeurs.</a:t>
            </a:r>
          </a:p>
          <a:p>
            <a:pPr marL="342900" indent="-342900" algn="just" fontAlgn="base">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Après avoir rappelé que les distributeurs étaient des salariés itinérants, travaillant pour la plupart à temps partiel modulé sur des étendues géographiques vastes et très diversifiées, dont le contrôle du temps de travail ne pouvait être fait sans l'analyse du parcours de distribution et que la météorologie et la circulation avaient une incidence sur le temps de distribution de même que la rapidité de déplacement du salarié à pied et sa connaissance du terrain, la cour d'appel a considéré que le recours à un outil fiable, objectif et transparent était nécessaire.</a:t>
            </a:r>
          </a:p>
          <a:p>
            <a:pPr algn="just" fontAlgn="base"/>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6FAB2952-7666-8393-96FD-6B93708966F7}"/>
              </a:ext>
            </a:extLst>
          </p:cNvPr>
          <p:cNvSpPr txBox="1"/>
          <p:nvPr/>
        </p:nvSpPr>
        <p:spPr>
          <a:xfrm>
            <a:off x="290076" y="5250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1609194039"/>
      </p:ext>
    </p:extLst>
  </p:cSld>
  <p:clrMapOvr>
    <a:masterClrMapping/>
  </p:clrMapOvr>
</p:sld>
</file>

<file path=ppt/slides/slide5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C80F3281-3C8D-68EA-4B5F-3892EA604B8C}"/>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924CF52E-41F0-62C7-595B-9DFAD3B2827B}"/>
              </a:ext>
            </a:extLst>
          </p:cNvPr>
          <p:cNvSpPr txBox="1"/>
          <p:nvPr/>
        </p:nvSpPr>
        <p:spPr>
          <a:xfrm>
            <a:off x="187079" y="489562"/>
            <a:ext cx="12004921" cy="697113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n°24-18.976, Publié au bulletin (3/3)</a:t>
            </a:r>
          </a:p>
          <a:p>
            <a:pPr marL="285750" indent="-285750">
              <a:buFont typeface="Wingdings" panose="05000000000000000000" pitchFamily="2" charset="2"/>
              <a:buChar char="à"/>
            </a:pPr>
            <a:endParaRPr lang="fr-FR" sz="8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Elle a, ensuite, souligné que la pré-quantification du temps de travail pour décompter le temps de travail, en vigueur avant la mise en place de </a:t>
            </a:r>
            <a:r>
              <a:rPr lang="fr-FR" sz="1400" i="1" dirty="0" err="1">
                <a:latin typeface="Calibri" panose="020F0502020204030204" pitchFamily="34" charset="0"/>
                <a:ea typeface="Calibri" panose="020F0502020204030204" pitchFamily="34" charset="0"/>
                <a:cs typeface="Calibri" panose="020F0502020204030204" pitchFamily="34" charset="0"/>
              </a:rPr>
              <a:t>Distrio</a:t>
            </a:r>
            <a:r>
              <a:rPr lang="fr-FR" sz="1400" i="1" dirty="0">
                <a:latin typeface="Calibri" panose="020F0502020204030204" pitchFamily="34" charset="0"/>
                <a:ea typeface="Calibri" panose="020F0502020204030204" pitchFamily="34" charset="0"/>
                <a:cs typeface="Calibri" panose="020F0502020204030204" pitchFamily="34" charset="0"/>
              </a:rPr>
              <a:t>, était insuffisante, en cas de litige, à établir la réalité des heures de travail du salarié et qu'elle ne subsistait qu'en parallèle et en complément de l'outil </a:t>
            </a:r>
            <a:r>
              <a:rPr lang="fr-FR" sz="1400" i="1" dirty="0" err="1">
                <a:latin typeface="Calibri" panose="020F0502020204030204" pitchFamily="34" charset="0"/>
                <a:ea typeface="Calibri" panose="020F0502020204030204" pitchFamily="34" charset="0"/>
                <a:cs typeface="Calibri" panose="020F0502020204030204" pitchFamily="34" charset="0"/>
              </a:rPr>
              <a:t>Distrio</a:t>
            </a:r>
            <a:r>
              <a:rPr lang="fr-FR" sz="1400" i="1" dirty="0">
                <a:latin typeface="Calibri" panose="020F0502020204030204" pitchFamily="34" charset="0"/>
                <a:ea typeface="Calibri" panose="020F0502020204030204" pitchFamily="34" charset="0"/>
                <a:cs typeface="Calibri" panose="020F0502020204030204" pitchFamily="34" charset="0"/>
              </a:rPr>
              <a:t>, comme référentiel du temps prévisionnel de distribution et outil de planification des tournées et d'organisation du travail.</a:t>
            </a:r>
          </a:p>
          <a:p>
            <a:pPr marL="342900" indent="-342900" algn="just">
              <a:buFont typeface="+mj-lt"/>
              <a:buAutoNum type="arabicPeriod" startAt="13"/>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Elle a également retenu que, compte tenu de sa spécificité, le contrôle de l'activité de distribution des salariés ne pouvait être effectué que par le biais de la géolocalisation, dès lors qu'un dispositif auto-déclaratif, qu'il soit manuel ou informatique, ne permettrait pas un contrôle objectif du temps de travail effectif du salarié, comme ne donnant aucune possibilité à l'employeur de vérifier le temps effectivement travaillé et de lever les doutes en cas d'écart avec le temps pré-quantifié, et de garantir le respect des temps de repos, des durées maximales du travail, de l'interdiction du travail de nuit et le dimanche, qu'un système par comptes-rendus ou par sondages ne serait pas plus efficient sur le plan du contrôle de la durée effective du travail, les destinataires des publicités n'étant pas à même de fournir de quelconques informations sur l'activité du distributeur avec lequel ils n'étaient pas en contact et que l'accompagnement de tournée par un responsable hiérarchique engendrerait des coûts considérables, même si la fréquence des accompagnements de distributeurs était limitée à une fois par mois et par distributeur.</a:t>
            </a:r>
          </a:p>
          <a:p>
            <a:pPr marL="342900" indent="-342900" algn="just">
              <a:buFont typeface="+mj-lt"/>
              <a:buAutoNum type="arabicPeriod" startAt="13"/>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Elle a ajouté que le dispositif de badgeuse avec géolocalisation sans suivi longitudinal, consistant à enregistrer les données de géolocalisation des débuts et fins de tournées, les pauses et les « immobilités », préconisé par le syndicat, ne permettait pas de déterminer l'heure de fin de distribution lorsque le salarié oubliait de le déclarer sur son boîtier, que la mise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en phase de test d'un tel système au sein de la société concurrente Adrexo avait révélé la persistance de discussions sans solution sur le temps travaillé en l'absence de suivi longitudinal permettant d'expliquer les éventuels écarts par rapport aux prévisions, certains salariés ayant badgé un temps de travail sans commune mesure avec le temps qui avait été planifié, de sorte qu'il était établi que la version dégradée de la géolocalisation telle qu'elle avait été prévue par l'accord Adrexo ne permettait pas un contrôle fiable du temps de travail. Elle en a déduit que, compte tenu de sa spécificité, le contrôle de l'activité de distribution des salariés ne pouvait être effectué que par le biais de la géolocalisation, le système </a:t>
            </a:r>
            <a:r>
              <a:rPr lang="fr-FR" sz="1400" i="1" dirty="0" err="1">
                <a:latin typeface="Calibri" panose="020F0502020204030204" pitchFamily="34" charset="0"/>
                <a:ea typeface="Calibri" panose="020F0502020204030204" pitchFamily="34" charset="0"/>
                <a:cs typeface="Calibri" panose="020F0502020204030204" pitchFamily="34" charset="0"/>
              </a:rPr>
              <a:t>Distrio</a:t>
            </a:r>
            <a:r>
              <a:rPr lang="fr-FR" sz="1400" i="1" dirty="0">
                <a:latin typeface="Calibri" panose="020F0502020204030204" pitchFamily="34" charset="0"/>
                <a:ea typeface="Calibri" panose="020F0502020204030204" pitchFamily="34" charset="0"/>
                <a:cs typeface="Calibri" panose="020F0502020204030204" pitchFamily="34" charset="0"/>
              </a:rPr>
              <a:t> permettant de garantir le paiement de toutes les heures de travail, le respect des durées et amplitudes maximales de travail, de l'interdiction du travail de nuit, de l'interdiction du travail le dimanche ainsi que le respect des temps de repos, la possibilité d'un contrôle satisfaisant par un autre moyen n'étant pas établie.</a:t>
            </a:r>
          </a:p>
          <a:p>
            <a:pPr marL="342900" indent="-342900" algn="just">
              <a:buFont typeface="+mj-lt"/>
              <a:buAutoNum type="arabicPeriod" startAt="13"/>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De ces énonciations et constatations, dont il résultait, d'une part, que les salariés distributeurs ne disposaient pas en l'espèce d'une liberté dans l'organisation de leur travail et que l'outil de géolocalisation n'emportait aucune restriction à l'autonomie dont ils disposaient dans la définition des horaires de distribution, d'autre part, qu'aucun autre dispositif ne permettait d'assurer un contrôle objectif, fiable et accessible de la durée du travail de ces salariés, la cour d'appel a exactement déduit que le dispositif de géolocalisation mis en place par l'employeur était licite.</a:t>
            </a:r>
          </a:p>
          <a:p>
            <a:pPr marL="342900" indent="-342900" algn="just">
              <a:buFont typeface="+mj-lt"/>
              <a:buAutoNum type="arabicPeriod" startAt="13"/>
            </a:pPr>
            <a:endParaRPr lang="fr-FR" sz="8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a:p>
            <a:br>
              <a:rPr lang="fr-FR" sz="1400" dirty="0"/>
            </a:b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DAF5AD6B-51A1-07B5-A415-3DC3BF4CA857}"/>
              </a:ext>
            </a:extLst>
          </p:cNvPr>
          <p:cNvSpPr txBox="1"/>
          <p:nvPr/>
        </p:nvSpPr>
        <p:spPr>
          <a:xfrm>
            <a:off x="290076" y="0"/>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2729575307"/>
      </p:ext>
    </p:extLst>
  </p:cSld>
  <p:clrMapOvr>
    <a:masterClrMapping/>
  </p:clrMapOvr>
</p:sld>
</file>

<file path=ppt/slides/slide5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D06723A-0484-FDF0-727C-6F7980A3B640}"/>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14EA1D81-0DE4-72A9-3248-45BE99ADF1C8}"/>
              </a:ext>
            </a:extLst>
          </p:cNvPr>
          <p:cNvSpPr txBox="1"/>
          <p:nvPr/>
        </p:nvSpPr>
        <p:spPr>
          <a:xfrm>
            <a:off x="187079" y="711177"/>
            <a:ext cx="11817841" cy="660180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n°23-19.947, Publié au bulletin (1/2)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fontAlgn="base"/>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Liberté d'expression du salarié : la Cour de cassation impose un contrôle de proportionnalité renforcé ! </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fontAlgn="base"/>
            <a:r>
              <a:rPr lang="fr-FR" sz="1400" i="1" dirty="0">
                <a:latin typeface="Calibri" panose="020F0502020204030204" pitchFamily="34" charset="0"/>
                <a:ea typeface="Calibri" panose="020F0502020204030204" pitchFamily="34" charset="0"/>
                <a:cs typeface="Calibri" panose="020F0502020204030204" pitchFamily="34" charset="0"/>
              </a:rPr>
              <a:t>Vu les articles 11 de la Déclaration des droits de l'homme et du citoyen du 26 août 1789, 10 de la Convention de sauvegarde des droits de l'homme et des libertés fondamentales et L. 1121-1 du code du travail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Il résulte de ces textes que le salarié jouit, dans l'entreprise et en dehors de celle-ci, de sa liberté d'expression, à laquelle seules des restrictions justifiées par la nature de la tâche à accomplir et proportionnées au but recherché peuvent être apportées. Est nul, comme portant atteinte à une liberté fondamentale constitutionnellement garantie, le licenciement intervenu en raison de l'exercice par le salarié de sa liberté d'expression.</a:t>
            </a:r>
          </a:p>
          <a:p>
            <a:pPr marL="342900" indent="-342900" algn="just" fontAlgn="base">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Lorsqu'il est soutenu devant lui qu'une sanction porte atteinte à l'exercice par le salarié de son droit à la liberté d'expression, il appartient au juge de mettre en balance ce droit avec celui de l'employeur à la protection de ses intérêts et pour ce faire, d'apprécier la nécessité de la mesure au regard du but poursuivi, son adéquation et son caractère proportionné à cet objectif.</a:t>
            </a:r>
          </a:p>
          <a:p>
            <a:pPr marL="342900" indent="-342900" algn="just" fontAlgn="base">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Il doit pour cela prendre en considération la teneur des propos litigieux, le contexte dans lequel ils ont été prononcés ou écrits, leur portée et leur impact au sein de l'entreprise ainsi que les conséquences négatives causées à l'employeur puis apprécier, en fonction de ces différents critères, si la sanction infligée était nécessaire et proportionnée au but poursuivi.</a:t>
            </a:r>
          </a:p>
          <a:p>
            <a:pPr marL="342900" indent="-342900" algn="just" fontAlgn="base">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Pour rejeter la demande de nullité du licenciement, l'arrêt constate d'abord, que le salarié a, le 28 novembre 2017, remis personnellement au responsable des ressources humaines deux dessins qu'il avait réalisés, le premier dessin le représentant en habit de travail, des larmes aux yeux avec la légende « Ouvrier sérieux, travailleur, innovant, abîmé physiquement mais toujours pertinent, cherche poste désespérément », le second dessin représentant un homme portant des lunettes jetant des ouvriers dans une poubelle marquée « non recyclable », dans lequel le responsable des ressources humaines s'est reconnu.</a:t>
            </a:r>
          </a:p>
          <a:p>
            <a:pPr marL="342900" indent="-342900" algn="just" fontAlgn="base">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Il retient ensuite que la capacité du salarié de s'exprimer librement sur l'organisation et le fonctionnement de l'entreprise, y compris en formulant une critique des méthodes de management de son employeur, trouve sa limite dans l'atteinte susceptible d'être portée à l'honneur et à la réputation d'un collègue de travail, sans que le caractère artistique de l'expression puisse permettre de repousser cette limite au-delà de ce qu'autorise l'obligation de courtoisie et de délicatesse.</a:t>
            </a:r>
          </a:p>
          <a:p>
            <a:pPr algn="just" fontAlgn="base"/>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BDF53477-1176-BDA8-BF68-A2A2F94D2A13}"/>
              </a:ext>
            </a:extLst>
          </p:cNvPr>
          <p:cNvSpPr txBox="1"/>
          <p:nvPr/>
        </p:nvSpPr>
        <p:spPr>
          <a:xfrm>
            <a:off x="290076" y="5250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1346842505"/>
      </p:ext>
    </p:extLst>
  </p:cSld>
  <p:clrMapOvr>
    <a:masterClrMapping/>
  </p:clrMapOvr>
</p:sld>
</file>

<file path=ppt/slides/slide6.xml><?xml version="1.0" encoding="utf-8"?>
<p:sld xmlns:a16="http://schemas.microsoft.com/office/drawing/2014/main" xmlns:m="http://schemas.openxmlformats.org/officeDocument/2006/math" xmlns:a14="http://schemas.microsoft.com/office/drawing/2010/main" xmlns:ma14="http://schemas.microsoft.com/office/mac/drawingml/2011/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FE20C9B4-5544-DF9D-0923-F72FDA9A4D07}"/>
            </a:ext>
          </a:extLst>
        </p:cNvPr>
        <p:cNvGrpSpPr/>
        <p:nvPr/>
      </p:nvGrpSpPr>
      <p:grpSpPr>
        <a:xfrm>
          <a:off x="0" y="0"/>
          <a:ext cx="0" cy="0"/>
          <a:chOff x="0" y="0"/>
          <a:chExt cx="0" cy="0"/>
        </a:xfrm>
      </p:grpSpPr>
      <p:grpSp>
        <p:nvGrpSpPr>
          <p:cNvPr id="118" name="Rectangle à coins arrondis 2" descr="" title="">
            <a:extLst>
              <a:ext uri="{FF2B5EF4-FFF2-40B4-BE49-F238E27FC236}">
                <a16:creationId xmlns:a16="http://schemas.microsoft.com/office/drawing/2014/main" id="{BD4B3705-D424-EBB5-C1CF-B8B05BFE8518}"/>
              </a:ext>
            </a:extLst>
          </p:cNvPr>
          <p:cNvGrpSpPr/>
          <p:nvPr/>
        </p:nvGrpSpPr>
        <p:grpSpPr>
          <a:xfrm>
            <a:off x="731396" y="548677"/>
            <a:ext cx="10729207" cy="5256597"/>
            <a:chOff x="-2" y="-1"/>
            <a:chExt cx="10729205" cy="5256596"/>
          </a:xfrm>
        </p:grpSpPr>
        <p:sp>
          <p:nvSpPr>
            <p:cNvPr id="116" name="Rectangle aux angles arrondis" descr="" title="">
              <a:extLst>
                <a:ext uri="{FF2B5EF4-FFF2-40B4-BE49-F238E27FC236}">
                  <a16:creationId xmlns:a16="http://schemas.microsoft.com/office/drawing/2014/main" id="{471DBD6A-540D-CC9A-0E3E-13028919676C}"/>
                </a:ext>
              </a:extLst>
            </p:cNvPr>
            <p:cNvSpPr/>
            <p:nvPr/>
          </p:nvSpPr>
          <p:spPr>
            <a:xfrm>
              <a:off x="-2" y="-1"/>
              <a:ext cx="10729205" cy="5256596"/>
            </a:xfrm>
            <a:prstGeom prst="roundRect">
              <a:avLst>
                <a:gd name="adj" fmla="val 16667"/>
              </a:avLst>
            </a:prstGeom>
            <a:solidFill>
              <a:srgbClr val="FFFFFF"/>
            </a:solidFill>
            <a:ln w="28575" cap="flat">
              <a:solidFill>
                <a:srgbClr val="0070C0"/>
              </a:solidFill>
              <a:prstDash val="solid"/>
              <a:miter lim="800000"/>
            </a:ln>
            <a:effectLst/>
          </p:spPr>
          <p:txBody>
            <a:bodyPr wrap="square" lIns="45718" tIns="45718" rIns="45718" bIns="45718" numCol="1" anchor="ctr">
              <a:noAutofit/>
            </a:bodyPr>
            <a:lstStyle/>
            <a:p>
              <a:pPr>
                <a:spcBef>
                  <a:spcPts val="600"/>
                </a:spcBef>
                <a:defRPr sz="2800" u="sng">
                  <a:solidFill>
                    <a:srgbClr val="0070C0"/>
                  </a:solidFill>
                  <a:latin typeface="+mj-lt"/>
                  <a:ea typeface="+mj-ea"/>
                  <a:cs typeface="+mj-cs"/>
                  <a:sym typeface="Calibri"/>
                </a:defRPr>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17" name="Plan…" descr="" title="">
              <a:extLst>
                <a:ext uri="{FF2B5EF4-FFF2-40B4-BE49-F238E27FC236}">
                  <a16:creationId xmlns:a16="http://schemas.microsoft.com/office/drawing/2014/main" id="{B1F1B711-E505-F242-A24B-59C7909F5F9F}"/>
                </a:ext>
              </a:extLst>
            </p:cNvPr>
            <p:cNvSpPr txBox="1"/>
            <p:nvPr/>
          </p:nvSpPr>
          <p:spPr>
            <a:xfrm>
              <a:off x="183001" y="2220493"/>
              <a:ext cx="10417627" cy="815604"/>
            </a:xfrm>
            <a:prstGeom prst="rect">
              <a:avLst/>
            </a:prstGeom>
            <a:noFill/>
            <a:ln w="12700" cap="flat">
              <a:noFill/>
              <a:miter lim="400000"/>
            </a:ln>
            <a:effectLst/>
            <a:extLst>
              <a:ext uri="{C572A759-6A51-4108-AA02-DFA0A04FC94B}">
                <ma14:wrappingTextBoxFlag xmlns:a16="http://schemas.microsoft.com/office/drawing/2014/main"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p>
              <a:pPr algn="ctr">
                <a:defRPr sz="1400" b="1" u="sng">
                  <a:solidFill>
                    <a:srgbClr val="0070C0"/>
                  </a:solidFill>
                  <a:latin typeface="+mj-lt"/>
                  <a:ea typeface="+mj-ea"/>
                  <a:cs typeface="+mj-cs"/>
                  <a:sym typeface="Calibri"/>
                </a:defRPr>
              </a:pPr>
              <a:endParaRPr dirty="0">
                <a:solidFill>
                  <a:srgbClr val="FF9966"/>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buSzPct val="100000"/>
                <a:defRPr sz="2800">
                  <a:solidFill>
                    <a:srgbClr val="0070C0"/>
                  </a:solidFill>
                  <a:latin typeface="+mj-lt"/>
                  <a:ea typeface="+mj-ea"/>
                  <a:cs typeface="+mj-cs"/>
                  <a:sym typeface="Calibri"/>
                </a:defRPr>
              </a:pPr>
              <a:r>
                <a:rPr lang="fr-FR" dirty="0">
                  <a:solidFill>
                    <a:srgbClr val="FF9966"/>
                  </a:solidFill>
                  <a:latin typeface="Calibri" panose="020F0502020204030204" pitchFamily="34" charset="0"/>
                  <a:ea typeface="Calibri" panose="020F0502020204030204" pitchFamily="34" charset="0"/>
                  <a:cs typeface="Calibri" panose="020F0502020204030204" pitchFamily="34" charset="0"/>
                </a:rPr>
                <a:t>PARTIE 1  : LES RELATIONS INDIVIDUELLES</a:t>
              </a:r>
            </a:p>
          </p:txBody>
        </p:sp>
      </p:grpSp>
      <p:sp>
        <p:nvSpPr>
          <p:cNvPr id="7" name="Slide Number Placeholder 6" descr="" title="">
            <a:extLst>
              <a:ext uri="{FF2B5EF4-FFF2-40B4-BE49-F238E27FC236}">
                <a16:creationId xmlns:a16="http://schemas.microsoft.com/office/drawing/2014/main" id="{C5DE823E-5382-5C32-96F1-83B56EDEC7FF}"/>
              </a:ext>
            </a:extLst>
          </p:cNvPr>
          <p:cNvSpPr>
            <a:spLocks noGrp="1"/>
          </p:cNvSpPr>
          <p:nvPr>
            <p:ph type="sldNum" sz="quarter" idx="2"/>
          </p:nvPr>
        </p:nvSpPr>
        <p:spPr>
          <a:xfrm>
            <a:off x="11586736" y="6506291"/>
            <a:ext cx="125034" cy="123111"/>
          </a:xfrm>
          <a:prstGeom prst="rect">
            <a:avLst/>
          </a:prstGeom>
          <a:ln w="12700">
            <a:miter lim="400000"/>
          </a:ln>
        </p:spPr>
        <p:txBody>
          <a:bodyPr wrap="none" lIns="0" tIns="0" rIns="0" bIns="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800" b="0" i="0" u="none" strike="noStrike" cap="none" spc="0" normalizeH="0" baseline="0">
                <a:ln>
                  <a:noFill/>
                </a:ln>
                <a:solidFill>
                  <a:schemeClr val="accent1"/>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9pPr>
          </a:lstStyle>
          <a:p>
            <a:fld id="{86CB4B4D-7CA3-9044-876B-883B54F8677D}" type="slidenum">
              <a:rPr lang="fr-FR" smtClean="0"/>
              <a:pPr/>
              <a:t>6</a:t>
            </a:fld>
            <a:endParaRPr lang="fr-FR"/>
          </a:p>
        </p:txBody>
      </p:sp>
    </p:spTree>
    <p:extLst>
      <p:ext uri="{BB962C8B-B14F-4D97-AF65-F5344CB8AC3E}">
        <p14:creationId xmlns:p14="http://schemas.microsoft.com/office/powerpoint/2010/main" val="2928682852"/>
      </p:ext>
    </p:extLst>
  </p:cSld>
  <p:clrMapOvr>
    <a:masterClrMapping/>
  </p:clrMapOvr>
</p:sld>
</file>

<file path=ppt/slides/slide6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1019DCC5-B24A-F3FF-F995-87C80CFE3F56}"/>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B01E1664-2184-14BB-A0C7-C8A431E44597}"/>
              </a:ext>
            </a:extLst>
          </p:cNvPr>
          <p:cNvSpPr txBox="1"/>
          <p:nvPr/>
        </p:nvSpPr>
        <p:spPr>
          <a:xfrm>
            <a:off x="187079" y="1313036"/>
            <a:ext cx="11817841" cy="423192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n°23-19.947, Publié au bulletin (2/2)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fontAlgn="base"/>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Liberté d'expression du salarié : la Cour de cassation impose un contrôle de proportionnalité renforcé ! </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6"/>
            </a:pPr>
            <a:r>
              <a:rPr lang="fr-FR" sz="1400" i="1" dirty="0">
                <a:latin typeface="Calibri" panose="020F0502020204030204" pitchFamily="34" charset="0"/>
                <a:ea typeface="Calibri" panose="020F0502020204030204" pitchFamily="34" charset="0"/>
                <a:cs typeface="Calibri" panose="020F0502020204030204" pitchFamily="34" charset="0"/>
              </a:rPr>
              <a:t>Il ajoute que l'employeur, à qui il revient d'assurer la préservation de la santé et de la sécurité de l'ensemble des salariés, n'était pas illégitime à intervenir, y compris en limitant l'exercice de la liberté d'expression de l'intéressé s'agissant de son « ressenti » envers l'un ou l'autre de ses responsables, dès lors qu'une telle limitation pouvait être justifiée par la nature de la tâche à accomplir et proportionnée au but recherché, s'agissant en l'espèce des mesures nécessaires à la préservation de la santé d'un autre salarié en particulier ou plus généralement de la préservation de l'harmonie entre les membres du personnel et en déduit que le fait pour l'employeur d'avoir dans ces conditions exercé son pouvoir disciplinaire, légitime dans son principe au regard de l'objectif poursuivi, n'est pas constitutif d'une atteinte condamnable à la liberté d'expression du salarié et ne peut donc ni engager la responsabilité de l'employeur ni constituer une atteinte à une liberté fondamentale de nature à entacher de nullité la mesure prononcée.</a:t>
            </a:r>
          </a:p>
          <a:p>
            <a:pPr marL="342900" indent="-342900" algn="just" fontAlgn="base">
              <a:buFont typeface="+mj-lt"/>
              <a:buAutoNum type="arabicPeriod" startAt="1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6"/>
            </a:pPr>
            <a:r>
              <a:rPr lang="fr-FR" sz="1400" i="1" dirty="0">
                <a:latin typeface="Calibri" panose="020F0502020204030204" pitchFamily="34" charset="0"/>
                <a:ea typeface="Calibri" panose="020F0502020204030204" pitchFamily="34" charset="0"/>
                <a:cs typeface="Calibri" panose="020F0502020204030204" pitchFamily="34" charset="0"/>
              </a:rPr>
              <a:t>En statuant ainsi, sans examiner le contexte dans lequel les deux dessins avaient été remis au responsable des ressources humaines, quand le salarié faisait valoir qu'il avait vainement sollicité un aménagement de son poste compte tenu de ses problèmes de santé, ni vérifier la portée des deux dessins et leur impact au sein de l'entreprise, compte-tenu notamment de la publicité qui leur avait été donnée avant le licenciement, ainsi que l'effectivité de l'atteinte à l'honneur du salarié qui se serait reconnu dans l'un des dessins, la cour d'appel a violé les textes susvisés.</a:t>
            </a:r>
          </a:p>
          <a:p>
            <a:pPr algn="just" fontAlgn="base"/>
            <a:br>
              <a:rPr lang="fr-FR" sz="1400" i="1" dirty="0">
                <a:latin typeface="Calibri" panose="020F0502020204030204" pitchFamily="34" charset="0"/>
                <a:ea typeface="Calibri" panose="020F0502020204030204" pitchFamily="34" charset="0"/>
                <a:cs typeface="Calibri" panose="020F0502020204030204" pitchFamily="34" charset="0"/>
              </a:rPr>
            </a:b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2858EFBB-BA2A-2584-D24A-8EFF58E62DBA}"/>
              </a:ext>
            </a:extLst>
          </p:cNvPr>
          <p:cNvSpPr txBox="1"/>
          <p:nvPr/>
        </p:nvSpPr>
        <p:spPr>
          <a:xfrm>
            <a:off x="267216" y="22776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562754945"/>
      </p:ext>
    </p:extLst>
  </p:cSld>
  <p:clrMapOvr>
    <a:masterClrMapping/>
  </p:clrMapOvr>
</p:sld>
</file>

<file path=ppt/slides/slide6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8B5335E1-D443-2D20-A710-1BA44A96F3B4}"/>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22D8DDB0-6537-BC38-FEA7-A0FF513F9597}"/>
              </a:ext>
            </a:extLst>
          </p:cNvPr>
          <p:cNvSpPr txBox="1"/>
          <p:nvPr/>
        </p:nvSpPr>
        <p:spPr>
          <a:xfrm>
            <a:off x="290076" y="676440"/>
            <a:ext cx="11817841" cy="5493812"/>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n°24-13.778, Publié au bulletin (1/2)</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rPr>
              <a:t>Liberté d’expression du salarié et impératif de protection des personnes vulnérables : vers un contrôle de proportionnalité renforcé</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Il résulte des articles 11 de la Déclaration des droits de l'homme et du citoyen du 26 août 1789, 10 de la Convention de sauvegarde des droits de l'homme et des libertés fondamentales et L. 1121-1 du code du travail que le salarié jouit, dans l'entreprise et en dehors de celle-ci, de sa liberté d'expression, à laquelle seules des restrictions justifiées par la nature de la tâche à accomplir et proportionnées au but recherché peuvent être apportées.</a:t>
            </a:r>
          </a:p>
          <a:p>
            <a:pPr marL="342900" indent="-342900" algn="just" fontAlgn="base">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Lorsqu'il est soutenu devant lui qu'une sanction porte atteinte à l'exercice par le salarié de son droit à la liberté d'expression, il appartient au juge de mettre en balance ce droit avec celui de l'employeur à la protection de ses intérêts et pour ce faire, d'apprécier la nécessité de la mesure au regard du but poursuivi, son adéquation et son caractère proportionné à cet objectif.</a:t>
            </a:r>
          </a:p>
          <a:p>
            <a:pPr marL="342900" indent="-342900" algn="just" fontAlgn="base">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Il doit pour cela prendre en considération la teneur des propos litigieux, le contexte dans lequel ils ont été prononcés ou écrits, leur portée et leur impact au sein de l'entreprise ainsi que les conséquences négatives causées à l'employeur puis apprécier, en fonction de ces différents critères, si la sanction infligée était nécessaire et proportionnée au but poursuivi.</a:t>
            </a:r>
          </a:p>
          <a:p>
            <a:pPr marL="342900" indent="-342900" algn="just" fontAlgn="base">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La cour d'appel après avoir constaté qu'il était reproché à la salariée un comportement agressif, tant à l'égard des résidents que de collègues de travail ainsi que l'expression d'un désaccord sur la prise en charge d'une nouvelle résidente, a d'abord estimé que le premier grief était établi.</a:t>
            </a:r>
          </a:p>
          <a:p>
            <a:pPr marL="342900" indent="-342900" algn="just" fontAlgn="base">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Elle a ajouté, s'agissant du second grief, que le 10 juillet 2017, la salariée avait, en présence du médecin coordinateur et de sa responsable de service, parlé d'une résidente atteinte de la maladie d'Alzheimer qui avait été transférée de l'unité protégée de l'établissement au service classique, en indiquant que la place de cette résidente, qui présentait un trouble du comportement, n'était pas adaptée à l'établissement et qu'elle ne pourrait pas prendre en charge des résidents présentant ce genre de troubles, lesquels devaient retourner à l'unité protégée, et en a déduit qu'un tel grief relevait d'une atteinte à la liberté d'expression de la salariée dans l'entreprise et qu'il lui appartenait de vérifier si le licenciement était nécessaire au regard du but poursuivi, ainsi que son adéquation et son caractère proportionné à cet objectif.</a:t>
            </a:r>
          </a:p>
        </p:txBody>
      </p:sp>
      <p:sp>
        <p:nvSpPr>
          <p:cNvPr id="2" name="TextBox 1" descr="" title="">
            <a:extLst>
              <a:ext uri="{FF2B5EF4-FFF2-40B4-BE49-F238E27FC236}">
                <a16:creationId xmlns:a16="http://schemas.microsoft.com/office/drawing/2014/main" id="{65B69842-F381-8E2A-5D1E-0DC2C838B5CC}"/>
              </a:ext>
            </a:extLst>
          </p:cNvPr>
          <p:cNvSpPr txBox="1"/>
          <p:nvPr/>
        </p:nvSpPr>
        <p:spPr>
          <a:xfrm>
            <a:off x="290076" y="5250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1706302233"/>
      </p:ext>
    </p:extLst>
  </p:cSld>
  <p:clrMapOvr>
    <a:masterClrMapping/>
  </p:clrMapOvr>
</p:sld>
</file>

<file path=ppt/slides/slide6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D82F9F3-A0CE-CF5B-4BA5-A56DDF218562}"/>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DF2253B5-D203-9F48-364C-83743164A255}"/>
              </a:ext>
            </a:extLst>
          </p:cNvPr>
          <p:cNvSpPr txBox="1"/>
          <p:nvPr/>
        </p:nvSpPr>
        <p:spPr>
          <a:xfrm>
            <a:off x="187079" y="1105314"/>
            <a:ext cx="11817841" cy="506292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n°24-13.778, Publié au bulletin (2/2)</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La cour d'appel a ensuite relevé que l'établissement avait vocation à accueillir des personnes âgées et une population atteinte de troubles neuro-dégénératifs dont certains membres présentaient des troubles du comportement et qu'il ressortait de l'attestation du médecin coordinateur que l'approche interne de prise en charge de ces personnes visait, au regard de l'absence de « traitement miracle » (sic), à une prise en charge non médicamenteuse dans le cadre d'un projet personnalisé.</a:t>
            </a:r>
          </a:p>
          <a:p>
            <a:pPr marL="342900" indent="-342900" algn="just" fontAlgn="base">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Elle a retenu qu'au regard de la nécessaire bienveillance dans l'accueil des personnes âgées, quel que fût le type de pathologie dont elles étaient atteintes, alors même que la salariée avait bénéficié de formations relatives à la prise en charge de personnes âgées présentant des troubles mentaux, la mesure de licenciement, compte tenu des risques de maltraitance sur ce public en grande vulnérabilité et du comportement agressif dont la salariée avait fait preuve au cours des jours précédents, était nécessaire, adaptée et proportionnée à l'objectif poursuivi de prise en charge bienveillante et sécuritaire des personnes âgées en situation de vulnérabilité.</a:t>
            </a:r>
          </a:p>
          <a:p>
            <a:pPr marL="342900" indent="-342900" algn="just" fontAlgn="base">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De ces énonciations et constatations, dont il ressortait que l'atteinte, prévue par l'article L. 1121-1 du code du travail, était fondée sur un juste équilibre entre le droit de la salariée à la liberté d'expression, d'une part, et le droit de son employeur de protéger ses intérêts, face au comportement agressif de la salariée et au refus annoncé d'exécuter une tâche qui relevait de ses attributions, d'autre part, la cour d'appel a exactement déduit que la rupture du contrat de travail ne portait pas une atteinte disproportionnée à la liberté d'expression de la salariée.</a:t>
            </a:r>
          </a:p>
          <a:p>
            <a:pPr marL="342900" indent="-342900" algn="just" fontAlgn="base">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 Le moyen n'est donc pas fondé.</a:t>
            </a:r>
          </a:p>
          <a:p>
            <a:pPr algn="just" fontAlgn="base"/>
            <a:br>
              <a:rPr lang="fr-FR" sz="1400" i="1" dirty="0">
                <a:latin typeface="Calibri" panose="020F0502020204030204" pitchFamily="34" charset="0"/>
                <a:ea typeface="Calibri" panose="020F0502020204030204" pitchFamily="34" charset="0"/>
                <a:cs typeface="Calibri" panose="020F0502020204030204" pitchFamily="34" charset="0"/>
              </a:rPr>
            </a:br>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02097493-5C25-2D3B-7E5B-FFF38E270D7D}"/>
              </a:ext>
            </a:extLst>
          </p:cNvPr>
          <p:cNvSpPr txBox="1"/>
          <p:nvPr/>
        </p:nvSpPr>
        <p:spPr>
          <a:xfrm>
            <a:off x="290076" y="21252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3279388753"/>
      </p:ext>
    </p:extLst>
  </p:cSld>
  <p:clrMapOvr>
    <a:masterClrMapping/>
  </p:clrMapOvr>
</p:sld>
</file>

<file path=ppt/slides/slide6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D2DE8B4-DE81-F5FE-5D3E-D2AE04186F0C}"/>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CE53D86A-CB68-CCC0-3C9A-885F9F0C3577}"/>
              </a:ext>
            </a:extLst>
          </p:cNvPr>
          <p:cNvSpPr txBox="1"/>
          <p:nvPr/>
        </p:nvSpPr>
        <p:spPr>
          <a:xfrm>
            <a:off x="187079" y="529872"/>
            <a:ext cx="12004921" cy="6417141"/>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n°24-19.583, Publié au bulletin (1/2)</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Licenciement en lien avec l’expression du salarié : Le juge doit impérativement procéder à une appréciation globale et proportionnée au regard de la liberté d'expression</a:t>
            </a:r>
          </a:p>
          <a:p>
            <a:pPr algn="just" fontAlgn="base"/>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fontAlgn="base"/>
            <a:r>
              <a:rPr lang="fr-FR" sz="1400" i="1" dirty="0">
                <a:latin typeface="Calibri" panose="020F0502020204030204" pitchFamily="34" charset="0"/>
                <a:ea typeface="Calibri" panose="020F0502020204030204" pitchFamily="34" charset="0"/>
                <a:cs typeface="Calibri" panose="020F0502020204030204" pitchFamily="34" charset="0"/>
              </a:rPr>
              <a:t>Vu les articles 11 de la Déclaration des droits de l'homme et du citoyen du 26 août 1789, 10 de la Convention de sauvegarde des droits de l'homme et des libertés fondamentales et L. 1121-1du code du travail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Il résulte de ces textes que le salarié jouit, dans l'entreprise et en dehors de celle-ci, de sa liberté d'expression, à laquelle seules des restrictions justifiées par la nature de la tâche à accomplir et proportionnées au but recherché peuvent être apportées.</a:t>
            </a:r>
          </a:p>
          <a:p>
            <a:pPr marL="342900" indent="-342900" algn="just" fontAlgn="base">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Lorsqu'il est soutenu devant lui qu'une sanction porte atteinte à l'exercice par le salarié de son droit à la liberté d'expression, il appartient au juge de mettre en balance ce droit avec celui de l'employeur à la protection de ses intérêts et pour ce faire, d'apprécier la nécessité de la mesure au regard du but poursuivi, son adéquation et son caractère proportionné à cet objectif.</a:t>
            </a:r>
          </a:p>
          <a:p>
            <a:pPr marL="342900" indent="-342900" algn="just" fontAlgn="base">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Il doit pour cela prendre en considération la teneur des propos litigieux, le contexte dans lequel ils ont été prononcés ou écrits, leur portée et leur impact au sein de l'entreprise ainsi que les conséquences négatives causées à l'employeur puis apprécier, en fonction de ces différents critères, si la sanction infligée était nécessaire et proportionnée au but poursuivi.</a:t>
            </a:r>
          </a:p>
          <a:p>
            <a:pPr marL="342900" indent="-342900" algn="just" fontAlgn="base">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Pour dire le licenciement nul, l'arrêt constate, d'abord, que la salariée a été licenciée, en premier lieu, pour avoir déclaré devant des salariés de l'établissement que le directeur général lui aurait demandé de procéder à une réduction budgétaire du groupe 2, donc de la masse salariale de l'établissement, dans des proportions suffisamment conséquentes pour générer l'inquiétude des salariés, ce qui discréditerait le directeur général et l'association en général, en deuxième lieu, pour avoir adressé un courrier électronique du 18 septembre 2020 préparatoire à un rendez-vous avec la directrice des ressources humaines et le directeur général, indiquant notamment « j'ai un noyau de six voire sept personnes à casser pour avancer positivement (...) ; j'ai parallèlement du personnel qui vieillit et qui à mon sens perd de l'aptitude dans leur poste de travail » et caractérisant un positionnement managérial particulièrement agressif et en tout état de cause aux antipodes des valeurs portées par l'association, en troisième lieu, pour être intervenue en réunion institutionnelle disqualifiant les demandes du siège et/ou du directeur général notamment en disant « vous n'avez pas de chance que [le directeur général] soit venu ce matin » et, en quatrième lieu, pour avoir sollicité le président de l'association, par courrier électronique du 1er octobre 2020, afin qu'il assiste à l'entretien préalable au mépris des règles applicables en la matière et en indiquant « je me permets de vous solliciter afin que vous puissiez assister à cet entretien pour entendre mes explications sans aucune distorsion. »</a:t>
            </a:r>
          </a:p>
        </p:txBody>
      </p:sp>
      <p:sp>
        <p:nvSpPr>
          <p:cNvPr id="2" name="TextBox 1" descr="" title="">
            <a:extLst>
              <a:ext uri="{FF2B5EF4-FFF2-40B4-BE49-F238E27FC236}">
                <a16:creationId xmlns:a16="http://schemas.microsoft.com/office/drawing/2014/main" id="{C3B16D8E-E973-59EE-4E77-847B9943A76F}"/>
              </a:ext>
            </a:extLst>
          </p:cNvPr>
          <p:cNvSpPr txBox="1"/>
          <p:nvPr/>
        </p:nvSpPr>
        <p:spPr>
          <a:xfrm>
            <a:off x="290076" y="5250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1804809434"/>
      </p:ext>
    </p:extLst>
  </p:cSld>
  <p:clrMapOvr>
    <a:masterClrMapping/>
  </p:clrMapOvr>
</p:sld>
</file>

<file path=ppt/slides/slide6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F85587CE-AC69-F7A3-0209-E0DADF8B6DEA}"/>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655F56C8-7FA0-D621-0543-AFC69C729438}"/>
              </a:ext>
            </a:extLst>
          </p:cNvPr>
          <p:cNvSpPr txBox="1"/>
          <p:nvPr/>
        </p:nvSpPr>
        <p:spPr>
          <a:xfrm>
            <a:off x="159229" y="756652"/>
            <a:ext cx="11873542" cy="620169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n°24-19.583, Publié au bulletin (2/2)</a:t>
            </a:r>
          </a:p>
          <a:p>
            <a:pPr algn="just" fontAlgn="base"/>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Licenciement en lien avec l’expression du salarié : Le juge doit impérativement procéder à une appréciation globale et proportionnée au regard de la liberté d'expression</a:t>
            </a:r>
          </a:p>
          <a:p>
            <a:pPr algn="just" fontAlgn="base"/>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Il retient, ensuite, que les deux premiers griefs ne relèvent aucunement du champ de la liberté d'expression mais sanctionnent pour le premier une divulgation non autorisée d'informations inquiétantes pour les salariés, ce qui relève d'un manquement à l'obligation de loyauté, et pour le deuxième d'un management inadapté par rapport aux valeurs de l'association, ce qui relève d'un problème de comportement institutionnel, mais que les deux autres griefs ont trait à des propos ou demande formulés par la salariée ou qui lui sont attribués jetant le discrédit sur le directeur général, ce qui relève en l'occurrence de l'exercice du droit à la liberté d'expression.</a:t>
            </a:r>
          </a:p>
          <a:p>
            <a:pPr marL="342900" indent="-342900" algn="just" fontAlgn="base">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Après avoir énoncé qu'il convenait de déterminer si les propos et demande de la salariée, qui lui étaient reprochés au titre de ces deux derniers griefs relevaient d'un abus de son droit à la liberté d'expression, seul à même de justifier le prononcé du licenciement, l'arrêt retient, enfin, que, si le fait d'avoir sollicité le président de l'association afin qu'il assiste à l'entretien préalable au motif, explicitement indiqué, de son souhait qu'il puisse « entendre [ses] explications sans aucune distorsion » caractérise un manque de confiance d'une salariée à l'égard de son supérieur hiérarchique, cette demande ne revêt aucun caractère diffamatoire, injurieux ou excessif.</a:t>
            </a:r>
          </a:p>
          <a:p>
            <a:pPr marL="342900" indent="-342900" algn="just" fontAlgn="base">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Il en déduit que, dans ces conditions, sans qu'il soit nécessaire de statuer d'une part sur le caractère abusif des autres propos qui auraient été tenus par la salariée et d'autre part sur le bien-fondé des griefs comportementaux par ailleurs allégués, le licenciement fondé en partie sur le fait que celle-ci a manifesté par écrit son manque de confiance à l'égard de son supérieur hiérarchique, ce faisant sans excès, injure ou diffamation, porte atteinte à son droit à l'expression directe et collective sur le contenu, les conditions d'exercice et l'organisation de son travail.</a:t>
            </a:r>
          </a:p>
          <a:p>
            <a:pPr marL="342900" indent="-342900" algn="just" fontAlgn="base">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qu'elle constatait que la lettre de licenciement reprochait également à la salariée des déclarations lors de réunions institutionnelles, faits relevant de l'exercice de sa liberté d'expression dans l'entreprise, sans examiner l'ensemble et la teneur des propos considérés par l'employeur comme fautifs et le contexte dans lequel ils avaient été prononcés, ni vérifier la portée et leur impact au sein de l'entreprise et sans apprécier la nécessité du licenciement au regard du but poursuivi par l'employeur, son adéquation et son caractère proportionné à cet objectif, la cour d'appel a violé les textes susvisés.</a:t>
            </a:r>
          </a:p>
          <a:p>
            <a:pPr algn="just" fontAlgn="base"/>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2AE847E9-7510-D273-93EB-256A9066B957}"/>
              </a:ext>
            </a:extLst>
          </p:cNvPr>
          <p:cNvSpPr txBox="1"/>
          <p:nvPr/>
        </p:nvSpPr>
        <p:spPr>
          <a:xfrm>
            <a:off x="290076" y="5250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2303797166"/>
      </p:ext>
    </p:extLst>
  </p:cSld>
  <p:clrMapOvr>
    <a:masterClrMapping/>
  </p:clrMapOvr>
</p:sld>
</file>

<file path=ppt/slides/slide6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F2997691-7C14-C1C4-9A46-8CBF716A89D3}"/>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8372BD65-AA73-9598-C657-28E778EB1B34}"/>
              </a:ext>
            </a:extLst>
          </p:cNvPr>
          <p:cNvSpPr txBox="1"/>
          <p:nvPr/>
        </p:nvSpPr>
        <p:spPr>
          <a:xfrm>
            <a:off x="187079" y="1636201"/>
            <a:ext cx="11817841" cy="358559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n°23-17.946, Publié au bulletin </a:t>
            </a:r>
          </a:p>
          <a:p>
            <a:pPr algn="just" fontAlgn="base"/>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fontAlgn="base"/>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Liberté d’expression du salarié et obligation de loyauté : distinction opérée par la chambre sociale </a:t>
            </a:r>
          </a:p>
          <a:p>
            <a:pPr algn="just" fontAlgn="base"/>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dirty="0">
                <a:latin typeface="Calibri" panose="020F0502020204030204" pitchFamily="34" charset="0"/>
                <a:ea typeface="Calibri" panose="020F0502020204030204" pitchFamily="34" charset="0"/>
                <a:cs typeface="Calibri" panose="020F0502020204030204" pitchFamily="34" charset="0"/>
              </a:rPr>
              <a:t>La cour d'appel a constaté que la lettre de licenciement motivée par une insuffisance professionnelle, un management anxiogène et une déloyauté ne contenait aucun grief tiré de l'exercice par la salariée de sa liberté d'expression, mais lui reprochait, entre autres, d'avoir eu un comportement déloyal à l'égard de la directrice de l'association, le courriel du 18 octobre 2018 n'étant qu'une des manifestations de cette déloyauté et a ajouté qu'il lui était fait grief, non pas d'avoir exprimé une critique sur le bien-fondé des dépenses de la directrice, mais de s'être adressée au président de l'association, « sans demande préalable à la personne concernée » pour l'interroger sur les déplacements de sa supérieure hiérarchique.</a:t>
            </a:r>
          </a:p>
          <a:p>
            <a:pPr marL="342900" indent="-342900" algn="just" fontAlgn="base">
              <a:buFont typeface="+mj-lt"/>
              <a:buAutoNum type="arabicPeriod" startAt="5"/>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dirty="0">
                <a:latin typeface="Calibri" panose="020F0502020204030204" pitchFamily="34" charset="0"/>
                <a:ea typeface="Calibri" panose="020F0502020204030204" pitchFamily="34" charset="0"/>
                <a:cs typeface="Calibri" panose="020F0502020204030204" pitchFamily="34" charset="0"/>
              </a:rPr>
              <a:t>De ces constatations, dont il ressortait que le comportement de la salariée ne relevait pas de l'exercice de sa liberté d'expression, elle a exactement déduit que le licenciement ne pouvait être déclaré nul pour violation de cette liberté.</a:t>
            </a:r>
          </a:p>
          <a:p>
            <a:pPr marL="342900" indent="-342900" algn="just" fontAlgn="base">
              <a:buFont typeface="+mj-lt"/>
              <a:buAutoNum type="arabicPeriod" startAt="5"/>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fontAlgn="base">
              <a:buFont typeface="+mj-lt"/>
              <a:buAutoNum type="arabicPeriod" startAt="5"/>
            </a:pPr>
            <a:r>
              <a:rPr lang="fr-FR" sz="1400" dirty="0">
                <a:latin typeface="Calibri" panose="020F0502020204030204" pitchFamily="34" charset="0"/>
                <a:ea typeface="Calibri" panose="020F0502020204030204" pitchFamily="34" charset="0"/>
                <a:cs typeface="Calibri" panose="020F0502020204030204" pitchFamily="34" charset="0"/>
              </a:rPr>
              <a:t>Le moyen n'est donc pas fondé.</a:t>
            </a:r>
          </a:p>
          <a:p>
            <a:pPr algn="just" fontAlgn="base"/>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3" name="TextBox 2" descr="" title="">
            <a:extLst>
              <a:ext uri="{FF2B5EF4-FFF2-40B4-BE49-F238E27FC236}">
                <a16:creationId xmlns:a16="http://schemas.microsoft.com/office/drawing/2014/main" id="{19DA17ED-94EE-2ACD-4C47-24CF656A539C}"/>
              </a:ext>
            </a:extLst>
          </p:cNvPr>
          <p:cNvSpPr txBox="1"/>
          <p:nvPr/>
        </p:nvSpPr>
        <p:spPr>
          <a:xfrm>
            <a:off x="290076" y="5250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Libertés et droits fondamentaux du salarié</a:t>
            </a:r>
          </a:p>
        </p:txBody>
      </p:sp>
    </p:spTree>
    <p:extLst>
      <p:ext uri="{BB962C8B-B14F-4D97-AF65-F5344CB8AC3E}">
        <p14:creationId xmlns:p14="http://schemas.microsoft.com/office/powerpoint/2010/main" val="2202304195"/>
      </p:ext>
    </p:extLst>
  </p:cSld>
  <p:clrMapOvr>
    <a:masterClrMapping/>
  </p:clrMapOvr>
</p:sld>
</file>

<file path=ppt/slides/slide66.xml><?xml version="1.0" encoding="utf-8"?>
<p:sld xmlns:a16="http://schemas.microsoft.com/office/drawing/2014/main" xmlns:m="http://schemas.openxmlformats.org/officeDocument/2006/math" xmlns:a14="http://schemas.microsoft.com/office/drawing/2010/main" xmlns:ma14="http://schemas.microsoft.com/office/mac/drawingml/2011/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D31B0664-F4A5-9DF0-C243-242717D1D2B6}"/>
            </a:ext>
          </a:extLst>
        </p:cNvPr>
        <p:cNvGrpSpPr/>
        <p:nvPr/>
      </p:nvGrpSpPr>
      <p:grpSpPr>
        <a:xfrm>
          <a:off x="0" y="0"/>
          <a:ext cx="0" cy="0"/>
          <a:chOff x="0" y="0"/>
          <a:chExt cx="0" cy="0"/>
        </a:xfrm>
      </p:grpSpPr>
      <p:grpSp>
        <p:nvGrpSpPr>
          <p:cNvPr id="118" name="Rectangle à coins arrondis 2" descr="" title="">
            <a:extLst>
              <a:ext uri="{FF2B5EF4-FFF2-40B4-BE49-F238E27FC236}">
                <a16:creationId xmlns:a16="http://schemas.microsoft.com/office/drawing/2014/main" id="{5234675A-8223-DAE7-78A6-A0F4A28825EB}"/>
              </a:ext>
            </a:extLst>
          </p:cNvPr>
          <p:cNvGrpSpPr/>
          <p:nvPr/>
        </p:nvGrpSpPr>
        <p:grpSpPr>
          <a:xfrm>
            <a:off x="731397" y="548677"/>
            <a:ext cx="10729207" cy="5256597"/>
            <a:chOff x="-2" y="-1"/>
            <a:chExt cx="10729205" cy="5256596"/>
          </a:xfrm>
        </p:grpSpPr>
        <p:sp>
          <p:nvSpPr>
            <p:cNvPr id="116" name="Rectangle aux angles arrondis" descr="" title="">
              <a:extLst>
                <a:ext uri="{FF2B5EF4-FFF2-40B4-BE49-F238E27FC236}">
                  <a16:creationId xmlns:a16="http://schemas.microsoft.com/office/drawing/2014/main" id="{66A8F068-8041-E8F3-DE38-2347090722BC}"/>
                </a:ext>
              </a:extLst>
            </p:cNvPr>
            <p:cNvSpPr/>
            <p:nvPr/>
          </p:nvSpPr>
          <p:spPr>
            <a:xfrm>
              <a:off x="-2" y="-1"/>
              <a:ext cx="10729205" cy="5256596"/>
            </a:xfrm>
            <a:prstGeom prst="roundRect">
              <a:avLst>
                <a:gd name="adj" fmla="val 16667"/>
              </a:avLst>
            </a:prstGeom>
            <a:solidFill>
              <a:srgbClr val="FFFFFF"/>
            </a:solidFill>
            <a:ln w="28575" cap="flat">
              <a:solidFill>
                <a:srgbClr val="0070C0"/>
              </a:solidFill>
              <a:prstDash val="solid"/>
              <a:miter lim="800000"/>
            </a:ln>
            <a:effectLst/>
          </p:spPr>
          <p:txBody>
            <a:bodyPr wrap="square" lIns="45718" tIns="45718" rIns="45718" bIns="45718" numCol="1" anchor="ctr">
              <a:noAutofit/>
            </a:bodyPr>
            <a:lstStyle/>
            <a:p>
              <a:pPr>
                <a:spcBef>
                  <a:spcPts val="600"/>
                </a:spcBef>
                <a:defRPr sz="2800" u="sng">
                  <a:solidFill>
                    <a:srgbClr val="0070C0"/>
                  </a:solidFill>
                  <a:latin typeface="+mj-lt"/>
                  <a:ea typeface="+mj-ea"/>
                  <a:cs typeface="+mj-cs"/>
                  <a:sym typeface="Calibri"/>
                </a:defRPr>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17" name="Plan…" descr="" title="">
              <a:extLst>
                <a:ext uri="{FF2B5EF4-FFF2-40B4-BE49-F238E27FC236}">
                  <a16:creationId xmlns:a16="http://schemas.microsoft.com/office/drawing/2014/main" id="{C8DB13A9-FD9B-A4BD-56D1-DF0863002412}"/>
                </a:ext>
              </a:extLst>
            </p:cNvPr>
            <p:cNvSpPr txBox="1"/>
            <p:nvPr/>
          </p:nvSpPr>
          <p:spPr>
            <a:xfrm>
              <a:off x="183001" y="2220493"/>
              <a:ext cx="10417627" cy="815604"/>
            </a:xfrm>
            <a:prstGeom prst="rect">
              <a:avLst/>
            </a:prstGeom>
            <a:noFill/>
            <a:ln w="12700" cap="flat">
              <a:noFill/>
              <a:miter lim="400000"/>
            </a:ln>
            <a:effectLst/>
            <a:extLst>
              <a:ext uri="{C572A759-6A51-4108-AA02-DFA0A04FC94B}">
                <ma14:wrappingTextBoxFlag xmlns:a16="http://schemas.microsoft.com/office/drawing/2014/main"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p>
              <a:pPr algn="ctr">
                <a:defRPr sz="1400" b="1" u="sng">
                  <a:solidFill>
                    <a:srgbClr val="0070C0"/>
                  </a:solidFill>
                  <a:latin typeface="+mj-lt"/>
                  <a:ea typeface="+mj-ea"/>
                  <a:cs typeface="+mj-cs"/>
                  <a:sym typeface="Calibri"/>
                </a:defRPr>
              </a:pPr>
              <a:endParaRPr dirty="0">
                <a:solidFill>
                  <a:srgbClr val="FF9966"/>
                </a:solidFill>
                <a:latin typeface="Calibri" panose="020F0502020204030204" pitchFamily="34" charset="0"/>
                <a:ea typeface="Calibri" panose="020F0502020204030204" pitchFamily="34" charset="0"/>
                <a:cs typeface="Calibri" panose="020F0502020204030204" pitchFamily="34" charset="0"/>
              </a:endParaRPr>
            </a:p>
            <a:p>
              <a:pPr>
                <a:spcBef>
                  <a:spcPts val="600"/>
                </a:spcBef>
                <a:buSzPct val="100000"/>
                <a:defRPr sz="2800">
                  <a:solidFill>
                    <a:srgbClr val="0070C0"/>
                  </a:solidFill>
                  <a:latin typeface="+mj-lt"/>
                  <a:ea typeface="+mj-ea"/>
                  <a:cs typeface="+mj-cs"/>
                  <a:sym typeface="Calibri"/>
                </a:defRPr>
              </a:pPr>
              <a:r>
                <a:rPr lang="fr-FR" dirty="0">
                  <a:solidFill>
                    <a:srgbClr val="FF9966"/>
                  </a:solidFill>
                  <a:latin typeface="Calibri" panose="020F0502020204030204" pitchFamily="34" charset="0"/>
                  <a:ea typeface="Calibri" panose="020F0502020204030204" pitchFamily="34" charset="0"/>
                  <a:cs typeface="Calibri" panose="020F0502020204030204" pitchFamily="34" charset="0"/>
                </a:rPr>
                <a:t>PARTIE 2 : LES RELATIONS COLLECTIVES</a:t>
              </a:r>
            </a:p>
          </p:txBody>
        </p:sp>
      </p:grpSp>
      <p:sp>
        <p:nvSpPr>
          <p:cNvPr id="7" name="Slide Number Placeholder 6" descr="" title="">
            <a:extLst>
              <a:ext uri="{FF2B5EF4-FFF2-40B4-BE49-F238E27FC236}">
                <a16:creationId xmlns:a16="http://schemas.microsoft.com/office/drawing/2014/main" id="{D7E3893D-5B5D-BAB9-B59F-1A8DC666B440}"/>
              </a:ext>
            </a:extLst>
          </p:cNvPr>
          <p:cNvSpPr>
            <a:spLocks noGrp="1"/>
          </p:cNvSpPr>
          <p:nvPr>
            <p:ph type="sldNum" sz="quarter" idx="2"/>
          </p:nvPr>
        </p:nvSpPr>
        <p:spPr>
          <a:xfrm>
            <a:off x="11586736" y="6506291"/>
            <a:ext cx="125034" cy="123111"/>
          </a:xfrm>
          <a:prstGeom prst="rect">
            <a:avLst/>
          </a:prstGeom>
          <a:ln w="12700">
            <a:miter lim="400000"/>
          </a:ln>
        </p:spPr>
        <p:txBody>
          <a:bodyPr wrap="none" lIns="0" tIns="0" rIns="0" bIns="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800" b="0" i="0" u="none" strike="noStrike" cap="none" spc="0" normalizeH="0" baseline="0">
                <a:ln>
                  <a:noFill/>
                </a:ln>
                <a:solidFill>
                  <a:schemeClr val="accent1"/>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D252D"/>
                </a:solidFill>
                <a:effectLst/>
                <a:uFillTx/>
                <a:latin typeface="+mn-lt"/>
                <a:ea typeface="+mn-ea"/>
                <a:cs typeface="+mn-cs"/>
                <a:sym typeface="Helvetica"/>
              </a:defRPr>
            </a:lvl9pPr>
          </a:lstStyle>
          <a:p>
            <a:fld id="{86CB4B4D-7CA3-9044-876B-883B54F8677D}" type="slidenum">
              <a:rPr lang="fr-FR" smtClean="0"/>
              <a:pPr/>
              <a:t>66</a:t>
            </a:fld>
            <a:endParaRPr lang="fr-FR"/>
          </a:p>
        </p:txBody>
      </p:sp>
    </p:spTree>
    <p:extLst>
      <p:ext uri="{BB962C8B-B14F-4D97-AF65-F5344CB8AC3E}">
        <p14:creationId xmlns:p14="http://schemas.microsoft.com/office/powerpoint/2010/main" val="2550829995"/>
      </p:ext>
    </p:extLst>
  </p:cSld>
  <p:clrMapOvr>
    <a:masterClrMapping/>
  </p:clrMapOvr>
</p:sld>
</file>

<file path=ppt/slides/slide6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47B3E93F-C307-6346-9647-687EF94AFF73}"/>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1AADE3AE-DFC0-74EE-047E-7471CDE9E718}"/>
              </a:ext>
            </a:extLst>
          </p:cNvPr>
          <p:cNvSpPr txBox="1"/>
          <p:nvPr/>
        </p:nvSpPr>
        <p:spPr>
          <a:xfrm>
            <a:off x="232726" y="308787"/>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
        <p:nvSpPr>
          <p:cNvPr id="7" name="TextBox 6" descr="" title="">
            <a:extLst>
              <a:ext uri="{FF2B5EF4-FFF2-40B4-BE49-F238E27FC236}">
                <a16:creationId xmlns:a16="http://schemas.microsoft.com/office/drawing/2014/main" id="{1CD1684F-0F26-FD85-88EA-C0AC5FDBDFBD}"/>
              </a:ext>
            </a:extLst>
          </p:cNvPr>
          <p:cNvSpPr txBox="1"/>
          <p:nvPr/>
        </p:nvSpPr>
        <p:spPr>
          <a:xfrm>
            <a:off x="232726" y="1189925"/>
            <a:ext cx="11726548" cy="447814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1</a:t>
            </a:r>
            <a:r>
              <a:rPr lang="fr-FR" sz="1500" u="sng" baseline="30000"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er</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avril 2026 n°24-21.069, Publié au bulletin</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Intérêt à agir des OS  : Une précision bienvenue</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400" dirty="0">
                <a:latin typeface="Calibri" panose="020F0502020204030204" pitchFamily="34" charset="0"/>
                <a:ea typeface="Calibri" panose="020F0502020204030204" pitchFamily="34" charset="0"/>
                <a:cs typeface="Calibri" panose="020F0502020204030204" pitchFamily="34" charset="0"/>
              </a:rPr>
              <a:t>Vu les articles 31 et 32 du code de procédure civile et les articles L. 2132-3 et L. 2133-3 du code du travail :</a:t>
            </a:r>
          </a:p>
          <a:p>
            <a:pPr algn="just"/>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dirty="0">
                <a:latin typeface="Calibri" panose="020F0502020204030204" pitchFamily="34" charset="0"/>
                <a:ea typeface="Calibri" panose="020F0502020204030204" pitchFamily="34" charset="0"/>
                <a:cs typeface="Calibri" panose="020F0502020204030204" pitchFamily="34" charset="0"/>
              </a:rPr>
              <a:t>Il résulte de l'article L. 2133-3 du code du travail que, sauf stipulation contraire de ses statuts, une union de syndicats à laquelle la loi a reconnu la même capacité civile qu'aux syndicats eux-mêmes peut exercer les droits conférés à ceux-ci.</a:t>
            </a:r>
          </a:p>
          <a:p>
            <a:pPr marL="342900" indent="-342900" algn="just">
              <a:buFont typeface="+mj-lt"/>
              <a:buAutoNum type="arabicPeriod" startAt="5"/>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dirty="0">
                <a:latin typeface="Calibri" panose="020F0502020204030204" pitchFamily="34" charset="0"/>
                <a:ea typeface="Calibri" panose="020F0502020204030204" pitchFamily="34" charset="0"/>
                <a:cs typeface="Calibri" panose="020F0502020204030204" pitchFamily="34" charset="0"/>
              </a:rPr>
              <a:t>Dès lors, ont nécessairement intérêt à agir en contestation de l'élection d'un élu en application des dispositions des articles L. 2314-30 et L. 2314-32 du même code l'organisation syndicale qui a présenté une liste de candidats aux élections et celle à laquelle elle est affiliée, sauf dispositions contraires des statuts de cette dernière.</a:t>
            </a:r>
          </a:p>
          <a:p>
            <a:pPr marL="342900" indent="-342900" algn="just">
              <a:buFont typeface="+mj-lt"/>
              <a:buAutoNum type="arabicPeriod" startAt="5"/>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dirty="0">
                <a:latin typeface="Calibri" panose="020F0502020204030204" pitchFamily="34" charset="0"/>
                <a:ea typeface="Calibri" panose="020F0502020204030204" pitchFamily="34" charset="0"/>
                <a:cs typeface="Calibri" panose="020F0502020204030204" pitchFamily="34" charset="0"/>
              </a:rPr>
              <a:t>Pour dire irrecevable la demande de la fédération tendant à l'annulation de l'élection de candidats comme membre titulaire et suppléant du comité, le tribunal, après avoir énoncé que le syndicat FO Tereos est présent dans l'entreprise et que c'est lui qui a présenté des candidats, en déduit que seul ce syndicat avait qualité pour contester l'élection des deux élus en cause.</a:t>
            </a:r>
          </a:p>
          <a:p>
            <a:pPr marL="342900" indent="-342900" algn="just">
              <a:buFont typeface="+mj-lt"/>
              <a:buAutoNum type="arabicPeriod" startAt="5"/>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dirty="0">
                <a:latin typeface="Calibri" panose="020F0502020204030204" pitchFamily="34" charset="0"/>
                <a:ea typeface="Calibri" panose="020F0502020204030204" pitchFamily="34" charset="0"/>
                <a:cs typeface="Calibri" panose="020F0502020204030204" pitchFamily="34" charset="0"/>
              </a:rPr>
              <a:t>En statuant ainsi, le tribunal a violé les textes susvisés.</a:t>
            </a:r>
          </a:p>
          <a:p>
            <a:pPr algn="just"/>
            <a:br>
              <a:rPr lang="fr-FR" sz="1400" dirty="0">
                <a:latin typeface="Calibri" panose="020F0502020204030204" pitchFamily="34" charset="0"/>
                <a:ea typeface="Calibri" panose="020F0502020204030204" pitchFamily="34" charset="0"/>
                <a:cs typeface="Calibri" panose="020F0502020204030204" pitchFamily="34" charset="0"/>
              </a:rPr>
            </a:br>
            <a:endParaRPr lang="fr-FR" sz="15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966729428"/>
      </p:ext>
    </p:extLst>
  </p:cSld>
  <p:clrMapOvr>
    <a:masterClrMapping/>
  </p:clrMapOvr>
</p:sld>
</file>

<file path=ppt/slides/slide6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52D95F41-900D-C88A-3CB4-8D8E0D121CDC}"/>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03593194-7A12-916F-BBF5-C62BCA8762E3}"/>
              </a:ext>
            </a:extLst>
          </p:cNvPr>
          <p:cNvSpPr txBox="1"/>
          <p:nvPr/>
        </p:nvSpPr>
        <p:spPr>
          <a:xfrm>
            <a:off x="232726" y="671691"/>
            <a:ext cx="11726548" cy="618630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4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n°24-19.006, Publié au bulletin (1/2)</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Un accord collectif peut prévoir les modalités de décompte des effectifs des entreprises sous-traitantes en ce qui concerne les salariés mis à disposition d’une entreprise extérieure </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1111-2 du code du travail, pour la mise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des dispositions du présent code, les effectifs de l'entreprise sont calculés conformément aux dispositions suivantes :</a:t>
            </a:r>
          </a:p>
          <a:p>
            <a:pPr lvl="1" algn="just"/>
            <a:r>
              <a:rPr lang="fr-FR" sz="1400" i="1" dirty="0">
                <a:latin typeface="Calibri" panose="020F0502020204030204" pitchFamily="34" charset="0"/>
                <a:ea typeface="Calibri" panose="020F0502020204030204" pitchFamily="34" charset="0"/>
                <a:cs typeface="Calibri" panose="020F0502020204030204" pitchFamily="34" charset="0"/>
              </a:rPr>
              <a:t>1° Les salariés titulaires d'un contrat de travail à durée indéterminée à temps plein et les travailleurs à domicile sont pris intégralement en compte dans l'effectif de l'entreprise ;</a:t>
            </a:r>
          </a:p>
          <a:p>
            <a:pPr lvl="1" algn="just"/>
            <a:r>
              <a:rPr lang="fr-FR" sz="1400" i="1" dirty="0">
                <a:latin typeface="Calibri" panose="020F0502020204030204" pitchFamily="34" charset="0"/>
                <a:ea typeface="Calibri" panose="020F0502020204030204" pitchFamily="34" charset="0"/>
                <a:cs typeface="Calibri" panose="020F0502020204030204" pitchFamily="34" charset="0"/>
              </a:rPr>
              <a:t>2° Les salariés titulaires d'un contrat de travail à durée déterminée, les salariés titulaires d'un contrat de travail intermittent, les salariés mis à la disposition de l'entreprise par une entreprise extérieure qui sont présents dans les locaux de l'entreprise utilisatrice et y travaillent depuis au moins un an, ainsi que les salariés temporaires, sont pris en compte dans l'effectif de l'entreprise à due proportion de leur temps de présence au cours des douze mois précédents. Toutefois, les salariés titulaires d'un contrat de travail à durée déterminée et les salariés mis à disposition par une entreprise extérieure, y compris les salariés temporaires, sont exclus du décompte des effectifs lorsqu'ils remplacent un salarié absent ou dont le contrat de travail est suspendu, notamment du fait d'un congé de maternité, d'un congé d'adoption ou d'un congé parental d'éducation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3° Les salariés à temps partiel, quelle que soit la nature de leur contrat de travail, sont pris en compte en divisant la somme totale des horaires inscrits dans leurs contrats de travail par la durée légale ou la durée conventionnelle du travail.</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Il en résulte que, s'il n'est pas possible de déroger par accord aux dispositions de l'article L. 1111-2, 2°, précitées, il demeure loisible, en l'absence d'un taux suffisant de réponse des entreprises extérieures, de prévoir par voie de négociation collective les modalités pratiques de décompte des effectifs des salariés mis à disposition répondant aux conditions posées par ce texte.</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La cour d'appel, après avoir rappelé qu'aucune disposition légale ou réglementaire ne fixe de règle relative aux modalités pratiques de décompte des effectifs des entreprises sous-traitantes, a exactement retenu que rien n'interdisait que les employeurs et les organisations syndicales représentatives, par voie de négociation collective, organisent concrètement ces modalités.</a:t>
            </a: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10. Le moyen n'est, dès lors, pas fondé.</a:t>
            </a: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algn="just"/>
            <a:r>
              <a:rPr lang="fr-FR" sz="1400" i="1" dirty="0">
                <a:latin typeface="Calibri" panose="020F0502020204030204" pitchFamily="34" charset="0"/>
                <a:ea typeface="Calibri" panose="020F0502020204030204" pitchFamily="34" charset="0"/>
                <a:cs typeface="Calibri" panose="020F0502020204030204" pitchFamily="34" charset="0"/>
              </a:rPr>
              <a:t>[…]</a:t>
            </a:r>
          </a:p>
        </p:txBody>
      </p:sp>
      <p:sp>
        <p:nvSpPr>
          <p:cNvPr id="2" name="TextBox 1" descr="" title="">
            <a:extLst>
              <a:ext uri="{FF2B5EF4-FFF2-40B4-BE49-F238E27FC236}">
                <a16:creationId xmlns:a16="http://schemas.microsoft.com/office/drawing/2014/main" id="{6EEF6BFE-B2F8-CB25-073A-37115BBE7ADC}"/>
              </a:ext>
            </a:extLst>
          </p:cNvPr>
          <p:cNvSpPr txBox="1"/>
          <p:nvPr/>
        </p:nvSpPr>
        <p:spPr>
          <a:xfrm>
            <a:off x="232726" y="13308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3566449471"/>
      </p:ext>
    </p:extLst>
  </p:cSld>
  <p:clrMapOvr>
    <a:masterClrMapping/>
  </p:clrMapOvr>
</p:sld>
</file>

<file path=ppt/slides/slide6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990B5783-89E6-8CA2-EAC2-8A13A9655504}"/>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E97F0334-FD72-65B3-1547-645DEC9CFCB3}"/>
              </a:ext>
            </a:extLst>
          </p:cNvPr>
          <p:cNvSpPr txBox="1"/>
          <p:nvPr/>
        </p:nvSpPr>
        <p:spPr>
          <a:xfrm>
            <a:off x="232726" y="1436147"/>
            <a:ext cx="11726548" cy="3985706"/>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4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n°24-19.006, Publié au bulletin (2/2)</a:t>
            </a: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La cour d'appel, ayant constaté d'abord que l'article litigieux, qui prévoit l'interrogation de toutes les entreprises sous-traitantes, repose sur le nombre réel de salariés intervenant sur le site, a retenu ensuite que, l'employeur étant tenu d'assurer la régularité des opérations électorales, c'est à juste titre qu'avait été mis en place un système prenant en compte la défaillance des entreprises à répondre, rappelant qu'en 2017, seules soixante-cinq entreprises sous-traitantes avaient répondu aux demandes d'information de la société. Elle a relevé enfin qu'il a déjà été constaté que les salariés mis à disposition, présents dans les locaux de la société et y travaillant depuis au moins un an, représentent environ 10 % du nombre de badges actifs et que ni les flux journaliers de personnel ni les informations figurant dans la base de données économiques, sociales et environnementales mise à la disposition du CSE ne permettent à la société de déterminer les salariés mis à disposition qui rempliraient nominativement la condition pour être comptabilisés dans les effectifs.</a:t>
            </a:r>
          </a:p>
          <a:p>
            <a:pPr marL="342900" indent="-342900" algn="just">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La cour d'appel, qui a ainsi fait ressortir que les dispositions de l'article 2.1.2.a. de l'accord collectif du 9 avril 2019 ne prévoient pas que l'employeur se borne à interroger les entreprises extérieures, dès lors qu'il organise un système de décompte subsidiaire, </a:t>
            </a:r>
            <a:r>
              <a:rPr lang="fr-FR" sz="1400" i="1" dirty="0" err="1">
                <a:latin typeface="Calibri" panose="020F0502020204030204" pitchFamily="34" charset="0"/>
                <a:ea typeface="Calibri" panose="020F0502020204030204" pitchFamily="34" charset="0"/>
                <a:cs typeface="Calibri" panose="020F0502020204030204" pitchFamily="34" charset="0"/>
              </a:rPr>
              <a:t>fût-il</a:t>
            </a:r>
            <a:r>
              <a:rPr lang="fr-FR" sz="1400" i="1" dirty="0">
                <a:latin typeface="Calibri" panose="020F0502020204030204" pitchFamily="34" charset="0"/>
                <a:ea typeface="Calibri" panose="020F0502020204030204" pitchFamily="34" charset="0"/>
                <a:cs typeface="Calibri" panose="020F0502020204030204" pitchFamily="34" charset="0"/>
              </a:rPr>
              <a:t> estimatif, en fonction des éléments utiles dont disposent les partenaires sociaux dans l'entreprise, en a exactement déduit la validité de la clause.</a:t>
            </a:r>
          </a:p>
          <a:p>
            <a:pPr marL="342900" indent="-342900" algn="just">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Le moyen n'est, dès lors, pas fondé.</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5DFDDC06-B163-E02D-6AB9-C3B3448927EB}"/>
              </a:ext>
            </a:extLst>
          </p:cNvPr>
          <p:cNvSpPr txBox="1"/>
          <p:nvPr/>
        </p:nvSpPr>
        <p:spPr>
          <a:xfrm>
            <a:off x="232726" y="308787"/>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3488722859"/>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7DA234C-C4EC-B014-44C7-3814F29BCB42}"/>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62A73F1B-0B12-BF32-B293-4AFA478703BF}"/>
              </a:ext>
            </a:extLst>
          </p:cNvPr>
          <p:cNvSpPr txBox="1"/>
          <p:nvPr/>
        </p:nvSpPr>
        <p:spPr>
          <a:xfrm>
            <a:off x="256345" y="287527"/>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 contrat de travail</a:t>
            </a:r>
          </a:p>
        </p:txBody>
      </p:sp>
      <p:sp>
        <p:nvSpPr>
          <p:cNvPr id="7" name="TextBox 6" descr="" title="">
            <a:extLst>
              <a:ext uri="{FF2B5EF4-FFF2-40B4-BE49-F238E27FC236}">
                <a16:creationId xmlns:a16="http://schemas.microsoft.com/office/drawing/2014/main" id="{5BDF0647-0312-90BB-A7F0-879D72CC624B}"/>
              </a:ext>
            </a:extLst>
          </p:cNvPr>
          <p:cNvSpPr txBox="1"/>
          <p:nvPr/>
        </p:nvSpPr>
        <p:spPr>
          <a:xfrm>
            <a:off x="171284" y="1634836"/>
            <a:ext cx="11849431" cy="389337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25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n°24-22.660, Publié au bulletin</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Le statut de conjoint salarié peut être reconnu même sans démonstration d’un lien de subordination, même au sein d’une société dirigée par l’époux. </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r>
              <a:rPr lang="fr-FR" sz="1400" i="1" dirty="0">
                <a:latin typeface="Calibri" panose="020F0502020204030204" pitchFamily="34" charset="0"/>
                <a:ea typeface="Calibri" panose="020F0502020204030204" pitchFamily="34" charset="0"/>
                <a:cs typeface="Calibri" panose="020F0502020204030204" pitchFamily="34" charset="0"/>
              </a:rPr>
              <a:t>Vu l'article L. 121-4 du code de commerce, dans sa rédaction issue de la loi n° 2008-776 du 4 août 2008 :</a:t>
            </a:r>
          </a:p>
          <a:p>
            <a:pPr algn="just"/>
            <a:endParaRPr lang="fr-FR"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Selon ce texte, le conjoint du chef d'une entreprise artisanale, commerciale ou libérale, qui y exerce de manière régulière une activité professionnelle peut opter pour le statut de conjoint salarié, y compris lorsque ce chef d'entreprise est dirigeant d'une société.</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Pour rejeter les demandes de Mme [J], l'arrêt retient que l'époux qui participe ou a participé effectivement à titre professionnel et habituel à l'activité de son conjoint dans des conditions ne relevant pas de l'assistance entre époux a le statut de salarié sans qu'il soit nécessaire d'établir un lien de subordination, mais que ces principes ne sont toutefois pas applicables au conjoint qui se prétend salarié d'une société dont son époux est le dirigeant, ce conjoint devant alors faire la preuve d'un lien de subordination.</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l'existence d'un lien de subordination n'est pas une condition d'application des dispositions de l'article L. 121-4 du code de commerce prévoyant le statut de conjoint salarié, la cour d'appel a violé le texte susvisé.</a:t>
            </a: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5092168"/>
      </p:ext>
    </p:extLst>
  </p:cSld>
  <p:clrMapOvr>
    <a:masterClrMapping/>
  </p:clrMapOvr>
</p:sld>
</file>

<file path=ppt/slides/slide7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F41F339A-763E-DD3E-613E-986E991E90ED}"/>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65CC5C80-33E7-D896-BBA3-2C2F81665E32}"/>
              </a:ext>
            </a:extLst>
          </p:cNvPr>
          <p:cNvSpPr txBox="1"/>
          <p:nvPr/>
        </p:nvSpPr>
        <p:spPr>
          <a:xfrm>
            <a:off x="232726" y="610914"/>
            <a:ext cx="11726548" cy="6524863"/>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28 mai</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2026 n°24-19.461, Publié au bulletin (1/2)</a:t>
            </a:r>
          </a:p>
          <a:p>
            <a:pPr marL="285750" indent="-285750">
              <a:buFont typeface="Wingdings" panose="05000000000000000000" pitchFamily="2" charset="2"/>
              <a:buChar char="à"/>
            </a:pPr>
            <a:endParaRPr lang="fr-FR" sz="10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Accord de performance collective : effet substitutif limité aux objets légaux de l’accord.</a:t>
            </a:r>
          </a:p>
          <a:p>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les articles L. 2254-1 et L. 2254-2 du code du travail :</a:t>
            </a:r>
          </a:p>
          <a:p>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Aux termes du premier de ces textes, lorsqu'un employeur est lié par les clauses d'une convention ou d'un accord, ces clauses s'appliquent aux contrats de travail conclus avec lui, sauf stipulations plus favorables.</a:t>
            </a:r>
          </a:p>
          <a:p>
            <a:pPr marL="342900" indent="-342900">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Selon le second, afin de répondre aux nécessités liées au fonctionnement de l'entreprise ou en vue de préserver, ou de développer l'emploi, un accord de performance collective peut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 aménager la durée du travail, ses modalités d'organisation et de répartition, - aménager la rémunération au sens de l'article L. 3221-3 dans le respect des salaires minima hiérarchiques mentionnés au 1° du I de l'article L. 2253-1,</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 déterminer les conditions de la mobilité professionnelle ou géographique interne à l'entreprise.</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Les stipulations de l'accord se substituent de plein droit aux clauses contraires et incompatibles du contrat de travail, y compris en matière de rémunération, de durée du travail et de mobilité professionnelle ou géographique interne à l'entreprise.</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 salarié peut refuser la modification de son contrat de travail résultant de l'application de l'accord.</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 salarié dispose d'un délai d'un mois pour faire connaître son refus par écrit à l'employeur à compter de la date à laquelle ce dernier a informé les salariés, par tout moyen conférant date certaine et précise, de l'existence et du contenu de l'accord, ainsi que du droit de chacun d'eux d'accepter ou de refuser l'application à son contrat de travail de cet accord.</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L'employeur dispose d'un délai de deux mois à compter de la notification du refus du salarié pour engager une procédure de licenciement. Ce licenciement repose sur un motif spécifique qui constitue une cause réelle et sérieuse. Ce licenciement est soumis aux seules modalités et conditions définies aux articles L. 1232-2 à L. 1232-14 ainsi qu'aux articles L. 1234-1 à L. 1234-11, L. 1234-14, L. 1234-18, L. 1234-19 et L. 1234-20.</a:t>
            </a:r>
          </a:p>
          <a:p>
            <a:pPr marL="342900" indent="-342900" algn="just">
              <a:buFont typeface="+mj-lt"/>
              <a:buAutoNum type="arabicPeriod" startAt="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6"/>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l'effet substitutif aux clauses contraires et incompatibles du contrat de travail d'un accord de performance collective ne s'applique qu'à ses dispositions tendant à aménager la durée du travail, ses modalités d'organisation et de répartition, à aménager la rémunération au sens de l'article L. 3221-3 dans le respect des salaires minima hiérarchiques mentionnés au 1° du I de l'article L. 2253-1 ou à déterminer les conditions de la mobilité professionnelle ou géographique interne à l'entreprise, en sorte que le licenciement du salarié qui refuse l'application à son contrat de travail d'un accord de performance collective comportant des dispositions étrangères à ces objets et modifiant son contrat de travail, est sans cause réelle et sérieuse.</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5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DE2CF0B1-AF87-65BF-D05E-52AB29D7AC51}"/>
              </a:ext>
            </a:extLst>
          </p:cNvPr>
          <p:cNvSpPr txBox="1"/>
          <p:nvPr/>
        </p:nvSpPr>
        <p:spPr>
          <a:xfrm>
            <a:off x="232726" y="72305"/>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1796122668"/>
      </p:ext>
    </p:extLst>
  </p:cSld>
  <p:clrMapOvr>
    <a:masterClrMapping/>
  </p:clrMapOvr>
</p:sld>
</file>

<file path=ppt/slides/slide7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4DD36497-1941-702B-AF83-9659A67E5E87}"/>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551AD1EC-D236-3AC6-1CCF-30887BEFC256}"/>
              </a:ext>
            </a:extLst>
          </p:cNvPr>
          <p:cNvSpPr txBox="1"/>
          <p:nvPr/>
        </p:nvSpPr>
        <p:spPr>
          <a:xfrm>
            <a:off x="78829" y="467664"/>
            <a:ext cx="12113171" cy="6924973"/>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28 mai</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2026 n°24-19.461, Publié au bulletin (2/2)</a:t>
            </a:r>
          </a:p>
          <a:p>
            <a:pPr marL="285750" indent="-285750">
              <a:buFont typeface="Wingdings" panose="05000000000000000000" pitchFamily="2" charset="2"/>
              <a:buChar char="à"/>
            </a:pPr>
            <a:endParaRPr lang="fr-FR" sz="8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Pour débouter les salariés de leur demande de dommages et intérêts pour licenciement sans cause réelle et sérieuse, les arrêts retiennent, d'une part, que les stipulations de l'accord de performance collective relatives à l'obligation de résidence se rattachent aux conditions de la mobilité professionnelle ou géographique interne à l'entreprise au sens de l'article L. 2254-2 du code du travail, d'autre part, que les stipulations de l'accord de performance collective relatives à la perte d'habilitation et à l'obligation de non-concurrence faisaient partie du socle contractuel applicable à la relation de travail avec les salariés avant même leur insertion dans l'accord de performance collective en sorte que leur insertion dans cet accord ne porte pas atteinte à son objet légal, tel que défini par l'article L. 2254-2 du code du travail.</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Ils ajoutent que les stipulations de l'accord de performance collective litigieuses sont moins contraignantes pour les salariés qui voient leur situation juridique améliorée par l'accord de performance collective en ce qui concerne la perte d'habilitation et l'obligation de non-concurrence.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les dispositions de l'accord litigieux, relatives aux obligations de résidence, de non-concurrence et à la clause de licenciement en cas de perte d'habilitation, qui modifiaient le contrat de travail des salariés, étaient étrangères aux objets visés par l'article L. 2254-2 du code du travail, la cour a violé les textes susvisés.</a:t>
            </a:r>
          </a:p>
          <a:p>
            <a:pPr algn="just"/>
            <a:r>
              <a:rPr lang="fr-FR" sz="1400" b="1" i="1" dirty="0">
                <a:latin typeface="Calibri" panose="020F0502020204030204" pitchFamily="34" charset="0"/>
                <a:ea typeface="Calibri" panose="020F0502020204030204" pitchFamily="34" charset="0"/>
                <a:cs typeface="Calibri" panose="020F0502020204030204" pitchFamily="34" charset="0"/>
              </a:rPr>
              <a:t>[…]</a:t>
            </a:r>
          </a:p>
          <a:p>
            <a:pPr algn="just"/>
            <a:r>
              <a:rPr lang="fr-FR" sz="1400" i="1" dirty="0">
                <a:latin typeface="Calibri" panose="020F0502020204030204" pitchFamily="34" charset="0"/>
                <a:ea typeface="Calibri" panose="020F0502020204030204" pitchFamily="34" charset="0"/>
                <a:cs typeface="Calibri" panose="020F0502020204030204" pitchFamily="34" charset="0"/>
              </a:rPr>
              <a:t>Vu les articles 8 de la Convention de sauvegarde des droits de l'homme et des libertés fondamentales, 9 du code civil et L. 1121-1 du code du travail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 Il résulte de la combinaison des trois premiers de ces textes que toute personne dispose de la liberté de choisir son domicile et que nul ne peut apporter aux droits des personnes et aux libertés individuelles et collectives des restrictions qui ne seraient pas justifiées par la nature de la tâche à accomplir et proportionnées au but recherché.</a:t>
            </a:r>
          </a:p>
          <a:p>
            <a:pPr marL="342900" indent="-342900" algn="just">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Pour débouter les salariés de leur demande de dommages et intérêts pour licenciement sans cause réelle et sérieuse, les arrêts retiennent, par motifs adoptés, que la clause relative au changement de résidence motivée par l'obligation de sécurité de résultat à la charge de l'employeur ne saurait être considérée comme discriminatoire et porter atteinte à une liberté fondamentale du choix par le salarié de son domicile.</a:t>
            </a:r>
          </a:p>
          <a:p>
            <a:pPr marL="342900" indent="-342900" algn="just">
              <a:buFont typeface="+mj-lt"/>
              <a:buAutoNum type="arabicPeriod" startAt="1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3"/>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la clause litigieuse fondait l'obligation faite au salarié de changer son lieu de résidence en cas de mutation géographique ne lui permettant plus de rentrer chez lui chaque jour dans un temps normal, soit deux heures de trajet maximum, sur les seuls besoins justifiés par l'organisation de l'entreprise et plus généralement par sa bonne marche, et qu'un tel objectif ne pouvait justifier l'atteinte portée au libre choix par le salarié de son domicile, la cour d'appel a violé le texte susvisé.</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5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1A9702F6-AF02-C38C-8844-F3032867A1FC}"/>
              </a:ext>
            </a:extLst>
          </p:cNvPr>
          <p:cNvSpPr txBox="1"/>
          <p:nvPr/>
        </p:nvSpPr>
        <p:spPr>
          <a:xfrm>
            <a:off x="209866" y="0"/>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385312679"/>
      </p:ext>
    </p:extLst>
  </p:cSld>
  <p:clrMapOvr>
    <a:masterClrMapping/>
  </p:clrMapOvr>
</p:sld>
</file>

<file path=ppt/slides/slide7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1DB7BBC-92DA-D0A9-47D7-C442F44F4004}"/>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DCF5A12F-024A-4F3B-7584-936170020E5F}"/>
              </a:ext>
            </a:extLst>
          </p:cNvPr>
          <p:cNvSpPr txBox="1"/>
          <p:nvPr/>
        </p:nvSpPr>
        <p:spPr>
          <a:xfrm>
            <a:off x="221466" y="1843950"/>
            <a:ext cx="11749067" cy="317009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28 mai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n°24-19.575, Publié au bulletin (1/2)</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Accord de performance collective </a:t>
            </a:r>
          </a:p>
          <a:p>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4. Aux termes de l'article L. 2221-1 du code du travail, le présent livre est relatif à la détermination des relations collectives entre employeurs et salariés. Il définit les règles suivant lesquelles s'exerce le droit des salariés à la négociation collective de l'ensemble de leurs conditions d'emploi, de formation professionnelle et de travail ainsi que de leurs garanties sociales.</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2221-2 du même code, la convention collective a vocation à traiter de l'ensemble des matières mentionnées à l'article L. 2221-1, pour toutes les catégories professionnelles intéressées. L'accord collectif traite un ou plusieurs sujets déterminés dans cet ensemble.</a:t>
            </a:r>
          </a:p>
          <a:p>
            <a:pPr marL="342900" indent="-342900" algn="just">
              <a:buFont typeface="+mj-lt"/>
              <a:buAutoNum type="arabicPeriod" startAt="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i="1" dirty="0">
                <a:latin typeface="Calibri" panose="020F0502020204030204" pitchFamily="34" charset="0"/>
                <a:ea typeface="Calibri" panose="020F0502020204030204" pitchFamily="34" charset="0"/>
                <a:cs typeface="Calibri" panose="020F0502020204030204" pitchFamily="34" charset="0"/>
              </a:rPr>
              <a:t>L'article L. 2254-1 du code du travail dispose que lorsqu'un employeur est lié par les clauses d'une convention ou d'un accord, ces clauses s'appliquent aux contrats de travail conclus avec lui, sauf stipulations plus favorables.</a:t>
            </a:r>
          </a:p>
          <a:p>
            <a:endParaRPr lang="fr-FR" sz="15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FD868C85-BFF6-E2DA-1EBC-37E994C04E87}"/>
              </a:ext>
            </a:extLst>
          </p:cNvPr>
          <p:cNvSpPr txBox="1"/>
          <p:nvPr/>
        </p:nvSpPr>
        <p:spPr>
          <a:xfrm>
            <a:off x="232726" y="308787"/>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819130975"/>
      </p:ext>
    </p:extLst>
  </p:cSld>
  <p:clrMapOvr>
    <a:masterClrMapping/>
  </p:clrMapOvr>
</p:sld>
</file>

<file path=ppt/slides/slide7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D141EB4D-8FF1-DE86-DB48-B96330F66F4B}"/>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F2C468E9-F091-8C26-15EF-FB6C36C0E619}"/>
              </a:ext>
            </a:extLst>
          </p:cNvPr>
          <p:cNvSpPr txBox="1"/>
          <p:nvPr/>
        </p:nvSpPr>
        <p:spPr>
          <a:xfrm>
            <a:off x="232725" y="574696"/>
            <a:ext cx="11867309" cy="6817251"/>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28 mai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n°24-19.575, Publié au bulletin (2/2)</a:t>
            </a:r>
          </a:p>
          <a:p>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Selon l'article L. 2254-2 du même code, afin de répondre aux nécessités liées au fonctionnement de l'entreprise ou en vue de préserver, ou de développer l'emploi, un accord de performance collective peut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 aménager la durée du travail, ses modalités d'organisation et de répartition, - aménager la rémunération au sens de l'article L. 3221-3 dans le respect des salaires minima hiérarchiques mentionnés au 1° du I de l'article L. 2253-1,</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 déterminer les conditions de la mobilité professionnelle ou géographique interne à l'entreprise.</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L'accord définit dans son préambule ses objectifs et peut préciser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1° Les modalités d'information des salariés sur son application et son suivi pendant toute sa durée, ainsi que, le cas échéant, l'examen de la situation des salariés au terme de l'accord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2° Les conditions dans lesquelles fournissent des efforts proportionnés à ceux demandés aux salariés pendant toute sa durée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 les dirigeants salariés exerçant dans le périmètre de l'accord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 les mandataires sociaux et les actionnaires, dans le respect des compétences des organes d'administration et de surveillance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3° Les modalités selon lesquelles sont conciliées la vie professionnelle et la vie personnelle et familiale des salariés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4° Les modalités d'accompagnement des salariés ainsi que l'abondement du compte personnel de formation au-delà du montant minimal défini au décret mentionné au VI du présent article.</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Les stipulations de l'accord se substituent de plein droit aux clauses contraires et incompatibles du contrat de travail, y compris en matière de rémunération, de durée du travail et de mobilité professionnelle ou géographique interne à l'entreprise.</a:t>
            </a:r>
          </a:p>
          <a:p>
            <a:pPr marL="342900" indent="-342900">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Il résulte de ces textes que, si l'effet substitutif aux clauses contraires et incompatibles du contrat de travail d'un accord collectif de performance ne s'applique qu'à ses dispositions tendant à aménager la durée du travail, ses modalités d'organisation et de répartition, à aménager la rémunération au sens de l'article L. 3221-3 dans le respect des salaires minima hiérarchiques mentionnés au 1° du I de l'article L. 2253-1 ou à déterminer les conditions de la mobilité professionnelle ou géographique interne à l'entreprise, la seule présence, dans cet accord collectif, de clauses étrangères à ces objets n'entraîne la nullité, ni de l'acte lui-même, ni desdites clauses.</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Par ce motif de pur droit, substitué à ceux critiqués, dans les conditions prévues par les articles 620, alinéa 1er, et 1015 du code de procédure civile, la décision déférée se trouve légalement justifiée en ce qu'elle dit que le fait que les articles 13 à 16 de l'accord de performance collective du 21 mai 2019 ne se réfèrent pas aux trois domaines particuliers visés au I de l'article L. 2254-2 du code du travail n'est pas de nature à entraîner l'annulation de l'accord dans sa totalité ou subsidiairement l'annulation desdits articles.</a:t>
            </a:r>
          </a:p>
          <a:p>
            <a:pPr algn="just"/>
            <a:br>
              <a:rPr lang="fr-FR" sz="1400" dirty="0">
                <a:latin typeface="Calibri" panose="020F0502020204030204" pitchFamily="34" charset="0"/>
                <a:ea typeface="Calibri" panose="020F0502020204030204" pitchFamily="34" charset="0"/>
                <a:cs typeface="Calibri" panose="020F0502020204030204" pitchFamily="34" charset="0"/>
              </a:rPr>
            </a:br>
            <a:endParaRPr lang="fr-FR" sz="15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251D0A25-1053-C32C-8D2A-4A7241CC3A64}"/>
              </a:ext>
            </a:extLst>
          </p:cNvPr>
          <p:cNvSpPr txBox="1"/>
          <p:nvPr/>
        </p:nvSpPr>
        <p:spPr>
          <a:xfrm>
            <a:off x="232725" y="36087"/>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888358201"/>
      </p:ext>
    </p:extLst>
  </p:cSld>
  <p:clrMapOvr>
    <a:masterClrMapping/>
  </p:clrMapOvr>
</p:sld>
</file>

<file path=ppt/slides/slide7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0F559F4B-8183-8CFE-FFF5-23ACA573E203}"/>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20CFDEB2-CAA8-507E-01E2-B65486717765}"/>
              </a:ext>
            </a:extLst>
          </p:cNvPr>
          <p:cNvSpPr txBox="1"/>
          <p:nvPr/>
        </p:nvSpPr>
        <p:spPr>
          <a:xfrm>
            <a:off x="232726" y="847396"/>
            <a:ext cx="11726548" cy="618630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28 mai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n°22-21.562, Publié au bulletin (1/3)</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Accord de mobilité interne</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3"/>
            </a:pPr>
            <a:r>
              <a:rPr lang="fr-FR" sz="1400" i="1" dirty="0">
                <a:latin typeface="Calibri" panose="020F0502020204030204" pitchFamily="34" charset="0"/>
                <a:ea typeface="Calibri" panose="020F0502020204030204" pitchFamily="34" charset="0"/>
                <a:cs typeface="Calibri" panose="020F0502020204030204" pitchFamily="34" charset="0"/>
              </a:rPr>
              <a:t>Par ailleurs, contrairement à ce que soutient le moyen, il n'y a aucune conséquence quant à une éventuelle obligation, qui serait déduite du droit de l'Union, de mettre en œuvre un plan de sauvegarde de l'emploi. Dans l'arrêt du 19 juin 2025, n° C-419/24, la Cour de justice a en effet rappelé qu' il « ne découle pas de la directive 98/59 une quelconque obligation d'établir et de mettre en œuvre un plan de sauvegarde de l'emploi (...) », et que « l'objectif principal de cette directive consiste à faire précéder les licenciements collectifs de l'information et de la consultation des représentants des travailleurs ainsi que de l'information de l'autorité publique compétente », ce dont il résulte qu'il « ne ressort pas de ces obligations en matière d'information, de consultation et de notification, mises à la charge des employeurs en vertu de la directive 98/59, une obligation spécifique, dans le cadre de la procédure de licenciement collectif pour motif économique, d'établir et de mettre en œuvre un plan de sauvegarde de l'emploi. »</a:t>
            </a:r>
          </a:p>
          <a:p>
            <a:pPr marL="342900" indent="-342900" algn="just">
              <a:buFont typeface="+mj-lt"/>
              <a:buAutoNum type="arabicPeriod" startAt="2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3"/>
            </a:pPr>
            <a:r>
              <a:rPr lang="fr-FR" sz="1400" i="1" dirty="0">
                <a:latin typeface="Calibri" panose="020F0502020204030204" pitchFamily="34" charset="0"/>
                <a:ea typeface="Calibri" panose="020F0502020204030204" pitchFamily="34" charset="0"/>
                <a:cs typeface="Calibri" panose="020F0502020204030204" pitchFamily="34" charset="0"/>
              </a:rPr>
              <a:t>Il résulte de ce qui précède, d'une part, que la rupture du contrat de travail notifiée par la société aux salariés à la suite de leur refus de mobilité géographique encadrée par l'accord de mobilité interne relève de la notion de licenciement au sens de la directive 98/59, s'agissant d'une modification substantielle d'un élément essentiel du contrat de travail pour un motif non inhérent à la personne du salarié, dès lors que la perte du marché Gard-Lozère entraînait nécessairement un déplacement avec une longue distance, la société reconnaissant qu'elle avait proposé aux salariés concernés des affectations pérennes qui dépassaient leur zone géographique d'emploi, d'autre part, que plus de dix salariés sur une période de trente jours ayant été concernés par la mesure, les conditions de seuil prévues par l'article 1er de la directive 98/59 sont remplies, de sorte que les représentants du personnel doivent être consultés dans les conditions posées par la directive 98/59, pour empêcher les licenciements, ou en réduire le nombre, consécutifs à la mise en œuvre de l'accord de mobilité interne.</a:t>
            </a:r>
          </a:p>
          <a:p>
            <a:pPr marL="342900" indent="-342900" algn="just">
              <a:buFont typeface="+mj-lt"/>
              <a:buAutoNum type="arabicPeriod" startAt="2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3"/>
            </a:pPr>
            <a:r>
              <a:rPr lang="fr-FR" sz="1400" i="1" dirty="0">
                <a:latin typeface="Calibri" panose="020F0502020204030204" pitchFamily="34" charset="0"/>
                <a:ea typeface="Calibri" panose="020F0502020204030204" pitchFamily="34" charset="0"/>
                <a:cs typeface="Calibri" panose="020F0502020204030204" pitchFamily="34" charset="0"/>
              </a:rPr>
              <a:t>Cependant, il ressort des travaux parlementaires que les termes de l'article L. 2242-23 du code du travail, alors en vigueur, selon lesquels, lorsqu'un ou plusieurs salariés refusent l'application à leur contrat de travail des stipulations de l'accord relatives à la mobilité interne, leur licenciement repose sur un motif économique et est prononcé selon les modalités d'un licenciement individuel, ont pour objet de dispenser l'employeur de l'obligation de consulter les institutions représentatives du personnel selon la procédure applicable aux licenciements collectifs, excluant ainsi l'application des dispositions des articles L. 1233-28 à L. 1233-33 du code du travail relatifs à la procédure d'information et de consultation du comité d'entreprise ou des délégués du personnel lorsque l'employeur envisage de procéder à un licenciement collectif pour motif économique d'au moins dix salariés dans une même période de trente jours.</a:t>
            </a:r>
          </a:p>
          <a:p>
            <a:pPr marL="342900" indent="-342900" algn="just">
              <a:buFont typeface="+mj-lt"/>
              <a:buAutoNum type="arabicPeriod" startAt="23"/>
            </a:pP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7085DD8F-849A-9E4E-72E5-BF56983EB781}"/>
              </a:ext>
            </a:extLst>
          </p:cNvPr>
          <p:cNvSpPr txBox="1"/>
          <p:nvPr/>
        </p:nvSpPr>
        <p:spPr>
          <a:xfrm>
            <a:off x="232726" y="194487"/>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333522030"/>
      </p:ext>
    </p:extLst>
  </p:cSld>
  <p:clrMapOvr>
    <a:masterClrMapping/>
  </p:clrMapOvr>
</p:sld>
</file>

<file path=ppt/slides/slide7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303AAFD-3AA5-C2EB-BDD3-57F5F1FC62A3}"/>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8CFE4597-4865-D49C-1D0A-5D06B35BEF45}"/>
              </a:ext>
            </a:extLst>
          </p:cNvPr>
          <p:cNvSpPr txBox="1"/>
          <p:nvPr/>
        </p:nvSpPr>
        <p:spPr>
          <a:xfrm>
            <a:off x="232726" y="937677"/>
            <a:ext cx="11726548" cy="570925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28 mai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n°22-21.562, Publié au bulletin (2/3)</a:t>
            </a: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6"/>
            </a:pPr>
            <a:r>
              <a:rPr lang="fr-FR" sz="1400" i="1" dirty="0">
                <a:latin typeface="Calibri" panose="020F0502020204030204" pitchFamily="34" charset="0"/>
                <a:ea typeface="Calibri" panose="020F0502020204030204" pitchFamily="34" charset="0"/>
                <a:cs typeface="Calibri" panose="020F0502020204030204" pitchFamily="34" charset="0"/>
              </a:rPr>
              <a:t>Or, il est constant que les directives sont dépourvues d'effet direct horizontal, la Cour de justice énonçant qu'une « directive ne peut pas par elle-même créer d'obligations dans le chef d'un particulier et une disposition d'une directive ne peut donc être invoquée en tant que telle à l'encontre d'une telle personne » (CJCE, 26 février 1986, </a:t>
            </a:r>
            <a:r>
              <a:rPr lang="fr-FR" sz="1400" i="1" dirty="0" err="1">
                <a:latin typeface="Calibri" panose="020F0502020204030204" pitchFamily="34" charset="0"/>
                <a:ea typeface="Calibri" panose="020F0502020204030204" pitchFamily="34" charset="0"/>
                <a:cs typeface="Calibri" panose="020F0502020204030204" pitchFamily="34" charset="0"/>
              </a:rPr>
              <a:t>aff.</a:t>
            </a:r>
            <a:r>
              <a:rPr lang="fr-FR" sz="1400" i="1" dirty="0">
                <a:latin typeface="Calibri" panose="020F0502020204030204" pitchFamily="34" charset="0"/>
                <a:ea typeface="Calibri" panose="020F0502020204030204" pitchFamily="34" charset="0"/>
                <a:cs typeface="Calibri" panose="020F0502020204030204" pitchFamily="34" charset="0"/>
              </a:rPr>
              <a:t> 152/84, Marshall c. Southampton and </a:t>
            </a:r>
            <a:r>
              <a:rPr lang="fr-FR" sz="1400" i="1" dirty="0" err="1">
                <a:latin typeface="Calibri" panose="020F0502020204030204" pitchFamily="34" charset="0"/>
                <a:ea typeface="Calibri" panose="020F0502020204030204" pitchFamily="34" charset="0"/>
                <a:cs typeface="Calibri" panose="020F0502020204030204" pitchFamily="34" charset="0"/>
              </a:rPr>
              <a:t>South-West</a:t>
            </a:r>
            <a:r>
              <a:rPr lang="fr-FR" sz="1400" i="1" dirty="0">
                <a:latin typeface="Calibri" panose="020F0502020204030204" pitchFamily="34" charset="0"/>
                <a:ea typeface="Calibri" panose="020F0502020204030204" pitchFamily="34" charset="0"/>
                <a:cs typeface="Calibri" panose="020F0502020204030204" pitchFamily="34" charset="0"/>
              </a:rPr>
              <a:t> Hampshire Area Health </a:t>
            </a:r>
            <a:r>
              <a:rPr lang="fr-FR" sz="1400" i="1" dirty="0" err="1">
                <a:latin typeface="Calibri" panose="020F0502020204030204" pitchFamily="34" charset="0"/>
                <a:ea typeface="Calibri" panose="020F0502020204030204" pitchFamily="34" charset="0"/>
                <a:cs typeface="Calibri" panose="020F0502020204030204" pitchFamily="34" charset="0"/>
              </a:rPr>
              <a:t>Authority</a:t>
            </a:r>
            <a:r>
              <a:rPr lang="fr-FR" sz="1400" i="1" dirty="0">
                <a:latin typeface="Calibri" panose="020F0502020204030204" pitchFamily="34" charset="0"/>
                <a:ea typeface="Calibri" panose="020F0502020204030204" pitchFamily="34" charset="0"/>
                <a:cs typeface="Calibri" panose="020F0502020204030204" pitchFamily="34" charset="0"/>
              </a:rPr>
              <a:t>).</a:t>
            </a:r>
          </a:p>
          <a:p>
            <a:pPr marL="342900" indent="-342900" algn="just">
              <a:buFont typeface="+mj-lt"/>
              <a:buAutoNum type="arabicPeriod" startAt="2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6"/>
            </a:pPr>
            <a:r>
              <a:rPr lang="fr-FR" sz="1400" i="1" dirty="0">
                <a:latin typeface="Calibri" panose="020F0502020204030204" pitchFamily="34" charset="0"/>
                <a:ea typeface="Calibri" panose="020F0502020204030204" pitchFamily="34" charset="0"/>
                <a:cs typeface="Calibri" panose="020F0502020204030204" pitchFamily="34" charset="0"/>
              </a:rPr>
              <a:t>Si le juge national est tenu de procéder à une interprétation conforme du droit national, afin d'assurer, dans la mesure du possible, la conformité de ce droit avec le résultat visé par une directive (CJCE, 10 avril 1984, Sabine von </a:t>
            </a:r>
            <a:r>
              <a:rPr lang="fr-FR" sz="1400" i="1" dirty="0" err="1">
                <a:latin typeface="Calibri" panose="020F0502020204030204" pitchFamily="34" charset="0"/>
                <a:ea typeface="Calibri" panose="020F0502020204030204" pitchFamily="34" charset="0"/>
                <a:cs typeface="Calibri" panose="020F0502020204030204" pitchFamily="34" charset="0"/>
              </a:rPr>
              <a:t>Colson</a:t>
            </a:r>
            <a:r>
              <a:rPr lang="fr-FR" sz="1400" i="1" dirty="0">
                <a:latin typeface="Calibri" panose="020F0502020204030204" pitchFamily="34" charset="0"/>
                <a:ea typeface="Calibri" panose="020F0502020204030204" pitchFamily="34" charset="0"/>
                <a:cs typeface="Calibri" panose="020F0502020204030204" pitchFamily="34" charset="0"/>
              </a:rPr>
              <a:t> and Elisabeth Kamann c. Land </a:t>
            </a:r>
            <a:r>
              <a:rPr lang="fr-FR" sz="1400" i="1" dirty="0" err="1">
                <a:latin typeface="Calibri" panose="020F0502020204030204" pitchFamily="34" charset="0"/>
                <a:ea typeface="Calibri" panose="020F0502020204030204" pitchFamily="34" charset="0"/>
                <a:cs typeface="Calibri" panose="020F0502020204030204" pitchFamily="34" charset="0"/>
              </a:rPr>
              <a:t>Nordrhein-Westfalen</a:t>
            </a:r>
            <a:r>
              <a:rPr lang="fr-FR" sz="1400" i="1" dirty="0">
                <a:latin typeface="Calibri" panose="020F0502020204030204" pitchFamily="34" charset="0"/>
                <a:ea typeface="Calibri" panose="020F0502020204030204" pitchFamily="34" charset="0"/>
                <a:cs typeface="Calibri" panose="020F0502020204030204" pitchFamily="34" charset="0"/>
              </a:rPr>
              <a:t>, C-14/83), ce principe d'interprétation conforme trouve toutefois sa limite dans l'interdiction faite au juge de procéder à une interprétation contra legem du droit national (CJUE, 24 janvier 2012, Maribel Dominguez, C-282/10).</a:t>
            </a:r>
          </a:p>
          <a:p>
            <a:pPr marL="342900" indent="-342900" algn="just">
              <a:buFont typeface="+mj-lt"/>
              <a:buAutoNum type="arabicPeriod" startAt="2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6"/>
            </a:pPr>
            <a:r>
              <a:rPr lang="fr-FR" sz="1400" i="1" dirty="0">
                <a:latin typeface="Calibri" panose="020F0502020204030204" pitchFamily="34" charset="0"/>
                <a:ea typeface="Calibri" panose="020F0502020204030204" pitchFamily="34" charset="0"/>
                <a:cs typeface="Calibri" panose="020F0502020204030204" pitchFamily="34" charset="0"/>
              </a:rPr>
              <a:t>Certes, la Cour de justice a admis qu'en cas d'impossibilité d'interpréter une réglementation nationale de manière à en assurer la conformité avec une directive, le juge national puisse laisser cette réglementation nationale inappliquée au profit des dispositions de la directive, y compris dans un litige entre particuliers, mais uniquement sur le fondement d'un droit consacré par la Charte des droits fondamentaux de l'Union européenne ayant vocation à être appliqué dans toutes les situations régies par le droit de l'Union et notamment dans les litiges opposant deux particuliers (CJUE, 6 novembre 2018, Max-Planck-Gesellschaft </a:t>
            </a:r>
            <a:r>
              <a:rPr lang="fr-FR" sz="1400" i="1" dirty="0" err="1">
                <a:latin typeface="Calibri" panose="020F0502020204030204" pitchFamily="34" charset="0"/>
                <a:ea typeface="Calibri" panose="020F0502020204030204" pitchFamily="34" charset="0"/>
                <a:cs typeface="Calibri" panose="020F0502020204030204" pitchFamily="34" charset="0"/>
              </a:rPr>
              <a:t>zur</a:t>
            </a:r>
            <a:r>
              <a:rPr lang="fr-FR" sz="1400" i="1" dirty="0">
                <a:latin typeface="Calibri" panose="020F0502020204030204" pitchFamily="34" charset="0"/>
                <a:ea typeface="Calibri" panose="020F0502020204030204" pitchFamily="34" charset="0"/>
                <a:cs typeface="Calibri" panose="020F0502020204030204" pitchFamily="34" charset="0"/>
              </a:rPr>
              <a:t> </a:t>
            </a:r>
            <a:r>
              <a:rPr lang="fr-FR" sz="1400" i="1" dirty="0" err="1">
                <a:latin typeface="Calibri" panose="020F0502020204030204" pitchFamily="34" charset="0"/>
                <a:ea typeface="Calibri" panose="020F0502020204030204" pitchFamily="34" charset="0"/>
                <a:cs typeface="Calibri" panose="020F0502020204030204" pitchFamily="34" charset="0"/>
              </a:rPr>
              <a:t>Förderung</a:t>
            </a:r>
            <a:r>
              <a:rPr lang="fr-FR" sz="1400" i="1" dirty="0">
                <a:latin typeface="Calibri" panose="020F0502020204030204" pitchFamily="34" charset="0"/>
                <a:ea typeface="Calibri" panose="020F0502020204030204" pitchFamily="34" charset="0"/>
                <a:cs typeface="Calibri" panose="020F0502020204030204" pitchFamily="34" charset="0"/>
              </a:rPr>
              <a:t> der </a:t>
            </a:r>
            <a:r>
              <a:rPr lang="fr-FR" sz="1400" i="1" dirty="0" err="1">
                <a:latin typeface="Calibri" panose="020F0502020204030204" pitchFamily="34" charset="0"/>
                <a:ea typeface="Calibri" panose="020F0502020204030204" pitchFamily="34" charset="0"/>
                <a:cs typeface="Calibri" panose="020F0502020204030204" pitchFamily="34" charset="0"/>
              </a:rPr>
              <a:t>Wissenschaften</a:t>
            </a:r>
            <a:r>
              <a:rPr lang="fr-FR" sz="1400" i="1" dirty="0">
                <a:latin typeface="Calibri" panose="020F0502020204030204" pitchFamily="34" charset="0"/>
                <a:ea typeface="Calibri" panose="020F0502020204030204" pitchFamily="34" charset="0"/>
                <a:cs typeface="Calibri" panose="020F0502020204030204" pitchFamily="34" charset="0"/>
              </a:rPr>
              <a:t> eV c/ Tetsuji ShimizuC684/16 ; CJUE, 6 novembre 2018, Stadt Wuppertal contre Maria Elisabeth Bauer et Volker </a:t>
            </a:r>
            <a:r>
              <a:rPr lang="fr-FR" sz="1400" i="1" dirty="0" err="1">
                <a:latin typeface="Calibri" panose="020F0502020204030204" pitchFamily="34" charset="0"/>
                <a:ea typeface="Calibri" panose="020F0502020204030204" pitchFamily="34" charset="0"/>
                <a:cs typeface="Calibri" panose="020F0502020204030204" pitchFamily="34" charset="0"/>
              </a:rPr>
              <a:t>Willmeroth</a:t>
            </a:r>
            <a:r>
              <a:rPr lang="fr-FR" sz="1400" i="1" dirty="0">
                <a:latin typeface="Calibri" panose="020F0502020204030204" pitchFamily="34" charset="0"/>
                <a:ea typeface="Calibri" panose="020F0502020204030204" pitchFamily="34" charset="0"/>
                <a:cs typeface="Calibri" panose="020F0502020204030204" pitchFamily="34" charset="0"/>
              </a:rPr>
              <a:t> c/ Martina </a:t>
            </a:r>
            <a:r>
              <a:rPr lang="fr-FR" sz="1400" i="1" dirty="0" err="1">
                <a:latin typeface="Calibri" panose="020F0502020204030204" pitchFamily="34" charset="0"/>
                <a:ea typeface="Calibri" panose="020F0502020204030204" pitchFamily="34" charset="0"/>
                <a:cs typeface="Calibri" panose="020F0502020204030204" pitchFamily="34" charset="0"/>
              </a:rPr>
              <a:t>Broßonn</a:t>
            </a:r>
            <a:r>
              <a:rPr lang="fr-FR" sz="1400" i="1" dirty="0">
                <a:latin typeface="Calibri" panose="020F0502020204030204" pitchFamily="34" charset="0"/>
                <a:ea typeface="Calibri" panose="020F0502020204030204" pitchFamily="34" charset="0"/>
                <a:cs typeface="Calibri" panose="020F0502020204030204" pitchFamily="34" charset="0"/>
              </a:rPr>
              <a:t>, C 569/16 et C-570/16).</a:t>
            </a:r>
          </a:p>
          <a:p>
            <a:pPr marL="342900" indent="-342900" algn="just">
              <a:buFont typeface="+mj-lt"/>
              <a:buAutoNum type="arabicPeriod" startAt="2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6"/>
            </a:pPr>
            <a:r>
              <a:rPr lang="fr-FR" sz="1400" i="1" dirty="0">
                <a:latin typeface="Calibri" panose="020F0502020204030204" pitchFamily="34" charset="0"/>
                <a:ea typeface="Calibri" panose="020F0502020204030204" pitchFamily="34" charset="0"/>
                <a:cs typeface="Calibri" panose="020F0502020204030204" pitchFamily="34" charset="0"/>
              </a:rPr>
              <a:t>Et il résulte de la jurisprudence de la Cour de justice (CJUE 15 janvier 2014, Association de médiation sociale contre Union locale des syndicats CGT e.a., C-176/12) que l'article 27 de la Charte des droits fondamentaux ne se suffit pas à lui-même pour conférer aux travailleurs un droit invocable en tant que tel, dans un litige qui les oppose à leur employeur dans une situation couverte par une directive européenne.</a:t>
            </a:r>
          </a:p>
          <a:p>
            <a:pPr marL="342900" indent="-342900" algn="just">
              <a:buFont typeface="+mj-lt"/>
              <a:buAutoNum type="arabicPeriod" startAt="2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6"/>
            </a:pPr>
            <a:r>
              <a:rPr lang="fr-FR" sz="1400" i="1" dirty="0">
                <a:latin typeface="Calibri" panose="020F0502020204030204" pitchFamily="34" charset="0"/>
                <a:ea typeface="Calibri" panose="020F0502020204030204" pitchFamily="34" charset="0"/>
                <a:cs typeface="Calibri" panose="020F0502020204030204" pitchFamily="34" charset="0"/>
              </a:rPr>
              <a:t>Par ailleurs, la Cour de cassation juge que les dispositions de la Charte sociale européenne selon lesquelles les Etats contractants ont entendu reconnaître des principes et des objectifs poursuivis par tous les moyens utiles, dont la mise en œuvre nécessite qu'ils prennent des actes complémentaires d'application et dont ils ont réservé le contrôle au seul système spécifique visé par la partie IV, ne sont pas d'effet direct en droit interne dans un litige entre particuliers (Soc., 11 mai 2022, pourvois n° 21-15.247 et n° 21-14.490).</a:t>
            </a:r>
          </a:p>
        </p:txBody>
      </p:sp>
      <p:sp>
        <p:nvSpPr>
          <p:cNvPr id="2" name="TextBox 1" descr="" title="">
            <a:extLst>
              <a:ext uri="{FF2B5EF4-FFF2-40B4-BE49-F238E27FC236}">
                <a16:creationId xmlns:a16="http://schemas.microsoft.com/office/drawing/2014/main" id="{5C61FC03-2468-89E7-E02F-C8A5179FFB7B}"/>
              </a:ext>
            </a:extLst>
          </p:cNvPr>
          <p:cNvSpPr txBox="1"/>
          <p:nvPr/>
        </p:nvSpPr>
        <p:spPr>
          <a:xfrm>
            <a:off x="232726" y="308787"/>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1509652936"/>
      </p:ext>
    </p:extLst>
  </p:cSld>
  <p:clrMapOvr>
    <a:masterClrMapping/>
  </p:clrMapOvr>
</p:sld>
</file>

<file path=ppt/slides/slide7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16BFEF1-1DDE-DAA4-1D83-B632439D7FB5}"/>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591C4B61-8B45-616E-4E1D-F20883C67F45}"/>
              </a:ext>
            </a:extLst>
          </p:cNvPr>
          <p:cNvSpPr txBox="1"/>
          <p:nvPr/>
        </p:nvSpPr>
        <p:spPr>
          <a:xfrm>
            <a:off x="232726" y="1867034"/>
            <a:ext cx="11726548" cy="3339376"/>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28 mai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n°22-21.562, Publié au bulletin (3/3)</a:t>
            </a: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3"/>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31"/>
            </a:pPr>
            <a:r>
              <a:rPr lang="fr-FR" sz="1400" i="1" dirty="0">
                <a:latin typeface="Calibri" panose="020F0502020204030204" pitchFamily="34" charset="0"/>
                <a:ea typeface="Calibri" panose="020F0502020204030204" pitchFamily="34" charset="0"/>
                <a:cs typeface="Calibri" panose="020F0502020204030204" pitchFamily="34" charset="0"/>
              </a:rPr>
              <a:t>Il en découle que les dispositions de l'article L. 2242-23 du code du travail, alors en vigueur, ne permettent pas une interprétation conforme au droit de l'Union.</a:t>
            </a:r>
          </a:p>
          <a:p>
            <a:pPr marL="342900" indent="-342900" algn="just">
              <a:buFont typeface="+mj-lt"/>
              <a:buAutoNum type="arabicPeriod" startAt="3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31"/>
            </a:pPr>
            <a:r>
              <a:rPr lang="fr-FR" sz="1400" i="1" dirty="0">
                <a:latin typeface="Calibri" panose="020F0502020204030204" pitchFamily="34" charset="0"/>
                <a:ea typeface="Calibri" panose="020F0502020204030204" pitchFamily="34" charset="0"/>
                <a:cs typeface="Calibri" panose="020F0502020204030204" pitchFamily="34" charset="0"/>
              </a:rPr>
              <a:t>En outre, les dispositions des articles 1 et 2 de la directive 98/59, de l'article 27 de la Charte des droits fondamentaux de l'Union européenne ne peuvent permettre, dans un litige entre particuliers, d'écarter l'application de cette disposition de droit national contraire.</a:t>
            </a:r>
          </a:p>
          <a:p>
            <a:pPr marL="342900" indent="-342900" algn="just">
              <a:buFont typeface="+mj-lt"/>
              <a:buAutoNum type="arabicPeriod" startAt="3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31"/>
            </a:pPr>
            <a:r>
              <a:rPr lang="fr-FR" sz="1400" i="1" dirty="0">
                <a:latin typeface="Calibri" panose="020F0502020204030204" pitchFamily="34" charset="0"/>
                <a:ea typeface="Calibri" panose="020F0502020204030204" pitchFamily="34" charset="0"/>
                <a:cs typeface="Calibri" panose="020F0502020204030204" pitchFamily="34" charset="0"/>
              </a:rPr>
              <a:t>En conséquence, c'est par une exacte application de la loi que la cour d'appel a retenu que les salariés ne pouvaient prétendre au paiement de dommages et intérêts pour licenciement nul et pour non-respect de l'obligation de mise en œuvre d'un plan de sauvegarde de l'emploi.</a:t>
            </a:r>
          </a:p>
          <a:p>
            <a:pPr marL="342900" indent="-342900" algn="just">
              <a:buFont typeface="+mj-lt"/>
              <a:buAutoNum type="arabicPeriod" startAt="3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31"/>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179B1783-C4C8-2D05-FCF7-AC0BA613876C}"/>
              </a:ext>
            </a:extLst>
          </p:cNvPr>
          <p:cNvSpPr txBox="1"/>
          <p:nvPr/>
        </p:nvSpPr>
        <p:spPr>
          <a:xfrm>
            <a:off x="232726" y="156387"/>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1640578739"/>
      </p:ext>
    </p:extLst>
  </p:cSld>
  <p:clrMapOvr>
    <a:masterClrMapping/>
  </p:clrMapOvr>
</p:sld>
</file>

<file path=ppt/slides/slide7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D34F74B-76B0-DD3F-2E1F-1BF54E6640A5}"/>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D11F2FE2-57E3-33D0-DE15-47CC1F861DD9}"/>
              </a:ext>
            </a:extLst>
          </p:cNvPr>
          <p:cNvSpPr txBox="1"/>
          <p:nvPr/>
        </p:nvSpPr>
        <p:spPr>
          <a:xfrm>
            <a:off x="232726" y="634561"/>
            <a:ext cx="11726548" cy="644791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15</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avril 2026 n°24-15.653, Publié au bulletin (1/3)</a:t>
            </a:r>
          </a:p>
          <a:p>
            <a:pPr marL="285750" indent="-285750">
              <a:buFont typeface="Wingdings" panose="05000000000000000000" pitchFamily="2" charset="2"/>
              <a:buChar char="à"/>
            </a:pPr>
            <a:endParaRPr lang="fr-FR" sz="9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NAO </a:t>
            </a:r>
          </a:p>
          <a:p>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les articles L. 2242-1, dans sa rédaction antérieure à la loi n° 2021-1018 du 2 août 2021, L. 2242-4 et L. 2242-5 du code du travail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Aux termes du premier de ces textes, dans les entreprises où sont constituées une ou plusieurs sections syndicales d'organisations représentatives, l'employeur engage au moins une fois tous les quatre ans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1° Une négociation sur la rémunération, notamment les salaires effectifs, le temps de travail et le partage de la valeur ajoutée dans l'entreprise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2° Une négociation sur l'égalité professionnelle entre les femmes et les hommes, portant notamment sur les mesures visant à supprimer les écarts de rémunération, et la qualité de vie au travail.</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Selon le deuxième, tant que la négociation est en cours, l'employeur ne peut, dans les matières traitées, arrêter de décisions unilatérales concernant la collectivité des salariés, sauf si l'urgence le justifie.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Aux termes du troisième, si, au terme de la négociation, aucun accord n'a été conclu, il est établi un procès-verbal de désaccord dans lequel sont consignées, en leur dernier état, les propositions respectives des parties et les mesures que l'employeur entend appliquer unilatéralement. Ce procès-verbal donne lieu à dépôt, à l'initiative de la partie la plus diligente, dans des conditions prévues par voie réglementaire.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les négociations obligatoires ne peuvent être considérées comme ayant pris fin avant l'établissement d'un procès-verbal de désaccord.</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Pour débouter le syndicat SNB de ses demandes, l'arrêt retient que la direction de l'UES a, par courriel du 7 avril 2021, apporté des précisions aux organisations syndicales représentatives sur son ultime proposition, faite par courriel du 2 avril précédent, en indiquant expressément qu'elle demeurait dans l'attente d'une réponse le 9 avril 2021 au plus tard, que le syndicat SNB ne rapporte pas la preuve qu'il a, comme il le soutient, manifesté verbalement son accord le 9 avril 2021, soit le dernier jour fixé par la direction, et que s'il établit avoir donné son accord sur la dernière proposition de celle-ci en faisant justement valoir que dans le procès-verbal de désaccord la direction de l'UES a reconnu que sa proposition avait été acceptée par le syndicat SNB le 12 avril 2021 à l'issue de la phase de négociation, l'antériorité de son accord, qu'il allègue avoir été donné dès le 9 avril 2021, date à laquelle la clôture des négociations avait été repoussée, est en revanche insuffisamment caractérisée, en sorte que la déloyauté de la direction de l'UES dans le cadre des négociations, y compris à leur terme, n'est pas établie.</a:t>
            </a:r>
          </a:p>
        </p:txBody>
      </p:sp>
      <p:sp>
        <p:nvSpPr>
          <p:cNvPr id="2" name="TextBox 1" descr="" title="">
            <a:extLst>
              <a:ext uri="{FF2B5EF4-FFF2-40B4-BE49-F238E27FC236}">
                <a16:creationId xmlns:a16="http://schemas.microsoft.com/office/drawing/2014/main" id="{28B02686-CBE8-DD79-E772-F156128EE9B9}"/>
              </a:ext>
            </a:extLst>
          </p:cNvPr>
          <p:cNvSpPr txBox="1"/>
          <p:nvPr/>
        </p:nvSpPr>
        <p:spPr>
          <a:xfrm>
            <a:off x="232726" y="9595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1295871319"/>
      </p:ext>
    </p:extLst>
  </p:cSld>
  <p:clrMapOvr>
    <a:masterClrMapping/>
  </p:clrMapOvr>
</p:sld>
</file>

<file path=ppt/slides/slide7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D4A15134-CA80-4D3F-85C3-9E30821B80DD}"/>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B71BA13E-310F-CA19-AB6C-295313B1C9D6}"/>
              </a:ext>
            </a:extLst>
          </p:cNvPr>
          <p:cNvSpPr txBox="1"/>
          <p:nvPr/>
        </p:nvSpPr>
        <p:spPr>
          <a:xfrm>
            <a:off x="287905" y="579383"/>
            <a:ext cx="11726548" cy="650947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15</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avril 2026 n°24-15.653, Publié au bulletin (2/3)</a:t>
            </a:r>
          </a:p>
          <a:p>
            <a:pPr marL="285750" indent="-285750">
              <a:buFont typeface="Wingdings" panose="05000000000000000000" pitchFamily="2" charset="2"/>
              <a:buChar char="à"/>
            </a:pPr>
            <a:endParaRPr lang="fr-FR" sz="10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4"/>
            </a:pPr>
            <a:r>
              <a:rPr lang="fr-FR" sz="1400" dirty="0">
                <a:latin typeface="Calibri" panose="020F0502020204030204" pitchFamily="34" charset="0"/>
                <a:ea typeface="Calibri" panose="020F0502020204030204" pitchFamily="34" charset="0"/>
                <a:cs typeface="Calibri" panose="020F0502020204030204" pitchFamily="34" charset="0"/>
              </a:rPr>
              <a:t> En statuant ainsi, alors qu'elle avait constaté que le procès-verbal de désaccord avait été établi par l'employeur le 16 avril 2021 et que le syndicat SNB avait accepté la dernière proposition de l'employeur le 12 avril 2021, ce dont il résultait qu'à cette date les négociations étaient toujours en cours, la cour d'appel, qui n'a pas tiré les conséquences légales de ses constatations, a violé les textes susvisés.</a:t>
            </a:r>
          </a:p>
          <a:p>
            <a:pPr algn="just"/>
            <a:endParaRPr lang="fr-FR" sz="1400" dirty="0">
              <a:latin typeface="Calibri" panose="020F0502020204030204" pitchFamily="34" charset="0"/>
              <a:ea typeface="Calibri" panose="020F0502020204030204" pitchFamily="34" charset="0"/>
              <a:cs typeface="Calibri" panose="020F0502020204030204" pitchFamily="34" charset="0"/>
            </a:endParaRPr>
          </a:p>
          <a:p>
            <a:pPr algn="just"/>
            <a:r>
              <a:rPr lang="fr-FR" sz="1400" dirty="0">
                <a:latin typeface="Calibri" panose="020F0502020204030204" pitchFamily="34" charset="0"/>
                <a:ea typeface="Calibri" panose="020F0502020204030204" pitchFamily="34" charset="0"/>
                <a:cs typeface="Calibri" panose="020F0502020204030204" pitchFamily="34" charset="0"/>
              </a:rPr>
              <a:t>[…]</a:t>
            </a:r>
          </a:p>
          <a:p>
            <a:pPr algn="just"/>
            <a:endParaRPr lang="fr-FR" sz="1400" dirty="0">
              <a:latin typeface="Calibri" panose="020F0502020204030204" pitchFamily="34" charset="0"/>
              <a:ea typeface="Calibri" panose="020F0502020204030204" pitchFamily="34" charset="0"/>
              <a:cs typeface="Calibri" panose="020F0502020204030204" pitchFamily="34" charset="0"/>
            </a:endParaRPr>
          </a:p>
          <a:p>
            <a:r>
              <a:rPr lang="fr-FR" sz="1400" dirty="0">
                <a:latin typeface="Calibri" panose="020F0502020204030204" pitchFamily="34" charset="0"/>
                <a:ea typeface="Calibri" panose="020F0502020204030204" pitchFamily="34" charset="0"/>
                <a:cs typeface="Calibri" panose="020F0502020204030204" pitchFamily="34" charset="0"/>
              </a:rPr>
              <a:t>Vu les articles L. 2232-12 et L. 2242-6 du code du travail :</a:t>
            </a:r>
          </a:p>
          <a:p>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6"/>
            </a:pPr>
            <a:r>
              <a:rPr lang="fr-FR" sz="1400" dirty="0">
                <a:latin typeface="Calibri" panose="020F0502020204030204" pitchFamily="34" charset="0"/>
                <a:ea typeface="Calibri" panose="020F0502020204030204" pitchFamily="34" charset="0"/>
                <a:cs typeface="Calibri" panose="020F0502020204030204" pitchFamily="34" charset="0"/>
              </a:rPr>
              <a:t>Aux termes de l'alinéa 1er du premier de ces textes, la validité d'un accord d'entreprise ou d'établissement est subordonnée à sa signature par, d'une part, l'employeur ou son représentant et, d'autre part, une ou plusieurs organisations syndicales de salariés représentatives ayant recueilli plus de 50 % des suffrages exprimés en faveur d'organisations représentatives au premier tour des dernières élections des titulaires au comité social et économique, quel que soit le nombre de votants.</a:t>
            </a:r>
          </a:p>
          <a:p>
            <a:pPr marL="342900" indent="-342900" algn="just">
              <a:buFont typeface="+mj-lt"/>
              <a:buAutoNum type="arabicPeriod" startAt="16"/>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6"/>
            </a:pPr>
            <a:r>
              <a:rPr lang="fr-FR" sz="1400" dirty="0">
                <a:latin typeface="Calibri" panose="020F0502020204030204" pitchFamily="34" charset="0"/>
                <a:ea typeface="Calibri" panose="020F0502020204030204" pitchFamily="34" charset="0"/>
                <a:cs typeface="Calibri" panose="020F0502020204030204" pitchFamily="34" charset="0"/>
              </a:rPr>
              <a:t>Aux termes des alinéas 2 à 8 du même texte, si cette condition n'est pas remplie et si l'accord a été signé à la fois par l'employeur et par des organisations syndicales représentatives ayant recueilli plus de 30 % des suffrages exprimés en faveur d'organisations représentatives au premier tour des élections mentionnées au premier alinéa, quel que soit le nombre de votants, une ou plusieurs de ces organisations ayant recueilli plus de 30 % des suffrages disposent d'un délai d'un mois à compter de la signature de l'accord pour indiquer qu'elles souhaitent une consultation des salariés visant à valider l'accord. Au terme de ce délai, l'employeur peut demander l'organisation de cette consultation, en l'absence d'opposition de l'ensemble de ces organisations. Si, à l'issue d'un délai de huit jours à compter de cette demande ou de l'initiative de l'employeur, les éventuelles signatures d'autres organisations syndicales représentatives n'ont pas permis d'atteindre le taux de 50 % mentionné au premier alinéa et si les conditions mentionnées au deuxième alinéa sont toujours remplies, cette consultation est organisée dans un délai de deux mois. La consultation des salariés, qui peut être organisée par voie électronique, se déroule dans le respect des principes généraux du droit électoral et selon les modalités prévues par un protocole spécifique conclu entre l'employeur et une ou plusieurs organisations syndicales représentatives ayant recueilli plus de 30 % des suffrages exprimés en faveur d'organisations représentatives au premier tour des élections mentionnées au premier alinéa, quel que soit le nombre de votants. Participent à la consultation les salariés des établissements couverts par l'accord et électeurs au sens des articles L. 2314-15 et L. 2314-17 à L. 2314-18-1. L'accord est valide s'il est approuvé par les salariés à la majorité des suffrages exprimés. Faute d'approbation, l'accord est réputé non écrit.</a:t>
            </a:r>
            <a:br>
              <a:rPr lang="fr-FR" sz="1400" dirty="0">
                <a:latin typeface="Calibri" panose="020F0502020204030204" pitchFamily="34" charset="0"/>
                <a:ea typeface="Calibri" panose="020F0502020204030204" pitchFamily="34" charset="0"/>
                <a:cs typeface="Calibri" panose="020F0502020204030204" pitchFamily="34" charset="0"/>
              </a:rPr>
            </a:br>
            <a:r>
              <a:rPr lang="fr-FR" sz="1400" dirty="0">
                <a:latin typeface="Calibri" panose="020F0502020204030204" pitchFamily="34" charset="0"/>
                <a:ea typeface="Calibri" panose="020F0502020204030204" pitchFamily="34" charset="0"/>
                <a:cs typeface="Calibri" panose="020F0502020204030204" pitchFamily="34" charset="0"/>
              </a:rPr>
              <a:t>Un décret définit les conditions de la consultation des salariés organisée en application du présent article.</a:t>
            </a:r>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EE8681B8-5D5A-4A7D-2369-2C08554A5275}"/>
              </a:ext>
            </a:extLst>
          </p:cNvPr>
          <p:cNvSpPr txBox="1"/>
          <p:nvPr/>
        </p:nvSpPr>
        <p:spPr>
          <a:xfrm>
            <a:off x="287905" y="40774"/>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1194533329"/>
      </p:ext>
    </p:extLst>
  </p:cSld>
  <p:clrMapOvr>
    <a:masterClrMapping/>
  </p:clrMapOvr>
</p:sld>
</file>

<file path=ppt/slides/slide7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B9462DF-4649-3CC5-E999-AF631E0F6613}"/>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424CAED9-68DB-1EC1-5359-A66432D8E483}"/>
              </a:ext>
            </a:extLst>
          </p:cNvPr>
          <p:cNvSpPr txBox="1"/>
          <p:nvPr/>
        </p:nvSpPr>
        <p:spPr>
          <a:xfrm>
            <a:off x="287905" y="538609"/>
            <a:ext cx="11726548" cy="650947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15</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avril 2026 n°24-15.653, Publié au bulletin (3/3)</a:t>
            </a:r>
          </a:p>
          <a:p>
            <a:pPr algn="just"/>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8"/>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2242-6 du code du travail, les accords collectifs d'entreprise sur les salaires effectifs ne peuvent être déposés auprès de l'autorité administrative, dans les conditions prévues à l'article L. 2231-6, qu'accompagnés d'un procès-verbal d'ouverture des négociations portant sur les écarts de rémunération entre les femmes et les hommes, consignant les propositions respectives des parties. Le procès-verbal atteste que l'employeur a engagé sérieusement et loyalement les négociations. L'engagement sérieux et loyal des négociations implique que, dans les entreprises où sont constituées une ou plusieurs sections syndicales d'organisations représentatives, l'employeur ait convoqué à la négociation les organisations syndicales représentatives dans l'entreprise et fixé le lieu et le calendrier des réunions. L'employeur doit également leur avoir communiqué les informations nécessaires pour leur permettre de négocier en toute connaissance de cause et avoir répondu de manière motivée aux éventuelles propositions des organisations syndicales.</a:t>
            </a:r>
          </a:p>
          <a:p>
            <a:pPr marL="342900" indent="-342900" algn="just">
              <a:buFont typeface="+mj-lt"/>
              <a:buAutoNum type="arabicPeriod" startAt="1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8"/>
            </a:pPr>
            <a:r>
              <a:rPr lang="fr-FR" sz="1400" i="1" dirty="0">
                <a:latin typeface="Calibri" panose="020F0502020204030204" pitchFamily="34" charset="0"/>
                <a:ea typeface="Calibri" panose="020F0502020204030204" pitchFamily="34" charset="0"/>
                <a:cs typeface="Calibri" panose="020F0502020204030204" pitchFamily="34" charset="0"/>
              </a:rPr>
              <a:t>Il en résulte qu'un accord d'entreprise étant valablement conclu soit avec une ou plusieurs organisations syndicales de salariés représentatives ayant recueilli plus de 50 % des suffrages exprimés en faveur d'organisations représentatives au premier tour des dernières élections des titulaires au comité social et économique, soit, à défaut d'une telle majorité, avec des organisations syndicales représentatives ayant recueilli plus de 30 % des suffrages exprimés selon les mêmes règles à la condition de l'approbation de l'accord par les salariés consultés sur la validation de celui-ci, l'employeur, tenu de mener loyalement les négociations obligatoires, ne peut, d'une part subordonner la conclusion d'un accord d'entreprise sur les salaires effectifs à la condition qu'il soit majoritaire, d'autre part refuser de signer un tel accord avec une ou plusieurs organisations syndicales représentatives qui satisfont au critère de l'audience électorale prévue par l'alinéa 2 de l'article L. 2232-12 du code du travail.</a:t>
            </a:r>
          </a:p>
          <a:p>
            <a:pPr marL="342900" indent="-342900" algn="just">
              <a:buFont typeface="+mj-lt"/>
              <a:buAutoNum type="arabicPeriod" startAt="1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8"/>
            </a:pPr>
            <a:r>
              <a:rPr lang="fr-FR" sz="1400" i="1" dirty="0">
                <a:latin typeface="Calibri" panose="020F0502020204030204" pitchFamily="34" charset="0"/>
                <a:ea typeface="Calibri" panose="020F0502020204030204" pitchFamily="34" charset="0"/>
                <a:cs typeface="Calibri" panose="020F0502020204030204" pitchFamily="34" charset="0"/>
              </a:rPr>
              <a:t>Pour débouter le syndicat SNB de ses demandes, l'arrêt, après avoir relevé que ce syndicat a recueilli 32,56 % des suffrages lors du premier tour des dernières élections professionnelles, retient que si l'employeur est tenu de convoquer toutes les organisations syndicales représentatives à la négociation et de les informer loyalement au cours de cette négociation, il n'est pas contraint de signer un accord, qu'en effet chaque partie à la négociation d'un accord collectif dispose tant de la liberté de contracter ou de ne pas contracter que de celle de choisir les modalités selon lesquelles elle souhaite conclure un accord, qu'en l'espèce il résulte du message de la direction de l'UES communiqué lors de la réunion de négociation du 16 mars 2021 et de sa correspondance du 2 avril suivant que l'employeur a manifesté son souhait de conclure un accord sinon unanime, du moins majoritaire, ce dont les parties étaient clairement informées et que cette condition de majorité n'est pas différente de celle prévue par les dispositions légales. L'arrêt en déduit que le syndicat SNB ne démontre pas que l'employeur a commis une violation de son obligation de loyauté dans la clôture de la négociation et qu'il ne démontre pas non plus d'abus par l'employeur du droit ne pas conclure d'accord, de fraude aux règles de majorité, ou d'entrave à l'action syndicale.</a:t>
            </a:r>
          </a:p>
          <a:p>
            <a:pPr marL="342900" indent="-342900" algn="just">
              <a:buFont typeface="+mj-lt"/>
              <a:buAutoNum type="arabicPeriod" startAt="18"/>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8"/>
            </a:pPr>
            <a:r>
              <a:rPr lang="fr-FR" sz="1400" i="1" dirty="0">
                <a:latin typeface="Calibri" panose="020F0502020204030204" pitchFamily="34" charset="0"/>
                <a:ea typeface="Calibri" panose="020F0502020204030204" pitchFamily="34" charset="0"/>
                <a:cs typeface="Calibri" panose="020F0502020204030204" pitchFamily="34" charset="0"/>
              </a:rPr>
              <a:t>En statuant ainsi, la cour d'appel a violé les textes susvisés.</a:t>
            </a: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E069CE67-8378-2683-39C4-6E58A873AE86}"/>
              </a:ext>
            </a:extLst>
          </p:cNvPr>
          <p:cNvSpPr txBox="1"/>
          <p:nvPr/>
        </p:nvSpPr>
        <p:spPr>
          <a:xfrm>
            <a:off x="287905" y="0"/>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Conclusion, négociation et application des accords collectifs</a:t>
            </a:r>
          </a:p>
        </p:txBody>
      </p:sp>
    </p:spTree>
    <p:extLst>
      <p:ext uri="{BB962C8B-B14F-4D97-AF65-F5344CB8AC3E}">
        <p14:creationId xmlns:p14="http://schemas.microsoft.com/office/powerpoint/2010/main" val="1881709327"/>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B1D3B1D1-A45B-0A0D-FC25-4E128C80BE6C}"/>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5E6C640A-B425-A355-1541-B3B86FF25A7A}"/>
              </a:ext>
            </a:extLst>
          </p:cNvPr>
          <p:cNvSpPr txBox="1"/>
          <p:nvPr/>
        </p:nvSpPr>
        <p:spPr>
          <a:xfrm>
            <a:off x="256345" y="287527"/>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Contrats de travail particuliers (CDD, entreprise utilisatrice, CDI intérimaire) </a:t>
            </a:r>
          </a:p>
        </p:txBody>
      </p:sp>
      <p:sp>
        <p:nvSpPr>
          <p:cNvPr id="7" name="TextBox 6" descr="" title="">
            <a:extLst>
              <a:ext uri="{FF2B5EF4-FFF2-40B4-BE49-F238E27FC236}">
                <a16:creationId xmlns:a16="http://schemas.microsoft.com/office/drawing/2014/main" id="{F564130B-7429-BFEC-27DE-28DB30AAAB08}"/>
              </a:ext>
            </a:extLst>
          </p:cNvPr>
          <p:cNvSpPr txBox="1"/>
          <p:nvPr/>
        </p:nvSpPr>
        <p:spPr>
          <a:xfrm>
            <a:off x="171284" y="1485063"/>
            <a:ext cx="11849431" cy="4031873"/>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février</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2026 n°24-16.234, Publié au bulletin (1/2)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Une clarification importante entre les régimes juridiques du travail temporaire et du prêt de main-d’œuvre via un groupement d’employeurs </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les articles L. 1251-40, alinéa 1, et L. 1253-1 du code du travail :</a:t>
            </a:r>
          </a:p>
          <a:p>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Aux termes du premier de ces textes, lorsqu'une entreprise utilisatrice a recours à un salarié d'une entreprise de travail temporaire en méconnaissance des dispositions des articles L. 1251-5 à L. 1251-7, L. 1251-10, L. 1251-11, L. 1251-12-1, L. 1251-30 et L. 1251-35-1, et des stipulations des conventions ou des accords de branche conclus en application des articles L. 1251-12 et L. 1251-35, ce salarié peut faire valoir auprès de l'entreprise utilisatrice les droits correspondant à un contrat de travail à durée indéterminée prenant effet au premier jour de sa mission.</a:t>
            </a: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7"/>
            </a:pPr>
            <a:r>
              <a:rPr lang="fr-FR" sz="1400" i="1" dirty="0">
                <a:latin typeface="Calibri" panose="020F0502020204030204" pitchFamily="34" charset="0"/>
                <a:ea typeface="Calibri" panose="020F0502020204030204" pitchFamily="34" charset="0"/>
                <a:cs typeface="Calibri" panose="020F0502020204030204" pitchFamily="34" charset="0"/>
              </a:rPr>
              <a:t>Aux termes du second, des groupements de personnes entrant dans le champ d'application d'une même convention collective peuvent être constitués dans le but de mettre à la disposition de leurs membres des salariés liés à ces groupements par un contrat de travail. Cette mise à disposition peut avoir pour objet de permettre le remplacement de salariés suivant une action de formation prévue par le présent code. Ils peuvent également apporter à leurs membres leur aide ou leur conseil en matière d'emploi ou de gestion des ressources humaines. Les groupements qui organisent des parcours d'insertion et de qualification pour les salariés rencontrant des difficultés d'insertion qu'ils mettent à la disposition de leurs membres peuvent être reconnus comme des groupements d'employeurs pour l'insertion et la qualification dans des conditions fixées par décret. Les groupements mentionnés au présent article ne peuvent se livrer qu'à des opérations à but non lucratif.</a:t>
            </a:r>
          </a:p>
        </p:txBody>
      </p:sp>
    </p:spTree>
    <p:extLst>
      <p:ext uri="{BB962C8B-B14F-4D97-AF65-F5344CB8AC3E}">
        <p14:creationId xmlns:p14="http://schemas.microsoft.com/office/powerpoint/2010/main" val="2878086075"/>
      </p:ext>
    </p:extLst>
  </p:cSld>
  <p:clrMapOvr>
    <a:masterClrMapping/>
  </p:clrMapOvr>
</p:sld>
</file>

<file path=ppt/slides/slide8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4FF50694-6DB7-9BD9-CEC8-26E6B99878C2}"/>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529E1782-9C8A-9C6B-0BF3-EA65DB48EB5B}"/>
              </a:ext>
            </a:extLst>
          </p:cNvPr>
          <p:cNvSpPr txBox="1"/>
          <p:nvPr/>
        </p:nvSpPr>
        <p:spPr>
          <a:xfrm>
            <a:off x="232726" y="245724"/>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Comité social et économique </a:t>
            </a:r>
          </a:p>
        </p:txBody>
      </p:sp>
      <p:sp>
        <p:nvSpPr>
          <p:cNvPr id="7" name="TextBox 6" descr="" title="">
            <a:extLst>
              <a:ext uri="{FF2B5EF4-FFF2-40B4-BE49-F238E27FC236}">
                <a16:creationId xmlns:a16="http://schemas.microsoft.com/office/drawing/2014/main" id="{039CD6E1-8A5C-D948-E6FB-0C74FDBD16AD}"/>
              </a:ext>
            </a:extLst>
          </p:cNvPr>
          <p:cNvSpPr txBox="1"/>
          <p:nvPr/>
        </p:nvSpPr>
        <p:spPr>
          <a:xfrm>
            <a:off x="232726" y="1189925"/>
            <a:ext cx="11726548" cy="5755422"/>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n°23-22.270, Publié au bulletin (1/2)</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Le recours à l’expertise en cas de PSE, attention à la multiplication des expertises pour un même projet ! Et tant pis pour la santé des salariés…</a:t>
            </a:r>
          </a:p>
          <a:p>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1233-34 du code du travail, dans les entreprises d'au moins cinquante salariés, lorsque le projet de licenciement concerne au moins dix salariés dans une même période de trente jours, le comité social et économique peut, le cas échéant sur proposition des commissions constituées en son sein, décider, lors de la première réunion prévue à l'article L. 1233-30, de recourir à une expertise pouvant porter sur les domaines économique et comptable ainsi que sur la santé, la sécurité ou les effets potentiels du projet sur les conditions de travail.</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Les modalités et conditions de réalisation de l'expertise, lorsqu'elle porte sur un ou plusieurs des domaines cités au premier alinéa, sont déterminées par un décret en Conseil d'Etat.</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L'expert peut être assisté dans les conditions prévues à l'article L. 2315-81.</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 comité social et économique peut également mandater un expert afin qu'il apporte toute analyse utile aux organisations syndicales pour mener la négociation prévue à l'article L. 1233-24-1.</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 rapport de l'expert est remis au comité social et économique et, le cas échéant, aux organisations syndicales, au plus tard quinze jours avant l'expiration du délai mentionné à l'article L. 1233-30.</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Selon l'article L. 2315-94, 2°, du code du travail, le comité social et économique peut faire appel à un expert habilité dans les conditions prévues par décret en Conseil d'Etat en cas de projet important modifiant les conditions de santé et de sécurité ou les conditions de travail prévu au 4° du II de l'article L. 2312-8 du code du travail, qui dispose que le comité social et économique est informé et consulté sur les questions intéressant l'organisation, la gestion et la marche générale de l'entreprise, notamment sur tout aménagement important modifiant les conditions de santé et de sécurité ou les conditions de travail.</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lorsque l'introduction de nouvelles technologies et/ou le projet important entraîne des licenciements économiques et donne lieu à l'élaboration d'un plan de sauvegarde de l'emploi, la faculté pour le comité social et économique de recourir à une expertise portant sur l'incidence du projet sur les conditions de santé, de sécurité et de travail, ne peut s'exercer que dans les conditions prévues par l'article L. 1233-34 du code du travail.</a:t>
            </a:r>
            <a:br>
              <a:rPr lang="fr-FR" sz="1400" dirty="0">
                <a:latin typeface="Calibri" panose="020F0502020204030204" pitchFamily="34" charset="0"/>
                <a:ea typeface="Calibri" panose="020F0502020204030204" pitchFamily="34" charset="0"/>
                <a:cs typeface="Calibri" panose="020F0502020204030204" pitchFamily="34" charset="0"/>
              </a:rPr>
            </a:br>
            <a:endParaRPr lang="fr-FR" sz="15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604416587"/>
      </p:ext>
    </p:extLst>
  </p:cSld>
  <p:clrMapOvr>
    <a:masterClrMapping/>
  </p:clrMapOvr>
</p:sld>
</file>

<file path=ppt/slides/slide8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91668AC7-8C48-B9C5-EB7B-A26EA3B19E88}"/>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1D1A2656-9951-4F56-C95E-58CF3E38E4FD}"/>
              </a:ext>
            </a:extLst>
          </p:cNvPr>
          <p:cNvSpPr txBox="1"/>
          <p:nvPr/>
        </p:nvSpPr>
        <p:spPr>
          <a:xfrm>
            <a:off x="232726" y="1520785"/>
            <a:ext cx="11726548" cy="335476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n°23-22.270, Publié au bulletin (2/2)</a:t>
            </a:r>
          </a:p>
          <a:p>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Le tribunal a constaté, d'une part, que le déploiement d'outils informatiques visant à permettre de rendre possible la réorganisation et donc une partie du PSE était prévu par le projet de réorganisation « </a:t>
            </a:r>
            <a:r>
              <a:rPr lang="fr-FR" sz="1400" i="1" dirty="0" err="1">
                <a:latin typeface="Calibri" panose="020F0502020204030204" pitchFamily="34" charset="0"/>
                <a:ea typeface="Calibri" panose="020F0502020204030204" pitchFamily="34" charset="0"/>
                <a:cs typeface="Calibri" panose="020F0502020204030204" pitchFamily="34" charset="0"/>
              </a:rPr>
              <a:t>Aptar</a:t>
            </a:r>
            <a:r>
              <a:rPr lang="fr-FR" sz="1400" i="1" dirty="0">
                <a:latin typeface="Calibri" panose="020F0502020204030204" pitchFamily="34" charset="0"/>
                <a:ea typeface="Calibri" panose="020F0502020204030204" pitchFamily="34" charset="0"/>
                <a:cs typeface="Calibri" panose="020F0502020204030204" pitchFamily="34" charset="0"/>
              </a:rPr>
              <a:t>-e » et faisait donc partie intégrante de celui-ci, d'autre part, que l'expertise réalisée par le cabinet </a:t>
            </a:r>
            <a:r>
              <a:rPr lang="fr-FR" sz="1400" i="1" dirty="0" err="1">
                <a:latin typeface="Calibri" panose="020F0502020204030204" pitchFamily="34" charset="0"/>
                <a:ea typeface="Calibri" panose="020F0502020204030204" pitchFamily="34" charset="0"/>
                <a:cs typeface="Calibri" panose="020F0502020204030204" pitchFamily="34" charset="0"/>
              </a:rPr>
              <a:t>Secafi</a:t>
            </a:r>
            <a:r>
              <a:rPr lang="fr-FR" sz="1400" i="1" dirty="0">
                <a:latin typeface="Calibri" panose="020F0502020204030204" pitchFamily="34" charset="0"/>
                <a:ea typeface="Calibri" panose="020F0502020204030204" pitchFamily="34" charset="0"/>
                <a:cs typeface="Calibri" panose="020F0502020204030204" pitchFamily="34" charset="0"/>
              </a:rPr>
              <a:t>, missionné par le comité le 8 mars 2023 pour analyser le PSE et les impacts du projet « </a:t>
            </a:r>
            <a:r>
              <a:rPr lang="fr-FR" sz="1400" i="1" dirty="0" err="1">
                <a:latin typeface="Calibri" panose="020F0502020204030204" pitchFamily="34" charset="0"/>
                <a:ea typeface="Calibri" panose="020F0502020204030204" pitchFamily="34" charset="0"/>
                <a:cs typeface="Calibri" panose="020F0502020204030204" pitchFamily="34" charset="0"/>
              </a:rPr>
              <a:t>Aptar</a:t>
            </a:r>
            <a:r>
              <a:rPr lang="fr-FR" sz="1400" i="1" dirty="0">
                <a:latin typeface="Calibri" panose="020F0502020204030204" pitchFamily="34" charset="0"/>
                <a:ea typeface="Calibri" panose="020F0502020204030204" pitchFamily="34" charset="0"/>
                <a:cs typeface="Calibri" panose="020F0502020204030204" pitchFamily="34" charset="0"/>
              </a:rPr>
              <a:t>-e » sur la santé, la sécurité et les conditions de travail, avait notamment porté sur le déploiement des outils informatiques.</a:t>
            </a:r>
          </a:p>
          <a:p>
            <a:pPr marL="342900" indent="-342900" algn="just">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En l'état de ces énonciations et constatations, abstraction faite des motifs critiqués par le moyen pris en sa cinquième branche qui sont surabondants, le tribunal judiciaire a exactement décidé que la délibération adoptée le 14 juin 2023 par le comité ayant voté le recours à une expertise sur le déploiement de nouveaux outils informatiques, était nulle.</a:t>
            </a:r>
          </a:p>
          <a:p>
            <a:pPr marL="342900" indent="-342900" algn="just">
              <a:buFont typeface="+mj-lt"/>
              <a:buAutoNum type="arabicPeriod" startAt="1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2"/>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a:p>
            <a:br>
              <a:rPr lang="fr-FR" sz="1400" dirty="0">
                <a:latin typeface="Calibri" panose="020F0502020204030204" pitchFamily="34" charset="0"/>
                <a:ea typeface="Calibri" panose="020F0502020204030204" pitchFamily="34" charset="0"/>
                <a:cs typeface="Calibri" panose="020F0502020204030204" pitchFamily="34" charset="0"/>
              </a:rPr>
            </a:br>
            <a:endParaRPr lang="fr-FR" sz="15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6F636743-88DD-8663-4549-09B962A0F35E}"/>
              </a:ext>
            </a:extLst>
          </p:cNvPr>
          <p:cNvSpPr txBox="1"/>
          <p:nvPr/>
        </p:nvSpPr>
        <p:spPr>
          <a:xfrm>
            <a:off x="232726" y="245724"/>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Comité social et économique </a:t>
            </a:r>
          </a:p>
        </p:txBody>
      </p:sp>
    </p:spTree>
    <p:extLst>
      <p:ext uri="{BB962C8B-B14F-4D97-AF65-F5344CB8AC3E}">
        <p14:creationId xmlns:p14="http://schemas.microsoft.com/office/powerpoint/2010/main" val="3388888270"/>
      </p:ext>
    </p:extLst>
  </p:cSld>
  <p:clrMapOvr>
    <a:masterClrMapping/>
  </p:clrMapOvr>
</p:sld>
</file>

<file path=ppt/slides/slide8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8E01197C-24EB-B2B6-4DE3-3EF61B13927C}"/>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469DF6C8-683F-B881-041D-8EC902FAD249}"/>
              </a:ext>
            </a:extLst>
          </p:cNvPr>
          <p:cNvSpPr txBox="1"/>
          <p:nvPr/>
        </p:nvSpPr>
        <p:spPr>
          <a:xfrm>
            <a:off x="232726" y="880848"/>
            <a:ext cx="11959274" cy="6217087"/>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n°23-22.733, Publié au bulletin (1/5)</a:t>
            </a:r>
          </a:p>
          <a:p>
            <a:pPr marL="285750" indent="-285750">
              <a:buFont typeface="Wingdings" panose="05000000000000000000" pitchFamily="2" charset="2"/>
              <a:buChar char="à"/>
            </a:pPr>
            <a:endParaRPr lang="fr-FR" sz="9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Expertise du CSE : La Cour de cassation précise l’étendue du droit à l’information du CSE</a:t>
            </a:r>
          </a:p>
          <a:p>
            <a:endParaRPr lang="fr-FR" sz="9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2312-17 du code du travail, dans sa rédaction issue de la loi n° 2021-1104 du 22 août 2021, dont les dispositions sont d'ordre public, le comité social et économique est consulté dans les conditions définies à la présente section sur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1° Les orientations stratégiques de l'entreprise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2° La situation économique et financière de l'entreprise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3° La politique sociale de l'entreprise, les conditions de travail et l'emploi.</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Au cours de ces consultations, le comité est informé des conséquences environnementales de l'activité de l'entreprise.</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En l'absence d'accord prévu à l'article L. 2312-21 du même code, la base de données économiques, sociales et environnementales contient des informations notamment, selon l'article L. 2312-36, 10°, dans sa rédaction issue de la même loi, sur les conséquences environnementales de l'activité de l'entreprise. L'article R. 2312-8, 10°, A, précise que ces informations portent notamment, concernant la politique générale en matière environnementale, sur l'organisation de l'entreprise pour prendre en compte les questions environnementales et, le cas échéant, les démarches d'évaluation ou de certification en matière d'environnement.</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2315-91 du code du travail, le comité social et économique peut décider de recourir à un expert-comptable dans le cadre de la consultation sur la politique sociale de l'entreprise, les conditions de travail et l'emploi mentionnée au 3° de l'article L. 2312-17.</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2315-91-1 du même code, la mission de l'expert-comptable porte sur tous les éléments d'ordre économique, financier, social ou environnemental nécessaires à la compréhension de la politique sociale de l'entreprise, des conditions de travail et de l'emploi.</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Selon l'article L. 1214-8-2, I, du code des transports, le plan de mobilité employeur prévu au 9° de l'article L. 1214-2 vise à optimiser et à augmenter l'efficacité des déplacements liés à l'activité de l'entreprise, en particulier ceux de son personnel, dans une perspective de diminution des émissions de gaz à effet de serre et de polluants atmosphériques et de réduction de la congestion des infrastructures et des moyens de transports. Le plan de mobilité employeur, notamment, évalue l'offre de transport, analyse les déplacements entre le domicile et le travail et les déplacements professionnels et comprend un programme d'actions adapté à la situation de l'établissement.</a:t>
            </a:r>
          </a:p>
          <a:p>
            <a:pPr marL="342900" indent="-342900" algn="just">
              <a:buFont typeface="+mj-lt"/>
              <a:buAutoNum type="arabicPeriod" startAt="5"/>
            </a:pPr>
            <a:endParaRPr lang="fr-FR" sz="1400"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8E505AD0-B357-D544-AFB3-EC29F8B69C19}"/>
              </a:ext>
            </a:extLst>
          </p:cNvPr>
          <p:cNvSpPr txBox="1"/>
          <p:nvPr/>
        </p:nvSpPr>
        <p:spPr>
          <a:xfrm>
            <a:off x="232726" y="100944"/>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Comité social et économique </a:t>
            </a:r>
          </a:p>
        </p:txBody>
      </p:sp>
    </p:spTree>
    <p:extLst>
      <p:ext uri="{BB962C8B-B14F-4D97-AF65-F5344CB8AC3E}">
        <p14:creationId xmlns:p14="http://schemas.microsoft.com/office/powerpoint/2010/main" val="3571128480"/>
      </p:ext>
    </p:extLst>
  </p:cSld>
  <p:clrMapOvr>
    <a:masterClrMapping/>
  </p:clrMapOvr>
</p:sld>
</file>

<file path=ppt/slides/slide8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E787741A-B5DD-7F55-7113-63ABCFBF48CF}"/>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8B762A74-AEC0-46EE-28C0-8C80E4ED6A25}"/>
              </a:ext>
            </a:extLst>
          </p:cNvPr>
          <p:cNvSpPr txBox="1"/>
          <p:nvPr/>
        </p:nvSpPr>
        <p:spPr>
          <a:xfrm>
            <a:off x="232726" y="981752"/>
            <a:ext cx="11726548" cy="597086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n°23-22.733, Publié au bulletin (2/5)</a:t>
            </a:r>
          </a:p>
          <a:p>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Il résulte de ces dispositions que le plan de mobilité de l'employeur, prévu à l'article L. 1214-2 du code des transports, en ce qu'il intéresse les déplacements entre le domicile et le travail des salariés ainsi que les déplacements professionnels en incluant notamment des dispositions concernant le soutien aux déplacements domicile-travail du personnel et en ce qu'il prévoit un programme d'actions pouvant notamment comporter des mesures relatives à l'organisation du travail, au télétravail et à la flexibilité des horaires, entre dans les thèmes de la consultation récurrente sur la politique sociale de l'entreprise, les conditions de travail et l'emploi, de sorte que le comité social et économique est en droit, au titre des éléments d'ordre environnemental de l'activité de l'entreprise nécessaires à la compréhension de la politique sociale de l'entreprise, des conditions de travail et de l'emploi, de demander la communication de ce plan de mobilité employeur, s'il existe, et que l'expert, désigné par lui pour l'assister dans cette consultation récurrente, a la faculté d'en solliciter la communication.</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La cour d'appel a exactement retenu que le plan de mobilité employeur est en lien avec l'information sur les conséquences environnementales de l'activité de l'entreprise devant être donnée par l'employeur lors de la consultation du comité social et économique sur la politique sociale, les conditions de travail et l'emploi.</a:t>
            </a:r>
          </a:p>
          <a:p>
            <a:pPr marL="342900" indent="-342900" algn="just">
              <a:buFont typeface="+mj-lt"/>
              <a:buAutoNum type="arabicPeriod" startAt="10"/>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Le moyen n'est, dès lors, pas fondé.</a:t>
            </a:r>
          </a:p>
          <a:p>
            <a:pPr marL="342900" indent="-342900" algn="just">
              <a:buFont typeface="+mj-lt"/>
              <a:buAutoNum type="arabicPeriod" startAt="10"/>
            </a:pPr>
            <a:endParaRPr lang="fr-FR" sz="8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a:r>
              <a:rPr lang="fr-FR" sz="1400" b="1" i="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p>
          <a:p>
            <a:pPr algn="just"/>
            <a:endParaRPr lang="fr-FR" sz="800" b="1" i="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a:r>
              <a:rPr lang="fr-FR" sz="1400" i="1" dirty="0">
                <a:latin typeface="Calibri" panose="020F0502020204030204" pitchFamily="34" charset="0"/>
                <a:ea typeface="Calibri" panose="020F0502020204030204" pitchFamily="34" charset="0"/>
                <a:cs typeface="Calibri" panose="020F0502020204030204" pitchFamily="34" charset="0"/>
              </a:rPr>
              <a:t>Vu les articles L. 2312-17, L. 2315-91, L. 2315-91-1 et L. 2242-17, 8°, du code du travail et les articles L. 1241-2 et L. 1214-8-2 du code des transports, dans leur rédaction issue de la loi n° 2019-1428 du 24 décembre 2019 :</a:t>
            </a:r>
          </a:p>
          <a:p>
            <a:pPr algn="just"/>
            <a:endParaRPr lang="fr-FR" sz="1400" b="1" i="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342900" indent="-342900">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2312-17 du code du travail, dans sa rédaction issue de la loi n° 2021-1104 du 22 août 2021, dont les dispositions sont d'ordre public, le comité social et économique est consulté dans les conditions définies à la présente section sur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1° Les orientations stratégiques de l'entreprise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2° La situation économique et financière de l'entreprise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3° La politique sociale de l'entreprise, les conditions de travail et l'emploi.</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Au cours de ces consultations, le comité est informé des conséquences environnementales de l'activité de l'entreprise.</a:t>
            </a:r>
          </a:p>
        </p:txBody>
      </p:sp>
      <p:sp>
        <p:nvSpPr>
          <p:cNvPr id="2" name="TextBox 1" descr="" title="">
            <a:extLst>
              <a:ext uri="{FF2B5EF4-FFF2-40B4-BE49-F238E27FC236}">
                <a16:creationId xmlns:a16="http://schemas.microsoft.com/office/drawing/2014/main" id="{524E7222-7A70-10CE-DEEE-EDF62268B1F9}"/>
              </a:ext>
            </a:extLst>
          </p:cNvPr>
          <p:cNvSpPr txBox="1"/>
          <p:nvPr/>
        </p:nvSpPr>
        <p:spPr>
          <a:xfrm>
            <a:off x="232726" y="135366"/>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Comité social et économique </a:t>
            </a:r>
          </a:p>
        </p:txBody>
      </p:sp>
    </p:spTree>
    <p:extLst>
      <p:ext uri="{BB962C8B-B14F-4D97-AF65-F5344CB8AC3E}">
        <p14:creationId xmlns:p14="http://schemas.microsoft.com/office/powerpoint/2010/main" val="3791538787"/>
      </p:ext>
    </p:extLst>
  </p:cSld>
  <p:clrMapOvr>
    <a:masterClrMapping/>
  </p:clrMapOvr>
</p:sld>
</file>

<file path=ppt/slides/slide8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FFF09FD5-A36E-63B9-F665-31F6D82B5F77}"/>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E002DF21-F627-B319-67A7-AC501C45F20A}"/>
              </a:ext>
            </a:extLst>
          </p:cNvPr>
          <p:cNvSpPr txBox="1"/>
          <p:nvPr/>
        </p:nvSpPr>
        <p:spPr>
          <a:xfrm>
            <a:off x="232726" y="1139407"/>
            <a:ext cx="11726548" cy="506292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n°23-22.733, Publié au bulletin (3/5)</a:t>
            </a:r>
          </a:p>
          <a:p>
            <a:pPr marL="342900" indent="-342900" algn="just">
              <a:buFont typeface="+mj-lt"/>
              <a:buAutoNum type="arabicPeriod" startAt="1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i="1" dirty="0">
                <a:latin typeface="Calibri" panose="020F0502020204030204" pitchFamily="34" charset="0"/>
                <a:ea typeface="Calibri" panose="020F0502020204030204" pitchFamily="34" charset="0"/>
                <a:cs typeface="Calibri" panose="020F0502020204030204" pitchFamily="34" charset="0"/>
              </a:rPr>
              <a:t>En l'absence d'accord prévu à l'article L. 2312-21 du même code, la base de données économiques, sociales et environnementales contient des informations notamment, selon l'article L. 2312-36, 10°, dans sa rédaction issue de la même loi, sur les conséquences environnementales de l'activité de l'entreprise. L'article R. 2312-8, 10°, A, précise que ces informations portent notamment, concernant la politique générale en matière environnementale, sur l'organisation de l'entreprise pour prendre en compte les questions environnementales et, le cas échéant, les démarches d'évaluation ou de certification en matière d'environnement.</a:t>
            </a:r>
          </a:p>
          <a:p>
            <a:pPr marL="342900" indent="-342900" algn="just">
              <a:buFont typeface="+mj-lt"/>
              <a:buAutoNum type="arabicPeriod" startAt="1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2315-91 du code du travail, le comité social et économique peut décider de recourir à un expert-comptable dans le cadre de la consultation sur la politique sociale de l'entreprise, les conditions de travail et l'emploi mentionnée au 3° de l'article L. 2312-17.</a:t>
            </a:r>
          </a:p>
          <a:p>
            <a:pPr marL="342900" indent="-342900" algn="just">
              <a:buFont typeface="+mj-lt"/>
              <a:buAutoNum type="arabicPeriod" startAt="1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2315-91-1 du même code, la mission de l'expert-comptable porte sur tous les éléments d'ordre économique, financier, social ou environnemental nécessaires à la compréhension de la politique sociale de l'entreprise, des conditions de travail et de l'emploi.</a:t>
            </a:r>
          </a:p>
          <a:p>
            <a:pPr marL="342900" indent="-342900" algn="just">
              <a:buFont typeface="+mj-lt"/>
              <a:buAutoNum type="arabicPeriod" startAt="1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i="1" dirty="0">
                <a:latin typeface="Calibri" panose="020F0502020204030204" pitchFamily="34" charset="0"/>
                <a:ea typeface="Calibri" panose="020F0502020204030204" pitchFamily="34" charset="0"/>
                <a:cs typeface="Calibri" panose="020F0502020204030204" pitchFamily="34" charset="0"/>
              </a:rPr>
              <a:t>Toutefois, la Cour de cassation juge que l'expert-comptable ne peut pas exiger la production de documents n'existant pas et dont l'établissement n'est pas obligatoire pour l'entreprise (Soc., 27 mai 1997, pourvoi n° 95-20.156, 95-21.882, Bull. 1997, V, n° 192 ; Soc., 22 janvier 2014, pourvoi n° 12-28.125).</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5"/>
            </a:pPr>
            <a:r>
              <a:rPr lang="fr-FR" sz="1400" i="1" dirty="0">
                <a:latin typeface="Calibri" panose="020F0502020204030204" pitchFamily="34" charset="0"/>
                <a:ea typeface="Calibri" panose="020F0502020204030204" pitchFamily="34" charset="0"/>
                <a:cs typeface="Calibri" panose="020F0502020204030204" pitchFamily="34" charset="0"/>
              </a:rPr>
              <a:t>Selon l'article L. 1214-2, 9°, du code des transports, tant dans sa rédaction issue de la loi n° 2019-1428 du 24 décembre 2019 que dans celle issue de la loi n° 2021-1104 du 22 août 2021, le plan de mobilité vise à assurer l'amélioration des mobilités quotidiennes des personnels des entreprises et des collectivités publiques en incitant ces divers employeurs, notamment dans le cadre d'un plan de mobilité employeur ou en accompagnement du dialogue social portant sur les sujets mentionnés au 8° de l'article L. 2242-17 du code du travail, à encourager et faciliter l'usage des transports en commun et le recours au covoiturage, aux autres mobilités partagées et aux mobilités actives ainsi qu'à sensibiliser leurs personnels aux enjeux de l'amélioration de la qualité de l'air.</a:t>
            </a:r>
          </a:p>
        </p:txBody>
      </p:sp>
      <p:sp>
        <p:nvSpPr>
          <p:cNvPr id="2" name="TextBox 1" descr="" title="">
            <a:extLst>
              <a:ext uri="{FF2B5EF4-FFF2-40B4-BE49-F238E27FC236}">
                <a16:creationId xmlns:a16="http://schemas.microsoft.com/office/drawing/2014/main" id="{7472D848-EF08-90B1-3F93-49C0B5F19571}"/>
              </a:ext>
            </a:extLst>
          </p:cNvPr>
          <p:cNvSpPr txBox="1"/>
          <p:nvPr/>
        </p:nvSpPr>
        <p:spPr>
          <a:xfrm>
            <a:off x="232726" y="245724"/>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Comité social et économique </a:t>
            </a:r>
          </a:p>
        </p:txBody>
      </p:sp>
    </p:spTree>
    <p:extLst>
      <p:ext uri="{BB962C8B-B14F-4D97-AF65-F5344CB8AC3E}">
        <p14:creationId xmlns:p14="http://schemas.microsoft.com/office/powerpoint/2010/main" val="3590951898"/>
      </p:ext>
    </p:extLst>
  </p:cSld>
  <p:clrMapOvr>
    <a:masterClrMapping/>
  </p:clrMapOvr>
</p:sld>
</file>

<file path=ppt/slides/slide8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D3B4A8F1-847C-77CE-48AB-D66C229EC4E6}"/>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CD9186AD-57B9-9967-3C92-5CA6DF7F0C93}"/>
              </a:ext>
            </a:extLst>
          </p:cNvPr>
          <p:cNvSpPr txBox="1"/>
          <p:nvPr/>
        </p:nvSpPr>
        <p:spPr>
          <a:xfrm>
            <a:off x="232726" y="981752"/>
            <a:ext cx="11726548" cy="6355586"/>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n°23-22.733, Publié au bulletin (4/5)</a:t>
            </a:r>
          </a:p>
          <a:p>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20"/>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1214-8-2 du code des transports, I.-Le plan de mobilité employeur prévu au 9° de l'article L. 1214-2 vise à optimiser et à augmenter l'efficacité des déplacements liés à l'activité de l'entreprise, en particulier ceux de son personnel, dans une perspective de diminution des émissions de gaz à effet de serre et de polluants atmosphériques et de réduction de la congestion des infrastructures et des moyens de transports.</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 plan de mobilité employeur évalue l'offre de transport existante et projetée, analyse les déplacements entre le domicile et le travail et les déplacements professionnels, comprend un programme d'actions adapté à la situation de l'établissement, un plan de financement et un calendrier de réalisation des actions, et précise les modalités de son suivi et de ses mises à jour.</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 programme d'actions peut notamment comporter des mesures relatives à la promotion des moyens et usages de transports alternatifs à la voiture individuelle, à l'utilisation des transports en commun, au covoiturage et à l'</a:t>
            </a:r>
            <a:r>
              <a:rPr lang="fr-FR" sz="1400" i="1" dirty="0" err="1">
                <a:latin typeface="Calibri" panose="020F0502020204030204" pitchFamily="34" charset="0"/>
                <a:ea typeface="Calibri" panose="020F0502020204030204" pitchFamily="34" charset="0"/>
                <a:cs typeface="Calibri" panose="020F0502020204030204" pitchFamily="34" charset="0"/>
              </a:rPr>
              <a:t>auto-partage</a:t>
            </a:r>
            <a:r>
              <a:rPr lang="fr-FR" sz="1400" i="1" dirty="0">
                <a:latin typeface="Calibri" panose="020F0502020204030204" pitchFamily="34" charset="0"/>
                <a:ea typeface="Calibri" panose="020F0502020204030204" pitchFamily="34" charset="0"/>
                <a:cs typeface="Calibri" panose="020F0502020204030204" pitchFamily="34" charset="0"/>
              </a:rPr>
              <a:t>, à la marche et à l'usage du vélo, à l'organisation du travail, au télétravail et à la flexibilité des horaires, à la logistique et aux livraisons de marchandises.</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Le plan de mobilité employeur est transmis à l'autorité organisatrice de la mobilité territorialement compétente.</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II. -Dans le périmètre d'un plan de mobilité mentionné à l'article L. 1214-1 élaboré par une autorité organisatrice, cette dernière informe les entreprises de son ressort territorial mentionnées au II bis du présent article du contenu du plan de mobilité.</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II bis. -A défaut d'accord sur les mesures visant à améliorer la mobilité des salariés entre leur résidence habituelle et leur lieu de travail, tel que prévu au 8° de l'article L. 2242-17 du code du travail, les entreprises soumises à l'obligation prévue au 2° de l'article L. 2242-1 du même code, mentionnées à l'article L. 2143-3 dudit code et dont cinquante salariés au moins sont employés sur un même site, élaborent un plan de mobilité employeur sur leurs différents sites pour améliorer la mobilité de leur personnel. Ce plan de mobilité employeur inclut des dispositions concernant le soutien aux déplacements domicile-travail de leur personnel, notamment le cas échéant concernant la prise en charge des frais mentionnés aux articles L. 3261-3 et L. 3261-3-1 du même code.</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III. -Les entreprises situées sur un même site peuvent établir un plan de mobilité employeur commun, qui vise les mêmes objectifs que le plan de mobilité employeur défini au I et qui est soumis à la même obligation de transmission à l'autorité organisatrice de la mobilité territorialement compétente.</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0"/>
            </a:pPr>
            <a:r>
              <a:rPr lang="fr-FR" sz="1400" i="1" dirty="0">
                <a:latin typeface="Calibri" panose="020F0502020204030204" pitchFamily="34" charset="0"/>
                <a:ea typeface="Calibri" panose="020F0502020204030204" pitchFamily="34" charset="0"/>
                <a:cs typeface="Calibri" panose="020F0502020204030204" pitchFamily="34" charset="0"/>
              </a:rPr>
              <a:t>Selon l'article L. 2242-17 du code du travail, la négociation obligatoire sur l'égalité professionnelle entre les femmes et les hommes et la qualité de vie et des conditions de travail porte sur : 8° Dans les entreprises mentionnées à l'article L. 2143-3 du présent code et dont cinquante salariés au moins sont employés sur un même site, les mesures visant à améliorer la mobilité des salariés entre leur lieu de résidence habituelle et leur lieu de travail, notamment en réduisant le coût de la mobilité, en incitant à l'usage des modes de transport vertueux ainsi que par la prise en charge des frais mentionnés aux articles L. 3261-3 et L. 3261-3-1 du même code.</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3DFDAEC7-DB88-826C-7D82-893A1A635164}"/>
              </a:ext>
            </a:extLst>
          </p:cNvPr>
          <p:cNvSpPr txBox="1"/>
          <p:nvPr/>
        </p:nvSpPr>
        <p:spPr>
          <a:xfrm>
            <a:off x="232726" y="135366"/>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Comité social et économique </a:t>
            </a:r>
          </a:p>
        </p:txBody>
      </p:sp>
    </p:spTree>
    <p:extLst>
      <p:ext uri="{BB962C8B-B14F-4D97-AF65-F5344CB8AC3E}">
        <p14:creationId xmlns:p14="http://schemas.microsoft.com/office/powerpoint/2010/main" val="3353961960"/>
      </p:ext>
    </p:extLst>
  </p:cSld>
  <p:clrMapOvr>
    <a:masterClrMapping/>
  </p:clrMapOvr>
</p:sld>
</file>

<file path=ppt/slides/slide8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AA0ACC6F-1770-E54F-5F26-AC106CF56651}"/>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17C35D01-CCB8-BB1A-216A-D4F2A40141CF}"/>
              </a:ext>
            </a:extLst>
          </p:cNvPr>
          <p:cNvSpPr txBox="1"/>
          <p:nvPr/>
        </p:nvSpPr>
        <p:spPr>
          <a:xfrm>
            <a:off x="232726" y="981752"/>
            <a:ext cx="11726548" cy="4847481"/>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14 janvier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n°23-22.733, Publié au bulletin (5/5)</a:t>
            </a:r>
          </a:p>
          <a:p>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2"/>
            </a:pPr>
            <a:r>
              <a:rPr lang="fr-FR" sz="1400" i="1" dirty="0">
                <a:latin typeface="Calibri" panose="020F0502020204030204" pitchFamily="34" charset="0"/>
                <a:ea typeface="Calibri" panose="020F0502020204030204" pitchFamily="34" charset="0"/>
                <a:cs typeface="Calibri" panose="020F0502020204030204" pitchFamily="34" charset="0"/>
              </a:rPr>
              <a:t>Il résulte de la combinaison de ces dispositions que si les employeurs sont incités à intégrer aux thèmes de la négociation obligatoire l'amélioration des mobilités quotidiennes des personnels des entreprises, en vue notamment d'encourager et faciliter l'usage des transports en commun et le recours aux autres mobilités partagées, ce n'est qu'à défaut d'accord collectif sur les mesures visant à améliorer la mobilité des salariés entre leur résidence habituelle et leur lieu de travail conclu dans le cadre de la négociation obligatoire sur l'égalité professionnelle entre les femmes et les hommes et la qualité de vie et des conditions de travail que l'employeur d'une entreprise, dont cinquante salariés au moins sont employés sur un même site, est tenu d'élaborer un plan de mobilité employeur sur ses différents sites pour améliorer la mobilité de son personnel, plan incluant alors les dispositions concernant le soutien aux déplacements domicile-travail du personnel, notamment le cas échéant le dispositif de prise en charge des frais mentionnés aux articles L. 3261-3 et L. 3261-3-1 du code du travail.</a:t>
            </a:r>
          </a:p>
          <a:p>
            <a:pPr marL="342900" indent="-342900" algn="just">
              <a:buFont typeface="+mj-lt"/>
              <a:buAutoNum type="arabicPeriod" startAt="2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2"/>
            </a:pPr>
            <a:r>
              <a:rPr lang="fr-FR" sz="1400" i="1" dirty="0">
                <a:latin typeface="Calibri" panose="020F0502020204030204" pitchFamily="34" charset="0"/>
                <a:ea typeface="Calibri" panose="020F0502020204030204" pitchFamily="34" charset="0"/>
                <a:cs typeface="Calibri" panose="020F0502020204030204" pitchFamily="34" charset="0"/>
              </a:rPr>
              <a:t>Il s'ensuit que le comité social et économique et l'expert-comptable, désigné par celui-ci, ne peuvent exiger la communication d'un plan de mobilité employeur dont l'établissement unilatéral par l'employeur n'est pas obligatoire tant que la négociation obligatoire sur l'égalité professionnelle entre les femmes et les hommes et la qualité de vie et des conditions de travail est en cours.</a:t>
            </a:r>
          </a:p>
          <a:p>
            <a:pPr marL="342900" indent="-342900" algn="just">
              <a:buFont typeface="+mj-lt"/>
              <a:buAutoNum type="arabicPeriod" startAt="2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2"/>
            </a:pPr>
            <a:r>
              <a:rPr lang="fr-FR" sz="1400" i="1" dirty="0">
                <a:latin typeface="Calibri" panose="020F0502020204030204" pitchFamily="34" charset="0"/>
                <a:ea typeface="Calibri" panose="020F0502020204030204" pitchFamily="34" charset="0"/>
                <a:cs typeface="Calibri" panose="020F0502020204030204" pitchFamily="34" charset="0"/>
              </a:rPr>
              <a:t>Pour ordonner la communication du plan de mobilité employeur, après avoir relevé que la société faisait valoir que dans le cadre des négociations obligatoires, l'instance de négociation commune au groupe public unifié, dont fait partie la société, avait été informée le 19 avril 2023 de la mise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de mesures de mobilités durables et que la phase d'élaboration et de réflexion était toujours en cours, l'arrêt retient que le plan de mobilité est une obligation de l'employeur qu'il devait mettre en place à compter du 1er janvier 2018 et que le non-respect de cette obligation a privé le comité social et économique d'une information nécessaire à sa consultation.</a:t>
            </a:r>
          </a:p>
          <a:p>
            <a:pPr marL="342900" indent="-342900" algn="just">
              <a:buFont typeface="+mj-lt"/>
              <a:buAutoNum type="arabicPeriod" startAt="22"/>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2"/>
            </a:pPr>
            <a:r>
              <a:rPr lang="fr-FR" sz="1400" i="1" dirty="0">
                <a:latin typeface="Calibri" panose="020F0502020204030204" pitchFamily="34" charset="0"/>
                <a:ea typeface="Calibri" panose="020F0502020204030204" pitchFamily="34" charset="0"/>
                <a:cs typeface="Calibri" panose="020F0502020204030204" pitchFamily="34" charset="0"/>
              </a:rPr>
              <a:t>En statuant ainsi, la cour d'appel a violé les textes susvisés.</a:t>
            </a:r>
            <a:endParaRPr lang="fr-FR" sz="1400" b="1" i="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10DFE322-8AA3-918C-1CAE-9D1B3CA615FF}"/>
              </a:ext>
            </a:extLst>
          </p:cNvPr>
          <p:cNvSpPr txBox="1"/>
          <p:nvPr/>
        </p:nvSpPr>
        <p:spPr>
          <a:xfrm>
            <a:off x="232726" y="135366"/>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Comité social et économique </a:t>
            </a:r>
          </a:p>
        </p:txBody>
      </p:sp>
    </p:spTree>
    <p:extLst>
      <p:ext uri="{BB962C8B-B14F-4D97-AF65-F5344CB8AC3E}">
        <p14:creationId xmlns:p14="http://schemas.microsoft.com/office/powerpoint/2010/main" val="2507875075"/>
      </p:ext>
    </p:extLst>
  </p:cSld>
  <p:clrMapOvr>
    <a:masterClrMapping/>
  </p:clrMapOvr>
</p:sld>
</file>

<file path=ppt/slides/slide8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33FE482B-4C5D-BAE5-1C09-C4242E270630}"/>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28AF7009-5E3B-63D8-46E4-E16D1B21BE30}"/>
              </a:ext>
            </a:extLst>
          </p:cNvPr>
          <p:cNvSpPr txBox="1"/>
          <p:nvPr/>
        </p:nvSpPr>
        <p:spPr>
          <a:xfrm>
            <a:off x="232726" y="25360"/>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Droit d’alerte</a:t>
            </a:r>
          </a:p>
        </p:txBody>
      </p:sp>
      <p:sp>
        <p:nvSpPr>
          <p:cNvPr id="7" name="TextBox 6" descr="" title="">
            <a:extLst>
              <a:ext uri="{FF2B5EF4-FFF2-40B4-BE49-F238E27FC236}">
                <a16:creationId xmlns:a16="http://schemas.microsoft.com/office/drawing/2014/main" id="{E84B7000-EA71-8646-A2DF-08BB9E19EF1C}"/>
              </a:ext>
            </a:extLst>
          </p:cNvPr>
          <p:cNvSpPr txBox="1"/>
          <p:nvPr/>
        </p:nvSpPr>
        <p:spPr>
          <a:xfrm>
            <a:off x="232726" y="846386"/>
            <a:ext cx="11726548" cy="598625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n°24-15.990, Publié au bulletin </a:t>
            </a:r>
          </a:p>
          <a:p>
            <a:endParaRPr lang="fr-FR" sz="8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L’alerte contre une atteinte aux droits des personnes ou aux libertés individuelles… Encore faut-il que le salarié qui subit l’atteinte soit encore dans les effectifs au jour de la saisine </a:t>
            </a:r>
          </a:p>
          <a:p>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2312-59 du code du travail, si un membre de la délégation du personnel au comité social et économique constate, notamment par l'intermédiaire d'un travailleur, qu'il existe une atteinte aux droits des personnes, à leur santé physique et mentale ou aux libertés individuelles dans l'entreprise qui ne serait pas justifiée par la nature de la tâche à accomplir, ni proportionnée au but recherché, il en saisit immédiatement l'employeur. Cette atteinte peut notamment résulter de faits de harcèlement sexuel ou moral ou de toute mesure discriminatoire en matière d'embauche, de rémunération, de formation, de reclassement, d'affectation, de classification, de qualification, de promotion professionnelle, de mutation, de renouvellement de contrat, de sanction ou de licenciement. L'employeur procède sans délai à une enquête avec le membre de la délégation du personnel du comité et prend les dispositions nécessaires pour remédier à cette situation. En cas de carence de l'employeur ou de divergence sur la réalité de cette atteinte, et à défaut de solution trouvée avec l'employeur, le salarié, ou le membre de la délégation du personnel au comité social et économique si le salarié intéressé averti par écrit ne s'y oppose pas, saisit le bureau de jugement du conseil de prud'hommes qui statue selon la procédure accélérée au fond. Le juge peut ordonner toutes mesures propres à faire cesser cette atteinte et assortir sa décision d'une astreinte qui sera liquidée au profit du Trésor.</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Il en résulte que le membre de la délégation du personnel au comité social et économique, qui tient des dispositions de l'article L. 2312-59 du code du travail le pouvoir de saisir le juge de demandes aux fins de mesures propres à faire cesser une atteinte aux droits des personnes ou aux libertés individuelles dans l'entreprise, ne peut invoquer, au titre de ce droit d'alerte, une atteinte aux droits d'un salarié qui ne fait plus partie des effectifs de l'entreprise au jour de la saisine de la juridiction.</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Ayant constaté que la lettre de licenciement de la salariée avait été envoyée le 1er février 2023, que le tampon de la poste ne précisait pas l'heure d'envoi de cette lettre, que les membres du comité avaient saisi le conseil de prud'hommes par requête du 1er février 2023 et que le tampon apposé par le greffe ne mentionnait pas l'heure de réception de cette requête, en sorte qu'il n'était pas établi que lorsque la juridiction a été saisie le licenciement pour faute grave de la salariée était effectif et par conséquent que celle-ci ne faisait plus partie des effectifs de l'entreprise, la cour d'appel, a, sans encourir le grief d'inversion de la charge de la preuve, légalement justifié sa décision.</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Le moyen ne peut, dès lors, être accueilli.</a:t>
            </a: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4048628179"/>
      </p:ext>
    </p:extLst>
  </p:cSld>
  <p:clrMapOvr>
    <a:masterClrMapping/>
  </p:clrMapOvr>
</p:sld>
</file>

<file path=ppt/slides/slide8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9E65743A-0A14-DD5C-A7ED-37E98D09A7F4}"/>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F67FF73B-7389-65DD-F80F-14E3289A3C8F}"/>
              </a:ext>
            </a:extLst>
          </p:cNvPr>
          <p:cNvSpPr txBox="1"/>
          <p:nvPr/>
        </p:nvSpPr>
        <p:spPr>
          <a:xfrm>
            <a:off x="232726" y="204952"/>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Désignation de représentant syndical au CSE</a:t>
            </a:r>
          </a:p>
        </p:txBody>
      </p:sp>
      <p:sp>
        <p:nvSpPr>
          <p:cNvPr id="7" name="TextBox 6" descr="" title="">
            <a:extLst>
              <a:ext uri="{FF2B5EF4-FFF2-40B4-BE49-F238E27FC236}">
                <a16:creationId xmlns:a16="http://schemas.microsoft.com/office/drawing/2014/main" id="{34A889F9-DEA7-E45E-2696-333248A53FA7}"/>
              </a:ext>
            </a:extLst>
          </p:cNvPr>
          <p:cNvSpPr txBox="1"/>
          <p:nvPr/>
        </p:nvSpPr>
        <p:spPr>
          <a:xfrm>
            <a:off x="232726" y="1240524"/>
            <a:ext cx="11726548" cy="532453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4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n°25-17.467, Publié au bulletin </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La désignation d’un représentant syndical, non délégué syndical, au sein d’un CSE d’établissement dans les entreprises qui comportent au moins trois cents salariés est régulière !</a:t>
            </a:r>
          </a:p>
          <a:p>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Selon l'article L. 2314-2 du code du travail, sous réserve des dispositions applicables dans les entreprises de moins de trois cents salariés, prévues à l'article L. 2143-22, chaque organisation syndicale représentative dans l'entreprise ou l'établissement peut désigner un représentant syndical au comité. Il assiste aux séances avec voix consultative. Il est choisi parmi les membres du personnel de l'entreprise et doit remplir les conditions d'éligibilité au comité social et économique fixées à l'article L. 2314-19.</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2143-22, alinéa 1, dans sa rédaction issue de l'ordonnance n° 2017-1386 du 22 septembre 2017, dans les entreprises de moins de trois cents salariés et dans les établissements appartenant à ces entreprises, le délégué syndical est, de droit, représentant syndical au comité social et économique.</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résulte des articles L. 2143-22 et L. 2314-2 du code du travail, que le délégué syndical n'est de droit représentant syndical au comité social et économique que dans les entreprises de moins de trois cents salariés et dans les établissements appartenant à ces entreprises.</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Le tribunal, qui a constaté que l'entreprise employait au moins trois cents salariés, en a exactement déduit que la désignation du salarié, qui n'était pas délégué syndical, en qualité de représentant syndical au comité social et économique d'établissement, était régulière, peu important que l'établissement comporte moins de trois cents salariés.</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 Le moyen n'est, dès lors, pas fondé.</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963147690"/>
      </p:ext>
    </p:extLst>
  </p:cSld>
  <p:clrMapOvr>
    <a:masterClrMapping/>
  </p:clrMapOvr>
</p:sld>
</file>

<file path=ppt/slides/slide8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0A060555-38D3-30FA-EF4F-FF9464495DDE}"/>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BF418FE5-C83C-54A3-0091-E2F4B246B420}"/>
              </a:ext>
            </a:extLst>
          </p:cNvPr>
          <p:cNvSpPr txBox="1"/>
          <p:nvPr/>
        </p:nvSpPr>
        <p:spPr>
          <a:xfrm>
            <a:off x="232726" y="31531"/>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Contentieux des désignations</a:t>
            </a:r>
          </a:p>
        </p:txBody>
      </p:sp>
      <p:sp>
        <p:nvSpPr>
          <p:cNvPr id="7" name="TextBox 6" descr="" title="">
            <a:extLst>
              <a:ext uri="{FF2B5EF4-FFF2-40B4-BE49-F238E27FC236}">
                <a16:creationId xmlns:a16="http://schemas.microsoft.com/office/drawing/2014/main" id="{1C5910D7-FCA5-772C-1CDC-267BC43964AA}"/>
              </a:ext>
            </a:extLst>
          </p:cNvPr>
          <p:cNvSpPr txBox="1"/>
          <p:nvPr/>
        </p:nvSpPr>
        <p:spPr>
          <a:xfrm>
            <a:off x="232726" y="877917"/>
            <a:ext cx="11726548" cy="598625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n°24-60.197, Publié au bulletin (1/5)</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La contestation des désignations au sein du CSE : La saisine du tribunal judiciaire se fait par requête et non par assignation ! Un arrêt de clarification procédurale </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les articles L. 2313-7 et R. 2314-24 du code du travail, R. 211-3-15, 1°, et R. 211-3-16, dans sa rédaction issue du décret n° 2020-1214 du 2 octobre 2020, du code de l'organisation judiciaire et 761, 2°, du code de procédure civile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L'article L. 2313-7 du code du travail dispose que l'accord d'entreprise défini à l'article L. 2313-2 peut mettre en place des représentants de proximité. L'accord définit également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1° Le nombre de représentants de proximité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2° Les attributions des représentants de proximité, notamment en matière de santé, de sécurité et de conditions de travail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3° Les modalités de leur désignation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4° Leurs modalités de fonctionnement, notamment le nombre d'heures de délégation dont bénéficient les représentants de proximité pour l'exercice de leurs attributions. Les représentants de proximité sont membres du comité social et économique ou désignés par lui pour une durée qui prend fin avec celle du mandat des membres élus du comité.</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En application de l'article R. 2314-24 du code du travail, le tribunal judiciaire est saisi par requête des contestations portant sur l'électorat et la régularité des opérations électorales ainsi que sur la désignation de représentants syndicaux.</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R. 211-3-15, 1°, du code de l'organisation judiciaire, le tribunal judiciaire connaît des contestations relatives à l'électorat, à l'éligibilité et à la régularité des opérations électorales en ce qui concerne l'élection des membres de la délégation du personnel aux comités sociaux et économiques d'entreprise, aux comités sociaux et économiques d'établissement et aux comités sociaux et économiques centraux d'entreprise.</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R. 211-3-16 du même code, dans sa rédaction applicable, le tribunal judiciaire connaît des contestations relatives à la désignation des délégués syndicaux et des représentants syndicaux aux comités sociaux et économiques d'entreprise, aux comités sociaux et économiques d'établissement, aux comités sociaux et économiques centraux d'entreprise et aux comités de groupe.</a:t>
            </a:r>
          </a:p>
        </p:txBody>
      </p:sp>
    </p:spTree>
    <p:extLst>
      <p:ext uri="{BB962C8B-B14F-4D97-AF65-F5344CB8AC3E}">
        <p14:creationId xmlns:p14="http://schemas.microsoft.com/office/powerpoint/2010/main" val="2715070089"/>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DDBCD8F2-5FE2-59FB-ABCC-911731B9A23B}"/>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84441BDC-FCAA-11EE-2EAA-ADDF5530BF95}"/>
              </a:ext>
            </a:extLst>
          </p:cNvPr>
          <p:cNvSpPr txBox="1"/>
          <p:nvPr/>
        </p:nvSpPr>
        <p:spPr>
          <a:xfrm>
            <a:off x="257684" y="294727"/>
            <a:ext cx="10794124" cy="923330"/>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Exécution du contrat de travail</a:t>
            </a:r>
          </a:p>
          <a:p>
            <a:endParaRPr lang="fr-FR" sz="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6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Contrats de travail particuliers (CDD, entreprise utilisatrice, CDI intérimaire) </a:t>
            </a:r>
          </a:p>
        </p:txBody>
      </p:sp>
      <p:sp>
        <p:nvSpPr>
          <p:cNvPr id="7" name="TextBox 6" descr="" title="">
            <a:extLst>
              <a:ext uri="{FF2B5EF4-FFF2-40B4-BE49-F238E27FC236}">
                <a16:creationId xmlns:a16="http://schemas.microsoft.com/office/drawing/2014/main" id="{5E63E05C-2155-8CE3-B139-8EA26F72619D}"/>
              </a:ext>
            </a:extLst>
          </p:cNvPr>
          <p:cNvSpPr txBox="1"/>
          <p:nvPr/>
        </p:nvSpPr>
        <p:spPr>
          <a:xfrm>
            <a:off x="171284" y="1536452"/>
            <a:ext cx="11849431" cy="421653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18 février</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 2026 n°24-16.234, Publié au bulletin (2/2)</a:t>
            </a:r>
          </a:p>
          <a:p>
            <a:endParaRPr lang="fr-FR" sz="1500" dirty="0">
              <a:solidFill>
                <a:srgbClr val="336699"/>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342900" indent="-342900" algn="just">
              <a:buFont typeface="+mj-lt"/>
              <a:buAutoNum type="arabicPeriod" startAt="7"/>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Pour requalifier la relation contractuelle liant le salarié à l'entreprise utilisatrice en contrat à durée indéterminée à effet du 27 juillet 2018, l'arrêt retient, d'abord, que le salarié ayant été mis à sa disposition successivement dans le cadre de contrats de mission ou de contrats à durée déterminée depuis le 27 juillet 2018, peu important l'interruption intervenue du 1er septembre 2019 au 7 mars 2021, le point de départ du délai de prescription est la date du terme de la dernière mise à disposition de sorte que, la saisine de la juridiction prud'homale étant le 12 avril 2022, aucune prescription n'est encourue.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L'arrêt retient, ensuite, que l'entreprise utilisatrice est défaillante pour justifier de l'accroissement temporaire d'activité visé dans le premier contrat de mission du 23 juillet au 31 août 2018. Il conclut que c'est suffisant pour entraîner la requalification de la relation contractuelle en contrat de travail à durée indéterminée dès l'origine.</a:t>
            </a:r>
          </a:p>
          <a:p>
            <a:pPr marL="342900" indent="-342900" algn="just">
              <a:buFont typeface="+mj-lt"/>
              <a:buAutoNum type="arabicPeriod" startAt="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que le salarié mis par un groupement d'employeurs à la disposition d'un de ses membres ne peut se prévaloir à l'égard de celui-ci des dispositions de l'article L. 1251-40 du code du travail qui n'ont pas vocation à s'appliquer à sa situation, de sorte qu'un salarié mis à la disposition d'une même entreprise, par une entreprise de travail temporaire puis par un groupement d'employeurs, ne peut prétendre faire valoir auprès de cette entreprise utilisatrice les droits correspondant à un contrat à durée indéterminée qu'au titre du contrat de mission conclu avec l'entreprise de travail temporaire, la cour d'appel a violé les textes susvisés.</a:t>
            </a:r>
          </a:p>
          <a:p>
            <a:pPr algn="just"/>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4076604065"/>
      </p:ext>
    </p:extLst>
  </p:cSld>
  <p:clrMapOvr>
    <a:masterClrMapping/>
  </p:clrMapOvr>
</p:sld>
</file>

<file path=ppt/slides/slide9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BDCEFF24-512C-717D-CA9B-352E42351C84}"/>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0BD1951C-474A-99AB-2D6F-85C3BC43FA16}"/>
              </a:ext>
            </a:extLst>
          </p:cNvPr>
          <p:cNvSpPr txBox="1"/>
          <p:nvPr/>
        </p:nvSpPr>
        <p:spPr>
          <a:xfrm>
            <a:off x="232726" y="1161696"/>
            <a:ext cx="11726548" cy="6140142"/>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n°24-60.197, Publié au bulletin (2/5)</a:t>
            </a:r>
          </a:p>
          <a:p>
            <a:pPr algn="just"/>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dirty="0">
                <a:latin typeface="Calibri" panose="020F0502020204030204" pitchFamily="34" charset="0"/>
                <a:ea typeface="Calibri" panose="020F0502020204030204" pitchFamily="34" charset="0"/>
                <a:cs typeface="Calibri" panose="020F0502020204030204" pitchFamily="34" charset="0"/>
              </a:rPr>
              <a:t>En vertu de l'article 761, 2°, du code de procédure civile, les parties sont dispensées de constituer avocat dans les cas prévus par la loi ou le règlement et notamment dans les matières énumérées par les articles R. 211-3-15 et R. 211-3-16 du code de l'organisation judiciaire.</a:t>
            </a:r>
          </a:p>
          <a:p>
            <a:pPr marL="342900" indent="-342900" algn="just">
              <a:buFont typeface="+mj-lt"/>
              <a:buAutoNum type="arabicPeriod" startAt="9"/>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dirty="0">
                <a:latin typeface="Calibri" panose="020F0502020204030204" pitchFamily="34" charset="0"/>
                <a:ea typeface="Calibri" panose="020F0502020204030204" pitchFamily="34" charset="0"/>
                <a:cs typeface="Calibri" panose="020F0502020204030204" pitchFamily="34" charset="0"/>
              </a:rPr>
              <a:t>La Cour de cassation juge qu'il résulte de l'application combinée de ces textes que la contestation des désignations de représentants de proximité, qui sont membres du comité social et économique ou désignés par lui pour une durée qui prend fin avec celle du mandat des membres élus, doit être formée devant le tribunal judiciaire statuant sur requête, les parties étant dispensées de constituer avocat (Soc., 1er février 2023, pourvoi n° 21-13.206, publié).</a:t>
            </a:r>
          </a:p>
          <a:p>
            <a:pPr marL="342900" indent="-342900" algn="just">
              <a:buFont typeface="+mj-lt"/>
              <a:buAutoNum type="arabicPeriod" startAt="9"/>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dirty="0">
                <a:latin typeface="Calibri" panose="020F0502020204030204" pitchFamily="34" charset="0"/>
                <a:ea typeface="Calibri" panose="020F0502020204030204" pitchFamily="34" charset="0"/>
                <a:cs typeface="Calibri" panose="020F0502020204030204" pitchFamily="34" charset="0"/>
              </a:rPr>
              <a:t>Pour déclarer irrecevable la contestation de la désignation des représentants de proximité, le jugement retient qu'elle n'a pas été formée par voie d'assignation.</a:t>
            </a:r>
          </a:p>
          <a:p>
            <a:pPr marL="342900" indent="-342900" algn="just">
              <a:buFont typeface="+mj-lt"/>
              <a:buAutoNum type="arabicPeriod" startAt="9"/>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9"/>
            </a:pPr>
            <a:r>
              <a:rPr lang="fr-FR" sz="1400" dirty="0">
                <a:latin typeface="Calibri" panose="020F0502020204030204" pitchFamily="34" charset="0"/>
                <a:ea typeface="Calibri" panose="020F0502020204030204" pitchFamily="34" charset="0"/>
                <a:cs typeface="Calibri" panose="020F0502020204030204" pitchFamily="34" charset="0"/>
              </a:rPr>
              <a:t>En statuant ainsi, le tribunal judiciaire a violé les textes susvisés.</a:t>
            </a:r>
          </a:p>
          <a:p>
            <a:pPr algn="just"/>
            <a:br>
              <a:rPr lang="fr-FR" sz="1400" dirty="0">
                <a:latin typeface="Calibri" panose="020F0502020204030204" pitchFamily="34" charset="0"/>
                <a:ea typeface="Calibri" panose="020F0502020204030204" pitchFamily="34" charset="0"/>
                <a:cs typeface="Calibri" panose="020F0502020204030204" pitchFamily="34" charset="0"/>
              </a:rPr>
            </a:br>
            <a:r>
              <a:rPr lang="fr-FR" sz="1400" b="1" i="1" dirty="0">
                <a:latin typeface="Calibri" panose="020F0502020204030204" pitchFamily="34" charset="0"/>
                <a:ea typeface="Calibri" panose="020F0502020204030204" pitchFamily="34" charset="0"/>
                <a:cs typeface="Calibri" panose="020F0502020204030204" pitchFamily="34" charset="0"/>
              </a:rPr>
              <a:t>[…]</a:t>
            </a:r>
          </a:p>
          <a:p>
            <a:endParaRPr lang="fr-FR" sz="1400" b="1"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r>
              <a:rPr lang="fr-FR" sz="1400" dirty="0">
                <a:latin typeface="Calibri" panose="020F0502020204030204" pitchFamily="34" charset="0"/>
                <a:ea typeface="Calibri" panose="020F0502020204030204" pitchFamily="34" charset="0"/>
                <a:cs typeface="Calibri" panose="020F0502020204030204" pitchFamily="34" charset="0"/>
              </a:rPr>
              <a:t>Vu les articles L. 2315-39 et R. 2314-24 du code du travail, R. 211-3-15, 1°, et R. 211-3-16, dans sa rédaction issue du décret n° 2020-1214 du 2 octobre 2020, du code de l'organisation judiciaire et 761, 2°, du code de procédure civile :</a:t>
            </a:r>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342900" indent="-342900" algn="just">
              <a:buFont typeface="+mj-lt"/>
              <a:buAutoNum type="arabicPeriod" startAt="14"/>
            </a:pPr>
            <a:r>
              <a:rPr lang="fr-FR" sz="1400" dirty="0">
                <a:latin typeface="Calibri" panose="020F0502020204030204" pitchFamily="34" charset="0"/>
                <a:ea typeface="Calibri" panose="020F0502020204030204" pitchFamily="34" charset="0"/>
                <a:cs typeface="Calibri" panose="020F0502020204030204" pitchFamily="34" charset="0"/>
              </a:rPr>
              <a:t>Selon l'article L. 2315-39 du code du travail, les membres de la commission santé, sécurité et conditions de travail, à qui conformément à l'article L. 2315-38 du même code est confié par délégation du comité social et économique tout ou partie des attributions de ce dernier relatives à la santé, à la sécurité et aux conditions de travail, sont désignés par le comité social et économique parmi ses membres, pour une durée qui prend fin avec celle du mandat des membres élus du comité. Ces dispositions sont d'ordre public.</a:t>
            </a:r>
          </a:p>
          <a:p>
            <a:pPr marL="342900" indent="-342900" algn="just">
              <a:buFont typeface="+mj-lt"/>
              <a:buAutoNum type="arabicPeriod" startAt="14"/>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4"/>
            </a:pPr>
            <a:r>
              <a:rPr lang="fr-FR" sz="1400" dirty="0">
                <a:latin typeface="Calibri" panose="020F0502020204030204" pitchFamily="34" charset="0"/>
                <a:ea typeface="Calibri" panose="020F0502020204030204" pitchFamily="34" charset="0"/>
                <a:cs typeface="Calibri" panose="020F0502020204030204" pitchFamily="34" charset="0"/>
              </a:rPr>
              <a:t>En application de l'article R. 2314-24 du même code, le tribunal judiciaire est saisi par voie de requête des contestations portant sur l'électorat et la régularité des opérations électorales ainsi que sur la désignation de représentants syndicaux.</a:t>
            </a:r>
          </a:p>
          <a:p>
            <a:pPr algn="just"/>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0BC62B55-6B60-EB3F-F671-467737239FBC}"/>
              </a:ext>
            </a:extLst>
          </p:cNvPr>
          <p:cNvSpPr txBox="1"/>
          <p:nvPr/>
        </p:nvSpPr>
        <p:spPr>
          <a:xfrm>
            <a:off x="232726" y="31531"/>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Contentieux des désignations</a:t>
            </a:r>
          </a:p>
        </p:txBody>
      </p:sp>
    </p:spTree>
    <p:extLst>
      <p:ext uri="{BB962C8B-B14F-4D97-AF65-F5344CB8AC3E}">
        <p14:creationId xmlns:p14="http://schemas.microsoft.com/office/powerpoint/2010/main" val="4089309457"/>
      </p:ext>
    </p:extLst>
  </p:cSld>
  <p:clrMapOvr>
    <a:masterClrMapping/>
  </p:clrMapOvr>
</p:sld>
</file>

<file path=ppt/slides/slide9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5CBA1ED-4FC6-EA6D-31FA-A08AA88F0EBE}"/>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C2FB3079-B9F8-D85B-E899-A7742DE6805A}"/>
              </a:ext>
            </a:extLst>
          </p:cNvPr>
          <p:cNvSpPr txBox="1"/>
          <p:nvPr/>
        </p:nvSpPr>
        <p:spPr>
          <a:xfrm>
            <a:off x="232726" y="1148745"/>
            <a:ext cx="11726548" cy="570925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n°24-60.197, Publié au bulletin (3/5)</a:t>
            </a: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6"/>
            </a:pPr>
            <a:r>
              <a:rPr lang="fr-FR" sz="1400" i="1" dirty="0">
                <a:latin typeface="Calibri" panose="020F0502020204030204" pitchFamily="34" charset="0"/>
                <a:ea typeface="Calibri" panose="020F0502020204030204" pitchFamily="34" charset="0"/>
                <a:cs typeface="Calibri" panose="020F0502020204030204" pitchFamily="34" charset="0"/>
              </a:rPr>
              <a:t> Aux termes de l'article R. 211-3-15, 1°, du code de l'organisation judiciaire, le tribunal judiciaire connaît des contestations relatives à l'électorat, à l'éligibilité et à la régularité des opérations électorales en ce qui concerne l'élection des membres de la délégation du personnel aux comités sociaux et économiques d'entreprise, aux comités sociaux et économiques d'établissement et aux comités sociaux et économiques centraux d'entreprise.</a:t>
            </a:r>
          </a:p>
          <a:p>
            <a:pPr marL="342900" indent="-342900" algn="just">
              <a:buFont typeface="+mj-lt"/>
              <a:buAutoNum type="arabicPeriod" startAt="1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6"/>
            </a:pPr>
            <a:r>
              <a:rPr lang="fr-FR" sz="1400" i="1" dirty="0">
                <a:latin typeface="Calibri" panose="020F0502020204030204" pitchFamily="34" charset="0"/>
                <a:ea typeface="Calibri" panose="020F0502020204030204" pitchFamily="34" charset="0"/>
                <a:cs typeface="Calibri" panose="020F0502020204030204" pitchFamily="34" charset="0"/>
              </a:rPr>
              <a:t>Selon l'article R. 211-3-16 du même code, dans sa rédaction applicable, le tribunal judiciaire connaît des contestations relatives à la désignation des délégués syndicaux et des représentants syndicaux aux comités sociaux et économiques d'entreprise, aux comités sociaux et économiques d'établissement, aux comités sociaux et économiques centraux d'entreprise et aux comités de groupe.</a:t>
            </a:r>
          </a:p>
          <a:p>
            <a:pPr marL="342900" indent="-342900" algn="just">
              <a:buFont typeface="+mj-lt"/>
              <a:buAutoNum type="arabicPeriod" startAt="1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6"/>
            </a:pPr>
            <a:r>
              <a:rPr lang="fr-FR" sz="1400" i="1" dirty="0">
                <a:latin typeface="Calibri" panose="020F0502020204030204" pitchFamily="34" charset="0"/>
                <a:ea typeface="Calibri" panose="020F0502020204030204" pitchFamily="34" charset="0"/>
                <a:cs typeface="Calibri" panose="020F0502020204030204" pitchFamily="34" charset="0"/>
              </a:rPr>
              <a:t>En vertu de l'article 761, 2°, du code de procédure civile, les parties sont dispensées de constituer avocat dans les cas prévus par la loi ou le règlement et notamment dans les matières énumérées par les articles R. 211-3-15 et R. 211-3-16 du code de l'organisation judiciaire.</a:t>
            </a:r>
          </a:p>
          <a:p>
            <a:pPr marL="342900" indent="-342900" algn="just">
              <a:buFont typeface="+mj-lt"/>
              <a:buAutoNum type="arabicPeriod" startAt="1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6"/>
            </a:pPr>
            <a:r>
              <a:rPr lang="fr-FR" sz="1400" i="1" dirty="0">
                <a:latin typeface="Calibri" panose="020F0502020204030204" pitchFamily="34" charset="0"/>
                <a:ea typeface="Calibri" panose="020F0502020204030204" pitchFamily="34" charset="0"/>
                <a:cs typeface="Calibri" panose="020F0502020204030204" pitchFamily="34" charset="0"/>
              </a:rPr>
              <a:t>La Cour de cassation juge que lorsqu'il connaît d'une contestation des désignations des membres de la commission santé, sécurité et conditions de travail, qui sont désignés par le comité social et économique parmi ses membres pour une durée qui prend fin avec celle du mandat des membres élus, le tribunal judiciaire statue par décision en dernier ressort susceptible d'un pourvoi en cassation dans un délai de dix jours (Soc., 26 février 2025, pourvoi n° 23-20.714, publié).</a:t>
            </a:r>
          </a:p>
          <a:p>
            <a:pPr marL="342900" indent="-342900" algn="just">
              <a:buFont typeface="+mj-lt"/>
              <a:buAutoNum type="arabicPeriod" startAt="1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6"/>
            </a:pPr>
            <a:r>
              <a:rPr lang="fr-FR" sz="1400" i="1" dirty="0">
                <a:latin typeface="Calibri" panose="020F0502020204030204" pitchFamily="34" charset="0"/>
                <a:ea typeface="Calibri" panose="020F0502020204030204" pitchFamily="34" charset="0"/>
                <a:cs typeface="Calibri" panose="020F0502020204030204" pitchFamily="34" charset="0"/>
              </a:rPr>
              <a:t>Il résulte dès lors de l'application combinée des textes précités que la contestation des désignations des membres de la commission santé, sécurité et conditions de travail, qui sont désignés par le comité social et économique parmi ses membres pour une durée qui prend fin avec celle du mandat des membres élus, doit être formée devant le tribunal judiciaire statuant sur requête, les parties étant dispensées de constituer avocat.</a:t>
            </a:r>
          </a:p>
          <a:p>
            <a:pPr marL="342900" indent="-342900" algn="just">
              <a:buFont typeface="+mj-lt"/>
              <a:buAutoNum type="arabicPeriod" startAt="1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6"/>
            </a:pPr>
            <a:r>
              <a:rPr lang="fr-FR" sz="1400" i="1" dirty="0">
                <a:latin typeface="Calibri" panose="020F0502020204030204" pitchFamily="34" charset="0"/>
                <a:ea typeface="Calibri" panose="020F0502020204030204" pitchFamily="34" charset="0"/>
                <a:cs typeface="Calibri" panose="020F0502020204030204" pitchFamily="34" charset="0"/>
              </a:rPr>
              <a:t>Pour déclarer irrecevable la contestation de la désignation des membres de la commission santé, sécurité et conditions de travail, le jugement retient qu'elle n'a pas été formée par voie d'assignation.</a:t>
            </a:r>
          </a:p>
          <a:p>
            <a:pPr marL="342900" indent="-342900" algn="just">
              <a:buFont typeface="+mj-lt"/>
              <a:buAutoNum type="arabicPeriod" startAt="16"/>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6"/>
            </a:pPr>
            <a:r>
              <a:rPr lang="fr-FR" sz="1400" i="1" dirty="0">
                <a:latin typeface="Calibri" panose="020F0502020204030204" pitchFamily="34" charset="0"/>
                <a:ea typeface="Calibri" panose="020F0502020204030204" pitchFamily="34" charset="0"/>
                <a:cs typeface="Calibri" panose="020F0502020204030204" pitchFamily="34" charset="0"/>
              </a:rPr>
              <a:t> En statuant ainsi, le tribunal judiciaire a violé les textes susvisés.</a:t>
            </a:r>
            <a:endParaRPr lang="fr-FR" sz="1400" b="1"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512824D7-71F3-70DC-34BE-28121836FCC2}"/>
              </a:ext>
            </a:extLst>
          </p:cNvPr>
          <p:cNvSpPr txBox="1"/>
          <p:nvPr/>
        </p:nvSpPr>
        <p:spPr>
          <a:xfrm>
            <a:off x="232726" y="31531"/>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Contentieux des désignations</a:t>
            </a:r>
          </a:p>
        </p:txBody>
      </p:sp>
    </p:spTree>
    <p:extLst>
      <p:ext uri="{BB962C8B-B14F-4D97-AF65-F5344CB8AC3E}">
        <p14:creationId xmlns:p14="http://schemas.microsoft.com/office/powerpoint/2010/main" val="2676252596"/>
      </p:ext>
    </p:extLst>
  </p:cSld>
  <p:clrMapOvr>
    <a:masterClrMapping/>
  </p:clrMapOvr>
</p:sld>
</file>

<file path=ppt/slides/slide9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6FEDB390-C264-DB33-0CD6-761211EAAFDC}"/>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4CC55E92-DEF4-EBF2-488E-8AB50A1B4360}"/>
              </a:ext>
            </a:extLst>
          </p:cNvPr>
          <p:cNvSpPr txBox="1"/>
          <p:nvPr/>
        </p:nvSpPr>
        <p:spPr>
          <a:xfrm>
            <a:off x="232726" y="1148745"/>
            <a:ext cx="11726548" cy="592469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n°24-60.197, Publié au bulletin (4/5)</a:t>
            </a:r>
          </a:p>
          <a:p>
            <a:pPr algn="just"/>
            <a:endParaRPr lang="fr-FR" sz="1400" dirty="0">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les articles L. 2315-45, L. 2315-46, L. 2315-47, L. 2315-49 et R. 2314-24 du code du travail, R. 211-3-15, 1°, et R. 211-3-16, dans sa rédaction issue du décret n° 2020-1214 du 2 octobre 2020, du code de l'organisation judiciaire et 761, 2°, du code de procédure civile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4"/>
            </a:pPr>
            <a:r>
              <a:rPr lang="fr-FR" sz="1400" i="1" dirty="0">
                <a:latin typeface="Calibri" panose="020F0502020204030204" pitchFamily="34" charset="0"/>
                <a:ea typeface="Calibri" panose="020F0502020204030204" pitchFamily="34" charset="0"/>
                <a:cs typeface="Calibri" panose="020F0502020204030204" pitchFamily="34" charset="0"/>
              </a:rPr>
              <a:t>L'article L. 2315-45 du code du travail dispose qu'un accord d'entreprise conclu dans les conditions prévues au premier alinéa de l'article L. 2232-12 peut prévoir la création de commissions supplémentaires pour l'examen de problèmes particuliers. Le cas échéant, l'employeur peut adjoindre à ces commissions avec voix consultative des experts et des techniciens appartenant à l'entreprise et choisis en dehors du comité. Les dispositions de l'article L. 2315-3 relatives au secret professionnel et à l'obligation de discrétion leur sont applicables. Les rapports des commissions sont soumis à la délibération du comité.</a:t>
            </a:r>
          </a:p>
          <a:p>
            <a:pPr marL="342900" indent="-342900" algn="just">
              <a:buFont typeface="+mj-lt"/>
              <a:buAutoNum type="arabicPeriod" startAt="2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4"/>
            </a:pPr>
            <a:r>
              <a:rPr lang="fr-FR" sz="1400" i="1" dirty="0">
                <a:latin typeface="Calibri" panose="020F0502020204030204" pitchFamily="34" charset="0"/>
                <a:ea typeface="Calibri" panose="020F0502020204030204" pitchFamily="34" charset="0"/>
                <a:cs typeface="Calibri" panose="020F0502020204030204" pitchFamily="34" charset="0"/>
              </a:rPr>
              <a:t>Selon les articles L. 2315-46 et L. 2315-47 du code du travail, en l'absence d'accord prévu à l'article L. 2315-45, dans les entreprises d'au moins mille salariés, une commission économique est créée au sein du comité social et économique ou du comité social et économique central. Cette commission comprend au maximum cinq membres représentants du personnel, dont au moins un représentant de la catégorie des cadres. Ils sont désignés par le comité social et économique ou le comité social et économique central parmi leurs membres.</a:t>
            </a:r>
          </a:p>
          <a:p>
            <a:pPr marL="342900" indent="-342900" algn="just">
              <a:buFont typeface="+mj-lt"/>
              <a:buAutoNum type="arabicPeriod" startAt="2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4"/>
            </a:pPr>
            <a:r>
              <a:rPr lang="fr-FR" sz="1400" i="1" dirty="0">
                <a:latin typeface="Calibri" panose="020F0502020204030204" pitchFamily="34" charset="0"/>
                <a:ea typeface="Calibri" panose="020F0502020204030204" pitchFamily="34" charset="0"/>
                <a:cs typeface="Calibri" panose="020F0502020204030204" pitchFamily="34" charset="0"/>
              </a:rPr>
              <a:t>Selon l'article L. 2315-49 du code du travail, en l'absence d'accord prévu à l'article L. 2315-45, dans les entreprises d'au moins trois cents salariés, le comité social et économique constitue une commission de la formation.</a:t>
            </a:r>
          </a:p>
          <a:p>
            <a:pPr marL="342900" indent="-342900" algn="just">
              <a:buFont typeface="+mj-lt"/>
              <a:buAutoNum type="arabicPeriod" startAt="2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4"/>
            </a:pPr>
            <a:r>
              <a:rPr lang="fr-FR" sz="1400" i="1" dirty="0">
                <a:latin typeface="Calibri" panose="020F0502020204030204" pitchFamily="34" charset="0"/>
                <a:ea typeface="Calibri" panose="020F0502020204030204" pitchFamily="34" charset="0"/>
                <a:cs typeface="Calibri" panose="020F0502020204030204" pitchFamily="34" charset="0"/>
              </a:rPr>
              <a:t>Selon les articles L. 2315-50 et L. 2315-56 du même code, en l'absence d'accord prévu à l'article L. 2315-45, dans les entreprises d'au moins trois cents salariés, une commission d'information et d'aide au logement des salariés et une commission de l'égalité professionnelle sont créées au sein du comité social et économique.</a:t>
            </a:r>
          </a:p>
          <a:p>
            <a:pPr marL="342900" indent="-342900" algn="just">
              <a:buFont typeface="+mj-lt"/>
              <a:buAutoNum type="arabicPeriod" startAt="2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4"/>
            </a:pPr>
            <a:r>
              <a:rPr lang="fr-FR" sz="1400" i="1" dirty="0">
                <a:latin typeface="Calibri" panose="020F0502020204030204" pitchFamily="34" charset="0"/>
                <a:ea typeface="Calibri" panose="020F0502020204030204" pitchFamily="34" charset="0"/>
                <a:cs typeface="Calibri" panose="020F0502020204030204" pitchFamily="34" charset="0"/>
              </a:rPr>
              <a:t>En application de l'article R. 2314-24 du code du travail, le tribunal judiciaire est saisi par requête des contestations portant sur l'électorat et la régularité des opérations électorales ainsi que sur la désignation de représentants syndicaux.</a:t>
            </a:r>
          </a:p>
          <a:p>
            <a:pPr algn="just"/>
            <a:br>
              <a:rPr lang="fr-FR" sz="1400" dirty="0">
                <a:latin typeface="Calibri" panose="020F0502020204030204" pitchFamily="34" charset="0"/>
                <a:ea typeface="Calibri" panose="020F0502020204030204" pitchFamily="34" charset="0"/>
                <a:cs typeface="Calibri" panose="020F0502020204030204" pitchFamily="34" charset="0"/>
              </a:rPr>
            </a:br>
            <a:endParaRPr lang="fr-FR" sz="14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D9A3711B-CC08-0AD0-DD54-BD2B663ED155}"/>
              </a:ext>
            </a:extLst>
          </p:cNvPr>
          <p:cNvSpPr txBox="1"/>
          <p:nvPr/>
        </p:nvSpPr>
        <p:spPr>
          <a:xfrm>
            <a:off x="232726" y="31531"/>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Contentieux des désignations</a:t>
            </a:r>
          </a:p>
        </p:txBody>
      </p:sp>
    </p:spTree>
    <p:extLst>
      <p:ext uri="{BB962C8B-B14F-4D97-AF65-F5344CB8AC3E}">
        <p14:creationId xmlns:p14="http://schemas.microsoft.com/office/powerpoint/2010/main" val="270149836"/>
      </p:ext>
    </p:extLst>
  </p:cSld>
  <p:clrMapOvr>
    <a:masterClrMapping/>
  </p:clrMapOvr>
</p:sld>
</file>

<file path=ppt/slides/slide9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2FB7AADD-EAE6-FF9B-9B7B-87A2D7C8B74A}"/>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2BA4D777-BF7F-E802-5FC3-601F0E7AF55D}"/>
              </a:ext>
            </a:extLst>
          </p:cNvPr>
          <p:cNvSpPr txBox="1"/>
          <p:nvPr/>
        </p:nvSpPr>
        <p:spPr>
          <a:xfrm>
            <a:off x="232726" y="1148745"/>
            <a:ext cx="11726548" cy="4847481"/>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11 février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n°24-60.197, Publié au bulletin (5/5)</a:t>
            </a:r>
          </a:p>
          <a:p>
            <a:pPr algn="just"/>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9"/>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R. 211-3-15, 1°, du code de l'organisation judiciaire, le tribunal judiciaire connaît des contestations relatives à l'électorat, à l'éligibilité et à la régularité des opérations électorales en ce qui concerne l'élection des membres de la délégation du personnel aux comités sociaux et économiques d'entreprise, aux comités sociaux et économiques d'établissement et aux comités sociaux et économiques centraux d'entreprise.</a:t>
            </a:r>
          </a:p>
          <a:p>
            <a:pPr marL="342900" indent="-342900" algn="just">
              <a:buFont typeface="+mj-lt"/>
              <a:buAutoNum type="arabicPeriod" startAt="2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9"/>
            </a:pPr>
            <a:r>
              <a:rPr lang="fr-FR" sz="1400" i="1" dirty="0">
                <a:latin typeface="Calibri" panose="020F0502020204030204" pitchFamily="34" charset="0"/>
                <a:ea typeface="Calibri" panose="020F0502020204030204" pitchFamily="34" charset="0"/>
                <a:cs typeface="Calibri" panose="020F0502020204030204" pitchFamily="34" charset="0"/>
              </a:rPr>
              <a:t>Selon l'article R. 211-3-16 du même code, dans sa rédaction applicable, le tribunal judiciaire connaît des contestations relatives à la désignation des délégués syndicaux et des représentants syndicaux aux comités sociaux et économiques d'entreprise, aux comités sociaux et économiques d'établissement, aux comités sociaux et économiques centraux d'entreprise et aux comités de groupe.</a:t>
            </a:r>
          </a:p>
          <a:p>
            <a:pPr marL="342900" indent="-342900" algn="just">
              <a:buFont typeface="+mj-lt"/>
              <a:buAutoNum type="arabicPeriod" startAt="2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9"/>
            </a:pPr>
            <a:r>
              <a:rPr lang="fr-FR" sz="1400" i="1" dirty="0">
                <a:latin typeface="Calibri" panose="020F0502020204030204" pitchFamily="34" charset="0"/>
                <a:ea typeface="Calibri" panose="020F0502020204030204" pitchFamily="34" charset="0"/>
                <a:cs typeface="Calibri" panose="020F0502020204030204" pitchFamily="34" charset="0"/>
              </a:rPr>
              <a:t>En vertu de l'article 761, 2°, du code de procédure civile, les parties sont dispensées de constituer avocat dans les cas prévus par la loi ou le règlement et notamment dans les matières énumérées par les articles R. 211-3-15 et R. 211-3-16 du code de l'organisation judiciaire.</a:t>
            </a:r>
          </a:p>
          <a:p>
            <a:pPr marL="342900" indent="-342900" algn="just">
              <a:buFont typeface="+mj-lt"/>
              <a:buAutoNum type="arabicPeriod" startAt="2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9"/>
            </a:pPr>
            <a:r>
              <a:rPr lang="fr-FR" sz="1400" i="1" dirty="0">
                <a:latin typeface="Calibri" panose="020F0502020204030204" pitchFamily="34" charset="0"/>
                <a:ea typeface="Calibri" panose="020F0502020204030204" pitchFamily="34" charset="0"/>
                <a:cs typeface="Calibri" panose="020F0502020204030204" pitchFamily="34" charset="0"/>
              </a:rPr>
              <a:t>Il résulte de l'application combinée de ces textes que la contestation des désignations des membres de commissions supplémentaires au sein du comité social et économique, qui sont membres du comité social et économique ou désignés par lui pour une durée qui prend fin avec celle du mandat des membres élus, doit être formée devant le tribunal judiciaire statuant sur requête, les parties étant dispensées de constituer avocat.</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9"/>
            </a:pPr>
            <a:r>
              <a:rPr lang="fr-FR" sz="1400" i="1" dirty="0">
                <a:latin typeface="Calibri" panose="020F0502020204030204" pitchFamily="34" charset="0"/>
                <a:ea typeface="Calibri" panose="020F0502020204030204" pitchFamily="34" charset="0"/>
                <a:cs typeface="Calibri" panose="020F0502020204030204" pitchFamily="34" charset="0"/>
              </a:rPr>
              <a:t>Pour déclarer irrecevable la contestation de la désignation des membres des autres commissions, le jugement retient qu'elle n'a pas été formée par voie d'assignation.</a:t>
            </a:r>
          </a:p>
          <a:p>
            <a:pPr marL="342900" indent="-342900" algn="just">
              <a:buFont typeface="+mj-lt"/>
              <a:buAutoNum type="arabicPeriod" startAt="29"/>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29"/>
            </a:pPr>
            <a:r>
              <a:rPr lang="fr-FR" sz="1400" i="1" dirty="0">
                <a:latin typeface="Calibri" panose="020F0502020204030204" pitchFamily="34" charset="0"/>
                <a:ea typeface="Calibri" panose="020F0502020204030204" pitchFamily="34" charset="0"/>
                <a:cs typeface="Calibri" panose="020F0502020204030204" pitchFamily="34" charset="0"/>
              </a:rPr>
              <a:t>En statuant ainsi, le tribunal judiciaire a violé les textes susvisés.</a:t>
            </a:r>
          </a:p>
          <a:p>
            <a:endParaRPr lang="fr-FR" sz="14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05323AA2-A8D1-9D74-08BD-C54F60786F85}"/>
              </a:ext>
            </a:extLst>
          </p:cNvPr>
          <p:cNvSpPr txBox="1"/>
          <p:nvPr/>
        </p:nvSpPr>
        <p:spPr>
          <a:xfrm>
            <a:off x="232726" y="31531"/>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Contentieux des désignations</a:t>
            </a:r>
          </a:p>
        </p:txBody>
      </p:sp>
    </p:spTree>
    <p:extLst>
      <p:ext uri="{BB962C8B-B14F-4D97-AF65-F5344CB8AC3E}">
        <p14:creationId xmlns:p14="http://schemas.microsoft.com/office/powerpoint/2010/main" val="1570629289"/>
      </p:ext>
    </p:extLst>
  </p:cSld>
  <p:clrMapOvr>
    <a:masterClrMapping/>
  </p:clrMapOvr>
</p:sld>
</file>

<file path=ppt/slides/slide9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0C8A2F63-5B48-3FF8-2D39-9896A2842312}"/>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ABBB6089-3CDB-037C-CB65-B517BF83408C}"/>
              </a:ext>
            </a:extLst>
          </p:cNvPr>
          <p:cNvSpPr txBox="1"/>
          <p:nvPr/>
        </p:nvSpPr>
        <p:spPr>
          <a:xfrm>
            <a:off x="232726" y="877917"/>
            <a:ext cx="11726548" cy="5986254"/>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4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n°24-22.583, Publié au bulletin (1/3)</a:t>
            </a:r>
          </a:p>
          <a:p>
            <a:endParaRPr lang="fr-FR" sz="8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Caducité d’une expertise CHSCT après la mise en place du comité social d’établissement… Et tant pis pour la santé et la sécurité des salariés et des usagers !</a:t>
            </a:r>
            <a:endParaRPr lang="fr-FR" sz="14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endParaRPr lang="fr-FR" sz="8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r>
              <a:rPr lang="fr-FR" sz="1400" i="1" dirty="0">
                <a:latin typeface="Calibri" panose="020F0502020204030204" pitchFamily="34" charset="0"/>
                <a:ea typeface="Calibri" panose="020F0502020204030204" pitchFamily="34" charset="0"/>
                <a:cs typeface="Calibri" panose="020F0502020204030204" pitchFamily="34" charset="0"/>
              </a:rPr>
              <a:t>Vu les articles 4 et 94 de la loi n° 2019-828 du 6 août 2019 de transformation de la fonction publique et l'article 51 du décret n° 2021-1570 du 3 décembre 2021 relatif aux comités sociaux d'établissement des établissements publics de santé, des établissements sociaux, des établissements médico-sociaux et des groupements de coopération sanitaire de moyens de droit public :</a:t>
            </a:r>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b="1" i="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10"/>
            </a:pPr>
            <a:r>
              <a:rPr lang="fr-FR" sz="1400" i="1" dirty="0">
                <a:latin typeface="Calibri" panose="020F0502020204030204" pitchFamily="34" charset="0"/>
                <a:ea typeface="Calibri" panose="020F0502020204030204" pitchFamily="34" charset="0"/>
                <a:cs typeface="Calibri" panose="020F0502020204030204" pitchFamily="34" charset="0"/>
              </a:rPr>
              <a:t>Selon l'article 4 de la loi du 6 août 2019 désormais codifiées au titre V du livre II de la partie législative du code général de la fonction publique,</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I - Dans chaque établissement public de santé, il est créé un comité social d'établissement.</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II - Les comités sociaux d'établissement, dotés de compétences consultatives, connaissent des questions relatives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1° Aux orientations stratégiques de l'établissement et à celles inscrivant l'établissement dans l'offre de soins au sein de son territoire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2° A l'accessibilité des services et à la qualité des services rendus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3° A l'organisation interne de l'établissement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4° Aux orientations stratégiques sur les politiques de ressources humaines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5° Aux enjeux et aux politiques d'égalité professionnelle et de lutte contre les discriminations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6° Aux lignes directrices de gestion en matière de promotion et valorisation des parcours professionnels. La mise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des lignes directrices de gestion fait l'objet d'un bilan, sur la base des décisions individuelles, devant le comité social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7° A la protection de la santé physique et mentale, à l'hygiène, à la sécurité des agents dans leur travail, à l'organisation du travail, au télétravail, aux enjeux liés à la déconnexion et aux dispositifs de régulation de l'utilisation des outils numériques, à l'amélioration des conditions de travail et aux prescriptions légales y afférentes.</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III - Dans les établissements publics mentionnés au I dont les effectifs sont au moins égaux à un seuil fixé par décret en Conseil d'Etat, il est institué, au sein du comité social d'établissement, une formation spécialisée en matière de santé, de sécurité et de conditions de travail. Dans les établissements publics mentionnés au même I dont les effectifs sont inférieurs au seuil précité, une formation spécialisée en matière de santé, de sécurité et de conditions de travail peut être instituée au sein du comité social d'établissement lorsque des risques professionnels particuliers le justifient, selon des modalités définies par le décret mentionné au premier alinéa du présent III. La formation spécialisée est chargée d'exercer les attributions énoncées au 7° du II, sauf lorsque ces questions se posent dans le cadre de projets de réorganisation de services examinés directement par le comité au titre du 3° du même II.</a:t>
            </a:r>
          </a:p>
        </p:txBody>
      </p:sp>
      <p:sp>
        <p:nvSpPr>
          <p:cNvPr id="2" name="TextBox 1" descr="" title="">
            <a:extLst>
              <a:ext uri="{FF2B5EF4-FFF2-40B4-BE49-F238E27FC236}">
                <a16:creationId xmlns:a16="http://schemas.microsoft.com/office/drawing/2014/main" id="{6EE197D6-4A89-C008-ED6D-6A0B5C866846}"/>
              </a:ext>
            </a:extLst>
          </p:cNvPr>
          <p:cNvSpPr txBox="1"/>
          <p:nvPr/>
        </p:nvSpPr>
        <p:spPr>
          <a:xfrm>
            <a:off x="232726" y="31531"/>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Contentieux des désignations</a:t>
            </a:r>
          </a:p>
        </p:txBody>
      </p:sp>
    </p:spTree>
    <p:extLst>
      <p:ext uri="{BB962C8B-B14F-4D97-AF65-F5344CB8AC3E}">
        <p14:creationId xmlns:p14="http://schemas.microsoft.com/office/powerpoint/2010/main" val="1734626335"/>
      </p:ext>
    </p:extLst>
  </p:cSld>
  <p:clrMapOvr>
    <a:masterClrMapping/>
  </p:clrMapOvr>
</p:sld>
</file>

<file path=ppt/slides/slide9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42F154EB-D08D-05BA-3206-606E1F9EFEB3}"/>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F14FC80D-0378-D3F7-9144-1CC2CD627D6D}"/>
              </a:ext>
            </a:extLst>
          </p:cNvPr>
          <p:cNvSpPr txBox="1"/>
          <p:nvPr/>
        </p:nvSpPr>
        <p:spPr>
          <a:xfrm>
            <a:off x="232726" y="877917"/>
            <a:ext cx="11726548" cy="5924699"/>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4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n°24-22.583, Publié au bulletin (2/3)</a:t>
            </a:r>
          </a:p>
          <a:p>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Selon l'article 94 de la loi du 6 août 2019, l'article 4 entre en vigueur en vue du prochain renouvellement général des instances dans la fonction publique.</a:t>
            </a:r>
          </a:p>
          <a:p>
            <a:pPr marL="342900" indent="-342900">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Selon l'article 51 du décret du 3 décembre 2021, lorsque la formation spécialisée ne dispose pas des éléments nécessaires à l'évaluation des risques professionnels, des conditions de santé et de sécurité ou des conditions de travail, le président de la formation spécialisée en matière de santé, de sécurité et de conditions de travail peut, à son initiative ou à la suite d'un vote majoritaire favorable des membres de la formation, faire appel à un expert certifié conformément aux articles R. 2315-51 et R. 2315-52 du code du travail dans les cas suivants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1° En cas de risque grave avéré, révélé ou non par un accident de service ou par un accident du travail ou en cas de maladie professionnelle ou à caractère professionnel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2° En cas de projet important modifiant les conditions de santé et de sécurité ou les conditions de travail lorsqu'il ne s'intègre pas dans un projet de réorganisation de service. Les frais d'expertise sont supportés par l'administration ou l'établissement dont relève la formation spécialisée. Le délai pour mener une expertise ne peut excéder quarante-cinq jours à compter du choix de l'expert certifié. Le président de la formation spécialisée doit motiver substantiellement sa décision de refus de faire appel à un expert en cas de vote majoritaire favorable des membres de la formation. Cette décision est communiquée à la formation spécialisée en matière de santé, de sécurité et de conditions de travail. En cas de désaccord sérieux et persistant entre les représentants du personnel et le président de la formation spécialisée sur le recours à l'expert certifié, la procédure prévue à l'alinéa suivant est mise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dans le délai mentionné au quatrième alinéa. L'agent de contrôle de l'inspection du travail est obligatoirement saisi. Cette intervention donne lieu à un rapport adressé conjointement au directeur d'établissement ou à l'administrateur du groupement et à la formation spécialisée. Ce rapport indique, s'il y a lieu, les manquements en matière d'hygiène et de sécurité et les mesures proposées pour remédier à la situation. Le directeur d'établissement ou l'administrateur du groupement adresse dans les quinze jours à l'auteur du rapport une réponse motivée indiquant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1° Les mesures prises au vu du rapport ;</a:t>
            </a:r>
            <a:br>
              <a:rPr lang="fr-FR" sz="1400" i="1" dirty="0">
                <a:latin typeface="Calibri" panose="020F0502020204030204" pitchFamily="34" charset="0"/>
                <a:ea typeface="Calibri" panose="020F0502020204030204" pitchFamily="34" charset="0"/>
                <a:cs typeface="Calibri" panose="020F0502020204030204" pitchFamily="34" charset="0"/>
              </a:rPr>
            </a:br>
            <a:r>
              <a:rPr lang="fr-FR" sz="1400" i="1" dirty="0">
                <a:latin typeface="Calibri" panose="020F0502020204030204" pitchFamily="34" charset="0"/>
                <a:ea typeface="Calibri" panose="020F0502020204030204" pitchFamily="34" charset="0"/>
                <a:cs typeface="Calibri" panose="020F0502020204030204" pitchFamily="34" charset="0"/>
              </a:rPr>
              <a:t>2° Les mesures qu'elle va prendre et le calendrier de leur mise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 Le directeur d'établissement ou l'administrateur du groupement communique, dans le même délai, copie de sa réponse à la formation spécialisée.</a:t>
            </a:r>
          </a:p>
          <a:p>
            <a:pPr marL="342900" indent="-342900" algn="just">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D'une part le législateur n'a entendu conférer la personnalité morale ni aux comités sociaux d'établissement des établissements publics de santé, des établissements sociaux et médico-sociaux et des groupements de coopération sanitaire de moyens de droit public, ni aux formations spécialisées qui sont instituées, le cas échéant, en leur sein. </a:t>
            </a:r>
          </a:p>
        </p:txBody>
      </p:sp>
      <p:sp>
        <p:nvSpPr>
          <p:cNvPr id="2" name="TextBox 1" descr="" title="">
            <a:extLst>
              <a:ext uri="{FF2B5EF4-FFF2-40B4-BE49-F238E27FC236}">
                <a16:creationId xmlns:a16="http://schemas.microsoft.com/office/drawing/2014/main" id="{96C59861-7BD0-6643-727B-6B5C4ADE552E}"/>
              </a:ext>
            </a:extLst>
          </p:cNvPr>
          <p:cNvSpPr txBox="1"/>
          <p:nvPr/>
        </p:nvSpPr>
        <p:spPr>
          <a:xfrm>
            <a:off x="232726" y="31531"/>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Contentieux des désignations</a:t>
            </a:r>
          </a:p>
        </p:txBody>
      </p:sp>
    </p:spTree>
    <p:extLst>
      <p:ext uri="{BB962C8B-B14F-4D97-AF65-F5344CB8AC3E}">
        <p14:creationId xmlns:p14="http://schemas.microsoft.com/office/powerpoint/2010/main" val="148140023"/>
      </p:ext>
    </p:extLst>
  </p:cSld>
  <p:clrMapOvr>
    <a:masterClrMapping/>
  </p:clrMapOvr>
</p:sld>
</file>

<file path=ppt/slides/slide9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1A05C1CC-A1AF-11AC-1E51-51D5BB37BB04}"/>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63C0EF59-35FC-A5AE-0741-DE4C2DE383EA}"/>
              </a:ext>
            </a:extLst>
          </p:cNvPr>
          <p:cNvSpPr txBox="1"/>
          <p:nvPr/>
        </p:nvSpPr>
        <p:spPr>
          <a:xfrm>
            <a:off x="232726" y="1651590"/>
            <a:ext cx="11726548" cy="3770263"/>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4 mars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n°24-22.583, Publié au bulletin (3/3)</a:t>
            </a:r>
          </a:p>
          <a:p>
            <a:pPr algn="just"/>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D'autre part le refus du président de la formation spécialisée de faire appel à un expert malgré le vote majoritaire favorable des membres de la formation constitue une décision susceptible de faire l'objet d'un recours pour excès de pouvoir devant le juge administratif.</a:t>
            </a:r>
          </a:p>
          <a:p>
            <a:pPr marL="342900" indent="-342900" algn="just">
              <a:buFont typeface="+mj-lt"/>
              <a:buAutoNum type="arabicPeriod" startAt="1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Il résulte de ces dispositions qu'une délibération d'un comité d'hygiène, de sécurité et des conditions de travail décidant du recours à une expertise pour risque grave sur le fondement de l'article L. 4614-12, 1°, du code du travail dans sa rédaction issue de la loi n° 2015-994 du 17 août 2015, antérieurement au déroulement du premier tour des élections professionnelles au sein d'un établissement public de santé, devient caduque de plein droit par suite de la mise en place postérieure du comité social d'établissement nouvellement élu et dépourvu de la personnalité morale.</a:t>
            </a:r>
          </a:p>
          <a:p>
            <a:pPr marL="342900" indent="-342900" algn="just">
              <a:buFont typeface="+mj-lt"/>
              <a:buAutoNum type="arabicPeriod" startAt="1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Pour rejeter la demande tendant à constater la caducité de l'expertise, l'arrêt retient que l'hôpital ne justifie par aucune disposition de la nécessité pour le comité social d'établissement de reprendre la délibération critiquée à son compte pour procéder à sa mise en </a:t>
            </a:r>
            <a:r>
              <a:rPr lang="fr-FR" sz="1400" i="1" dirty="0" err="1">
                <a:latin typeface="Calibri" panose="020F0502020204030204" pitchFamily="34" charset="0"/>
                <a:ea typeface="Calibri" panose="020F0502020204030204" pitchFamily="34" charset="0"/>
                <a:cs typeface="Calibri" panose="020F0502020204030204" pitchFamily="34" charset="0"/>
              </a:rPr>
              <a:t>oeuvre</a:t>
            </a:r>
            <a:r>
              <a:rPr lang="fr-FR" sz="1400" i="1" dirty="0">
                <a:latin typeface="Calibri" panose="020F0502020204030204" pitchFamily="34" charset="0"/>
                <a:ea typeface="Calibri" panose="020F0502020204030204" pitchFamily="34" charset="0"/>
                <a:cs typeface="Calibri" panose="020F0502020204030204" pitchFamily="34" charset="0"/>
              </a:rPr>
              <a:t>.</a:t>
            </a:r>
          </a:p>
          <a:p>
            <a:pPr marL="342900" indent="-342900" algn="just">
              <a:buFont typeface="+mj-lt"/>
              <a:buAutoNum type="arabicPeriod" startAt="14"/>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4"/>
            </a:pPr>
            <a:r>
              <a:rPr lang="fr-FR" sz="1400" i="1" dirty="0">
                <a:latin typeface="Calibri" panose="020F0502020204030204" pitchFamily="34" charset="0"/>
                <a:ea typeface="Calibri" panose="020F0502020204030204" pitchFamily="34" charset="0"/>
                <a:cs typeface="Calibri" panose="020F0502020204030204" pitchFamily="34" charset="0"/>
              </a:rPr>
              <a:t>En statuant ainsi, alors qu'il résultait de ses constatations que l'expertise avait été décidée par délibération du CHSCT du 28 septembre 2022 et que le comité social d'établissement avait été mis en place le 1er janvier 2023, la cour d'appel a violé les textes susvisés.</a:t>
            </a:r>
          </a:p>
          <a:p>
            <a:br>
              <a:rPr lang="fr-FR" sz="1400" i="1" dirty="0">
                <a:latin typeface="Calibri" panose="020F0502020204030204" pitchFamily="34" charset="0"/>
                <a:ea typeface="Calibri" panose="020F0502020204030204" pitchFamily="34" charset="0"/>
                <a:cs typeface="Calibri" panose="020F0502020204030204" pitchFamily="34" charset="0"/>
              </a:rPr>
            </a:br>
            <a:endParaRPr lang="fr-FR" sz="1400" i="1" dirty="0">
              <a:latin typeface="Calibri" panose="020F0502020204030204" pitchFamily="34" charset="0"/>
              <a:ea typeface="Calibri" panose="020F0502020204030204" pitchFamily="34" charset="0"/>
              <a:cs typeface="Calibri" panose="020F0502020204030204" pitchFamily="34" charset="0"/>
            </a:endParaRPr>
          </a:p>
        </p:txBody>
      </p:sp>
      <p:sp>
        <p:nvSpPr>
          <p:cNvPr id="2" name="TextBox 1" descr="" title="">
            <a:extLst>
              <a:ext uri="{FF2B5EF4-FFF2-40B4-BE49-F238E27FC236}">
                <a16:creationId xmlns:a16="http://schemas.microsoft.com/office/drawing/2014/main" id="{F6BA5060-137C-B90C-34A0-A7B6D081168D}"/>
              </a:ext>
            </a:extLst>
          </p:cNvPr>
          <p:cNvSpPr txBox="1"/>
          <p:nvPr/>
        </p:nvSpPr>
        <p:spPr>
          <a:xfrm>
            <a:off x="232726" y="168691"/>
            <a:ext cx="10794124" cy="846386"/>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Les institutions représentatives du personnel</a:t>
            </a:r>
          </a:p>
          <a:p>
            <a:pPr marL="914400" lvl="1" indent="-457200">
              <a:buFont typeface="Arial" panose="020B0604020202020204" pitchFamily="34" charset="0"/>
              <a:buChar char="•"/>
            </a:pPr>
            <a:r>
              <a:rPr lang="fr-FR" sz="20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Contentieux des désignations</a:t>
            </a:r>
          </a:p>
        </p:txBody>
      </p:sp>
    </p:spTree>
    <p:extLst>
      <p:ext uri="{BB962C8B-B14F-4D97-AF65-F5344CB8AC3E}">
        <p14:creationId xmlns:p14="http://schemas.microsoft.com/office/powerpoint/2010/main" val="1042375275"/>
      </p:ext>
    </p:extLst>
  </p:cSld>
  <p:clrMapOvr>
    <a:masterClrMapping/>
  </p:clrMapOvr>
</p:sld>
</file>

<file path=ppt/slides/slide9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741D7D8F-8D8E-6F73-C63A-3E804F74B60A}"/>
            </a:ext>
          </a:extLst>
        </p:cNvPr>
        <p:cNvGrpSpPr/>
        <p:nvPr/>
      </p:nvGrpSpPr>
      <p:grpSpPr>
        <a:xfrm>
          <a:off x="0" y="0"/>
          <a:ext cx="0" cy="0"/>
          <a:chOff x="0" y="0"/>
          <a:chExt cx="0" cy="0"/>
        </a:xfrm>
      </p:grpSpPr>
      <p:sp>
        <p:nvSpPr>
          <p:cNvPr id="4" name="TextBox 3" descr="" title="">
            <a:extLst>
              <a:ext uri="{FF2B5EF4-FFF2-40B4-BE49-F238E27FC236}">
                <a16:creationId xmlns:a16="http://schemas.microsoft.com/office/drawing/2014/main" id="{F6585854-0143-3136-9BF6-6C4175EF07F9}"/>
              </a:ext>
            </a:extLst>
          </p:cNvPr>
          <p:cNvSpPr txBox="1"/>
          <p:nvPr/>
        </p:nvSpPr>
        <p:spPr>
          <a:xfrm>
            <a:off x="232726" y="9595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Action du syndicat</a:t>
            </a:r>
          </a:p>
        </p:txBody>
      </p:sp>
      <p:sp>
        <p:nvSpPr>
          <p:cNvPr id="7" name="TextBox 6" descr="" title="">
            <a:extLst>
              <a:ext uri="{FF2B5EF4-FFF2-40B4-BE49-F238E27FC236}">
                <a16:creationId xmlns:a16="http://schemas.microsoft.com/office/drawing/2014/main" id="{D35FFF83-4137-F7CA-D6DE-F9634D90D360}"/>
              </a:ext>
            </a:extLst>
          </p:cNvPr>
          <p:cNvSpPr txBox="1"/>
          <p:nvPr/>
        </p:nvSpPr>
        <p:spPr>
          <a:xfrm>
            <a:off x="232726" y="887135"/>
            <a:ext cx="11726548" cy="5970865"/>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3 juin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n°24-16.837, Publié au bulletin (1/2)</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r>
              <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rPr>
              <a:t>Sous-traitance -  action syndicale</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Aux termes de l'article L. 3123-3 du code du travail, les salariés à temps partiel qui souhaitent occuper ou reprendre un emploi d'une durée au moins égale à celle mentionnée au premier alinéa de l'article L. 3123-7 ou un emploi à temps complet et les salariés à temps complet qui souhaitent occuper ou reprendre un emploi à temps partiel dans le même établissement ou, à défaut, dans la même entreprise ont priorité pour l'attribution d'un emploi ressortissant à leur catégorie professionnelle ou d'un emploi équivalent ou, si une convention ou un accord d'entreprise ou d'établissement ou, à défaut, une convention ou un accord de branche étendu le prévoit, d'un emploi présentant des caractéristiques différentes. L'employeur porte à la connaissance de ces salariés la liste des emplois disponibles correspondants.</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Il en résulte que cette priorité pour l'attribution d'un emploi ne s'applique pas aux emplois occupés par les salariés d'une autre entreprise telle qu'une entreprise de sous-traitance et que ne pèse pas sur l'employeur décidant d'avoir recours à la sous-traitance l'obligation de donner connaissance de la liste des emplois concernés aux salariés de sa propre entreprise.</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La cour d'appel qui, abstraction faite des motifs surabondants critiqués par le moyen pris en ses deuxième, troisième et quatrième branches, a retenu que l'article L. 3123-3 du code du travail ne faisait pas peser sur l'employeur l'obligation de proposer les emplois occupés par ses sous-traitants aux salariés de l'entreprise et n'imposait pas que tout recours à la sous-traitance doive au préalable faire l'objet d'une information des salariés à temps partiel de la société DHL, a fait l'exacte application de la loi.</a:t>
            </a:r>
          </a:p>
          <a:p>
            <a:pPr marL="342900" indent="-342900" algn="just">
              <a:buFont typeface="+mj-lt"/>
              <a:buAutoNum type="arabicPeriod" startAt="5"/>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5"/>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p>
          <a:p>
            <a:pPr marL="342900" indent="-342900" algn="just">
              <a:buFont typeface="+mj-lt"/>
              <a:buAutoNum type="arabicPeriod" startAt="5"/>
            </a:pP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a:r>
              <a:rPr lang="fr-FR" sz="1400" b="1" i="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p>
          <a:p>
            <a:pPr algn="just"/>
            <a:endParaRPr lang="fr-FR" sz="1400" b="1" i="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342900" indent="-342900" algn="just">
              <a:buFont typeface="+mj-lt"/>
              <a:buAutoNum type="arabicPeriod" startAt="10"/>
            </a:pPr>
            <a:r>
              <a:rPr lang="fr-FR" sz="1400" dirty="0">
                <a:latin typeface="Calibri" panose="020F0502020204030204" pitchFamily="34" charset="0"/>
                <a:ea typeface="Calibri" panose="020F0502020204030204" pitchFamily="34" charset="0"/>
                <a:cs typeface="Calibri" panose="020F0502020204030204" pitchFamily="34" charset="0"/>
              </a:rPr>
              <a:t>Aux termes de l'article L. 2132-3 du code du travail, les syndicats professionnels ont le droit d'agir en justice. Ils peuvent, devant toutes les juridictions, exercer tous les droits réservés à la partie civile concernant les faits portant un préjudice direct ou indirect à l'intérêt collectif de la profession qu'ils représentent.</a:t>
            </a:r>
          </a:p>
        </p:txBody>
      </p:sp>
    </p:spTree>
    <p:extLst>
      <p:ext uri="{BB962C8B-B14F-4D97-AF65-F5344CB8AC3E}">
        <p14:creationId xmlns:p14="http://schemas.microsoft.com/office/powerpoint/2010/main" val="3154533870"/>
      </p:ext>
    </p:extLst>
  </p:cSld>
  <p:clrMapOvr>
    <a:masterClrMapping/>
  </p:clrMapOvr>
</p:sld>
</file>

<file path=ppt/slides/slide9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B5727CAD-AB0A-03A3-408D-0B700AEE5E55}"/>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9F2226B5-7104-A033-EF13-8E4D6A4604A6}"/>
              </a:ext>
            </a:extLst>
          </p:cNvPr>
          <p:cNvSpPr txBox="1"/>
          <p:nvPr/>
        </p:nvSpPr>
        <p:spPr>
          <a:xfrm>
            <a:off x="232726" y="1643896"/>
            <a:ext cx="11726548" cy="3570208"/>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3 juin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n°24-16.837, Publié au bulletin (2/2)</a:t>
            </a:r>
          </a:p>
          <a:p>
            <a:pPr marL="285750" indent="-285750">
              <a:buFont typeface="Wingdings" panose="05000000000000000000" pitchFamily="2" charset="2"/>
              <a:buChar char="à"/>
            </a:pPr>
            <a:endPar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0"/>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Il en résulte qu'un syndicat peut agir en justice pour faire reconnaître l'existence d'une irrégularité commise par l'employeur au regard de dispositions légales, réglementaires ou conventionnelles ou au regard du principe d'égalité de traitement et demander, outre l'allocation de dommages et intérêts en réparation du préjudice ainsi causé à l'intérêt collectif de la profession, qu'il soit enjoint à l'employeur de mettre fin à l'avenir à l'irrégularité constatée, le cas échéant sous astreinte.</a:t>
            </a:r>
          </a:p>
          <a:p>
            <a:pPr marL="342900" indent="-342900" algn="just">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Le non-respect d'un engagement unilatéral concernant une catégorie de salariés porte atteinte à l'intérêt collectif de la profession.</a:t>
            </a:r>
          </a:p>
          <a:p>
            <a:pPr marL="342900" indent="-342900" algn="just">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Ayant constaté que la société avait manqué aux obligations, d'une part, de ne pas augmenter la proportion de livraisons déléguées à la sous-traitance, d'autre part, de remplacer les démarcheurs livreurs quittant l'entreprise par d'autres démarcheurs livreurs et non par des sous-traitants, résultant de son engagement unilatéral du 30 novembre 2016, la cour d'appel a exactement retenu que le syndicat était fondé à demander réparation du préjudice ainsi porté à l'intérêt collectif de la profession dont, au regard des éléments de fait et de preuve qui lui étaient soumis, elle a souverainement évalué le montant.</a:t>
            </a:r>
          </a:p>
          <a:p>
            <a:pPr marL="342900" indent="-342900" algn="just">
              <a:buFont typeface="+mj-lt"/>
              <a:buAutoNum type="arabicPeriod" startAt="11"/>
            </a:pPr>
            <a:endParaRPr lang="fr-FR" sz="1400"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11"/>
            </a:pPr>
            <a:r>
              <a:rPr lang="fr-FR" sz="1400" i="1" dirty="0">
                <a:latin typeface="Calibri" panose="020F0502020204030204" pitchFamily="34" charset="0"/>
                <a:ea typeface="Calibri" panose="020F0502020204030204" pitchFamily="34" charset="0"/>
                <a:cs typeface="Calibri" panose="020F0502020204030204" pitchFamily="34" charset="0"/>
              </a:rPr>
              <a:t>Le moyen n'est donc pas fondé.</a:t>
            </a:r>
            <a:endParaRPr lang="fr-FR" sz="1400" b="1" i="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p:txBody>
      </p:sp>
      <p:sp>
        <p:nvSpPr>
          <p:cNvPr id="2" name="TextBox 1" descr="" title="">
            <a:extLst>
              <a:ext uri="{FF2B5EF4-FFF2-40B4-BE49-F238E27FC236}">
                <a16:creationId xmlns:a16="http://schemas.microsoft.com/office/drawing/2014/main" id="{3E5B928C-06CA-DF37-284C-C3EC5A38830E}"/>
              </a:ext>
            </a:extLst>
          </p:cNvPr>
          <p:cNvSpPr txBox="1"/>
          <p:nvPr/>
        </p:nvSpPr>
        <p:spPr>
          <a:xfrm>
            <a:off x="232726" y="24835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Action du syndicat</a:t>
            </a:r>
          </a:p>
        </p:txBody>
      </p:sp>
    </p:spTree>
    <p:extLst>
      <p:ext uri="{BB962C8B-B14F-4D97-AF65-F5344CB8AC3E}">
        <p14:creationId xmlns:p14="http://schemas.microsoft.com/office/powerpoint/2010/main" val="301995990"/>
      </p:ext>
    </p:extLst>
  </p:cSld>
  <p:clrMapOvr>
    <a:masterClrMapping/>
  </p:clrMapOvr>
</p:sld>
</file>

<file path=ppt/slides/slide9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a:extLst>
            <a:ext uri="{FF2B5EF4-FFF2-40B4-BE49-F238E27FC236}">
              <a16:creationId xmlns:a16="http://schemas.microsoft.com/office/drawing/2014/main" id="{E2F85790-EB4E-6D2B-91B3-7359745EF9E1}"/>
            </a:ext>
          </a:extLst>
        </p:cNvPr>
        <p:cNvGrpSpPr/>
        <p:nvPr/>
      </p:nvGrpSpPr>
      <p:grpSpPr>
        <a:xfrm>
          <a:off x="0" y="0"/>
          <a:ext cx="0" cy="0"/>
          <a:chOff x="0" y="0"/>
          <a:chExt cx="0" cy="0"/>
        </a:xfrm>
      </p:grpSpPr>
      <p:sp>
        <p:nvSpPr>
          <p:cNvPr id="7" name="TextBox 6" descr="" title="">
            <a:extLst>
              <a:ext uri="{FF2B5EF4-FFF2-40B4-BE49-F238E27FC236}">
                <a16:creationId xmlns:a16="http://schemas.microsoft.com/office/drawing/2014/main" id="{AD9F4709-082A-ED82-2344-3ED8D80A7608}"/>
              </a:ext>
            </a:extLst>
          </p:cNvPr>
          <p:cNvSpPr txBox="1"/>
          <p:nvPr/>
        </p:nvSpPr>
        <p:spPr>
          <a:xfrm>
            <a:off x="232726" y="993924"/>
            <a:ext cx="11726548" cy="5509200"/>
          </a:xfrm>
          <a:prstGeom prst="rect">
            <a:avLst/>
          </a:prstGeom>
          <a:noFill/>
        </p:spPr>
        <p:txBody>
          <a:bodyPr wrap="square" rtlCol="0">
            <a:spAutoFit/>
          </a:bodyPr>
          <a:lstStyle/>
          <a:p>
            <a:pPr marL="285750" indent="-285750">
              <a:buFont typeface="Wingdings" panose="05000000000000000000" pitchFamily="2" charset="2"/>
              <a:buChar char="à"/>
            </a:pP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Soc 17 juin </a:t>
            </a:r>
            <a:r>
              <a:rPr lang="fr-FR" sz="1500" u="sng" dirty="0">
                <a:solidFill>
                  <a:schemeClr val="accent1">
                    <a:lumMod val="60000"/>
                    <a:lumOff val="40000"/>
                  </a:schemeClr>
                </a:solidFill>
                <a:latin typeface="Calibri" panose="020F0502020204030204" pitchFamily="34" charset="0"/>
                <a:ea typeface="Calibri" panose="020F0502020204030204" pitchFamily="34" charset="0"/>
                <a:cs typeface="Calibri" panose="020F0502020204030204" pitchFamily="34" charset="0"/>
              </a:rPr>
              <a:t>2026 n°25-15.847, Publié au bulletin (1/2)</a:t>
            </a:r>
          </a:p>
          <a:p>
            <a:endParaRPr lang="fr-FR" sz="1500" b="1" dirty="0">
              <a:solidFill>
                <a:srgbClr val="336699"/>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dirty="0">
                <a:latin typeface="Calibri" panose="020F0502020204030204" pitchFamily="34" charset="0"/>
                <a:ea typeface="Calibri" panose="020F0502020204030204" pitchFamily="34" charset="0"/>
                <a:cs typeface="Calibri" panose="020F0502020204030204" pitchFamily="34" charset="0"/>
              </a:rPr>
              <a:t>Aux termes de L. 2132-3 du code du travail, les syndicats professionnels ont le droit d'agir en justice. Ils peuvent, devant toutes les juridictions, exercer tous les droits réservés à la partie civile concernant les faits portant un préjudice direct ou indirect à l'intérêt collectif de la profession qu'ils représentent.</a:t>
            </a:r>
          </a:p>
          <a:p>
            <a:pPr marL="342900" indent="-342900" algn="just">
              <a:buFont typeface="+mj-lt"/>
              <a:buAutoNum type="arabicPeriod" startAt="4"/>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dirty="0">
                <a:latin typeface="Calibri" panose="020F0502020204030204" pitchFamily="34" charset="0"/>
                <a:ea typeface="Calibri" panose="020F0502020204030204" pitchFamily="34" charset="0"/>
                <a:cs typeface="Calibri" panose="020F0502020204030204" pitchFamily="34" charset="0"/>
              </a:rPr>
              <a:t>Il en résulte que si un syndicat peut agir en justice pour faire reconnaître l'existence d'une irrégularité commise par l'employeur au regard de dispositions légales, réglementaires ou conventionnelles ou au regard du principe d'égalité de traitement et demander, outre l'allocation de dommages et intérêts en réparation du préjudice ainsi causé à l'intérêt collectif de la profession, qu'il soit enjoint à l'employeur de mettre fin à l'irrégularité constatée, le cas échéant sous astreinte, il ne peut prétendre obtenir du juge qu'il condamne l'employeur à régulariser la situation individuelle des salariés concernés, une telle action relevant de la liberté personnelle de chaque salarié de conduire la défense de ses intérêts.</a:t>
            </a:r>
          </a:p>
          <a:p>
            <a:pPr marL="342900" indent="-342900" algn="just">
              <a:buFont typeface="+mj-lt"/>
              <a:buAutoNum type="arabicPeriod" startAt="4"/>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dirty="0">
                <a:latin typeface="Calibri" panose="020F0502020204030204" pitchFamily="34" charset="0"/>
                <a:ea typeface="Calibri" panose="020F0502020204030204" pitchFamily="34" charset="0"/>
                <a:cs typeface="Calibri" panose="020F0502020204030204" pitchFamily="34" charset="0"/>
              </a:rPr>
              <a:t>La cour d'appel a retenu, à bon droit, l'irrecevabilité des demandes du syndicat qui tendaient à ce qu'il soit ordonné à la société de rétablir l'ensemble des salariés dans leurs droits au regard de l'indemnité de congés payés, de déterminer les droits à congé payé des salariés dont le contrat avait été suspendu pour une durée ininterrompue d'un an et plus pour accident du travail ou maladie professionnelle ainsi que de ceux dont le contrat avait été suspendu pour maladie non professionnelle depuis le 1er décembre 2009 et de prendre les mesures leur permettant l'exercice effectif de ces droits, dès lors que ces demandes tendaient à la modification de la situation individuelle des salariés concernés, peu important que ceux-ci n'aient pas été nommément désignés.</a:t>
            </a:r>
          </a:p>
          <a:p>
            <a:pPr marL="342900" indent="-342900" algn="just">
              <a:buFont typeface="+mj-lt"/>
              <a:buAutoNum type="arabicPeriod" startAt="4"/>
            </a:pPr>
            <a:endParaRPr lang="fr-FR" sz="14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startAt="4"/>
            </a:pPr>
            <a:r>
              <a:rPr lang="fr-FR" sz="1400" dirty="0">
                <a:latin typeface="Calibri" panose="020F0502020204030204" pitchFamily="34" charset="0"/>
                <a:ea typeface="Calibri" panose="020F0502020204030204" pitchFamily="34" charset="0"/>
                <a:cs typeface="Calibri" panose="020F0502020204030204" pitchFamily="34" charset="0"/>
              </a:rPr>
              <a:t> Le moyen n'est donc pas fondé.</a:t>
            </a:r>
          </a:p>
          <a:p>
            <a:pPr marL="342900" indent="-342900" algn="just">
              <a:buFont typeface="+mj-lt"/>
              <a:buAutoNum type="arabicPeriod" startAt="4"/>
            </a:pPr>
            <a:endParaRPr lang="fr-FR" sz="1400" i="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a:r>
              <a:rPr lang="fr-FR" sz="1400" b="1" i="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p>
          <a:p>
            <a:pPr algn="just"/>
            <a:endParaRPr lang="fr-FR" sz="1400" b="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a:r>
              <a:rPr lang="fr-FR" sz="1400" dirty="0">
                <a:latin typeface="Calibri" panose="020F0502020204030204" pitchFamily="34" charset="0"/>
                <a:ea typeface="Calibri" panose="020F0502020204030204" pitchFamily="34" charset="0"/>
                <a:cs typeface="Calibri" panose="020F0502020204030204" pitchFamily="34" charset="0"/>
              </a:rPr>
              <a:t>Vu l'article L. 2132-3 du code du travail :</a:t>
            </a:r>
            <a:endParaRPr lang="fr-FR" sz="1400" b="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algn="just"/>
            <a:endParaRPr lang="fr-FR" sz="1400" b="1"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342900" indent="-342900" algn="just">
              <a:buFont typeface="+mj-lt"/>
              <a:buAutoNum type="arabicPeriod" startAt="9"/>
            </a:pPr>
            <a:r>
              <a:rPr lang="fr-FR" sz="1400" dirty="0">
                <a:latin typeface="Calibri" panose="020F0502020204030204" pitchFamily="34" charset="0"/>
                <a:ea typeface="Calibri" panose="020F0502020204030204" pitchFamily="34" charset="0"/>
                <a:cs typeface="Calibri" panose="020F0502020204030204" pitchFamily="34" charset="0"/>
              </a:rPr>
              <a:t>Aux termes de cet article, les syndicats professionnels ont le droit d'agir en justice. Ils peuvent, devant toutes les juridictions, exercer tous les droits réservés à la partie civile concernant les faits portant un préjudice direct ou indirect à l'intérêt collectif de la profession qu'ils représentent.</a:t>
            </a:r>
          </a:p>
        </p:txBody>
      </p:sp>
      <p:sp>
        <p:nvSpPr>
          <p:cNvPr id="2" name="TextBox 1" descr="" title="">
            <a:extLst>
              <a:ext uri="{FF2B5EF4-FFF2-40B4-BE49-F238E27FC236}">
                <a16:creationId xmlns:a16="http://schemas.microsoft.com/office/drawing/2014/main" id="{49F7862D-B97D-FE59-328D-2DEB2111D762}"/>
              </a:ext>
            </a:extLst>
          </p:cNvPr>
          <p:cNvSpPr txBox="1"/>
          <p:nvPr/>
        </p:nvSpPr>
        <p:spPr>
          <a:xfrm>
            <a:off x="232726" y="95952"/>
            <a:ext cx="10794124" cy="538609"/>
          </a:xfrm>
          <a:prstGeom prst="rect">
            <a:avLst/>
          </a:prstGeom>
          <a:noFill/>
        </p:spPr>
        <p:txBody>
          <a:bodyPr wrap="square" rtlCol="0">
            <a:spAutoFit/>
          </a:bodyPr>
          <a:lstStyle/>
          <a:p>
            <a:r>
              <a:rPr lang="fr-FR" sz="29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Action du syndicat</a:t>
            </a:r>
          </a:p>
        </p:txBody>
      </p:sp>
    </p:spTree>
    <p:extLst>
      <p:ext uri="{BB962C8B-B14F-4D97-AF65-F5344CB8AC3E}">
        <p14:creationId xmlns:p14="http://schemas.microsoft.com/office/powerpoint/2010/main" val="21323698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ap:Properties xmlns:vt="http://schemas.openxmlformats.org/officeDocument/2006/docPropsVTypes" xmlns:ap="http://schemas.openxmlformats.org/officeDocument/2006/extended-properties">
  <ap:Slides>130</ap:Slides>
</ap:Properties>
</file>

<file path=docProps/core.xml><?xml version="1.0" encoding="utf-8"?>
<coreProperties xmlns:dc="http://purl.org/dc/elements/1.1/" xmlns:dcterms="http://purl.org/dc/terms/" xmlns:xsi="http://www.w3.org/2001/XMLSchema-instance" xmlns="http://schemas.openxmlformats.org/package/2006/metadata/core-properties">
  <dcterms:created xsi:type="dcterms:W3CDTF">2026-07-07T22:00:00.0000000Z</dcterms:created>
  <dcterms:modified xsi:type="dcterms:W3CDTF">2026-07-07T22:00:00.0000000Z</dcterms:modified>
</coreProperties>
</file>