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7" d="100"/>
          <a:sy n="67" d="100"/>
        </p:scale>
        <p:origin x="10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8B670-0D2B-6BE0-ABA6-13AB0D915CA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68A8841-FCD9-16D8-9795-7DD532DF44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B8C92CE-5E17-E31E-3CCB-B5326F33F9BF}"/>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5" name="Espace réservé du pied de page 4">
            <a:extLst>
              <a:ext uri="{FF2B5EF4-FFF2-40B4-BE49-F238E27FC236}">
                <a16:creationId xmlns:a16="http://schemas.microsoft.com/office/drawing/2014/main" id="{F77712C2-6316-DC88-CF72-1B61F193533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863C65-FB3E-A6AD-FFD7-CF5A07FAB648}"/>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3070677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ECF49-D1A0-BAC7-DC89-4D9775AFAE9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72AE00B-2260-56F0-B015-637306EDCC4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511F3AF-AB88-65DD-F79A-60E54D826555}"/>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5" name="Espace réservé du pied de page 4">
            <a:extLst>
              <a:ext uri="{FF2B5EF4-FFF2-40B4-BE49-F238E27FC236}">
                <a16:creationId xmlns:a16="http://schemas.microsoft.com/office/drawing/2014/main" id="{EAB47248-73C6-ED57-DE8A-CF4D2086A9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1C96382-2792-F38E-E619-D11AC80E1BF7}"/>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2349870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F3A799D-A2F3-BB76-899B-31CFFDA7B7D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22061DC-2598-03F6-3AC0-FAEC861A106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C50BEB2-4D9F-628A-1B04-9BAB651290B1}"/>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5" name="Espace réservé du pied de page 4">
            <a:extLst>
              <a:ext uri="{FF2B5EF4-FFF2-40B4-BE49-F238E27FC236}">
                <a16:creationId xmlns:a16="http://schemas.microsoft.com/office/drawing/2014/main" id="{60311EA7-B0E9-1FC5-E263-D184735D7D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86737E-F2CE-A9BA-8714-FE14A3BB1A01}"/>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320402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9F3AEF-644E-08BF-6CBE-08079D6A3A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239AC4D-3F51-159B-C7C3-EAD752F085C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E8B3568-A2B8-BA94-522B-DC1C28911230}"/>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5" name="Espace réservé du pied de page 4">
            <a:extLst>
              <a:ext uri="{FF2B5EF4-FFF2-40B4-BE49-F238E27FC236}">
                <a16:creationId xmlns:a16="http://schemas.microsoft.com/office/drawing/2014/main" id="{EE2FBE17-9A23-AC75-3859-96E01FB358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728E04-DF19-12D7-E284-CC9D4B00B396}"/>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2826489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0B023F-F859-F2D6-261F-8501E2CA0E1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82CBDFA-778F-20CA-CA7D-165F6735C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540AFF7-AFB0-A202-F6BA-28247C85B352}"/>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5" name="Espace réservé du pied de page 4">
            <a:extLst>
              <a:ext uri="{FF2B5EF4-FFF2-40B4-BE49-F238E27FC236}">
                <a16:creationId xmlns:a16="http://schemas.microsoft.com/office/drawing/2014/main" id="{5BB5CC59-35BB-4D3B-D7BA-5D993315F3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C5625AC-79F6-EED7-CC81-B576BF409E56}"/>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1808780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DD1E83-CCE9-F0F0-DA0B-967F57F2255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781259B-4E0F-24A4-742A-395C5678C98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7AAB0A2-3A92-4599-265B-8EAF96AA824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B4B7D0BF-51BA-1F3B-AF0B-9E28778600BC}"/>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6" name="Espace réservé du pied de page 5">
            <a:extLst>
              <a:ext uri="{FF2B5EF4-FFF2-40B4-BE49-F238E27FC236}">
                <a16:creationId xmlns:a16="http://schemas.microsoft.com/office/drawing/2014/main" id="{9A75389B-1F2A-5FEE-9DB5-0FC7DDD4E1A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7DEE129-1D91-3669-891A-E36EF1ABD322}"/>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3114102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2481B-D085-DBB4-54A8-1C7AFDA323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74B3B38-AAB9-79FD-D9CF-0EA5659FC2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16A63CD-ADF0-CEDC-CB8F-ECD8C6151C1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F05DD2D-56BF-640D-757B-74D1C7D01E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2335E91-F6A1-42A6-50E9-C36F1881B14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1D01CF2-0E0A-14D8-EF48-4D8D0FAAD85D}"/>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8" name="Espace réservé du pied de page 7">
            <a:extLst>
              <a:ext uri="{FF2B5EF4-FFF2-40B4-BE49-F238E27FC236}">
                <a16:creationId xmlns:a16="http://schemas.microsoft.com/office/drawing/2014/main" id="{2A73168F-9D2E-6EC1-D8B0-FF1FA3348D6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16A9819-5AC8-AFA6-6C84-861C573C091A}"/>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4047470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84E232-66BC-BD88-78AA-7E2734B8450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F23A485-FD22-684B-BEF7-BB0A4FF1DEAC}"/>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4" name="Espace réservé du pied de page 3">
            <a:extLst>
              <a:ext uri="{FF2B5EF4-FFF2-40B4-BE49-F238E27FC236}">
                <a16:creationId xmlns:a16="http://schemas.microsoft.com/office/drawing/2014/main" id="{FB908368-6CB2-C86B-B4EA-07468662D4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8714F1B-D379-38E3-8270-B73F8B8C8481}"/>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210667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CD06F7A-AE71-2EA1-D303-8290F9068A32}"/>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3" name="Espace réservé du pied de page 2">
            <a:extLst>
              <a:ext uri="{FF2B5EF4-FFF2-40B4-BE49-F238E27FC236}">
                <a16:creationId xmlns:a16="http://schemas.microsoft.com/office/drawing/2014/main" id="{9CEFA809-8E84-C7D7-47B0-EEF83367E43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B4DD14C-A161-0B3E-576C-F8F34CA6F0D5}"/>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2708166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B1618D-8ABE-1E98-1E5C-B85C93DCA2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2956D5E-538D-0435-C6A2-2184C39BB7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D4C4CC7-295A-2899-44A6-113F911AF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B9E1517-3EBB-CFE4-C1C1-A98483130E91}"/>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6" name="Espace réservé du pied de page 5">
            <a:extLst>
              <a:ext uri="{FF2B5EF4-FFF2-40B4-BE49-F238E27FC236}">
                <a16:creationId xmlns:a16="http://schemas.microsoft.com/office/drawing/2014/main" id="{74222C93-9F10-660E-23A0-193D5BD10C9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E0C87F7-8061-A562-6C64-B6D39DE4E822}"/>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810355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10D3B-39FB-004B-EBF7-68A2AC7847F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97FEA6C-D014-EC2C-E538-080F983BDD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DFC53E4B-8930-90F3-8B0C-731CDB120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F97062A-DFFF-FFED-A755-EBAB36328A13}"/>
              </a:ext>
            </a:extLst>
          </p:cNvPr>
          <p:cNvSpPr>
            <a:spLocks noGrp="1"/>
          </p:cNvSpPr>
          <p:nvPr>
            <p:ph type="dt" sz="half" idx="10"/>
          </p:nvPr>
        </p:nvSpPr>
        <p:spPr/>
        <p:txBody>
          <a:bodyPr/>
          <a:lstStyle/>
          <a:p>
            <a:fld id="{F9D2D09B-B374-4489-90F1-6BB0546F8A73}" type="datetimeFigureOut">
              <a:rPr lang="fr-FR" smtClean="0"/>
              <a:t>09/07/2026</a:t>
            </a:fld>
            <a:endParaRPr lang="fr-FR"/>
          </a:p>
        </p:txBody>
      </p:sp>
      <p:sp>
        <p:nvSpPr>
          <p:cNvPr id="6" name="Espace réservé du pied de page 5">
            <a:extLst>
              <a:ext uri="{FF2B5EF4-FFF2-40B4-BE49-F238E27FC236}">
                <a16:creationId xmlns:a16="http://schemas.microsoft.com/office/drawing/2014/main" id="{5A29DEB2-8355-ADD8-C10B-101A1B2CF04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E526504-47F4-3CDE-03A4-1BD96A084039}"/>
              </a:ext>
            </a:extLst>
          </p:cNvPr>
          <p:cNvSpPr>
            <a:spLocks noGrp="1"/>
          </p:cNvSpPr>
          <p:nvPr>
            <p:ph type="sldNum" sz="quarter" idx="12"/>
          </p:nvPr>
        </p:nvSpPr>
        <p:spPr/>
        <p:txBody>
          <a:bodyPr/>
          <a:lstStyle/>
          <a:p>
            <a:fld id="{EA01AE98-1C96-48A7-BEBC-A0A83F8F21C6}" type="slidenum">
              <a:rPr lang="fr-FR" smtClean="0"/>
              <a:t>‹N°›</a:t>
            </a:fld>
            <a:endParaRPr lang="fr-FR"/>
          </a:p>
        </p:txBody>
      </p:sp>
    </p:spTree>
    <p:extLst>
      <p:ext uri="{BB962C8B-B14F-4D97-AF65-F5344CB8AC3E}">
        <p14:creationId xmlns:p14="http://schemas.microsoft.com/office/powerpoint/2010/main" val="265873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79B99FC-BE11-E46B-5F3F-7ED6207ADC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C8DF1DE-ADB3-153A-0188-8AD2DF3B9B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F81FCE1-71F2-606B-7B7C-51C306846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D2D09B-B374-4489-90F1-6BB0546F8A73}" type="datetimeFigureOut">
              <a:rPr lang="fr-FR" smtClean="0"/>
              <a:t>09/07/2026</a:t>
            </a:fld>
            <a:endParaRPr lang="fr-FR"/>
          </a:p>
        </p:txBody>
      </p:sp>
      <p:sp>
        <p:nvSpPr>
          <p:cNvPr id="5" name="Espace réservé du pied de page 4">
            <a:extLst>
              <a:ext uri="{FF2B5EF4-FFF2-40B4-BE49-F238E27FC236}">
                <a16:creationId xmlns:a16="http://schemas.microsoft.com/office/drawing/2014/main" id="{57DEBFFC-2952-C458-A20B-95F25157DB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BA3E2A3-0367-D785-F277-6173A1B451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01AE98-1C96-48A7-BEBC-A0A83F8F21C6}" type="slidenum">
              <a:rPr lang="fr-FR" smtClean="0"/>
              <a:t>‹N°›</a:t>
            </a:fld>
            <a:endParaRPr lang="fr-FR"/>
          </a:p>
        </p:txBody>
      </p:sp>
    </p:spTree>
    <p:extLst>
      <p:ext uri="{BB962C8B-B14F-4D97-AF65-F5344CB8AC3E}">
        <p14:creationId xmlns:p14="http://schemas.microsoft.com/office/powerpoint/2010/main" val="37549202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planif-territoires.logement.gouv.fr/juillet-2024-guide-evolution-de-la-reglementation-a176.html"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7570D17-5180-F3A3-A16A-F475ABAEB323}"/>
              </a:ext>
            </a:extLst>
          </p:cNvPr>
          <p:cNvSpPr txBox="1"/>
          <p:nvPr/>
        </p:nvSpPr>
        <p:spPr>
          <a:xfrm>
            <a:off x="374904" y="2428614"/>
            <a:ext cx="2725755" cy="646331"/>
          </a:xfrm>
          <a:prstGeom prst="rect">
            <a:avLst/>
          </a:prstGeom>
          <a:noFill/>
          <a:ln>
            <a:solidFill>
              <a:schemeClr val="accent6"/>
            </a:solidFill>
          </a:ln>
        </p:spPr>
        <p:txBody>
          <a:bodyPr wrap="square" rtlCol="0">
            <a:spAutoFit/>
          </a:bodyPr>
          <a:lstStyle/>
          <a:p>
            <a:r>
              <a:rPr lang="fr-FR" dirty="0">
                <a:solidFill>
                  <a:schemeClr val="bg2"/>
                </a:solidFill>
                <a:latin typeface="Abadi ExtraLight" panose="020B0204020104020204" pitchFamily="34" charset="0"/>
              </a:rPr>
              <a:t>Me Christine CARBONNEL</a:t>
            </a:r>
          </a:p>
          <a:p>
            <a:r>
              <a:rPr lang="fr-FR" dirty="0">
                <a:solidFill>
                  <a:schemeClr val="bg2"/>
                </a:solidFill>
                <a:latin typeface="Abadi ExtraLight" panose="020B0204020104020204" pitchFamily="34" charset="0"/>
              </a:rPr>
              <a:t>Avocat à la Cour</a:t>
            </a:r>
          </a:p>
        </p:txBody>
      </p:sp>
      <p:sp>
        <p:nvSpPr>
          <p:cNvPr id="5" name="ZoneTexte 4">
            <a:extLst>
              <a:ext uri="{FF2B5EF4-FFF2-40B4-BE49-F238E27FC236}">
                <a16:creationId xmlns:a16="http://schemas.microsoft.com/office/drawing/2014/main" id="{8DA0F1E5-6A07-FFB2-4712-9073BA56CA5A}"/>
              </a:ext>
            </a:extLst>
          </p:cNvPr>
          <p:cNvSpPr txBox="1"/>
          <p:nvPr/>
        </p:nvSpPr>
        <p:spPr>
          <a:xfrm>
            <a:off x="374904" y="4059936"/>
            <a:ext cx="3154680" cy="646331"/>
          </a:xfrm>
          <a:prstGeom prst="rect">
            <a:avLst/>
          </a:prstGeom>
          <a:noFill/>
          <a:ln>
            <a:solidFill>
              <a:schemeClr val="accent6"/>
            </a:solidFill>
          </a:ln>
        </p:spPr>
        <p:txBody>
          <a:bodyPr wrap="square" rtlCol="0">
            <a:spAutoFit/>
          </a:bodyPr>
          <a:lstStyle/>
          <a:p>
            <a:r>
              <a:rPr lang="fr-FR">
                <a:solidFill>
                  <a:schemeClr val="bg2"/>
                </a:solidFill>
                <a:latin typeface="Abadi ExtraLight" panose="020B0204020104020204" pitchFamily="34" charset="0"/>
              </a:rPr>
              <a:t>Me Bertrand RACLET</a:t>
            </a:r>
          </a:p>
          <a:p>
            <a:r>
              <a:rPr lang="fr-FR" i="1">
                <a:solidFill>
                  <a:schemeClr val="bg2"/>
                </a:solidFill>
                <a:latin typeface="Abadi ExtraLight" panose="020B0204020104020204" pitchFamily="34" charset="0"/>
              </a:rPr>
              <a:t>Avocat à la Cour</a:t>
            </a:r>
            <a:endParaRPr lang="fr-FR" i="1" dirty="0">
              <a:solidFill>
                <a:schemeClr val="bg2"/>
              </a:solidFill>
              <a:latin typeface="Abadi ExtraLight" panose="020B0204020104020204" pitchFamily="34" charset="0"/>
            </a:endParaRPr>
          </a:p>
        </p:txBody>
      </p:sp>
      <p:pic>
        <p:nvPicPr>
          <p:cNvPr id="6" name="Image 5">
            <a:extLst>
              <a:ext uri="{FF2B5EF4-FFF2-40B4-BE49-F238E27FC236}">
                <a16:creationId xmlns:a16="http://schemas.microsoft.com/office/drawing/2014/main" id="{B29FDC4F-9529-D926-58CB-B329ED8A0D14}"/>
              </a:ext>
            </a:extLst>
          </p:cNvPr>
          <p:cNvPicPr>
            <a:picLocks noChangeAspect="1"/>
          </p:cNvPicPr>
          <p:nvPr/>
        </p:nvPicPr>
        <p:blipFill>
          <a:blip r:embed="rId2"/>
          <a:stretch>
            <a:fillRect/>
          </a:stretch>
        </p:blipFill>
        <p:spPr>
          <a:xfrm>
            <a:off x="374904" y="4898048"/>
            <a:ext cx="1877731" cy="4694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ZoneTexte 6">
            <a:extLst>
              <a:ext uri="{FF2B5EF4-FFF2-40B4-BE49-F238E27FC236}">
                <a16:creationId xmlns:a16="http://schemas.microsoft.com/office/drawing/2014/main" id="{3FACA141-965C-E1D7-2928-FCFEF8DE7C51}"/>
              </a:ext>
            </a:extLst>
          </p:cNvPr>
          <p:cNvSpPr txBox="1"/>
          <p:nvPr/>
        </p:nvSpPr>
        <p:spPr>
          <a:xfrm>
            <a:off x="4462272" y="2467217"/>
            <a:ext cx="6728462" cy="3539430"/>
          </a:xfrm>
          <a:prstGeom prst="rect">
            <a:avLst/>
          </a:prstGeom>
          <a:noFill/>
        </p:spPr>
        <p:txBody>
          <a:bodyPr wrap="square" rtlCol="0">
            <a:spAutoFit/>
          </a:bodyPr>
          <a:lstStyle/>
          <a:p>
            <a:r>
              <a:rPr lang="fr-FR" sz="1600" dirty="0">
                <a:solidFill>
                  <a:schemeClr val="bg2"/>
                </a:solidFill>
              </a:rPr>
              <a:t>Le nouvel alinéa de l’article L 145-46-1 du Code de commerce :</a:t>
            </a:r>
          </a:p>
          <a:p>
            <a:endParaRPr lang="fr-FR" sz="1600" i="1" dirty="0">
              <a:solidFill>
                <a:schemeClr val="bg2"/>
              </a:solidFill>
            </a:endParaRPr>
          </a:p>
          <a:p>
            <a:r>
              <a:rPr lang="fr-FR" sz="1600" i="1" dirty="0">
                <a:solidFill>
                  <a:srgbClr val="FF0000"/>
                </a:solidFill>
              </a:rPr>
              <a:t>Le local à usage commercial, au sens du premier alinéa, s'entend de tout local destiné à l'exercice, à titre principal, d'une activité de commerce de détail ou de gros ou de prestations de service à caractère commercial, y compris les réserves et les emplacements attenants affectés à ces activités ou ces prestations, à l’exclusion des locaux à usage exclusif de bureau et des entrepôts. Le local à usage artisanal, au sens du même premier alinéa, s’entend de tout local destiné à l’exercice, à titre principal, d’une activité professionnelle indépendante de production, de transformation, de réparation ou de prestation de services figurant sur une liste établie par décret en Conseil d’État, y compris les réserves et les emplacements attenants affectés à cette activité, à l’exclusion des entrepôts</a:t>
            </a:r>
            <a:r>
              <a:rPr lang="fr-FR" sz="1600" i="1" dirty="0">
                <a:solidFill>
                  <a:srgbClr val="FF0000"/>
                </a:solidFill>
                <a:latin typeface="Abadi ExtraLight" panose="020B0204020104020204" pitchFamily="34" charset="0"/>
              </a:rPr>
              <a:t>.</a:t>
            </a:r>
          </a:p>
        </p:txBody>
      </p:sp>
      <p:sp>
        <p:nvSpPr>
          <p:cNvPr id="8" name="ZoneTexte 7">
            <a:extLst>
              <a:ext uri="{FF2B5EF4-FFF2-40B4-BE49-F238E27FC236}">
                <a16:creationId xmlns:a16="http://schemas.microsoft.com/office/drawing/2014/main" id="{6BE574FB-2A3B-1271-0716-524F5AAB80E6}"/>
              </a:ext>
            </a:extLst>
          </p:cNvPr>
          <p:cNvSpPr txBox="1"/>
          <p:nvPr/>
        </p:nvSpPr>
        <p:spPr>
          <a:xfrm>
            <a:off x="2478025" y="358910"/>
            <a:ext cx="6704075" cy="369332"/>
          </a:xfrm>
          <a:prstGeom prst="rect">
            <a:avLst/>
          </a:prstGeom>
          <a:noFill/>
          <a:ln>
            <a:noFill/>
          </a:ln>
        </p:spPr>
        <p:txBody>
          <a:bodyPr wrap="square" rtlCol="0">
            <a:spAutoFit/>
          </a:bodyPr>
          <a:lstStyle/>
          <a:p>
            <a:r>
              <a:rPr lang="fr-FR" b="1" u="sng" dirty="0">
                <a:solidFill>
                  <a:schemeClr val="bg2"/>
                </a:solidFill>
                <a:latin typeface="Abadi ExtraLight" panose="020B0204020104020204" pitchFamily="34" charset="0"/>
              </a:rPr>
              <a:t>SOUS COMMISSION DES BAUX COMMERCIAUX DU 7 JUILLET 2026</a:t>
            </a:r>
          </a:p>
        </p:txBody>
      </p:sp>
      <p:sp>
        <p:nvSpPr>
          <p:cNvPr id="9" name="ZoneTexte 8">
            <a:extLst>
              <a:ext uri="{FF2B5EF4-FFF2-40B4-BE49-F238E27FC236}">
                <a16:creationId xmlns:a16="http://schemas.microsoft.com/office/drawing/2014/main" id="{DA3D124F-989A-AC37-7568-C3553C51661E}"/>
              </a:ext>
            </a:extLst>
          </p:cNvPr>
          <p:cNvSpPr txBox="1"/>
          <p:nvPr/>
        </p:nvSpPr>
        <p:spPr>
          <a:xfrm>
            <a:off x="1952244" y="1297734"/>
            <a:ext cx="8574025" cy="461665"/>
          </a:xfrm>
          <a:prstGeom prst="rect">
            <a:avLst/>
          </a:prstGeom>
          <a:noFill/>
          <a:ln>
            <a:noFill/>
          </a:ln>
        </p:spPr>
        <p:txBody>
          <a:bodyPr wrap="square" rtlCol="0">
            <a:spAutoFit/>
          </a:bodyPr>
          <a:lstStyle/>
          <a:p>
            <a:r>
              <a:rPr lang="fr-FR" sz="2400" b="1" dirty="0">
                <a:solidFill>
                  <a:schemeClr val="bg2"/>
                </a:solidFill>
                <a:latin typeface="Abadi ExtraLight" panose="020B0204020104020204" pitchFamily="34" charset="0"/>
              </a:rPr>
              <a:t>LE DROIT DE PREFERENCE LEGAL APRES LA LOI DU 26 MAI 2026</a:t>
            </a:r>
          </a:p>
        </p:txBody>
      </p:sp>
    </p:spTree>
    <p:extLst>
      <p:ext uri="{BB962C8B-B14F-4D97-AF65-F5344CB8AC3E}">
        <p14:creationId xmlns:p14="http://schemas.microsoft.com/office/powerpoint/2010/main" val="83748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1">
                <a:lumMod val="5000"/>
                <a:lumOff val="95000"/>
              </a:schemeClr>
            </a:gs>
            <a:gs pos="74000">
              <a:schemeClr val="accent1">
                <a:lumMod val="45000"/>
                <a:lumOff val="55000"/>
              </a:schemeClr>
            </a:gs>
            <a:gs pos="11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FDB3AF3-47C4-E59A-7305-C7FB882B08A1}"/>
              </a:ext>
            </a:extLst>
          </p:cNvPr>
          <p:cNvSpPr txBox="1"/>
          <p:nvPr/>
        </p:nvSpPr>
        <p:spPr>
          <a:xfrm>
            <a:off x="500062" y="119895"/>
            <a:ext cx="11191875" cy="3433761"/>
          </a:xfrm>
          <a:prstGeom prst="rect">
            <a:avLst/>
          </a:prstGeom>
          <a:noFill/>
        </p:spPr>
        <p:txBody>
          <a:bodyPr wrap="square">
            <a:spAutoFit/>
          </a:bodyPr>
          <a:lstStyle/>
          <a:p>
            <a:pPr marL="449580" algn="just">
              <a:lnSpc>
                <a:spcPct val="107000"/>
              </a:lnSpc>
              <a:spcAft>
                <a:spcPts val="600"/>
              </a:spcAft>
              <a:buNone/>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La doctrine fiscale distingue :</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locaux de stockage </a:t>
            </a: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taxables</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a:t>
            </a:r>
          </a:p>
          <a:p>
            <a:pPr marL="742950" lvl="1" indent="-285750" algn="just">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Locaux affectés au transit des marchandises, locaux constituant des unités de conditionnement ou de reconditionnement de produits ou de marchandises</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Locaux de stockage </a:t>
            </a: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non</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a:t>
            </a: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taxables</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a:t>
            </a:r>
          </a:p>
          <a:p>
            <a:pPr marL="742950" lvl="1" indent="-285750" algn="just">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locaux de stockage dépendant directement d’établissements industriels ou d’ateliers de fabrication ou d’exploitations agricoles compris topographiquement dans l’unité de production.</a:t>
            </a:r>
          </a:p>
          <a:p>
            <a:pPr marL="670560" algn="just">
              <a:lnSpc>
                <a:spcPct val="107000"/>
              </a:lnSpc>
              <a:spcAft>
                <a:spcPts val="600"/>
              </a:spcAft>
              <a:buNone/>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Ces derniers seraient des réserves. Toutefois, si elles ne sont pas affectées à des activités commerciales ou artisanales, le DPL ne s’appliquerait pas.</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Notion « d’emplacements » attenants</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La notion d’emplacement interroge :</a:t>
            </a:r>
          </a:p>
          <a:p>
            <a:pPr marL="1143000" lvl="2" indent="-228600">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Il s’agit de locaux non couverts, en principe non concernés par le statut (sauf s’il constitue un emplacement stable et permanent doté d’une clientèle autonome).</a:t>
            </a:r>
          </a:p>
          <a:p>
            <a:pPr marL="1600200" lvl="3" indent="-228600">
              <a:lnSpc>
                <a:spcPct val="107000"/>
              </a:lnSpc>
              <a:spcAft>
                <a:spcPts val="600"/>
              </a:spcAft>
              <a:buFont typeface="Symbol" panose="05050102010706020507" pitchFamily="18"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Pourtant peuvent être utilisés pour l’activité commerciale (séchage du bois, maturation de denrées par exemple)</a:t>
            </a:r>
          </a:p>
          <a:p>
            <a:pPr>
              <a:lnSpc>
                <a:spcPct val="107000"/>
              </a:lnSpc>
              <a:spcAft>
                <a:spcPts val="600"/>
              </a:spcAft>
              <a:buNone/>
            </a:pPr>
            <a:r>
              <a:rPr lang="fr-FR" sz="1100" b="1" kern="100" dirty="0">
                <a:effectLst/>
                <a:latin typeface="Aptos" panose="020B0004020202020204" pitchFamily="34"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1D059351-A663-AD8F-D4BE-DC3E807465DB}"/>
              </a:ext>
            </a:extLst>
          </p:cNvPr>
          <p:cNvSpPr txBox="1"/>
          <p:nvPr/>
        </p:nvSpPr>
        <p:spPr>
          <a:xfrm>
            <a:off x="3519486" y="3553656"/>
            <a:ext cx="5153025" cy="369332"/>
          </a:xfrm>
          <a:prstGeom prst="rect">
            <a:avLst/>
          </a:prstGeom>
          <a:noFill/>
          <a:ln>
            <a:solidFill>
              <a:schemeClr val="accent2"/>
            </a:solidFill>
          </a:ln>
        </p:spPr>
        <p:txBody>
          <a:bodyPr wrap="square" rtlCol="0">
            <a:spAutoFit/>
          </a:bodyPr>
          <a:lstStyle/>
          <a:p>
            <a:r>
              <a:rPr lang="fr-FR" dirty="0">
                <a:latin typeface="Abadi ExtraLight" panose="020B0204020104020204" pitchFamily="34" charset="0"/>
              </a:rPr>
              <a:t>3.4. Les locaux mixtes commerce/habitation: </a:t>
            </a:r>
          </a:p>
        </p:txBody>
      </p:sp>
      <p:sp>
        <p:nvSpPr>
          <p:cNvPr id="7" name="ZoneTexte 6">
            <a:extLst>
              <a:ext uri="{FF2B5EF4-FFF2-40B4-BE49-F238E27FC236}">
                <a16:creationId xmlns:a16="http://schemas.microsoft.com/office/drawing/2014/main" id="{E613B5FF-5587-AFC1-CC18-82C50DE0572D}"/>
              </a:ext>
            </a:extLst>
          </p:cNvPr>
          <p:cNvSpPr txBox="1"/>
          <p:nvPr/>
        </p:nvSpPr>
        <p:spPr>
          <a:xfrm>
            <a:off x="500062" y="4262056"/>
            <a:ext cx="7591425" cy="2725361"/>
          </a:xfrm>
          <a:prstGeom prst="rect">
            <a:avLst/>
          </a:prstGeom>
          <a:noFill/>
        </p:spPr>
        <p:txBody>
          <a:bodyPr wrap="square">
            <a:spAutoFit/>
          </a:bodyPr>
          <a:lstStyle/>
          <a:p>
            <a:pPr marL="742950" lvl="1" indent="-285750" algn="just">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Boutique en pied d’immeuble avec le logement du commerçant au-dessus compris dans le même bail commercial</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textes et la JP n’excluent pas clairement les baux mixtes (commerce + habitation)</a:t>
            </a:r>
          </a:p>
          <a:p>
            <a:pPr marL="1600200" lvl="3" indent="-228600" algn="just">
              <a:lnSpc>
                <a:spcPct val="107000"/>
              </a:lnSpc>
              <a:spcAft>
                <a:spcPts val="600"/>
              </a:spcAft>
              <a:buFont typeface="Symbol" panose="05050102010706020507" pitchFamily="18"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Mais le DPL reste une limitation au droit de propriété du bailleur et doit donc être interprété strictement</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Certaines décisions de cour d’appel refusent l’application du DPL lorsque l’immeuble est vendu globalement comme immeuble mixte</a:t>
            </a:r>
          </a:p>
          <a:p>
            <a:pPr marL="1600200" lvl="3" indent="-228600" algn="just">
              <a:lnSpc>
                <a:spcPct val="107000"/>
              </a:lnSpc>
              <a:spcAft>
                <a:spcPts val="600"/>
              </a:spcAft>
              <a:buFont typeface="Symbol" panose="05050102010706020507" pitchFamily="18"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Dépendra de la structuration de la vente </a:t>
            </a:r>
          </a:p>
          <a:p>
            <a:pPr>
              <a:buNone/>
            </a:pPr>
            <a:br>
              <a:rPr lang="fr-FR" sz="12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br>
            <a:endParaRPr lang="fr-FR" sz="2000" dirty="0">
              <a:solidFill>
                <a:schemeClr val="accent5"/>
              </a:solidFill>
              <a:effectLst/>
            </a:endParaRPr>
          </a:p>
          <a:p>
            <a:pPr>
              <a:lnSpc>
                <a:spcPct val="107000"/>
              </a:lnSpc>
              <a:spcAft>
                <a:spcPts val="800"/>
              </a:spcAft>
              <a:buNone/>
            </a:pPr>
            <a:r>
              <a:rPr lang="fr-FR" sz="11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6451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5000">
              <a:schemeClr val="accent1">
                <a:lumMod val="45000"/>
                <a:lumOff val="55000"/>
              </a:schemeClr>
            </a:gs>
            <a:gs pos="83000">
              <a:schemeClr val="accent1">
                <a:lumMod val="45000"/>
                <a:lumOff val="55000"/>
              </a:schemeClr>
            </a:gs>
            <a:gs pos="100000">
              <a:schemeClr val="accent1">
                <a:lumMod val="30000"/>
                <a:lumOff val="7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ED67018-9964-4156-944C-61889A0E14F6}"/>
              </a:ext>
            </a:extLst>
          </p:cNvPr>
          <p:cNvSpPr txBox="1"/>
          <p:nvPr/>
        </p:nvSpPr>
        <p:spPr>
          <a:xfrm>
            <a:off x="3857625" y="363168"/>
            <a:ext cx="6096000" cy="378565"/>
          </a:xfrm>
          <a:prstGeom prst="rect">
            <a:avLst/>
          </a:prstGeom>
          <a:noFill/>
        </p:spPr>
        <p:txBody>
          <a:bodyPr wrap="square">
            <a:spAutoFit/>
          </a:bodyPr>
          <a:lstStyle/>
          <a:p>
            <a:pPr lvl="0">
              <a:lnSpc>
                <a:spcPct val="107000"/>
              </a:lnSpc>
              <a:spcAft>
                <a:spcPts val="600"/>
              </a:spcAft>
            </a:pPr>
            <a:r>
              <a:rPr lang="fr-FR" sz="1800" b="1" kern="100" dirty="0">
                <a:solidFill>
                  <a:schemeClr val="accent5"/>
                </a:solidFill>
                <a:effectLst>
                  <a:outerShdw blurRad="38100" dist="38100" dir="2700000" algn="tl">
                    <a:srgbClr val="000000">
                      <a:alpha val="43137"/>
                    </a:srgbClr>
                  </a:outerShdw>
                </a:effectLst>
                <a:latin typeface="Abadi ExtraLight" panose="020B0204020104020204" pitchFamily="34" charset="0"/>
                <a:ea typeface="Aptos" panose="020B0004020202020204" pitchFamily="34" charset="0"/>
                <a:cs typeface="Times New Roman" panose="02020603050405020304" pitchFamily="18" charset="0"/>
              </a:rPr>
              <a:t>4. </a:t>
            </a:r>
            <a:r>
              <a:rPr lang="fr-FR" sz="1800" b="1" u="sng" kern="100" dirty="0">
                <a:solidFill>
                  <a:schemeClr val="accent5"/>
                </a:solidFill>
                <a:effectLst>
                  <a:outerShdw blurRad="38100" dist="38100" dir="2700000" algn="tl">
                    <a:srgbClr val="000000">
                      <a:alpha val="43137"/>
                    </a:srgbClr>
                  </a:outerShdw>
                </a:effectLst>
                <a:latin typeface="Abadi ExtraLight" panose="020B0204020104020204" pitchFamily="34" charset="0"/>
                <a:ea typeface="Aptos" panose="020B0004020202020204" pitchFamily="34" charset="0"/>
                <a:cs typeface="Times New Roman" panose="02020603050405020304" pitchFamily="18" charset="0"/>
              </a:rPr>
              <a:t>BILAN DES CERTITUDES</a:t>
            </a:r>
            <a:endParaRPr lang="fr-FR" sz="1100" u="sng" kern="100" dirty="0">
              <a:solidFill>
                <a:schemeClr val="accent5"/>
              </a:solidFill>
              <a:effectLst>
                <a:outerShdw blurRad="38100" dist="38100" dir="2700000" algn="tl">
                  <a:srgbClr val="000000">
                    <a:alpha val="43137"/>
                  </a:srgbClr>
                </a:outerShdw>
              </a:effectLst>
              <a:latin typeface="Abadi ExtraLight" panose="020B0204020104020204" pitchFamily="34" charset="0"/>
              <a:ea typeface="Aptos" panose="020B000402020202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C4E30017-3889-3467-7DB1-C8A5F2C5A5D5}"/>
              </a:ext>
            </a:extLst>
          </p:cNvPr>
          <p:cNvSpPr txBox="1"/>
          <p:nvPr/>
        </p:nvSpPr>
        <p:spPr>
          <a:xfrm>
            <a:off x="3543300" y="741733"/>
            <a:ext cx="6096000" cy="280654"/>
          </a:xfrm>
          <a:prstGeom prst="rect">
            <a:avLst/>
          </a:prstGeom>
          <a:noFill/>
        </p:spPr>
        <p:txBody>
          <a:bodyPr wrap="square">
            <a:spAutoFit/>
          </a:bodyPr>
          <a:lstStyle/>
          <a:p>
            <a:pPr>
              <a:lnSpc>
                <a:spcPct val="107000"/>
              </a:lnSpc>
              <a:spcAft>
                <a:spcPts val="600"/>
              </a:spcAft>
              <a:buNone/>
            </a:pPr>
            <a:r>
              <a:rPr lang="fr-FR" sz="1200" b="1" i="1" kern="100" dirty="0">
                <a:solidFill>
                  <a:schemeClr val="accent5"/>
                </a:solidFill>
                <a:effectLst/>
                <a:latin typeface="Abadi ExtraLight" panose="020B0204020104020204" pitchFamily="34" charset="0"/>
                <a:ea typeface="Aptos" panose="020B0004020202020204" pitchFamily="34" charset="0"/>
                <a:cs typeface="Times New Roman" panose="02020603050405020304" pitchFamily="18" charset="0"/>
              </a:rPr>
              <a:t>SONT INCLUS DE MANIERE CERTAINE DANS LE DROIT DE PREEMPTION</a:t>
            </a:r>
            <a:endParaRPr lang="fr-FR" sz="1200" i="1" kern="100" dirty="0">
              <a:solidFill>
                <a:schemeClr val="accent5"/>
              </a:solidFill>
              <a:effectLst/>
              <a:latin typeface="Abadi ExtraLight" panose="020B0204020104020204" pitchFamily="34" charset="0"/>
              <a:ea typeface="Aptos" panose="020B000402020202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C6A83418-0B25-8893-707B-266E60EBE9A2}"/>
              </a:ext>
            </a:extLst>
          </p:cNvPr>
          <p:cNvSpPr txBox="1"/>
          <p:nvPr/>
        </p:nvSpPr>
        <p:spPr>
          <a:xfrm>
            <a:off x="952500" y="1671642"/>
            <a:ext cx="2219325" cy="4268733"/>
          </a:xfrm>
          <a:prstGeom prst="rect">
            <a:avLst/>
          </a:prstGeom>
          <a:noFill/>
          <a:ln>
            <a:solidFill>
              <a:schemeClr val="tx1"/>
            </a:solidFill>
          </a:ln>
        </p:spPr>
        <p:txBody>
          <a:bodyPr wrap="square">
            <a:spAutoFit/>
          </a:bodyPr>
          <a:lstStyle/>
          <a:p>
            <a:pPr>
              <a:lnSpc>
                <a:spcPct val="107000"/>
              </a:lnSpc>
              <a:spcAft>
                <a:spcPts val="600"/>
              </a:spcAft>
              <a:buNone/>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Locaux de Commerces :</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228600" algn="just">
              <a:lnSpc>
                <a:spcPct val="107000"/>
              </a:lnSpc>
              <a:spcAft>
                <a:spcPts val="600"/>
              </a:spcAft>
              <a:buNone/>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Tous les locaux destinés aux activités de commerce de vente au détail et de gros de tout ce qui se trouve dans le commerce dont :</a:t>
            </a:r>
          </a:p>
          <a:p>
            <a:pPr marL="342900" lvl="0" indent="-342900" algn="just">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Alimentation, bricolage et jardinage, habillement, meubles et plus généralement équipement de la personne ou de la maison, articles de sport et de loisirs, vente de véhicules, distribution de carburant, galeries d’art, antiquités, salles de vente aux enchères, etc.)</a:t>
            </a:r>
          </a:p>
          <a:p>
            <a:pPr marL="342900" lvl="0" indent="-342900" algn="just">
              <a:lnSpc>
                <a:spcPct val="107000"/>
              </a:lnSpc>
              <a:spcAft>
                <a:spcPts val="600"/>
              </a:spcAft>
              <a:buFont typeface="Aptos" panose="020B0004020202020204" pitchFamily="34" charset="0"/>
              <a:buChar char="-"/>
            </a:pPr>
            <a:endParaRPr lang="fr-FR" sz="1200" kern="100" dirty="0">
              <a:solidFill>
                <a:schemeClr val="accent5"/>
              </a:solidFill>
              <a:latin typeface="Aptos" panose="020B0004020202020204" pitchFamily="34" charset="0"/>
              <a:ea typeface="Aptos" panose="020B0004020202020204" pitchFamily="34" charset="0"/>
              <a:cs typeface="Times New Roman" panose="02020603050405020304" pitchFamily="18" charset="0"/>
            </a:endParaRPr>
          </a:p>
        </p:txBody>
      </p:sp>
      <p:sp>
        <p:nvSpPr>
          <p:cNvPr id="9" name="ZoneTexte 8">
            <a:extLst>
              <a:ext uri="{FF2B5EF4-FFF2-40B4-BE49-F238E27FC236}">
                <a16:creationId xmlns:a16="http://schemas.microsoft.com/office/drawing/2014/main" id="{BB69746B-E568-7740-9657-888850476010}"/>
              </a:ext>
            </a:extLst>
          </p:cNvPr>
          <p:cNvSpPr txBox="1"/>
          <p:nvPr/>
        </p:nvSpPr>
        <p:spPr>
          <a:xfrm>
            <a:off x="4057650" y="2428901"/>
            <a:ext cx="3124200" cy="3511474"/>
          </a:xfrm>
          <a:prstGeom prst="rect">
            <a:avLst/>
          </a:prstGeom>
          <a:noFill/>
          <a:ln>
            <a:solidFill>
              <a:schemeClr val="tx2"/>
            </a:solidFill>
          </a:ln>
        </p:spPr>
        <p:txBody>
          <a:bodyPr wrap="square">
            <a:spAutoFit/>
          </a:bodyPr>
          <a:lstStyle/>
          <a:p>
            <a:pPr>
              <a:lnSpc>
                <a:spcPct val="107000"/>
              </a:lnSpc>
              <a:spcAft>
                <a:spcPts val="600"/>
              </a:spcAft>
              <a:buNone/>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Locaux de Prestations de services à caractère commercial :</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Logement collectif : Hôtels et résidences de tourisme,</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Restauration : cafés, restaurant, </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Bien-être et esthétique : coiffure, massage, spa, soins esthétiques, </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Loisirs : cinémas, théâtres, casinos, salles de jeux, salles de sport, discothèques,</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Services commerciaux divers (pressing, cordonnerie, serrurerie, toilettages d’animaux, ateliers de réparations, etc.)</a:t>
            </a:r>
          </a:p>
          <a:p>
            <a:pPr marL="342900" lvl="0" indent="-342900">
              <a:lnSpc>
                <a:spcPct val="107000"/>
              </a:lnSpc>
              <a:spcAft>
                <a:spcPts val="600"/>
              </a:spcAft>
              <a:buFont typeface="Aptos" panose="020B0004020202020204" pitchFamily="34" charset="0"/>
              <a:buChar char="-"/>
            </a:pP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ZoneTexte 10">
            <a:extLst>
              <a:ext uri="{FF2B5EF4-FFF2-40B4-BE49-F238E27FC236}">
                <a16:creationId xmlns:a16="http://schemas.microsoft.com/office/drawing/2014/main" id="{8802ADA3-9A3C-0C21-F757-732498898A02}"/>
              </a:ext>
            </a:extLst>
          </p:cNvPr>
          <p:cNvSpPr txBox="1"/>
          <p:nvPr/>
        </p:nvSpPr>
        <p:spPr>
          <a:xfrm>
            <a:off x="7743825" y="1061475"/>
            <a:ext cx="3562350" cy="4878900"/>
          </a:xfrm>
          <a:prstGeom prst="rect">
            <a:avLst/>
          </a:prstGeom>
          <a:noFill/>
          <a:ln>
            <a:solidFill>
              <a:schemeClr val="accent3"/>
            </a:solidFill>
          </a:ln>
        </p:spPr>
        <p:txBody>
          <a:bodyPr wrap="square">
            <a:spAutoFit/>
          </a:bodyPr>
          <a:lstStyle/>
          <a:p>
            <a:pPr>
              <a:lnSpc>
                <a:spcPct val="107000"/>
              </a:lnSpc>
              <a:spcAft>
                <a:spcPts val="600"/>
              </a:spcAft>
              <a:buNone/>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Locaux artisanaux :</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600"/>
              </a:spcAft>
              <a:buFont typeface="Aptos" panose="020B0004020202020204" pitchFamily="34" charset="0"/>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Tous les locaux destinés aux activités artisanales, à titre principal, de production, de transformation, de réparation ou de prestation de services, qui relèvent d’une inscription au RNE à titre artisanal</a:t>
            </a:r>
          </a:p>
          <a:p>
            <a:pPr marL="742950" lvl="1" indent="-285750" algn="just">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 texte fait référence à une liste à établir par décret en Conseil d’Etat</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Mais l’article R. 111-1 du Code de l’artisanat énumère les activités relevant des métiers de l’artisanat avec leur correspondance dans le Code de la nomenclature d'activités française-NAF</a:t>
            </a:r>
          </a:p>
          <a:p>
            <a:pPr marL="742950" lvl="1" indent="-285750" algn="just">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L’entrée en vigueur du texte ne dépend pas de ce décret,</a:t>
            </a:r>
          </a:p>
          <a:p>
            <a:pPr marL="742950" lvl="1" indent="-285750" algn="just">
              <a:lnSpc>
                <a:spcPct val="107000"/>
              </a:lnSpc>
              <a:spcAft>
                <a:spcPts val="600"/>
              </a:spcAft>
              <a:buFont typeface="Courier New" panose="02070309020205020404" pitchFamily="49" charset="0"/>
              <a:buChar char="o"/>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 vérifier la liste après parution du décret par rapport à celle de l’article R. 1111 du Code de l’artisanat et de la définition jurisprudentielle des locaux industriels (Alain </a:t>
            </a:r>
            <a:r>
              <a:rPr lang="fr-FR" sz="1200" kern="100" dirty="0" err="1">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Confino</a:t>
            </a:r>
            <a:r>
              <a:rPr lang="fr-FR" sz="12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600"/>
              </a:spcAft>
              <a:buNone/>
            </a:pP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03693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CB89DC1-DDDA-2379-99DE-9206BA7EF6D9}"/>
              </a:ext>
            </a:extLst>
          </p:cNvPr>
          <p:cNvSpPr txBox="1"/>
          <p:nvPr/>
        </p:nvSpPr>
        <p:spPr>
          <a:xfrm>
            <a:off x="3409950" y="1266549"/>
            <a:ext cx="6096000" cy="283154"/>
          </a:xfrm>
          <a:prstGeom prst="rect">
            <a:avLst/>
          </a:prstGeom>
          <a:noFill/>
        </p:spPr>
        <p:txBody>
          <a:bodyPr wrap="square">
            <a:spAutoFit/>
          </a:bodyPr>
          <a:lstStyle/>
          <a:p>
            <a:pPr>
              <a:lnSpc>
                <a:spcPct val="107000"/>
              </a:lnSpc>
              <a:spcAft>
                <a:spcPts val="600"/>
              </a:spcAft>
              <a:buNone/>
            </a:pPr>
            <a:r>
              <a:rPr lang="fr-FR" sz="1200" b="1" i="1" kern="100" dirty="0">
                <a:solidFill>
                  <a:schemeClr val="accent5"/>
                </a:solidFill>
                <a:effectLst/>
                <a:latin typeface="Abadi ExtraLight" panose="020B0204020104020204" pitchFamily="34" charset="0"/>
                <a:ea typeface="Aptos" panose="020B0004020202020204" pitchFamily="34" charset="0"/>
                <a:cs typeface="Times New Roman" panose="02020603050405020304" pitchFamily="18" charset="0"/>
              </a:rPr>
              <a:t>SONT EXCLUS DE MANIERE CERTAINE DU DROIT DE PREEMPTION</a:t>
            </a:r>
            <a:endParaRPr lang="fr-FR" sz="1200" i="1" kern="100" dirty="0">
              <a:solidFill>
                <a:schemeClr val="accent5"/>
              </a:solidFill>
              <a:effectLst/>
              <a:latin typeface="Abadi ExtraLight" panose="020B0204020104020204" pitchFamily="34" charset="0"/>
              <a:ea typeface="Aptos" panose="020B000402020202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9F2A8531-0775-1EE3-943E-5FBF9DD6A10A}"/>
              </a:ext>
            </a:extLst>
          </p:cNvPr>
          <p:cNvSpPr txBox="1"/>
          <p:nvPr/>
        </p:nvSpPr>
        <p:spPr>
          <a:xfrm>
            <a:off x="3048000" y="2455400"/>
            <a:ext cx="6096000" cy="2094932"/>
          </a:xfrm>
          <a:prstGeom prst="rect">
            <a:avLst/>
          </a:prstGeom>
          <a:noFill/>
        </p:spPr>
        <p:txBody>
          <a:bodyPr wrap="square">
            <a:spAutoFit/>
          </a:bodyPr>
          <a:lstStyle/>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ea typeface="Aptos" panose="020B0004020202020204" pitchFamily="34" charset="0"/>
                <a:cs typeface="Times New Roman" panose="02020603050405020304" pitchFamily="18" charset="0"/>
              </a:rPr>
              <a:t>Les contrats ne relevant pas du statut (baux dérogatoires, convention d’occupation précaire, occupation du DP),</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ea typeface="Aptos" panose="020B0004020202020204" pitchFamily="34" charset="0"/>
                <a:cs typeface="Times New Roman" panose="02020603050405020304" pitchFamily="18" charset="0"/>
              </a:rPr>
              <a:t>Les mutations à titre gratuit ou judiciaires,</a:t>
            </a:r>
          </a:p>
          <a:p>
            <a:pPr marL="342900" lvl="0" indent="-342900">
              <a:lnSpc>
                <a:spcPct val="107000"/>
              </a:lnSpc>
              <a:spcAft>
                <a:spcPts val="600"/>
              </a:spcAft>
              <a:buFont typeface="Aptos" panose="020B0004020202020204" pitchFamily="34" charset="0"/>
              <a:buChar char="-"/>
            </a:pPr>
            <a:r>
              <a:rPr lang="fr-FR" sz="1200" kern="100" dirty="0">
                <a:solidFill>
                  <a:schemeClr val="accent5"/>
                </a:solidFill>
                <a:effectLst/>
                <a:ea typeface="Aptos" panose="020B0004020202020204" pitchFamily="34" charset="0"/>
                <a:cs typeface="Times New Roman" panose="02020603050405020304" pitchFamily="18" charset="0"/>
              </a:rPr>
              <a:t>Les locaux industriels,</a:t>
            </a:r>
          </a:p>
          <a:p>
            <a:pPr marL="342900" lvl="0" indent="-342900">
              <a:lnSpc>
                <a:spcPct val="107000"/>
              </a:lnSpc>
              <a:buFont typeface="Aptos" panose="020B0004020202020204" pitchFamily="34" charset="0"/>
              <a:buChar char="-"/>
            </a:pPr>
            <a:r>
              <a:rPr lang="fr-FR" sz="1200" kern="100" dirty="0">
                <a:solidFill>
                  <a:schemeClr val="accent5"/>
                </a:solidFill>
                <a:effectLst/>
                <a:ea typeface="Aptos" panose="020B0004020202020204" pitchFamily="34" charset="0"/>
                <a:cs typeface="Times New Roman" panose="02020603050405020304" pitchFamily="18" charset="0"/>
              </a:rPr>
              <a:t>Les locaux des professions libérales, qui ne délivrent pas de prestations à caractère commercial</a:t>
            </a:r>
          </a:p>
          <a:p>
            <a:pPr marL="342900" lvl="0" indent="-342900">
              <a:lnSpc>
                <a:spcPct val="107000"/>
              </a:lnSpc>
              <a:buFont typeface="Aptos" panose="020B0004020202020204" pitchFamily="34" charset="0"/>
              <a:buChar char="-"/>
            </a:pPr>
            <a:r>
              <a:rPr lang="fr-FR" sz="1200" kern="100" dirty="0">
                <a:solidFill>
                  <a:schemeClr val="accent5"/>
                </a:solidFill>
                <a:effectLst/>
                <a:ea typeface="Aptos" panose="020B0004020202020204" pitchFamily="34" charset="0"/>
                <a:cs typeface="Times New Roman" panose="02020603050405020304" pitchFamily="18" charset="0"/>
              </a:rPr>
              <a:t>Les locaux à usage exclusif de bureaux de type administratifs ou tertiaires sans délivrance de prestations à caractère commercial</a:t>
            </a:r>
          </a:p>
          <a:p>
            <a:pPr marL="342900" lvl="0" indent="-342900">
              <a:lnSpc>
                <a:spcPct val="107000"/>
              </a:lnSpc>
              <a:spcAft>
                <a:spcPts val="800"/>
              </a:spcAft>
              <a:buFont typeface="Aptos" panose="020B0004020202020204" pitchFamily="34" charset="0"/>
              <a:buChar char="-"/>
            </a:pPr>
            <a:r>
              <a:rPr lang="fr-FR" sz="1200" kern="100" dirty="0">
                <a:solidFill>
                  <a:schemeClr val="accent5"/>
                </a:solidFill>
                <a:effectLst/>
                <a:ea typeface="Aptos" panose="020B0004020202020204" pitchFamily="34" charset="0"/>
                <a:cs typeface="Times New Roman" panose="02020603050405020304" pitchFamily="18" charset="0"/>
              </a:rPr>
              <a:t>Les entrepôts non assimilables à des réserves attenantes</a:t>
            </a:r>
            <a:endParaRPr lang="fr-FR" sz="1100" kern="100" dirty="0">
              <a:solidFill>
                <a:schemeClr val="accent5"/>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8452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2ABFC-D74E-BD39-1963-151D1DA6F79A}"/>
              </a:ext>
            </a:extLst>
          </p:cNvPr>
          <p:cNvSpPr>
            <a:spLocks noGrp="1"/>
          </p:cNvSpPr>
          <p:nvPr>
            <p:ph type="title"/>
          </p:nvPr>
        </p:nvSpPr>
        <p:spPr>
          <a:xfrm>
            <a:off x="838200" y="365126"/>
            <a:ext cx="10096500" cy="444499"/>
          </a:xfrm>
        </p:spPr>
        <p:txBody>
          <a:bodyPr>
            <a:normAutofit fontScale="90000"/>
          </a:bodyPr>
          <a:lstStyle/>
          <a:p>
            <a:pPr marL="742950" indent="-742950">
              <a:buFont typeface="+mj-lt"/>
              <a:buAutoNum type="arabicPeriod"/>
            </a:pPr>
            <a:r>
              <a:rPr lang="fr-FR" sz="2800" dirty="0">
                <a:solidFill>
                  <a:schemeClr val="bg2"/>
                </a:solidFill>
              </a:rPr>
              <a:t>	</a:t>
            </a:r>
            <a:r>
              <a:rPr lang="fr-FR" sz="2800" u="sng" dirty="0">
                <a:solidFill>
                  <a:schemeClr val="bg2"/>
                </a:solidFill>
                <a:effectLst>
                  <a:outerShdw blurRad="38100" dist="38100" dir="2700000" algn="tl">
                    <a:srgbClr val="000000">
                      <a:alpha val="43137"/>
                    </a:srgbClr>
                  </a:outerShdw>
                </a:effectLst>
                <a:latin typeface="Abadi ExtraLight" panose="020B0204020104020204" pitchFamily="34" charset="0"/>
              </a:rPr>
              <a:t>LES POINTS QUI NE CHANGENT PAS </a:t>
            </a:r>
          </a:p>
        </p:txBody>
      </p:sp>
      <p:sp>
        <p:nvSpPr>
          <p:cNvPr id="4" name="ZoneTexte 3">
            <a:extLst>
              <a:ext uri="{FF2B5EF4-FFF2-40B4-BE49-F238E27FC236}">
                <a16:creationId xmlns:a16="http://schemas.microsoft.com/office/drawing/2014/main" id="{5CCCAAFD-E594-D1AA-6F7C-5BA9A5494B95}"/>
              </a:ext>
            </a:extLst>
          </p:cNvPr>
          <p:cNvSpPr txBox="1"/>
          <p:nvPr/>
        </p:nvSpPr>
        <p:spPr>
          <a:xfrm>
            <a:off x="512826" y="1757604"/>
            <a:ext cx="11036046" cy="2954655"/>
          </a:xfrm>
          <a:prstGeom prst="rect">
            <a:avLst/>
          </a:prstGeom>
          <a:noFill/>
          <a:ln>
            <a:solidFill>
              <a:schemeClr val="tx1"/>
            </a:solidFill>
          </a:ln>
        </p:spPr>
        <p:txBody>
          <a:bodyPr wrap="square" rtlCol="0">
            <a:spAutoFit/>
          </a:bodyPr>
          <a:lstStyle/>
          <a:p>
            <a:r>
              <a:rPr lang="fr-FR" dirty="0">
                <a:solidFill>
                  <a:schemeClr val="bg2"/>
                </a:solidFill>
              </a:rPr>
              <a:t>-</a:t>
            </a:r>
            <a:r>
              <a:rPr lang="fr-FR" dirty="0"/>
              <a:t>	</a:t>
            </a:r>
            <a:r>
              <a:rPr lang="fr-FR" sz="1200" dirty="0">
                <a:solidFill>
                  <a:schemeClr val="bg2"/>
                </a:solidFill>
              </a:rPr>
              <a:t>Simple ajout d’un alinéa reste du texte inchangé</a:t>
            </a:r>
          </a:p>
          <a:p>
            <a:pPr marL="285750" indent="-285750">
              <a:buFont typeface="Arial" panose="020B0604020202020204" pitchFamily="34" charset="0"/>
              <a:buChar char="•"/>
            </a:pPr>
            <a:r>
              <a:rPr lang="fr-FR" sz="1200" dirty="0">
                <a:solidFill>
                  <a:schemeClr val="bg2"/>
                </a:solidFill>
              </a:rPr>
              <a:t>		Les exceptions légales restent les mêmes</a:t>
            </a:r>
          </a:p>
          <a:p>
            <a:endParaRPr lang="fr-FR" sz="1200" dirty="0">
              <a:solidFill>
                <a:schemeClr val="bg2"/>
              </a:solidFill>
            </a:endParaRPr>
          </a:p>
          <a:p>
            <a:r>
              <a:rPr lang="fr-FR" sz="1200" dirty="0">
                <a:solidFill>
                  <a:schemeClr val="bg2"/>
                </a:solidFill>
              </a:rPr>
              <a:t>-	Le texte reste d’OP </a:t>
            </a:r>
          </a:p>
          <a:p>
            <a:r>
              <a:rPr lang="fr-FR" sz="1200" dirty="0">
                <a:solidFill>
                  <a:schemeClr val="bg2"/>
                </a:solidFill>
              </a:rPr>
              <a:t>•		Cass. 3ème civile, 28 juin 2018, n+ 17-14.605 ; Cass. 3ème civile, 30 novembre 2023 n° 22-17.505</a:t>
            </a:r>
          </a:p>
          <a:p>
            <a:r>
              <a:rPr lang="fr-FR" sz="1200" dirty="0">
                <a:solidFill>
                  <a:schemeClr val="bg2"/>
                </a:solidFill>
              </a:rPr>
              <a:t>•	Une clause contraire reste réputée non écrite</a:t>
            </a:r>
          </a:p>
          <a:p>
            <a:endParaRPr lang="fr-FR" sz="1200" dirty="0">
              <a:solidFill>
                <a:schemeClr val="bg2"/>
              </a:solidFill>
            </a:endParaRPr>
          </a:p>
          <a:p>
            <a:r>
              <a:rPr lang="fr-FR" sz="1200" dirty="0">
                <a:solidFill>
                  <a:schemeClr val="bg2"/>
                </a:solidFill>
              </a:rPr>
              <a:t>-	Le texte vise l’usage des locaux : le critère reste celui de la DESTINATION CONTRACTUELLE, pas l’usage effectif </a:t>
            </a:r>
          </a:p>
          <a:p>
            <a:r>
              <a:rPr lang="fr-FR" sz="1200" dirty="0">
                <a:solidFill>
                  <a:schemeClr val="bg2"/>
                </a:solidFill>
              </a:rPr>
              <a:t>•		Cass. 3ème civile, 5 juin 1973, n°72-12.363 ; Cass. 3ème civile, 29 avril 1997, 95-15.925, Inédit</a:t>
            </a:r>
          </a:p>
          <a:p>
            <a:endParaRPr lang="fr-FR" sz="1200" dirty="0">
              <a:solidFill>
                <a:schemeClr val="bg2"/>
              </a:solidFill>
            </a:endParaRPr>
          </a:p>
          <a:p>
            <a:r>
              <a:rPr lang="fr-FR" sz="1200" dirty="0">
                <a:solidFill>
                  <a:schemeClr val="bg2"/>
                </a:solidFill>
              </a:rPr>
              <a:t>-	Les locaux industriels ne sont pas concernés, la C. Cass les avaient exclus, ils ne figurent pas dans le nouveau texte</a:t>
            </a:r>
          </a:p>
          <a:p>
            <a:r>
              <a:rPr lang="fr-FR" sz="1200" dirty="0">
                <a:solidFill>
                  <a:schemeClr val="bg2"/>
                </a:solidFill>
              </a:rPr>
              <a:t>•		Cass. 3ème civ., 29 juin 2023, n° 22-16.034 (même si l’activité commerciale y est exercée à titre accessoire)</a:t>
            </a:r>
          </a:p>
          <a:p>
            <a:endParaRPr lang="fr-FR" sz="1200" dirty="0">
              <a:solidFill>
                <a:schemeClr val="bg2"/>
              </a:solidFill>
            </a:endParaRPr>
          </a:p>
          <a:p>
            <a:r>
              <a:rPr lang="fr-FR" sz="1200" dirty="0">
                <a:solidFill>
                  <a:schemeClr val="bg2"/>
                </a:solidFill>
              </a:rPr>
              <a:t>-	Les mutations à titre gratuit et ventes faites d’autorité de justice (saisie immobilière, liquidation judiciaire) sont exclues</a:t>
            </a:r>
          </a:p>
          <a:p>
            <a:r>
              <a:rPr lang="fr-FR" sz="1200" dirty="0">
                <a:solidFill>
                  <a:schemeClr val="bg2"/>
                </a:solidFill>
              </a:rPr>
              <a:t>•		Cass. 3ème civile, 30 novembre 2023 n° 22-17.505</a:t>
            </a:r>
          </a:p>
        </p:txBody>
      </p:sp>
    </p:spTree>
    <p:extLst>
      <p:ext uri="{BB962C8B-B14F-4D97-AF65-F5344CB8AC3E}">
        <p14:creationId xmlns:p14="http://schemas.microsoft.com/office/powerpoint/2010/main" val="277695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9447E1-76DF-7F83-37BA-001BC9E7B791}"/>
              </a:ext>
            </a:extLst>
          </p:cNvPr>
          <p:cNvSpPr>
            <a:spLocks noGrp="1"/>
          </p:cNvSpPr>
          <p:nvPr>
            <p:ph type="title"/>
          </p:nvPr>
        </p:nvSpPr>
        <p:spPr>
          <a:xfrm>
            <a:off x="838200" y="365126"/>
            <a:ext cx="10515600" cy="369332"/>
          </a:xfrm>
        </p:spPr>
        <p:txBody>
          <a:bodyPr>
            <a:normAutofit fontScale="90000"/>
          </a:bodyPr>
          <a:lstStyle/>
          <a:p>
            <a:r>
              <a:rPr lang="fr-FR" dirty="0">
                <a:solidFill>
                  <a:schemeClr val="bg2"/>
                </a:solidFill>
              </a:rPr>
              <a:t>2.	</a:t>
            </a:r>
            <a:r>
              <a:rPr lang="fr-FR" sz="2800" u="sng" dirty="0">
                <a:solidFill>
                  <a:schemeClr val="bg2"/>
                </a:solidFill>
                <a:effectLst>
                  <a:outerShdw blurRad="38100" dist="38100" dir="2700000" algn="tl">
                    <a:srgbClr val="000000">
                      <a:alpha val="43137"/>
                    </a:srgbClr>
                  </a:outerShdw>
                </a:effectLst>
                <a:latin typeface="Abadi ExtraLight" panose="020B0204020104020204" pitchFamily="34" charset="0"/>
              </a:rPr>
              <a:t>LES POINTS QUI CHANGENT </a:t>
            </a:r>
            <a:endParaRPr lang="fr-FR" u="sng" dirty="0">
              <a:solidFill>
                <a:schemeClr val="bg2"/>
              </a:solidFill>
              <a:effectLst>
                <a:outerShdw blurRad="38100" dist="38100" dir="2700000" algn="tl">
                  <a:srgbClr val="000000">
                    <a:alpha val="43137"/>
                  </a:srgbClr>
                </a:outerShdw>
              </a:effectLst>
              <a:latin typeface="Abadi ExtraLight" panose="020B0204020104020204" pitchFamily="34" charset="0"/>
            </a:endParaRPr>
          </a:p>
        </p:txBody>
      </p:sp>
      <p:sp>
        <p:nvSpPr>
          <p:cNvPr id="27" name="ZoneTexte 26">
            <a:extLst>
              <a:ext uri="{FF2B5EF4-FFF2-40B4-BE49-F238E27FC236}">
                <a16:creationId xmlns:a16="http://schemas.microsoft.com/office/drawing/2014/main" id="{DF75C53B-D38A-60DE-4338-C6795DCB49A8}"/>
              </a:ext>
            </a:extLst>
          </p:cNvPr>
          <p:cNvSpPr txBox="1"/>
          <p:nvPr/>
        </p:nvSpPr>
        <p:spPr>
          <a:xfrm>
            <a:off x="82296" y="1143000"/>
            <a:ext cx="11768328" cy="4830233"/>
          </a:xfrm>
          <a:prstGeom prst="rect">
            <a:avLst/>
          </a:prstGeom>
          <a:noFill/>
        </p:spPr>
        <p:txBody>
          <a:bodyPr wrap="square" rtlCol="0">
            <a:spAutoFit/>
          </a:bodyPr>
          <a:lstStyle/>
          <a:p>
            <a:pPr marL="342900" lvl="0" indent="-342900" algn="just">
              <a:lnSpc>
                <a:spcPct val="107000"/>
              </a:lnSpc>
              <a:spcAft>
                <a:spcPts val="600"/>
              </a:spcAft>
              <a:buFont typeface="Aptos" panose="020B0004020202020204" pitchFamily="34" charset="0"/>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1. Une définition</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est donnée du local commercial et du local artisanal, intégrant réserves et emplacements attenants (sans les définir), </a:t>
            </a:r>
            <a:r>
              <a:rPr lang="fr-FR" sz="1200" u="sng"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visant l’activité exercée à titre principal</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07000"/>
              </a:lnSpc>
              <a:spcAft>
                <a:spcPts val="600"/>
              </a:spcAft>
              <a:buFont typeface="Courier New" panose="02070309020205020404" pitchFamily="49" charset="0"/>
              <a:buChar char="o"/>
            </a:pPr>
            <a:r>
              <a:rPr lang="fr-FR" sz="1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Pour les locaux commerciaux</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à savoir une activité de :</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lnSpc>
                <a:spcPct val="107000"/>
              </a:lnSpc>
              <a:spcAft>
                <a:spcPts val="600"/>
              </a:spcAft>
              <a:buFont typeface="Wingdings" panose="05000000000000000000" pitchFamily="2"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Vente au détail ou en gros</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lnSpc>
                <a:spcPct val="107000"/>
              </a:lnSpc>
              <a:spcAft>
                <a:spcPts val="600"/>
              </a:spcAft>
              <a:buFont typeface="Wingdings" panose="05000000000000000000" pitchFamily="2"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Prestations de services à caractère commercial</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914400" algn="just">
              <a:lnSpc>
                <a:spcPct val="107000"/>
              </a:lnSpc>
              <a:spcAft>
                <a:spcPts val="600"/>
              </a:spcAft>
              <a:buNone/>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07000"/>
              </a:lnSpc>
              <a:spcAft>
                <a:spcPts val="600"/>
              </a:spcAft>
              <a:buFont typeface="Courier New" panose="02070309020205020404" pitchFamily="49" charset="0"/>
              <a:buChar char="o"/>
            </a:pPr>
            <a:r>
              <a:rPr lang="fr-FR" sz="1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Pour les locaux artisanaux</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à savoir une activité professionnelle indépendante de production, de transformation, de réparation ou de prestation de services.</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828800" algn="just">
              <a:lnSpc>
                <a:spcPct val="107000"/>
              </a:lnSpc>
              <a:spcAft>
                <a:spcPts val="600"/>
              </a:spcAft>
              <a:buNone/>
            </a:pPr>
            <a:r>
              <a:rPr lang="fr-FR" sz="1200" u="sng"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100" u="sng"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449580" algn="just">
              <a:lnSpc>
                <a:spcPct val="107000"/>
              </a:lnSpc>
              <a:spcAft>
                <a:spcPts val="600"/>
              </a:spcAft>
              <a:buNone/>
            </a:pPr>
            <a:r>
              <a:rPr lang="fr-FR" sz="1200" b="1" u="sng"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 critère de définition :</a:t>
            </a:r>
            <a:endParaRPr lang="fr-FR" sz="1100" u="sng"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N’est pas celui de la réception de clientèle ou de l’aménagement en vue de la vente (commerce) ou de la production ni celui de la réception du public,</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Mais celui de la destination contractuelle </a:t>
            </a: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pour une activité exercée à titre principal :</a:t>
            </a:r>
          </a:p>
          <a:p>
            <a:pPr marL="1143000" lvl="2" indent="-228600" algn="just">
              <a:lnSpc>
                <a:spcPct val="107000"/>
              </a:lnSpc>
              <a:spcAft>
                <a:spcPts val="600"/>
              </a:spcAft>
              <a:buFont typeface="Wingdings" panose="05000000000000000000" pitchFamily="2" charset="2"/>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Pour les locaux commerciaux </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899160" algn="just">
              <a:lnSpc>
                <a:spcPct val="107000"/>
              </a:lnSpc>
              <a:spcAft>
                <a:spcPts val="600"/>
              </a:spcAft>
              <a:buNone/>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Critère issu </a:t>
            </a: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de l’article 231 ter II, 2° du CGI (TSB/TSLC)  </a:t>
            </a:r>
          </a:p>
          <a:p>
            <a:pPr marL="449580" indent="449580" algn="just">
              <a:lnSpc>
                <a:spcPct val="107000"/>
              </a:lnSpc>
              <a:spcAft>
                <a:spcPts val="600"/>
              </a:spcAft>
              <a:buNone/>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La taxe est due… :</a:t>
            </a:r>
          </a:p>
          <a:p>
            <a:pPr marL="1600200" lvl="3" indent="-228600" algn="just">
              <a:lnSpc>
                <a:spcPct val="107000"/>
              </a:lnSpc>
              <a:spcAft>
                <a:spcPts val="600"/>
              </a:spcAft>
              <a:buFont typeface="Symbol" panose="05050102010706020507" pitchFamily="18" charset="2"/>
              <a:buChar char=""/>
            </a:pPr>
            <a:r>
              <a:rPr lang="fr-FR" sz="900"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2° Pour les locaux commerciaux, qui s'entendent des locaux destinés à l'exercice d'une activité de commerce de détail ou de gros et de prestations de services à caractère commercial ou artisanal ainsi que de leurs réserves attenantes couvertes ou non et des emplacements attenants affectés en permanence à ces activités de vente ou de prestations de service</a:t>
            </a:r>
            <a:r>
              <a:rPr lang="fr-FR" sz="9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600200" lvl="3" indent="-228600" algn="just">
              <a:lnSpc>
                <a:spcPct val="107000"/>
              </a:lnSpc>
              <a:spcAft>
                <a:spcPts val="600"/>
              </a:spcAft>
              <a:buFont typeface="Symbol" panose="05050102010706020507" pitchFamily="18"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Les débats parlementaires mentionnaient expressément l’art. 231 ter du CGI à propos de la mensualisation des loyers (et par voie de conséquence, pour le plafonnement des garanties) mais nullement pour le DPL.</a:t>
            </a:r>
          </a:p>
          <a:p>
            <a:pPr marL="1600200" lvl="3" indent="-228600" algn="just">
              <a:lnSpc>
                <a:spcPct val="107000"/>
              </a:lnSpc>
              <a:spcAft>
                <a:spcPts val="600"/>
              </a:spcAft>
              <a:buFont typeface="Symbol" panose="05050102010706020507" pitchFamily="18"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Toutefois, définition des locaux commerciaux au sens de l’article L. 145-46-1 quasiment </a:t>
            </a:r>
            <a:r>
              <a:rPr lang="fr-FR" sz="1100"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idem</a:t>
            </a: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avec celle de l’article 231 ter du CGI.</a:t>
            </a:r>
          </a:p>
        </p:txBody>
      </p:sp>
    </p:spTree>
    <p:extLst>
      <p:ext uri="{BB962C8B-B14F-4D97-AF65-F5344CB8AC3E}">
        <p14:creationId xmlns:p14="http://schemas.microsoft.com/office/powerpoint/2010/main" val="2739276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2000">
              <a:schemeClr val="accent4"/>
            </a:gs>
            <a:gs pos="77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7D52C3B-A3F6-BD16-3F69-CC2671B283F7}"/>
              </a:ext>
            </a:extLst>
          </p:cNvPr>
          <p:cNvSpPr txBox="1"/>
          <p:nvPr/>
        </p:nvSpPr>
        <p:spPr>
          <a:xfrm>
            <a:off x="594360" y="1088136"/>
            <a:ext cx="10762488" cy="4231223"/>
          </a:xfrm>
          <a:prstGeom prst="rect">
            <a:avLst/>
          </a:prstGeom>
          <a:noFill/>
          <a:ln>
            <a:solidFill>
              <a:schemeClr val="accent2"/>
            </a:solidFill>
          </a:ln>
        </p:spPr>
        <p:txBody>
          <a:bodyPr wrap="square" rtlCol="0">
            <a:spAutoFit/>
          </a:bodyPr>
          <a:lstStyle/>
          <a:p>
            <a:pPr marL="1828800" algn="just">
              <a:lnSpc>
                <a:spcPct val="107000"/>
              </a:lnSpc>
              <a:spcAft>
                <a:spcPts val="600"/>
              </a:spcAft>
              <a:buNone/>
            </a:pPr>
            <a:r>
              <a:rPr lang="fr-FR" sz="1100" kern="100" dirty="0">
                <a:effectLst/>
                <a:latin typeface="Aptos" panose="020B0004020202020204" pitchFamily="34" charset="0"/>
                <a:ea typeface="Aptos" panose="020B0004020202020204" pitchFamily="34" charset="0"/>
                <a:cs typeface="Times New Roman" panose="02020603050405020304" pitchFamily="18" charset="0"/>
              </a:rPr>
              <a:t> </a:t>
            </a:r>
          </a:p>
          <a:p>
            <a:pPr marL="1143000" lvl="2" indent="-228600" algn="just">
              <a:lnSpc>
                <a:spcPct val="107000"/>
              </a:lnSpc>
              <a:spcAft>
                <a:spcPts val="600"/>
              </a:spcAft>
              <a:buFont typeface="Wingdings" panose="05000000000000000000" pitchFamily="2" charset="2"/>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Pour les locaux artisanaux</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600200" lvl="3" indent="-228600" algn="just">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Figurant sur une liste établie par décret en Conseil d’État</a:t>
            </a:r>
          </a:p>
          <a:p>
            <a:pPr marL="2057400" lvl="4" indent="-228600" algn="just">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Mais l’article R. 111-1 du Code de l’artisanat énumère les activités relevant des métiers de l’artisanat avec leur correspondance dans le Code de la nomenclature d'activités française-NAF</a:t>
            </a:r>
          </a:p>
          <a:p>
            <a:pPr marL="1600200" lvl="3" indent="-228600" algn="just">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L’entrée en vigueur du texte ne dépend pas de ce décret, </a:t>
            </a:r>
          </a:p>
          <a:p>
            <a:pPr marL="2057400" lvl="4" indent="-228600" algn="just">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 vérifier la liste après parution du décret par rapport à l’article R. 111-1 (quid activités nouvelles ?) et par rapport à la définition jurisprudentielle des locaux industriels (Alain </a:t>
            </a:r>
            <a:r>
              <a:rPr lang="fr-FR" sz="1200" kern="100" dirty="0" err="1">
                <a:solidFill>
                  <a:schemeClr val="bg2"/>
                </a:solidFill>
                <a:effectLst/>
                <a:latin typeface="Aptos" panose="020B0004020202020204" pitchFamily="34" charset="0"/>
                <a:ea typeface="Aptos" panose="020B0004020202020204" pitchFamily="34" charset="0"/>
                <a:cs typeface="Times New Roman" panose="02020603050405020304" pitchFamily="18" charset="0"/>
              </a:rPr>
              <a:t>Confino</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t>
            </a:r>
          </a:p>
          <a:p>
            <a:pPr marL="1143000" lvl="2" indent="-228600" algn="just">
              <a:lnSpc>
                <a:spcPct val="107000"/>
              </a:lnSpc>
              <a:spcAft>
                <a:spcPts val="600"/>
              </a:spcAft>
              <a:buFont typeface="Wingdings" panose="05000000000000000000" pitchFamily="2" charset="2"/>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Pour les réserves et emplacements attenants aux locaux</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600200" lvl="3" indent="-228600" algn="just">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Pas définition spécifique dans le nouveau texte mais également visés dans l’article 231 ter du CGI avec quelques différences</a:t>
            </a:r>
          </a:p>
          <a:p>
            <a:pPr marL="1600200" lvl="3" indent="-228600" algn="just">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Attenants et affectés à l’activité commerciale ou artisanale</a:t>
            </a:r>
          </a:p>
          <a:p>
            <a:pPr marL="1371600" algn="just">
              <a:lnSpc>
                <a:spcPct val="107000"/>
              </a:lnSpc>
              <a:spcAft>
                <a:spcPts val="600"/>
              </a:spcAft>
              <a:buNone/>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gn="just">
              <a:lnSpc>
                <a:spcPct val="107000"/>
              </a:lnSpc>
              <a:spcAft>
                <a:spcPts val="600"/>
              </a:spcAft>
              <a:buFont typeface="Aptos" panose="020B0004020202020204" pitchFamily="34" charset="0"/>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2. Les locaux à usage exclusif de bureaux et les entrepôts sont écartés du DPL </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sans que le nouveau texte en donne une définition spécifique.</a:t>
            </a:r>
          </a:p>
          <a:p>
            <a:pPr marL="457200" algn="just">
              <a:lnSpc>
                <a:spcPct val="107000"/>
              </a:lnSpc>
              <a:spcAft>
                <a:spcPts val="600"/>
              </a:spcAft>
              <a:buNone/>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600"/>
              </a:spcAft>
              <a:buFont typeface="Aptos" panose="020B0004020202020204" pitchFamily="34" charset="0"/>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3. Le nouveau texte s’applique aux mutations</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intervenant après la promulgation de la loi (26.05.26) </a:t>
            </a:r>
          </a:p>
          <a:p>
            <a:pPr marL="742950" lvl="1" indent="-285750" algn="just">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Donc s’applique aux baux en cours</a:t>
            </a:r>
          </a:p>
        </p:txBody>
      </p:sp>
    </p:spTree>
    <p:extLst>
      <p:ext uri="{BB962C8B-B14F-4D97-AF65-F5344CB8AC3E}">
        <p14:creationId xmlns:p14="http://schemas.microsoft.com/office/powerpoint/2010/main" val="103811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9C1818D-5233-DD1C-2CCA-3D778B0D30B3}"/>
              </a:ext>
            </a:extLst>
          </p:cNvPr>
          <p:cNvSpPr txBox="1"/>
          <p:nvPr/>
        </p:nvSpPr>
        <p:spPr>
          <a:xfrm>
            <a:off x="1865376" y="877824"/>
            <a:ext cx="7598664" cy="468783"/>
          </a:xfrm>
          <a:prstGeom prst="rect">
            <a:avLst/>
          </a:prstGeom>
          <a:noFill/>
        </p:spPr>
        <p:txBody>
          <a:bodyPr wrap="square" rtlCol="0">
            <a:spAutoFit/>
          </a:bodyPr>
          <a:lstStyle/>
          <a:p>
            <a:pPr lvl="0" algn="just">
              <a:lnSpc>
                <a:spcPct val="107000"/>
              </a:lnSpc>
              <a:spcAft>
                <a:spcPts val="600"/>
              </a:spcAft>
            </a:pPr>
            <a:r>
              <a:rPr lang="fr-FR" sz="2400" b="1" kern="100" dirty="0">
                <a:solidFill>
                  <a:schemeClr val="accent5"/>
                </a:solidFill>
                <a:effectLst>
                  <a:outerShdw blurRad="38100" dist="38100" dir="2700000" algn="tl">
                    <a:srgbClr val="000000">
                      <a:alpha val="43137"/>
                    </a:srgbClr>
                  </a:outerShdw>
                </a:effectLst>
                <a:latin typeface="Abadi ExtraLight" panose="020B0204020104020204" pitchFamily="34" charset="0"/>
                <a:ea typeface="Aptos" panose="020B0004020202020204" pitchFamily="34" charset="0"/>
                <a:cs typeface="Times New Roman" panose="02020603050405020304" pitchFamily="18" charset="0"/>
              </a:rPr>
              <a:t>3. </a:t>
            </a:r>
            <a:r>
              <a:rPr lang="fr-FR" sz="2400" b="1" u="sng" kern="100" dirty="0">
                <a:solidFill>
                  <a:schemeClr val="accent5"/>
                </a:solidFill>
                <a:effectLst>
                  <a:outerShdw blurRad="38100" dist="38100" dir="2700000" algn="tl">
                    <a:srgbClr val="000000">
                      <a:alpha val="43137"/>
                    </a:srgbClr>
                  </a:outerShdw>
                </a:effectLst>
                <a:latin typeface="Abadi ExtraLight" panose="020B0204020104020204" pitchFamily="34" charset="0"/>
                <a:ea typeface="Aptos" panose="020B0004020202020204" pitchFamily="34" charset="0"/>
                <a:cs typeface="Times New Roman" panose="02020603050405020304" pitchFamily="18" charset="0"/>
              </a:rPr>
              <a:t>LES QUESTIONS RELATIVES AU CHAMP D’APPLICATION</a:t>
            </a:r>
            <a:endParaRPr lang="fr-FR" sz="2400" u="sng" kern="100" dirty="0">
              <a:solidFill>
                <a:schemeClr val="accent5"/>
              </a:solidFill>
              <a:effectLst>
                <a:outerShdw blurRad="38100" dist="38100" dir="2700000" algn="tl">
                  <a:srgbClr val="000000">
                    <a:alpha val="43137"/>
                  </a:srgbClr>
                </a:outerShdw>
              </a:effectLst>
              <a:latin typeface="Abadi ExtraLight" panose="020B0204020104020204" pitchFamily="34" charset="0"/>
              <a:ea typeface="Aptos" panose="020B000402020202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94F33D68-671F-6B7D-6094-5548A3ADB5EB}"/>
              </a:ext>
            </a:extLst>
          </p:cNvPr>
          <p:cNvSpPr txBox="1"/>
          <p:nvPr/>
        </p:nvSpPr>
        <p:spPr>
          <a:xfrm>
            <a:off x="1691640" y="1489339"/>
            <a:ext cx="8183880" cy="378565"/>
          </a:xfrm>
          <a:prstGeom prst="rect">
            <a:avLst/>
          </a:prstGeom>
          <a:noFill/>
          <a:ln>
            <a:solidFill>
              <a:schemeClr val="bg2"/>
            </a:solidFill>
          </a:ln>
        </p:spPr>
        <p:txBody>
          <a:bodyPr wrap="square" rtlCol="0">
            <a:spAutoFit/>
          </a:bodyPr>
          <a:lstStyle/>
          <a:p>
            <a:pPr algn="just">
              <a:lnSpc>
                <a:spcPct val="107000"/>
              </a:lnSpc>
              <a:spcAft>
                <a:spcPts val="600"/>
              </a:spcAft>
              <a:buNone/>
            </a:pPr>
            <a:r>
              <a:rPr lang="fr-FR"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 </a:t>
            </a:r>
            <a:r>
              <a:rPr lang="fr-FR" sz="1800" b="1" kern="100" dirty="0">
                <a:solidFill>
                  <a:schemeClr val="accent2"/>
                </a:solidFill>
                <a:effectLst/>
                <a:latin typeface="Abadi ExtraLight" panose="020B0204020104020204" pitchFamily="34" charset="0"/>
                <a:ea typeface="Aptos" panose="020B0004020202020204" pitchFamily="34" charset="0"/>
                <a:cs typeface="Times New Roman" panose="02020603050405020304" pitchFamily="18" charset="0"/>
              </a:rPr>
              <a:t>3.1. L’exception des locaux à usage exclusif de bureaux : contenu de la notion </a:t>
            </a:r>
            <a:endParaRPr lang="fr-FR" sz="1600" kern="100" dirty="0">
              <a:solidFill>
                <a:schemeClr val="accent2"/>
              </a:solidFill>
              <a:effectLst/>
              <a:latin typeface="Abadi ExtraLight" panose="020B0204020104020204" pitchFamily="34" charset="0"/>
              <a:ea typeface="Aptos" panose="020B000402020202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DD5635CE-4293-1C4F-9D12-0AA4B66FC073}"/>
              </a:ext>
            </a:extLst>
          </p:cNvPr>
          <p:cNvSpPr txBox="1"/>
          <p:nvPr/>
        </p:nvSpPr>
        <p:spPr>
          <a:xfrm>
            <a:off x="1069848" y="2183624"/>
            <a:ext cx="9665208" cy="3796552"/>
          </a:xfrm>
          <a:prstGeom prst="rect">
            <a:avLst/>
          </a:prstGeom>
          <a:noFill/>
        </p:spPr>
        <p:txBody>
          <a:bodyPr wrap="square" rtlCol="0">
            <a:spAutoFit/>
          </a:bodyPr>
          <a:lstStyle/>
          <a:p>
            <a:pPr marL="342900" lvl="0" indent="-342900">
              <a:lnSpc>
                <a:spcPct val="107000"/>
              </a:lnSpc>
              <a:buFont typeface="Aptos" panose="020B0004020202020204" pitchFamily="34" charset="0"/>
              <a:buChar char="-"/>
            </a:pPr>
            <a:r>
              <a:rPr lang="fr-FR" sz="1200" kern="100" dirty="0">
                <a:solidFill>
                  <a:schemeClr val="bg2"/>
                </a:solidFill>
                <a:effectLst/>
                <a:ea typeface="Aptos" panose="020B0004020202020204" pitchFamily="34" charset="0"/>
                <a:cs typeface="Times New Roman" panose="02020603050405020304" pitchFamily="18" charset="0"/>
              </a:rPr>
              <a:t>Le texte nouveau ne définit pas les locaux à usage exclusif de bureaux, </a:t>
            </a:r>
          </a:p>
          <a:p>
            <a:pPr marL="742950" lvl="1" indent="-285750">
              <a:lnSpc>
                <a:spcPct val="107000"/>
              </a:lnSpc>
              <a:buFont typeface="Courier New" panose="02070309020205020404" pitchFamily="49" charset="0"/>
              <a:buChar char="o"/>
            </a:pPr>
            <a:r>
              <a:rPr lang="fr-FR" sz="1200" kern="100" dirty="0">
                <a:solidFill>
                  <a:schemeClr val="bg2"/>
                </a:solidFill>
                <a:effectLst/>
                <a:ea typeface="Aptos" panose="020B0004020202020204" pitchFamily="34" charset="0"/>
                <a:cs typeface="Times New Roman" panose="02020603050405020304" pitchFamily="18" charset="0"/>
              </a:rPr>
              <a:t>pas de référence  explicite à la définition donnée par 231 ter CGI pour la TSB, alors que celui-ci indique</a:t>
            </a:r>
          </a:p>
          <a:p>
            <a:pPr marL="1143000" lvl="2" indent="-228600" algn="just">
              <a:lnSpc>
                <a:spcPct val="107000"/>
              </a:lnSpc>
              <a:buFont typeface="Wingdings" panose="05000000000000000000" pitchFamily="2" charset="2"/>
              <a:buChar char=""/>
            </a:pPr>
            <a:r>
              <a:rPr lang="fr-FR" sz="1200" i="1" kern="100" dirty="0">
                <a:solidFill>
                  <a:schemeClr val="bg2"/>
                </a:solidFill>
                <a:effectLst/>
                <a:ea typeface="Aptos" panose="020B0004020202020204" pitchFamily="34" charset="0"/>
                <a:cs typeface="Times New Roman" panose="02020603050405020304" pitchFamily="18" charset="0"/>
              </a:rPr>
              <a:t>« les locaux à usage de bureaux, (…) s'entendent, d'une part, des bureaux proprement dits et de leurs dépendances immédiates et indispensables destinés à l'exercice d'une activité, de quelque nature que ce soit, par des personnes physiques ou morales privées, ou utilisés par l'Etat, les collectivités territoriales, les établissements ou organismes publics et les organismes professionnels, et, d'autre part, des locaux professionnels destinés à l'exercice d'activités libérales ou utilisés par des associations ou organismes privés poursuivant ou non un but lucratif »</a:t>
            </a:r>
            <a:r>
              <a:rPr lang="fr-FR" sz="1200" kern="100" dirty="0">
                <a:solidFill>
                  <a:schemeClr val="bg2"/>
                </a:solidFill>
                <a:effectLst/>
                <a:ea typeface="Aptos" panose="020B0004020202020204" pitchFamily="34" charset="0"/>
                <a:cs typeface="Times New Roman" panose="02020603050405020304" pitchFamily="18" charset="0"/>
              </a:rPr>
              <a:t>. </a:t>
            </a:r>
          </a:p>
          <a:p>
            <a:pPr marL="1143000" lvl="2" indent="-228600" algn="just">
              <a:lnSpc>
                <a:spcPct val="107000"/>
              </a:lnSpc>
              <a:buFont typeface="Wingdings" panose="05000000000000000000" pitchFamily="2" charset="2"/>
              <a:buChar char=""/>
            </a:pPr>
            <a:r>
              <a:rPr lang="fr-FR" sz="1200" kern="100" dirty="0">
                <a:solidFill>
                  <a:schemeClr val="bg2"/>
                </a:solidFill>
                <a:effectLst/>
                <a:ea typeface="Aptos" panose="020B0004020202020204" pitchFamily="34" charset="0"/>
                <a:cs typeface="Times New Roman" panose="02020603050405020304" pitchFamily="18" charset="0"/>
              </a:rPr>
              <a:t>Le BOFIP précise que </a:t>
            </a:r>
            <a:r>
              <a:rPr lang="fr-FR" sz="1200" i="1" kern="100" dirty="0">
                <a:solidFill>
                  <a:schemeClr val="bg2"/>
                </a:solidFill>
                <a:effectLst/>
                <a:ea typeface="Aptos" panose="020B0004020202020204" pitchFamily="34" charset="0"/>
                <a:cs typeface="Times New Roman" panose="02020603050405020304" pitchFamily="18" charset="0"/>
              </a:rPr>
              <a:t>« les bureaux proprement dits recouvrent les pièces normalement utilisées à usage de bureaux : par toutes les entreprises, les professionnels libéraux et les autres organismes (organismes de sécurité sociale, organismes professionnels, par exemple) ou associations, à but lucratif ou non, pour l'exercice d'activités de direction, d'administration, de secrétariat, d'information, de conseil, d'études, d'ingénierie, d'informatique, de gestion, d'assurance, etc. » </a:t>
            </a:r>
            <a:r>
              <a:rPr lang="fr-FR" sz="1200" kern="100" dirty="0">
                <a:solidFill>
                  <a:schemeClr val="bg2"/>
                </a:solidFill>
                <a:effectLst/>
                <a:ea typeface="Aptos" panose="020B0004020202020204" pitchFamily="34" charset="0"/>
                <a:cs typeface="Times New Roman" panose="02020603050405020304" pitchFamily="18" charset="0"/>
              </a:rPr>
              <a:t>(BOI-IF-AUT-50-10-10)</a:t>
            </a:r>
          </a:p>
          <a:p>
            <a:pPr marL="914400" algn="just">
              <a:lnSpc>
                <a:spcPct val="107000"/>
              </a:lnSpc>
              <a:buNone/>
            </a:pPr>
            <a:r>
              <a:rPr lang="fr-FR" sz="1200" kern="100" dirty="0">
                <a:solidFill>
                  <a:schemeClr val="bg2"/>
                </a:solidFill>
                <a:effectLst/>
                <a:ea typeface="Aptos" panose="020B0004020202020204" pitchFamily="34" charset="0"/>
                <a:cs typeface="Times New Roman" panose="02020603050405020304" pitchFamily="18" charset="0"/>
              </a:rPr>
              <a:t> </a:t>
            </a:r>
          </a:p>
          <a:p>
            <a:pPr marL="342900" lvl="0" indent="-342900">
              <a:lnSpc>
                <a:spcPct val="107000"/>
              </a:lnSpc>
              <a:spcAft>
                <a:spcPts val="600"/>
              </a:spcAft>
              <a:buFont typeface="Aptos" panose="020B0004020202020204" pitchFamily="34" charset="0"/>
              <a:buChar char="-"/>
            </a:pPr>
            <a:r>
              <a:rPr lang="fr-FR" sz="1200" kern="100" dirty="0">
                <a:solidFill>
                  <a:schemeClr val="bg2"/>
                </a:solidFill>
                <a:effectLst/>
                <a:ea typeface="Aptos" panose="020B0004020202020204" pitchFamily="34" charset="0"/>
                <a:cs typeface="Times New Roman" panose="02020603050405020304" pitchFamily="18" charset="0"/>
              </a:rPr>
              <a:t>L’article R 145-11 ne donne pas davantage le local à usage exclusif de bureaux si ce n’est par la négative (pas de dépôt ni de livraison de marchandises), mais la JP y a intégré diverses activités (bureaux-boutiques)</a:t>
            </a:r>
          </a:p>
          <a:p>
            <a:pPr marL="457200">
              <a:lnSpc>
                <a:spcPct val="107000"/>
              </a:lnSpc>
              <a:spcAft>
                <a:spcPts val="600"/>
              </a:spcAft>
              <a:buNone/>
            </a:pPr>
            <a:r>
              <a:rPr lang="fr-FR" sz="1200" kern="100" dirty="0">
                <a:solidFill>
                  <a:schemeClr val="bg2"/>
                </a:solidFill>
                <a:effectLst/>
                <a:ea typeface="Aptos" panose="020B0004020202020204" pitchFamily="34" charset="0"/>
                <a:cs typeface="Times New Roman" panose="02020603050405020304" pitchFamily="18" charset="0"/>
              </a:rPr>
              <a:t> </a:t>
            </a:r>
          </a:p>
          <a:p>
            <a:pPr marL="342900" lvl="0" indent="-342900">
              <a:lnSpc>
                <a:spcPct val="107000"/>
              </a:lnSpc>
              <a:spcAft>
                <a:spcPts val="600"/>
              </a:spcAft>
              <a:buFont typeface="Aptos" panose="020B0004020202020204" pitchFamily="34" charset="0"/>
              <a:buChar char="-"/>
            </a:pPr>
            <a:r>
              <a:rPr lang="fr-FR" sz="1200" b="1" kern="100" dirty="0">
                <a:solidFill>
                  <a:schemeClr val="bg2"/>
                </a:solidFill>
                <a:effectLst/>
                <a:ea typeface="Aptos" panose="020B0004020202020204" pitchFamily="34" charset="0"/>
                <a:cs typeface="Times New Roman" panose="02020603050405020304" pitchFamily="18" charset="0"/>
              </a:rPr>
              <a:t>Considérant l’exclusion des locaux à usage exclusif de bureaux par opposition aux locaux à usage de vente et de prestations de service à caractère commercial, trois interprétations sont possibles </a:t>
            </a:r>
            <a:endParaRPr lang="fr-FR" sz="1200" kern="100" dirty="0">
              <a:solidFill>
                <a:schemeClr val="bg2"/>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01619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A96C2BF-F3FE-C6FF-F4DF-0618A74BAD1E}"/>
              </a:ext>
            </a:extLst>
          </p:cNvPr>
          <p:cNvSpPr txBox="1"/>
          <p:nvPr/>
        </p:nvSpPr>
        <p:spPr>
          <a:xfrm>
            <a:off x="228600" y="164592"/>
            <a:ext cx="4306824" cy="3693191"/>
          </a:xfrm>
          <a:prstGeom prst="rect">
            <a:avLst/>
          </a:prstGeom>
          <a:noFill/>
          <a:ln>
            <a:solidFill>
              <a:schemeClr val="tx1"/>
            </a:solidFill>
          </a:ln>
        </p:spPr>
        <p:txBody>
          <a:bodyPr wrap="square" rtlCol="0">
            <a:spAutoFit/>
          </a:bodyPr>
          <a:lstStyle/>
          <a:p>
            <a:pPr marL="342900" lvl="0" indent="-342900">
              <a:lnSpc>
                <a:spcPct val="107000"/>
              </a:lnSpc>
              <a:spcAft>
                <a:spcPts val="600"/>
              </a:spcAft>
              <a:buFont typeface="Aptos" panose="020B0004020202020204" pitchFamily="34" charset="0"/>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 Exclusion de tous les bureaux ou assimilés au sens de l’article R. 145-11</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On peut considérer que le texte </a:t>
            </a: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renvoie implicitement à R 145-11</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600"/>
              </a:spcAft>
              <a:buFont typeface="Courier New" panose="02070309020205020404" pitchFamily="49" charset="0"/>
              <a:buChar char="o"/>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Exclusion totale</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nSpc>
                <a:spcPct val="107000"/>
              </a:lnSpc>
              <a:spcAft>
                <a:spcPts val="600"/>
              </a:spcAft>
              <a:buFont typeface="Wingdings" panose="05000000000000000000" pitchFamily="2"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Qui exclut donc du champ d’application </a:t>
            </a:r>
            <a:r>
              <a:rPr lang="fr-FR" sz="1200" u="sng"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tous</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les locaux ressortissants à R 145-11 (bureaux-boutique et locaux en étage de prestations de service de nature commerciale)</a:t>
            </a:r>
          </a:p>
          <a:p>
            <a:pPr marL="1600200" lvl="3" indent="-228600">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Approche BARBIER (DALLOZ) </a:t>
            </a:r>
          </a:p>
          <a:p>
            <a:pPr marL="1600200" lvl="3" indent="-228600">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Apparaît contradictoire avec la définition du local commercial incluant les prestations de service à caractère commercial</a:t>
            </a:r>
          </a:p>
          <a:p>
            <a:pPr marL="457200">
              <a:lnSpc>
                <a:spcPct val="107000"/>
              </a:lnSpc>
              <a:spcAft>
                <a:spcPts val="600"/>
              </a:spcAft>
              <a:buNone/>
            </a:pPr>
            <a:r>
              <a:rPr lang="fr-FR" sz="11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5" name="ZoneTexte 4">
            <a:extLst>
              <a:ext uri="{FF2B5EF4-FFF2-40B4-BE49-F238E27FC236}">
                <a16:creationId xmlns:a16="http://schemas.microsoft.com/office/drawing/2014/main" id="{BEB41227-392A-5292-C2FB-79F9C36888F6}"/>
              </a:ext>
            </a:extLst>
          </p:cNvPr>
          <p:cNvSpPr txBox="1"/>
          <p:nvPr/>
        </p:nvSpPr>
        <p:spPr>
          <a:xfrm>
            <a:off x="4818888" y="582547"/>
            <a:ext cx="6793992" cy="5699381"/>
          </a:xfrm>
          <a:prstGeom prst="rect">
            <a:avLst/>
          </a:prstGeom>
          <a:noFill/>
          <a:ln>
            <a:solidFill>
              <a:schemeClr val="tx1"/>
            </a:solidFill>
          </a:ln>
        </p:spPr>
        <p:txBody>
          <a:bodyPr wrap="square" rtlCol="0">
            <a:spAutoFit/>
          </a:bodyPr>
          <a:lstStyle/>
          <a:p>
            <a:pPr marL="800100" lvl="1" indent="-342900">
              <a:lnSpc>
                <a:spcPct val="107000"/>
              </a:lnSpc>
              <a:spcAft>
                <a:spcPts val="600"/>
              </a:spcAft>
              <a:buFont typeface="Aptos" panose="020B0004020202020204" pitchFamily="34" charset="0"/>
              <a:buChar char="-"/>
            </a:pPr>
            <a:r>
              <a:rPr lang="fr-FR" sz="11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B) Définition autonome des bureaux au sens de l’article L. 145-46-1</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600"/>
              </a:spcAft>
              <a:buNone/>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On peut considérer que le texte donne une définition des locaux à usage de bureaux </a:t>
            </a:r>
            <a:r>
              <a:rPr lang="fr-FR" sz="11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spécifique à L 145-46-1</a:t>
            </a:r>
            <a:endPar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07000"/>
              </a:lnSpc>
              <a:spcAft>
                <a:spcPts val="600"/>
              </a:spcAft>
              <a:buNone/>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p>
          <a:p>
            <a:pPr marL="742950" lvl="1" indent="-285750">
              <a:lnSpc>
                <a:spcPct val="107000"/>
              </a:lnSpc>
              <a:spcAft>
                <a:spcPts val="600"/>
              </a:spcAft>
              <a:buFont typeface="Courier New" panose="02070309020205020404" pitchFamily="49" charset="0"/>
              <a:buChar char="o"/>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Dans ce sens JP BLATTER</a:t>
            </a:r>
          </a:p>
          <a:p>
            <a:pPr marL="742950" lvl="1" indent="-285750">
              <a:lnSpc>
                <a:spcPct val="107000"/>
              </a:lnSpc>
              <a:spcAft>
                <a:spcPts val="600"/>
              </a:spcAft>
              <a:buFont typeface="Courier New" panose="02070309020205020404" pitchFamily="49" charset="0"/>
              <a:buChar char="o"/>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Arguments de texte :</a:t>
            </a:r>
          </a:p>
          <a:p>
            <a:pPr marL="1143000" lvl="2" indent="-228600">
              <a:lnSpc>
                <a:spcPct val="107000"/>
              </a:lnSpc>
              <a:spcAft>
                <a:spcPts val="600"/>
              </a:spcAf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R 145-11 est lui-même spécifique au loyer</a:t>
            </a:r>
          </a:p>
          <a:p>
            <a:pPr marL="1143000" lvl="2" indent="-228600">
              <a:lnSpc>
                <a:spcPct val="107000"/>
              </a:lnSpc>
              <a:spcAft>
                <a:spcPts val="600"/>
              </a:spcAf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Les mots « </a:t>
            </a:r>
            <a:r>
              <a:rPr lang="fr-FR" sz="1100"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au sens du premier alinéa</a:t>
            </a: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 renforcent la spécificité de L 145-46-1 </a:t>
            </a:r>
          </a:p>
          <a:p>
            <a:pPr marL="1600200" lvl="3" indent="-228600">
              <a:lnSpc>
                <a:spcPct val="107000"/>
              </a:lnSpc>
              <a:spcAft>
                <a:spcPts val="600"/>
              </a:spcAft>
              <a:buFont typeface="Symbol" panose="05050102010706020507" pitchFamily="18"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 texte de la CMP précisait « </a:t>
            </a:r>
            <a:r>
              <a:rPr lang="fr-FR" sz="1100"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mentionné au premier alinéa</a:t>
            </a: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p>
          <a:p>
            <a:pPr marL="1143000" lvl="2" indent="-228600" algn="jus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 rapport de la commission spéciale n° 1191 – t1, enregistré à l’Assemblée nationale le 27/03/2025, p.437 </a:t>
            </a:r>
            <a:r>
              <a:rPr lang="fr-FR" sz="1100"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 Ainsi, </a:t>
            </a:r>
            <a:r>
              <a:rPr lang="fr-FR" sz="1100" b="1"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 présent article propose afin de préciser les notions de local à usage à commercial et de local à usage artisanal en complétant l’article L. 145-46-1 du code de commerce par un nouvel alinéa</a:t>
            </a:r>
            <a:r>
              <a:rPr lang="fr-FR" sz="1100"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  </a:t>
            </a:r>
            <a:r>
              <a:rPr lang="fr-FR" sz="1100" b="1" i="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Ces deux définitions ne valent que pour l’application de l’article L. 145-46-1 du code de commerce.</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La définition du local commercial ou artisanal de l’article L.  145- 46-1 (périmètre du DPL) diffère de celle prévue à l’article L. 145-1 qui inclut également les baux de locaux industriels dans le champ d’application du statut.</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 recours à une définition proche de celle de la TSB (art. 231 ter) n’est pas une première : elle existe dans L 145-4 pour la définition des locaux de stockage</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fr-FR" sz="9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Aptos" panose="020B0004020202020204" pitchFamily="34" charset="0"/>
              <a:buChar char="-"/>
            </a:pPr>
            <a:r>
              <a:rPr lang="fr-FR" sz="11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Il existerait alors deux définitions des bureaux qui coexisteraient côte à côte :</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o"/>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L’une propre au DPL (s’inspirant de la définition prévue à l’article 231 ter, III, 1° du CGI).</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 noter toutefois que selon le BOFIP, les locaux utilisés par une agence bancaire, auquel le public a normalement accès, entre dans la catégorie des locaux commerciaux (et non de bureaux) pour appliquer la taxe.</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buFont typeface="Wingdings" panose="05000000000000000000" pitchFamily="2" charset="2"/>
              <a:buChar char=""/>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En revanche, les locaux de bureaux proprement dits relèvent de la catégorie des bureaux pour appliquer la taxe.</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371600">
              <a:buNone/>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buFont typeface="Courier New" panose="02070309020205020404" pitchFamily="49" charset="0"/>
              <a:buChar char="o"/>
            </a:pPr>
            <a:r>
              <a:rPr lang="fr-FR" sz="11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L’autre propre au reste du statut (L 145-4 /R 145-11) (qui ne s’appliquerait pas au DPL)</a:t>
            </a:r>
            <a:endParaRPr lang="fr-FR" sz="10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67505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158D9B0-6B42-818C-208C-8E1D5F13E34C}"/>
              </a:ext>
            </a:extLst>
          </p:cNvPr>
          <p:cNvSpPr txBox="1"/>
          <p:nvPr/>
        </p:nvSpPr>
        <p:spPr>
          <a:xfrm>
            <a:off x="202692" y="238075"/>
            <a:ext cx="5073396" cy="6239657"/>
          </a:xfrm>
          <a:prstGeom prst="rect">
            <a:avLst/>
          </a:prstGeom>
          <a:noFill/>
          <a:ln>
            <a:solidFill>
              <a:schemeClr val="accent6"/>
            </a:solidFill>
          </a:ln>
        </p:spPr>
        <p:txBody>
          <a:bodyPr wrap="square" rtlCol="0">
            <a:spAutoFit/>
          </a:bodyPr>
          <a:lstStyle/>
          <a:p>
            <a:pPr marL="342900" lvl="0" indent="-342900">
              <a:buFont typeface="Aptos" panose="020B0004020202020204" pitchFamily="34" charset="0"/>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Conséquences hypothèse B :</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457200">
              <a:buNone/>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buFont typeface="Wingdings" panose="05000000000000000000" pitchFamily="2" charset="2"/>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Seuls les locaux de bureaux administratifs et tertiaires sont exclus du DPL (et professions libérales)</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a:buNone/>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371600">
              <a:buNone/>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buFont typeface="Wingdings" panose="05000000000000000000" pitchFamily="2" charset="2"/>
              <a:buChar char=""/>
            </a:pPr>
            <a:r>
              <a:rPr lang="fr-FR" sz="1200" b="1"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Seront concernés par le DPL :</a:t>
            </a:r>
            <a:endPar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600"/>
              </a:spcAft>
              <a:buFont typeface="+mj-lt"/>
              <a:buAutoNum type="arabicPeriod"/>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Les bureaux-boutiques :</a:t>
            </a:r>
          </a:p>
          <a:p>
            <a:pPr marL="742950" lvl="1" indent="-285750">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Agences immobilières, bancaires, intérim, voyages</a:t>
            </a:r>
          </a:p>
          <a:p>
            <a:pPr marL="742950" lvl="1" indent="-285750">
              <a:lnSpc>
                <a:spcPct val="107000"/>
              </a:lnSpc>
              <a:spcAft>
                <a:spcPts val="600"/>
              </a:spcAft>
              <a:buFont typeface="Courier New" panose="02070309020205020404" pitchFamily="49" charset="0"/>
              <a:buChar char="o"/>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Courtier d'assurances </a:t>
            </a:r>
          </a:p>
          <a:p>
            <a:pPr marL="342900" lvl="0" indent="-342900">
              <a:lnSpc>
                <a:spcPct val="107000"/>
              </a:lnSpc>
              <a:spcAft>
                <a:spcPts val="600"/>
              </a:spcAft>
              <a:buFont typeface="+mj-lt"/>
              <a:buAutoNum type="arabicPeriod"/>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Les bureaux dans lesquels s’effectuent des prestations de service à caractère commercial, le texte n’exigeant pas la réception du public : </a:t>
            </a:r>
          </a:p>
          <a:p>
            <a:pPr marL="2514600" lvl="5" indent="-228600">
              <a:lnSpc>
                <a:spcPct val="107000"/>
              </a:lnSpc>
              <a:spcAft>
                <a:spcPts val="600"/>
              </a:spcAft>
              <a:buFont typeface="Wingdings" panose="05000000000000000000" pitchFamily="2"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Toutes activités de prestations de service à caractère commercial :</a:t>
            </a:r>
          </a:p>
          <a:p>
            <a:pPr marL="2971800" lvl="6" indent="-228600">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Administrateurs de biens</a:t>
            </a:r>
          </a:p>
          <a:p>
            <a:pPr marL="2971800" lvl="6" indent="-228600">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Courtiers en bourse, agents de change</a:t>
            </a:r>
          </a:p>
          <a:p>
            <a:pPr marL="2971800" lvl="6" indent="-228600">
              <a:lnSpc>
                <a:spcPct val="107000"/>
              </a:lnSpc>
              <a:spcAft>
                <a:spcPts val="600"/>
              </a:spcAft>
              <a:buFont typeface="Symbol" panose="05050102010706020507" pitchFamily="18" charset="2"/>
              <a:buChar char=""/>
            </a:pPr>
            <a:r>
              <a:rPr lang="fr-FR" sz="1200" kern="100" dirty="0" err="1">
                <a:solidFill>
                  <a:schemeClr val="bg2"/>
                </a:solidFill>
                <a:effectLst/>
                <a:latin typeface="Aptos" panose="020B0004020202020204" pitchFamily="34" charset="0"/>
                <a:ea typeface="Aptos" panose="020B0004020202020204" pitchFamily="34" charset="0"/>
                <a:cs typeface="Times New Roman" panose="02020603050405020304" pitchFamily="18" charset="0"/>
              </a:rPr>
              <a:t>Co-working</a:t>
            </a: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 (services rendus à la clientèle)</a:t>
            </a:r>
          </a:p>
          <a:p>
            <a:pPr marL="2971800" lvl="6" indent="-228600">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Prestations intellectuelles réalisées à distance : </a:t>
            </a:r>
          </a:p>
          <a:p>
            <a:pPr marL="2971800" lvl="6" indent="-228600">
              <a:lnSpc>
                <a:spcPct val="107000"/>
              </a:lnSpc>
              <a:spcAft>
                <a:spcPts val="600"/>
              </a:spcAft>
              <a:buFont typeface="Symbol" panose="05050102010706020507" pitchFamily="18"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Call centers, formations à distance</a:t>
            </a:r>
          </a:p>
          <a:p>
            <a:pPr marL="1143000" lvl="2" indent="-228600">
              <a:buFont typeface="Wingdings" panose="05000000000000000000" pitchFamily="2"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Est-ce une simplification ? </a:t>
            </a:r>
          </a:p>
          <a:p>
            <a:pPr marL="1143000" lvl="2" indent="-228600">
              <a:buFont typeface="Wingdings" panose="05000000000000000000" pitchFamily="2" charset="2"/>
              <a:buChar char=""/>
            </a:pPr>
            <a:r>
              <a:rPr lang="fr-FR" sz="1200" kern="100" dirty="0">
                <a:solidFill>
                  <a:schemeClr val="bg2"/>
                </a:solidFill>
                <a:effectLst/>
                <a:latin typeface="Aptos" panose="020B0004020202020204" pitchFamily="34" charset="0"/>
                <a:ea typeface="Aptos" panose="020B0004020202020204" pitchFamily="34" charset="0"/>
                <a:cs typeface="Times New Roman" panose="02020603050405020304" pitchFamily="18" charset="0"/>
              </a:rPr>
              <a:t>La Loi répond-elle à son obligation d’accessibilité et d’intelligibilité de la Loi avec plusieurs définitions d’un même type de local dans un même texte ?</a:t>
            </a:r>
          </a:p>
          <a:p>
            <a:pPr>
              <a:buNone/>
            </a:pPr>
            <a:r>
              <a:rPr lang="fr-FR"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fr-FR" sz="1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166674D2-0CD4-8213-EE99-1B7966241F7B}"/>
              </a:ext>
            </a:extLst>
          </p:cNvPr>
          <p:cNvSpPr txBox="1"/>
          <p:nvPr/>
        </p:nvSpPr>
        <p:spPr>
          <a:xfrm flipH="1">
            <a:off x="5852160" y="238075"/>
            <a:ext cx="5073396" cy="6267613"/>
          </a:xfrm>
          <a:prstGeom prst="rect">
            <a:avLst/>
          </a:prstGeom>
          <a:noFill/>
          <a:ln>
            <a:solidFill>
              <a:schemeClr val="accent6"/>
            </a:solidFill>
          </a:ln>
        </p:spPr>
        <p:txBody>
          <a:bodyPr wrap="square" rtlCol="0">
            <a:spAutoFit/>
          </a:bodyPr>
          <a:lstStyle/>
          <a:p>
            <a:pPr marL="342900" marR="0" lvl="0" indent="-342900" algn="l" defTabSz="914400" rtl="0" eaLnBrk="1" fontAlgn="auto" latinLnBrk="0" hangingPunct="1">
              <a:lnSpc>
                <a:spcPct val="107000"/>
              </a:lnSpc>
              <a:spcBef>
                <a:spcPts val="0"/>
              </a:spcBef>
              <a:spcAft>
                <a:spcPts val="600"/>
              </a:spcAft>
              <a:buClrTx/>
              <a:buSzTx/>
              <a:buFont typeface="Aptos" panose="020B0004020202020204" pitchFamily="34" charset="0"/>
              <a:buChar char="-"/>
              <a:tabLst/>
              <a:defRPr/>
            </a:pPr>
            <a:r>
              <a:rPr kumimoji="0" lang="fr-FR" sz="1200" b="1"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C) Refonte de la définition des locaux à usage exclusif de bureaux</a:t>
            </a:r>
            <a:endPar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457200" marR="0" lvl="0" indent="0" algn="l" defTabSz="914400" rtl="0" eaLnBrk="1" fontAlgn="auto" latinLnBrk="0" hangingPunct="1">
              <a:lnSpc>
                <a:spcPct val="107000"/>
              </a:lnSpc>
              <a:spcBef>
                <a:spcPts val="0"/>
              </a:spcBef>
              <a:spcAft>
                <a:spcPts val="600"/>
              </a:spcAft>
              <a:buClrTx/>
              <a:buSzTx/>
              <a:buFontTx/>
              <a:buNone/>
              <a:tabLst/>
              <a:defRPr/>
            </a:pPr>
            <a:r>
              <a:rPr kumimoji="0" lang="fr-FR" sz="1200" b="0" i="0" u="none" strike="noStrike" kern="100" cap="none" spc="0" normalizeH="0" baseline="0" noProof="0" dirty="0">
                <a:ln>
                  <a:noFill/>
                </a:ln>
                <a:solidFill>
                  <a:srgbClr val="213876"/>
                </a:solidFill>
                <a:effectLst/>
                <a:highlight>
                  <a:srgbClr val="FFFF00"/>
                </a:highlight>
                <a:uLnTx/>
                <a:uFillTx/>
                <a:latin typeface="Aptos" panose="020B0004020202020204" pitchFamily="34" charset="0"/>
                <a:ea typeface="Aptos" panose="020B0004020202020204" pitchFamily="34" charset="0"/>
                <a:cs typeface="Times New Roman" panose="02020603050405020304" pitchFamily="18" charset="0"/>
              </a:rPr>
              <a:t> </a:t>
            </a:r>
            <a:endPar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457200" marR="0" lvl="0" indent="0" algn="l" defTabSz="914400" rtl="0" eaLnBrk="1" fontAlgn="auto" latinLnBrk="0" hangingPunct="1">
              <a:lnSpc>
                <a:spcPct val="107000"/>
              </a:lnSpc>
              <a:spcBef>
                <a:spcPts val="0"/>
              </a:spcBef>
              <a:spcAft>
                <a:spcPts val="600"/>
              </a:spcAft>
              <a:buClrTx/>
              <a:buSzTx/>
              <a:buFontTx/>
              <a:buNone/>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On peut considérer enfin que le texte, même si ce n’était pas l’intention du législateur, </a:t>
            </a:r>
            <a:r>
              <a:rPr kumimoji="0" lang="fr-FR" sz="1200" b="1"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donne une nouvelle définition de la notion de bureaux par opposition à ce qui est défini comme local commercial ou artisanal,</a:t>
            </a: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 limitant ainsi la notion de bureaux à ceux destinés aux activités administratives et tertiaires,</a:t>
            </a:r>
          </a:p>
          <a:p>
            <a:pPr marL="457200" marR="0" lvl="0" indent="0" algn="l" defTabSz="914400" rtl="0" eaLnBrk="1" fontAlgn="auto" latinLnBrk="0" hangingPunct="1">
              <a:lnSpc>
                <a:spcPct val="107000"/>
              </a:lnSpc>
              <a:spcBef>
                <a:spcPts val="0"/>
              </a:spcBef>
              <a:spcAft>
                <a:spcPts val="600"/>
              </a:spcAft>
              <a:buClrTx/>
              <a:buSzTx/>
              <a:buFontTx/>
              <a:buNone/>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Dit autrement la notion de bureau de l’article R. 145-11 disparaitrait au profit de celle de l’article L. 145-46-1.</a:t>
            </a:r>
          </a:p>
          <a:p>
            <a:pPr marL="1143000" marR="0" lvl="2" indent="-228600" algn="l" defTabSz="914400" rtl="0" eaLnBrk="1" fontAlgn="auto" latinLnBrk="0" hangingPunct="1">
              <a:lnSpc>
                <a:spcPct val="107000"/>
              </a:lnSpc>
              <a:spcBef>
                <a:spcPts val="0"/>
              </a:spcBef>
              <a:spcAft>
                <a:spcPts val="600"/>
              </a:spcAft>
              <a:buClrTx/>
              <a:buSzTx/>
              <a:buFont typeface="Wingdings" panose="05000000000000000000" pitchFamily="2" charset="2"/>
              <a:buChar char=""/>
              <a:tabLst/>
              <a:defRPr/>
            </a:pPr>
            <a:r>
              <a:rPr kumimoji="0" lang="fr-FR" sz="1200" b="1"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Cette notion pourrait s’appliquer aussi aux locaux visés par l’article R 145-11 et ouvrirait la voie à une évolution de la JP en vue d’une unification de la notion:</a:t>
            </a:r>
            <a:endPar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1143000" marR="0" lvl="2" indent="-228600" algn="l" defTabSz="914400" rtl="0" eaLnBrk="1" fontAlgn="auto" latinLnBrk="0" hangingPunct="1">
              <a:lnSpc>
                <a:spcPct val="107000"/>
              </a:lnSpc>
              <a:spcBef>
                <a:spcPts val="0"/>
              </a:spcBef>
              <a:spcAft>
                <a:spcPts val="600"/>
              </a:spcAft>
              <a:buClrTx/>
              <a:buSzTx/>
              <a:buFont typeface="Wingdings" panose="05000000000000000000" pitchFamily="2" charset="2"/>
              <a:buChar char=""/>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Conséquences à terme :</a:t>
            </a:r>
          </a:p>
          <a:p>
            <a:pPr marL="1600200" marR="0" lvl="3" indent="-2286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Abandon de la JP sur les bureaux-boutiques au sens de l’article R. 145-11, </a:t>
            </a:r>
          </a:p>
          <a:p>
            <a:pPr marL="1600200" marR="0" lvl="3" indent="-2286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 ILC possible pour l’indexation, </a:t>
            </a:r>
          </a:p>
          <a:p>
            <a:pPr marL="1600200" marR="0" lvl="3" indent="-2286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Pas de bail à durée ferme pour des locaux d’activités de prestation commerciale sauf s’ils dépassent 9 ans,</a:t>
            </a:r>
          </a:p>
          <a:p>
            <a:pPr marL="1600200" marR="0" lvl="3" indent="-2286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Application du DPL à tous les locaux (bureaux-boutiques ou activités en étages) qui délivrent des prestations commerciales</a:t>
            </a:r>
          </a:p>
          <a:p>
            <a:pPr marL="1600200" marR="0" lvl="3" indent="-2286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r>
              <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rPr>
              <a:t>Application des dispositions sur la mensualisation et les garanties aux locaux de bureaux non purement administratifs</a:t>
            </a:r>
          </a:p>
          <a:p>
            <a:pPr marL="1600200" marR="0" lvl="3" indent="-228600" algn="l" defTabSz="914400" rtl="0" eaLnBrk="1" fontAlgn="auto" latinLnBrk="0" hangingPunct="1">
              <a:lnSpc>
                <a:spcPct val="107000"/>
              </a:lnSpc>
              <a:spcBef>
                <a:spcPts val="0"/>
              </a:spcBef>
              <a:spcAft>
                <a:spcPts val="600"/>
              </a:spcAft>
              <a:buClrTx/>
              <a:buSzTx/>
              <a:buFont typeface="Symbol" panose="05050102010706020507" pitchFamily="18" charset="2"/>
              <a:buChar char=""/>
              <a:tabLst/>
              <a:defRPr/>
            </a:pPr>
            <a:endParaRPr kumimoji="0" lang="fr-FR" sz="1200" b="0" i="0" u="none" strike="noStrike" kern="100" cap="none" spc="0" normalizeH="0" baseline="0" noProof="0" dirty="0">
              <a:ln>
                <a:noFill/>
              </a:ln>
              <a:solidFill>
                <a:srgbClr val="213876"/>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12676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7561EC55-F1F7-9F11-72A5-EF44758E4389}"/>
              </a:ext>
            </a:extLst>
          </p:cNvPr>
          <p:cNvSpPr txBox="1"/>
          <p:nvPr/>
        </p:nvSpPr>
        <p:spPr>
          <a:xfrm>
            <a:off x="2072640" y="237744"/>
            <a:ext cx="8046720" cy="369332"/>
          </a:xfrm>
          <a:prstGeom prst="rect">
            <a:avLst/>
          </a:prstGeom>
          <a:noFill/>
          <a:ln>
            <a:solidFill>
              <a:schemeClr val="tx1"/>
            </a:solidFill>
          </a:ln>
        </p:spPr>
        <p:txBody>
          <a:bodyPr wrap="square" rtlCol="0">
            <a:spAutoFit/>
          </a:bodyPr>
          <a:lstStyle/>
          <a:p>
            <a:r>
              <a:rPr lang="fr-FR" dirty="0">
                <a:solidFill>
                  <a:schemeClr val="accent6"/>
                </a:solidFill>
                <a:effectLst>
                  <a:outerShdw blurRad="38100" dist="38100" dir="2700000" algn="tl">
                    <a:srgbClr val="000000">
                      <a:alpha val="43137"/>
                    </a:srgbClr>
                  </a:outerShdw>
                </a:effectLst>
                <a:latin typeface="Abadi ExtraLight" panose="020B0204020104020204" pitchFamily="34" charset="0"/>
              </a:rPr>
              <a:t>3.2.	Les activités posant question pouvant s’exercer dans des entrepôts </a:t>
            </a:r>
            <a:r>
              <a:rPr lang="fr-FR" dirty="0">
                <a:solidFill>
                  <a:schemeClr val="accent6"/>
                </a:solidFill>
                <a:latin typeface="Abadi ExtraLight" panose="020B0204020104020204" pitchFamily="34" charset="0"/>
              </a:rPr>
              <a:t>:</a:t>
            </a:r>
          </a:p>
        </p:txBody>
      </p:sp>
      <p:sp>
        <p:nvSpPr>
          <p:cNvPr id="9" name="ZoneTexte 8">
            <a:extLst>
              <a:ext uri="{FF2B5EF4-FFF2-40B4-BE49-F238E27FC236}">
                <a16:creationId xmlns:a16="http://schemas.microsoft.com/office/drawing/2014/main" id="{9E893D5A-C665-1ED0-55FD-CA9B3DD46336}"/>
              </a:ext>
            </a:extLst>
          </p:cNvPr>
          <p:cNvSpPr txBox="1"/>
          <p:nvPr/>
        </p:nvSpPr>
        <p:spPr>
          <a:xfrm>
            <a:off x="3048762" y="689333"/>
            <a:ext cx="6094476" cy="267253"/>
          </a:xfrm>
          <a:prstGeom prst="rect">
            <a:avLst/>
          </a:prstGeom>
          <a:noFill/>
        </p:spPr>
        <p:txBody>
          <a:bodyPr wrap="square">
            <a:spAutoFit/>
          </a:bodyPr>
          <a:lstStyle/>
          <a:p>
            <a:pPr marL="228600" algn="just">
              <a:lnSpc>
                <a:spcPct val="107000"/>
              </a:lnSpc>
              <a:spcAft>
                <a:spcPts val="600"/>
              </a:spcAft>
              <a:buNone/>
            </a:pPr>
            <a:r>
              <a:rPr lang="fr-FR" sz="1100" b="1" i="1" kern="100" dirty="0">
                <a:solidFill>
                  <a:schemeClr val="accent5"/>
                </a:solidFill>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rPr>
              <a:t>Qui prédomine : la fonction stockage ou la fonction vente</a:t>
            </a:r>
            <a:r>
              <a:rPr lang="fr-FR" sz="1100" i="1" kern="100" dirty="0">
                <a:solidFill>
                  <a:schemeClr val="accent5"/>
                </a:solidFill>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rPr>
              <a:t> ?</a:t>
            </a:r>
          </a:p>
        </p:txBody>
      </p:sp>
      <p:sp>
        <p:nvSpPr>
          <p:cNvPr id="10" name="ZoneTexte 9">
            <a:extLst>
              <a:ext uri="{FF2B5EF4-FFF2-40B4-BE49-F238E27FC236}">
                <a16:creationId xmlns:a16="http://schemas.microsoft.com/office/drawing/2014/main" id="{144FD3FA-728D-7E33-1184-73EF0827CB35}"/>
              </a:ext>
            </a:extLst>
          </p:cNvPr>
          <p:cNvSpPr txBox="1"/>
          <p:nvPr/>
        </p:nvSpPr>
        <p:spPr>
          <a:xfrm>
            <a:off x="-429768" y="1038843"/>
            <a:ext cx="4681728" cy="5790047"/>
          </a:xfrm>
          <a:prstGeom prst="rect">
            <a:avLst/>
          </a:prstGeom>
          <a:noFill/>
        </p:spPr>
        <p:txBody>
          <a:bodyPr wrap="square" rtlCol="0">
            <a:spAutoFit/>
          </a:bodyPr>
          <a:lstStyle/>
          <a:p>
            <a:pPr marL="742950" lvl="1" indent="-285750" algn="just">
              <a:lnSpc>
                <a:spcPct val="107000"/>
              </a:lnSpc>
              <a:spcAft>
                <a:spcPts val="600"/>
              </a:spcAft>
              <a:buFont typeface="Courier New" panose="02070309020205020404" pitchFamily="49" charset="0"/>
              <a:buChar char="o"/>
            </a:pP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Entrepôt utilisé « en drive » pour un supermarché</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la CMP n’a pas repris la notion de «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réception de clientèle</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L’accueil du public n’étant plus un critère, l’on peut se demander si l’activité « drive » (en raison de sa nature commerciale) entre dans le périmètre du DPL.</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Pour plus de précisions, voir l</a:t>
            </a: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’arrêté du 10 novembre 2016</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modifié en 2023 définissant les destinations et sous-destinations de constructions au titre du droit de l’urbanisme (articles R. 157-27 et suivants du Code de l’urbanisme) commenté par le guide intitulé « Evolution de la réglementation applicable aux destinations de constructions dans les PLU(i) » édité par le Ministère de la transition écologique (MAJ le 30/03/2026) : </a:t>
            </a:r>
            <a:r>
              <a:rPr lang="fr-FR"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Juillet 2024 - Guide « Evolution de la réglementation applicable aux destinations de constructions dans les PLU(i) » | </a:t>
            </a:r>
            <a:r>
              <a:rPr lang="fr-FR" sz="1200" u="sng" kern="100" dirty="0" err="1">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Planif</a:t>
            </a: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Territoires</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Selon ce guide, la destination «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commerce et activité de services</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recouvre également «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locaux dans lesquels sont exclusivement retirés par les clients les produits stockés commandés par voie télématique</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Il s’agit là principalement des « drives » organisés pour l'accès en automobile ou pour l’accès piéton : « drives piétons ».  </a:t>
            </a:r>
          </a:p>
          <a:p>
            <a:pPr marL="914400">
              <a:lnSpc>
                <a:spcPct val="107000"/>
              </a:lnSpc>
              <a:spcAft>
                <a:spcPts val="600"/>
              </a:spcAft>
              <a:buNone/>
            </a:pPr>
            <a:r>
              <a:rPr lang="fr-FR" sz="11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12" name="ZoneTexte 11">
            <a:extLst>
              <a:ext uri="{FF2B5EF4-FFF2-40B4-BE49-F238E27FC236}">
                <a16:creationId xmlns:a16="http://schemas.microsoft.com/office/drawing/2014/main" id="{317B2FBA-B32D-4D9B-D821-A8C69AC3089C}"/>
              </a:ext>
            </a:extLst>
          </p:cNvPr>
          <p:cNvSpPr txBox="1"/>
          <p:nvPr/>
        </p:nvSpPr>
        <p:spPr>
          <a:xfrm>
            <a:off x="4113276" y="764858"/>
            <a:ext cx="4572000" cy="6064032"/>
          </a:xfrm>
          <a:prstGeom prst="rect">
            <a:avLst/>
          </a:prstGeom>
          <a:noFill/>
        </p:spPr>
        <p:txBody>
          <a:bodyPr wrap="square">
            <a:spAutoFit/>
          </a:bodyPr>
          <a:lstStyle/>
          <a:p>
            <a:pPr marL="914400">
              <a:lnSpc>
                <a:spcPct val="107000"/>
              </a:lnSpc>
              <a:spcAft>
                <a:spcPts val="600"/>
              </a:spcAft>
              <a:buNone/>
            </a:pPr>
            <a:r>
              <a:rPr lang="fr-FR" sz="1100" kern="100" dirty="0">
                <a:effectLst/>
                <a:latin typeface="Aptos" panose="020B0004020202020204" pitchFamily="34" charset="0"/>
                <a:ea typeface="Aptos" panose="020B0004020202020204" pitchFamily="34" charset="0"/>
                <a:cs typeface="Times New Roman" panose="02020603050405020304" pitchFamily="18" charset="0"/>
              </a:rPr>
              <a:t> </a:t>
            </a:r>
          </a:p>
          <a:p>
            <a:pPr marL="742950" lvl="1" indent="-285750" algn="just">
              <a:lnSpc>
                <a:spcPct val="107000"/>
              </a:lnSpc>
              <a:spcAft>
                <a:spcPts val="600"/>
              </a:spcAft>
              <a:buFont typeface="Courier New" panose="02070309020205020404" pitchFamily="49" charset="0"/>
              <a:buChar char="o"/>
            </a:pP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Comptoirs de « click and </a:t>
            </a:r>
            <a:r>
              <a:rPr lang="fr-FR" sz="1200" u="sng" kern="100" dirty="0" err="1">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collect</a:t>
            </a: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Fonction entrepôt et fonction retrait des commandes</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a:t>
            </a: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’arrêté du 10 novembre 2016</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modifié en 2023 mentionné ci-dessus </a:t>
            </a: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ne clarifie pas la situation</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car il distingue :</a:t>
            </a:r>
          </a:p>
          <a:p>
            <a:pPr marL="1600200" lvl="3" indent="-228600" algn="just">
              <a:lnSpc>
                <a:spcPct val="107000"/>
              </a:lnSpc>
              <a:spcAft>
                <a:spcPts val="600"/>
              </a:spcAft>
              <a:buFont typeface="Symbol" panose="05050102010706020507" pitchFamily="18"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 point de retrait des produits commandés en ligne («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locaux dans lesquels sont exclusivement retirés par les clients les produits stockés commandés par voie télématique</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classé dans la sous-destination «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artisanat et commerce de détail</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(article 3, al. 2), </a:t>
            </a:r>
          </a:p>
          <a:p>
            <a:pPr marL="1600200" lvl="3" indent="-228600" algn="just">
              <a:lnSpc>
                <a:spcPct val="107000"/>
              </a:lnSpc>
              <a:spcAft>
                <a:spcPts val="600"/>
              </a:spcAft>
              <a:buFont typeface="Symbol" panose="05050102010706020507" pitchFamily="18"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Les « points permanents de livraison ou de livraison et de retrait d’achats au détail commandés par voie télématique » (en ligne) classés dans la sous-destination «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entrepôt</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(article 5, al. 3).</a:t>
            </a:r>
          </a:p>
          <a:p>
            <a:pPr marL="1143000" lvl="2" indent="-228600" algn="just">
              <a:lnSpc>
                <a:spcPct val="1070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L’arrêté du 10 novembre 2016 modifié distingue bien entre les constructions commerciales avec surface de vente et les constructions destinées au stockage ou à l’entrepose sans surface de vente : toutefois, la référence textuelle « aux points de retrait de marchandises » vient dans les deux cas après la mention « surface de vente » séparée par une virgule.</a:t>
            </a:r>
          </a:p>
        </p:txBody>
      </p:sp>
      <p:sp>
        <p:nvSpPr>
          <p:cNvPr id="14" name="ZoneTexte 13">
            <a:extLst>
              <a:ext uri="{FF2B5EF4-FFF2-40B4-BE49-F238E27FC236}">
                <a16:creationId xmlns:a16="http://schemas.microsoft.com/office/drawing/2014/main" id="{EC83A210-723E-9613-3442-D1223DE54F85}"/>
              </a:ext>
            </a:extLst>
          </p:cNvPr>
          <p:cNvSpPr txBox="1"/>
          <p:nvPr/>
        </p:nvSpPr>
        <p:spPr>
          <a:xfrm>
            <a:off x="8546592" y="1038843"/>
            <a:ext cx="3145536" cy="4337213"/>
          </a:xfrm>
          <a:prstGeom prst="rect">
            <a:avLst/>
          </a:prstGeom>
          <a:noFill/>
        </p:spPr>
        <p:txBody>
          <a:bodyPr wrap="square">
            <a:spAutoFit/>
          </a:bodyPr>
          <a:lstStyle/>
          <a:p>
            <a:pPr marL="742950" lvl="1" indent="-285750" algn="just">
              <a:lnSpc>
                <a:spcPct val="107000"/>
              </a:lnSpc>
              <a:spcAft>
                <a:spcPts val="600"/>
              </a:spcAft>
              <a:buFont typeface="Courier New" panose="02070309020205020404" pitchFamily="49" charset="0"/>
              <a:buChar char="o"/>
            </a:pPr>
            <a:r>
              <a:rPr lang="fr-FR" sz="1200" u="sng"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Data centers</a:t>
            </a:r>
            <a:endPar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endParaRPr>
          </a:p>
          <a:p>
            <a:pPr marL="1143000" lvl="2" indent="-228600" algn="just">
              <a:lnSpc>
                <a:spcPct val="107000"/>
              </a:lnSpc>
              <a:spcAft>
                <a:spcPts val="600"/>
              </a:spcAft>
              <a:buFont typeface="Wingdings" panose="05000000000000000000" pitchFamily="2" charset="2"/>
              <a:buChar char=""/>
            </a:pP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CE 11 octobre 2022</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  un local abritant un centre de traitement de données (</a:t>
            </a:r>
            <a:r>
              <a:rPr lang="fr-FR" sz="1200" i="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data center</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n’est pas un local de stockage (taxe de création de bureaux mais peut-être étendu à taxe annuelle).</a:t>
            </a:r>
          </a:p>
          <a:p>
            <a:pPr marL="1143000" lvl="2" indent="-228600" algn="just">
              <a:lnSpc>
                <a:spcPts val="12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Pour sa part, l’arrêté du 10 novembre 2016 modifié en 2023 ci-dessus classe dans la </a:t>
            </a:r>
            <a:r>
              <a:rPr lang="fr-FR" sz="1200" b="1"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sous-destination “entrepôt”</a:t>
            </a: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les locaux hébergeant les centres de données. </a:t>
            </a:r>
          </a:p>
          <a:p>
            <a:pPr marL="1143000" lvl="2" indent="-228600" algn="just">
              <a:lnSpc>
                <a:spcPts val="1200"/>
              </a:lnSpc>
              <a:spcAft>
                <a:spcPts val="600"/>
              </a:spcAft>
              <a:buFont typeface="Wingdings" panose="05000000000000000000" pitchFamily="2" charset="2"/>
              <a:buChar char=""/>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A voir comment les juges du fond vont qualifier les data center au sens du DPL (définition de l’article 231 ter du CGI ou celle du Code de l’urbanisme ?).</a:t>
            </a:r>
          </a:p>
          <a:p>
            <a:pPr lvl="2" algn="just">
              <a:lnSpc>
                <a:spcPts val="1200"/>
              </a:lnSpc>
              <a:spcAft>
                <a:spcPts val="600"/>
              </a:spcAft>
            </a:pPr>
            <a:r>
              <a:rPr lang="fr-FR" sz="1200" kern="100" dirty="0">
                <a:solidFill>
                  <a:schemeClr val="accent5"/>
                </a:solidFill>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909791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78158">
              <a:schemeClr val="accent5"/>
            </a:gs>
            <a:gs pos="0">
              <a:schemeClr val="accent1">
                <a:lumMod val="5000"/>
                <a:lumOff val="95000"/>
              </a:schemeClr>
            </a:gs>
            <a:gs pos="74000">
              <a:schemeClr val="accent1">
                <a:lumMod val="45000"/>
                <a:lumOff val="55000"/>
              </a:schemeClr>
            </a:gs>
            <a:gs pos="5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6296C48-3C54-602A-EBA2-6CDC44A0FAD6}"/>
              </a:ext>
            </a:extLst>
          </p:cNvPr>
          <p:cNvSpPr txBox="1"/>
          <p:nvPr/>
        </p:nvSpPr>
        <p:spPr>
          <a:xfrm>
            <a:off x="3048000" y="275949"/>
            <a:ext cx="6096000" cy="346826"/>
          </a:xfrm>
          <a:prstGeom prst="rect">
            <a:avLst/>
          </a:prstGeom>
          <a:noFill/>
          <a:ln>
            <a:solidFill>
              <a:schemeClr val="tx1"/>
            </a:solidFill>
          </a:ln>
        </p:spPr>
        <p:txBody>
          <a:bodyPr wrap="square">
            <a:spAutoFit/>
          </a:bodyPr>
          <a:lstStyle/>
          <a:p>
            <a:pPr lvl="1">
              <a:lnSpc>
                <a:spcPct val="107000"/>
              </a:lnSpc>
              <a:spcAft>
                <a:spcPts val="600"/>
              </a:spcAft>
            </a:pPr>
            <a:r>
              <a:rPr lang="fr-FR" sz="1600" b="1" kern="100" dirty="0">
                <a:solidFill>
                  <a:schemeClr val="accent6"/>
                </a:solidFill>
                <a:effectLst/>
                <a:latin typeface="Abadi ExtraLight" panose="020B0204020104020204" pitchFamily="34" charset="0"/>
                <a:ea typeface="Aptos" panose="020B0004020202020204" pitchFamily="34" charset="0"/>
                <a:cs typeface="Times New Roman" panose="02020603050405020304" pitchFamily="18" charset="0"/>
              </a:rPr>
              <a:t>3.3. La notion de réserves et emplacements attenants :</a:t>
            </a:r>
            <a:endParaRPr lang="fr-FR" sz="1600" kern="100" dirty="0">
              <a:solidFill>
                <a:schemeClr val="accent6"/>
              </a:solidFill>
              <a:effectLst/>
              <a:latin typeface="Abadi ExtraLight" panose="020B0204020104020204" pitchFamily="34" charset="0"/>
              <a:ea typeface="Aptos" panose="020B000402020202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F3651C34-5A41-1F4B-F83A-321437D36F37}"/>
              </a:ext>
            </a:extLst>
          </p:cNvPr>
          <p:cNvSpPr txBox="1"/>
          <p:nvPr/>
        </p:nvSpPr>
        <p:spPr>
          <a:xfrm>
            <a:off x="138112" y="782426"/>
            <a:ext cx="11915775" cy="2797945"/>
          </a:xfrm>
          <a:prstGeom prst="rect">
            <a:avLst/>
          </a:prstGeom>
          <a:noFill/>
        </p:spPr>
        <p:txBody>
          <a:bodyPr wrap="square">
            <a:spAutoFit/>
          </a:bodyPr>
          <a:lstStyle/>
          <a:p>
            <a:pPr>
              <a:lnSpc>
                <a:spcPct val="107000"/>
              </a:lnSpc>
              <a:spcAft>
                <a:spcPts val="600"/>
              </a:spcAft>
              <a:buNone/>
            </a:pPr>
            <a:r>
              <a:rPr lang="fr-FR"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Comment différencier la réserve et l’entrepôt ?</a:t>
            </a:r>
            <a:endPar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600"/>
              </a:spcAft>
              <a:buFont typeface="Aptos" panose="020B0004020202020204" pitchFamily="34" charset="0"/>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La réserve doit être destinée au stockage des produits vendus dans le local principal</a:t>
            </a:r>
          </a:p>
          <a:p>
            <a:pPr marL="342900" lvl="0" indent="-342900">
              <a:lnSpc>
                <a:spcPct val="107000"/>
              </a:lnSpc>
              <a:spcAft>
                <a:spcPts val="600"/>
              </a:spcAft>
              <a:buFont typeface="Aptos" panose="020B0004020202020204" pitchFamily="34" charset="0"/>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r>
              <a:rPr lang="fr-FR"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Attenant » au local principal, notion de proximité immédiate voire mitoyen</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(JP BLATTER).</a:t>
            </a:r>
          </a:p>
          <a:p>
            <a:pPr marL="742950" lvl="1" indent="-285750" algn="just">
              <a:lnSpc>
                <a:spcPct val="107000"/>
              </a:lnSpc>
              <a:spcAft>
                <a:spcPts val="600"/>
              </a:spcAft>
              <a:buFont typeface="Courier New" panose="02070309020205020404" pitchFamily="49" charset="0"/>
              <a:buChar char="o"/>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Pour le caractère « attenant », le IV de l’article 231 ter du CGI et la doctrine fiscale (</a:t>
            </a:r>
            <a:r>
              <a:rPr lang="fr-FR"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BOFIP</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font référence à la </a:t>
            </a:r>
            <a:r>
              <a:rPr lang="fr-FR"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proximité du lieu de vente</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ou de réalisation de la prestation de services. </a:t>
            </a:r>
          </a:p>
          <a:p>
            <a:pPr marL="1143000" lvl="2" indent="-228600" algn="just">
              <a:lnSpc>
                <a:spcPct val="107000"/>
              </a:lnSpc>
              <a:spcAft>
                <a:spcPts val="600"/>
              </a:spcAft>
              <a:buFont typeface="Wingdings" panose="05000000000000000000" pitchFamily="2" charset="2"/>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D’où la prise en compte dans la surface taxable, de tous les biens de même nature qu’une personne privée ou publique possède à la même adresse (cf. locaux commerciaux au RDC et réserves en sous-sol) ou dans </a:t>
            </a:r>
            <a:r>
              <a:rPr lang="fr-FR" sz="1200" b="1"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un même groupement topographique</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(cf. si pluralité d’adresses).</a:t>
            </a:r>
          </a:p>
          <a:p>
            <a:pPr marL="457200">
              <a:lnSpc>
                <a:spcPct val="107000"/>
              </a:lnSpc>
              <a:spcAft>
                <a:spcPts val="600"/>
              </a:spcAft>
              <a:buNone/>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1143000" lvl="2" indent="-228600" algn="just">
              <a:lnSpc>
                <a:spcPct val="107000"/>
              </a:lnSpc>
              <a:spcAft>
                <a:spcPts val="600"/>
              </a:spcAft>
              <a:buFont typeface="Wingdings" panose="05000000000000000000" pitchFamily="2" charset="2"/>
              <a:buChar char=""/>
            </a:pPr>
            <a:r>
              <a:rPr lang="fr-FR" sz="1200" u="sng"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Taille</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  a priori non</a:t>
            </a:r>
          </a:p>
          <a:p>
            <a:pPr marL="918210" algn="just">
              <a:lnSpc>
                <a:spcPct val="107000"/>
              </a:lnSpc>
              <a:spcAft>
                <a:spcPts val="600"/>
              </a:spcAft>
              <a:buNone/>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Selon le BOFIP, la surface des réserves attenantes peut être nettement supérieure à la surface de vente ou affectée à des prestations de service sans pour autant remettre en cause le caractère commercial de l’ensemble. </a:t>
            </a:r>
          </a:p>
        </p:txBody>
      </p:sp>
      <p:sp>
        <p:nvSpPr>
          <p:cNvPr id="7" name="ZoneTexte 6">
            <a:extLst>
              <a:ext uri="{FF2B5EF4-FFF2-40B4-BE49-F238E27FC236}">
                <a16:creationId xmlns:a16="http://schemas.microsoft.com/office/drawing/2014/main" id="{3F397A5B-3711-6A85-A723-F0243F676EA3}"/>
              </a:ext>
            </a:extLst>
          </p:cNvPr>
          <p:cNvSpPr txBox="1"/>
          <p:nvPr/>
        </p:nvSpPr>
        <p:spPr>
          <a:xfrm>
            <a:off x="285750" y="3740022"/>
            <a:ext cx="11768137" cy="2600327"/>
          </a:xfrm>
          <a:prstGeom prst="rect">
            <a:avLst/>
          </a:prstGeom>
          <a:noFill/>
        </p:spPr>
        <p:txBody>
          <a:bodyPr wrap="square">
            <a:spAutoFit/>
          </a:bodyPr>
          <a:lstStyle/>
          <a:p>
            <a:pPr marL="1143000" lvl="2" indent="-228600" algn="just">
              <a:lnSpc>
                <a:spcPct val="107000"/>
              </a:lnSpc>
              <a:spcAft>
                <a:spcPts val="600"/>
              </a:spcAft>
              <a:buFont typeface="Wingdings" panose="05000000000000000000" pitchFamily="2" charset="2"/>
              <a:buChar char=""/>
            </a:pPr>
            <a:r>
              <a:rPr lang="fr-FR" sz="1200" u="sng"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Utilisation</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 </a:t>
            </a:r>
          </a:p>
          <a:p>
            <a:pPr marL="914400">
              <a:lnSpc>
                <a:spcPct val="107000"/>
              </a:lnSpc>
              <a:spcAft>
                <a:spcPts val="600"/>
              </a:spcAft>
              <a:buNone/>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Plusieurs catégories d’entrepôts selon la fonction du stock :</a:t>
            </a:r>
          </a:p>
          <a:p>
            <a:pPr marL="1143000" lvl="2" indent="-228600" algn="just">
              <a:lnSpc>
                <a:spcPct val="107000"/>
              </a:lnSpc>
              <a:spcAft>
                <a:spcPts val="600"/>
              </a:spcAft>
              <a:buFont typeface="Wingdings" panose="05000000000000000000" pitchFamily="2" charset="2"/>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un </a:t>
            </a:r>
            <a:r>
              <a:rPr lang="fr-FR" sz="1200" u="sng"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entrepôt de régulation ou de réserve</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1143000" lvl="2" indent="-228600" algn="just">
              <a:lnSpc>
                <a:spcPct val="107000"/>
              </a:lnSpc>
              <a:spcAft>
                <a:spcPts val="600"/>
              </a:spcAft>
              <a:buFont typeface="Wingdings" panose="05000000000000000000" pitchFamily="2" charset="2"/>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un </a:t>
            </a:r>
            <a:r>
              <a:rPr lang="fr-FR" sz="1200" u="sng"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entrepôt de transbordement</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ou de plateforme logistique</a:t>
            </a:r>
          </a:p>
          <a:p>
            <a:pPr marL="1143000" lvl="2" indent="-228600" algn="just">
              <a:lnSpc>
                <a:spcPct val="107000"/>
              </a:lnSpc>
              <a:spcAft>
                <a:spcPts val="600"/>
              </a:spcAft>
              <a:buFont typeface="Wingdings" panose="05000000000000000000" pitchFamily="2" charset="2"/>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un </a:t>
            </a:r>
            <a:r>
              <a:rPr lang="fr-FR" sz="1200" u="sng"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entrepôt de conservation ou de sécurité</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pour conserver des marchandises sans y effectuer aucun traitement (ex : stockage d’emballages, de denrées périssables) ;</a:t>
            </a:r>
          </a:p>
          <a:p>
            <a:pPr marL="1143000" lvl="2" indent="-228600" algn="just">
              <a:lnSpc>
                <a:spcPct val="107000"/>
              </a:lnSpc>
              <a:spcAft>
                <a:spcPts val="600"/>
              </a:spcAft>
              <a:buFont typeface="Wingdings" panose="05000000000000000000" pitchFamily="2" charset="2"/>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un </a:t>
            </a:r>
            <a:r>
              <a:rPr lang="fr-FR" sz="1200" u="sng"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entrepôt de maturation</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(ex : maturation des fruits et légumes, séchage du bois, du tabac…)</a:t>
            </a:r>
          </a:p>
          <a:p>
            <a:pPr marL="1371600" algn="just">
              <a:lnSpc>
                <a:spcPct val="107000"/>
              </a:lnSpc>
              <a:spcAft>
                <a:spcPts val="600"/>
              </a:spcAft>
              <a:buNone/>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spcAft>
                <a:spcPts val="600"/>
              </a:spcAft>
              <a:buFont typeface="Aptos" panose="020B0004020202020204" pitchFamily="34" charset="0"/>
              <a:buChar char="-"/>
            </a:pP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Bien que la finalité de l’article 231 ter III du CGI soit de définir le plus largement possible les surfaces taxables, les critères définis par le </a:t>
            </a:r>
            <a:r>
              <a:rPr lang="fr-FR" sz="1200" kern="100" dirty="0" err="1">
                <a:solidFill>
                  <a:schemeClr val="tx2"/>
                </a:solidFill>
                <a:effectLst/>
                <a:latin typeface="Aptos" panose="020B0004020202020204" pitchFamily="34" charset="0"/>
                <a:ea typeface="Aptos" panose="020B0004020202020204" pitchFamily="34" charset="0"/>
                <a:cs typeface="Times New Roman" panose="02020603050405020304" pitchFamily="18" charset="0"/>
              </a:rPr>
              <a:t>BOFiP</a:t>
            </a:r>
            <a:r>
              <a:rPr lang="fr-FR" sz="120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rPr>
              <a:t> pour déterminer les différentes utilisations de l’entrepôt sont inspirants :</a:t>
            </a:r>
          </a:p>
        </p:txBody>
      </p:sp>
    </p:spTree>
    <p:extLst>
      <p:ext uri="{BB962C8B-B14F-4D97-AF65-F5344CB8AC3E}">
        <p14:creationId xmlns:p14="http://schemas.microsoft.com/office/powerpoint/2010/main" val="202573662"/>
      </p:ext>
    </p:extLst>
  </p:cSld>
  <p:clrMapOvr>
    <a:masterClrMapping/>
  </p:clrMapOvr>
</p:sld>
</file>

<file path=ppt/theme/theme1.xml><?xml version="1.0" encoding="utf-8"?>
<a:theme xmlns:a="http://schemas.openxmlformats.org/drawingml/2006/main" name="Thème1  op">
  <a:themeElements>
    <a:clrScheme name="OP">
      <a:dk1>
        <a:sysClr val="windowText" lastClr="000000"/>
      </a:dk1>
      <a:lt1>
        <a:sysClr val="window" lastClr="FFFFFF"/>
      </a:lt1>
      <a:dk2>
        <a:srgbClr val="213876"/>
      </a:dk2>
      <a:lt2>
        <a:srgbClr val="F8FAFE"/>
      </a:lt2>
      <a:accent1>
        <a:srgbClr val="213876"/>
      </a:accent1>
      <a:accent2>
        <a:srgbClr val="F26A3D"/>
      </a:accent2>
      <a:accent3>
        <a:srgbClr val="E7ECFB"/>
      </a:accent3>
      <a:accent4>
        <a:srgbClr val="C7C7CE"/>
      </a:accent4>
      <a:accent5>
        <a:srgbClr val="213876"/>
      </a:accent5>
      <a:accent6>
        <a:srgbClr val="F26A3D"/>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ème1  op" id="{403CA831-EAA7-45C9-A7D7-8B47463CA7DC}" vid="{19146CDD-E1AC-4881-941C-B35F5555D9A3}"/>
    </a:ext>
  </a:extLst>
</a:theme>
</file>

<file path=docProps/app.xml><?xml version="1.0" encoding="utf-8"?>
<Properties xmlns="http://schemas.openxmlformats.org/officeDocument/2006/extended-properties" xmlns:vt="http://schemas.openxmlformats.org/officeDocument/2006/docPropsVTypes">
  <Template/>
  <TotalTime>363</TotalTime>
  <Words>3346</Words>
  <Application>Microsoft Office PowerPoint</Application>
  <PresentationFormat>Grand écran</PresentationFormat>
  <Paragraphs>201</Paragraphs>
  <Slides>12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Abadi ExtraLight</vt:lpstr>
      <vt:lpstr>Aptos</vt:lpstr>
      <vt:lpstr>Aptos Display</vt:lpstr>
      <vt:lpstr>Arial</vt:lpstr>
      <vt:lpstr>Courier New</vt:lpstr>
      <vt:lpstr>Symbol</vt:lpstr>
      <vt:lpstr>Wingdings</vt:lpstr>
      <vt:lpstr>Thème1  op</vt:lpstr>
      <vt:lpstr>Présentation PowerPoint</vt:lpstr>
      <vt:lpstr> LES POINTS QUI NE CHANGENT PAS </vt:lpstr>
      <vt:lpstr>2. LES POINTS QUI CHANGENT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Yasmeen CHABOUNI</dc:creator>
  <cp:lastModifiedBy>Valérie TEISSEIRE</cp:lastModifiedBy>
  <cp:revision>4</cp:revision>
  <dcterms:created xsi:type="dcterms:W3CDTF">2026-07-08T10:01:38Z</dcterms:created>
  <dcterms:modified xsi:type="dcterms:W3CDTF">2026-07-09T15:41:00Z</dcterms:modified>
</cp:coreProperties>
</file>