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2" r:id="rId19"/>
    <p:sldId id="273" r:id="rId20"/>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78"/>
    <p:restoredTop sz="94692"/>
  </p:normalViewPr>
  <p:slideViewPr>
    <p:cSldViewPr snapToGrid="0">
      <p:cViewPr varScale="1">
        <p:scale>
          <a:sx n="105" d="100"/>
          <a:sy n="105" d="100"/>
        </p:scale>
        <p:origin x="92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lesieur\Desktop\vacance\argus%20evolution%20FdC.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4.5261925916847939E-2"/>
          <c:y val="5.0442423978770606E-2"/>
          <c:w val="0.89701179570452527"/>
          <c:h val="0.86875252471894049"/>
        </c:manualLayout>
      </c:layout>
      <c:lineChart>
        <c:grouping val="standard"/>
        <c:varyColors val="0"/>
        <c:ser>
          <c:idx val="0"/>
          <c:order val="0"/>
          <c:tx>
            <c:strRef>
              <c:f>Feuil4!$A$16</c:f>
              <c:strCache>
                <c:ptCount val="1"/>
                <c:pt idx="0">
                  <c:v>VLParis</c:v>
                </c:pt>
              </c:strCache>
            </c:strRef>
          </c:tx>
          <c:spPr>
            <a:ln w="28575" cap="rnd">
              <a:solidFill>
                <a:schemeClr val="accent1"/>
              </a:solidFill>
              <a:round/>
            </a:ln>
            <a:effectLst/>
          </c:spPr>
          <c:marker>
            <c:symbol val="none"/>
          </c:marker>
          <c:cat>
            <c:numRef>
              <c:f>Feuil4!$B$15:$O$15</c:f>
              <c:numCache>
                <c:formatCode>General</c:formatCode>
                <c:ptCount val="14"/>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numCache>
            </c:numRef>
          </c:cat>
          <c:val>
            <c:numRef>
              <c:f>Feuil4!$B$16:$O$16</c:f>
              <c:numCache>
                <c:formatCode>0</c:formatCode>
                <c:ptCount val="14"/>
                <c:pt idx="0">
                  <c:v>1246.8934800000002</c:v>
                </c:pt>
                <c:pt idx="1">
                  <c:v>1184.1724800000002</c:v>
                </c:pt>
                <c:pt idx="2">
                  <c:v>1138.50432</c:v>
                </c:pt>
                <c:pt idx="3">
                  <c:v>1034.8621599999999</c:v>
                </c:pt>
                <c:pt idx="4">
                  <c:v>1162.0049999999999</c:v>
                </c:pt>
                <c:pt idx="5">
                  <c:v>1075.60859</c:v>
                </c:pt>
                <c:pt idx="6">
                  <c:v>980.10803999999985</c:v>
                </c:pt>
                <c:pt idx="7">
                  <c:v>787.46265999999991</c:v>
                </c:pt>
                <c:pt idx="8">
                  <c:v>868.60201999999992</c:v>
                </c:pt>
                <c:pt idx="9">
                  <c:v>1122.53925</c:v>
                </c:pt>
                <c:pt idx="10">
                  <c:v>1066.56</c:v>
                </c:pt>
                <c:pt idx="11">
                  <c:v>1062.52</c:v>
                </c:pt>
                <c:pt idx="12">
                  <c:v>1061.51</c:v>
                </c:pt>
                <c:pt idx="13">
                  <c:v>878</c:v>
                </c:pt>
              </c:numCache>
            </c:numRef>
          </c:val>
          <c:smooth val="0"/>
          <c:extLst>
            <c:ext xmlns:c16="http://schemas.microsoft.com/office/drawing/2014/chart" uri="{C3380CC4-5D6E-409C-BE32-E72D297353CC}">
              <c16:uniqueId val="{00000000-C80F-7844-B024-B0CB674CF78F}"/>
            </c:ext>
          </c:extLst>
        </c:ser>
        <c:ser>
          <c:idx val="1"/>
          <c:order val="1"/>
          <c:tx>
            <c:strRef>
              <c:f>Feuil4!$A$17</c:f>
              <c:strCache>
                <c:ptCount val="1"/>
                <c:pt idx="0">
                  <c:v>VL Province</c:v>
                </c:pt>
              </c:strCache>
            </c:strRef>
          </c:tx>
          <c:spPr>
            <a:ln w="28575" cap="rnd">
              <a:solidFill>
                <a:schemeClr val="accent2"/>
              </a:solidFill>
              <a:round/>
            </a:ln>
            <a:effectLst/>
          </c:spPr>
          <c:marker>
            <c:symbol val="none"/>
          </c:marker>
          <c:cat>
            <c:numRef>
              <c:f>Feuil4!$B$15:$O$15</c:f>
              <c:numCache>
                <c:formatCode>General</c:formatCode>
                <c:ptCount val="14"/>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numCache>
            </c:numRef>
          </c:cat>
          <c:val>
            <c:numRef>
              <c:f>Feuil4!$B$17:$O$17</c:f>
              <c:numCache>
                <c:formatCode>0</c:formatCode>
                <c:ptCount val="14"/>
                <c:pt idx="0">
                  <c:v>1001.0271600000001</c:v>
                </c:pt>
                <c:pt idx="1">
                  <c:v>937.05174000000011</c:v>
                </c:pt>
                <c:pt idx="2">
                  <c:v>930.02819999999997</c:v>
                </c:pt>
                <c:pt idx="3">
                  <c:v>1028.73146</c:v>
                </c:pt>
                <c:pt idx="4">
                  <c:v>910.53520000000003</c:v>
                </c:pt>
                <c:pt idx="5">
                  <c:v>955.17821000000004</c:v>
                </c:pt>
                <c:pt idx="6">
                  <c:v>858.47171999999989</c:v>
                </c:pt>
                <c:pt idx="7">
                  <c:v>758.13023999999996</c:v>
                </c:pt>
                <c:pt idx="8">
                  <c:v>803.94181999999989</c:v>
                </c:pt>
                <c:pt idx="9">
                  <c:v>683.77504999999996</c:v>
                </c:pt>
                <c:pt idx="10">
                  <c:v>738.31000000000006</c:v>
                </c:pt>
                <c:pt idx="11">
                  <c:v>738.31000000000006</c:v>
                </c:pt>
                <c:pt idx="12">
                  <c:v>708.01</c:v>
                </c:pt>
                <c:pt idx="13">
                  <c:v>713</c:v>
                </c:pt>
              </c:numCache>
            </c:numRef>
          </c:val>
          <c:smooth val="0"/>
          <c:extLst>
            <c:ext xmlns:c16="http://schemas.microsoft.com/office/drawing/2014/chart" uri="{C3380CC4-5D6E-409C-BE32-E72D297353CC}">
              <c16:uniqueId val="{00000001-C80F-7844-B024-B0CB674CF78F}"/>
            </c:ext>
          </c:extLst>
        </c:ser>
        <c:ser>
          <c:idx val="2"/>
          <c:order val="2"/>
          <c:tx>
            <c:strRef>
              <c:f>Feuil4!$A$18</c:f>
              <c:strCache>
                <c:ptCount val="1"/>
                <c:pt idx="0">
                  <c:v>L Paris</c:v>
                </c:pt>
              </c:strCache>
            </c:strRef>
          </c:tx>
          <c:spPr>
            <a:ln w="28575" cap="rnd">
              <a:solidFill>
                <a:schemeClr val="accent3"/>
              </a:solidFill>
              <a:round/>
            </a:ln>
            <a:effectLst/>
          </c:spPr>
          <c:marker>
            <c:symbol val="none"/>
          </c:marker>
          <c:cat>
            <c:numRef>
              <c:f>Feuil4!$B$15:$O$15</c:f>
              <c:numCache>
                <c:formatCode>General</c:formatCode>
                <c:ptCount val="14"/>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numCache>
            </c:numRef>
          </c:cat>
          <c:val>
            <c:numRef>
              <c:f>Feuil4!$B$18:$O$18</c:f>
              <c:numCache>
                <c:formatCode>0</c:formatCode>
                <c:ptCount val="14"/>
                <c:pt idx="0">
                  <c:v>930.77964000000009</c:v>
                </c:pt>
                <c:pt idx="1">
                  <c:v>979.70202000000006</c:v>
                </c:pt>
                <c:pt idx="2">
                  <c:v>931.2765599999999</c:v>
                </c:pt>
                <c:pt idx="3">
                  <c:v>823.96608000000003</c:v>
                </c:pt>
                <c:pt idx="4">
                  <c:v>937.94659999999999</c:v>
                </c:pt>
                <c:pt idx="5">
                  <c:v>913.85406</c:v>
                </c:pt>
                <c:pt idx="6">
                  <c:v>831.57137999999986</c:v>
                </c:pt>
                <c:pt idx="7">
                  <c:v>787.46265999999991</c:v>
                </c:pt>
                <c:pt idx="8">
                  <c:v>836.27191999999991</c:v>
                </c:pt>
                <c:pt idx="9">
                  <c:v>1037.4518</c:v>
                </c:pt>
                <c:pt idx="10">
                  <c:v>981.72</c:v>
                </c:pt>
                <c:pt idx="11">
                  <c:v>992.83</c:v>
                </c:pt>
                <c:pt idx="12">
                  <c:v>1061.51</c:v>
                </c:pt>
                <c:pt idx="13">
                  <c:v>830</c:v>
                </c:pt>
              </c:numCache>
            </c:numRef>
          </c:val>
          <c:smooth val="0"/>
          <c:extLst>
            <c:ext xmlns:c16="http://schemas.microsoft.com/office/drawing/2014/chart" uri="{C3380CC4-5D6E-409C-BE32-E72D297353CC}">
              <c16:uniqueId val="{00000002-C80F-7844-B024-B0CB674CF78F}"/>
            </c:ext>
          </c:extLst>
        </c:ser>
        <c:ser>
          <c:idx val="3"/>
          <c:order val="3"/>
          <c:tx>
            <c:strRef>
              <c:f>Feuil4!$A$19</c:f>
              <c:strCache>
                <c:ptCount val="1"/>
                <c:pt idx="0">
                  <c:v>L Province</c:v>
                </c:pt>
              </c:strCache>
            </c:strRef>
          </c:tx>
          <c:spPr>
            <a:ln w="28575" cap="rnd">
              <a:solidFill>
                <a:schemeClr val="accent4"/>
              </a:solidFill>
              <a:round/>
            </a:ln>
            <a:effectLst/>
          </c:spPr>
          <c:marker>
            <c:symbol val="none"/>
          </c:marker>
          <c:cat>
            <c:numRef>
              <c:f>Feuil4!$B$15:$O$15</c:f>
              <c:numCache>
                <c:formatCode>General</c:formatCode>
                <c:ptCount val="14"/>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numCache>
            </c:numRef>
          </c:cat>
          <c:val>
            <c:numRef>
              <c:f>Feuil4!$B$19:$O$19</c:f>
              <c:numCache>
                <c:formatCode>0</c:formatCode>
                <c:ptCount val="14"/>
                <c:pt idx="0">
                  <c:v>698.71194000000003</c:v>
                </c:pt>
                <c:pt idx="1">
                  <c:v>736.34454000000005</c:v>
                </c:pt>
                <c:pt idx="2">
                  <c:v>640.40868</c:v>
                </c:pt>
                <c:pt idx="3">
                  <c:v>774.92048</c:v>
                </c:pt>
                <c:pt idx="4">
                  <c:v>706.73739999999998</c:v>
                </c:pt>
                <c:pt idx="5">
                  <c:v>753.28021999999999</c:v>
                </c:pt>
                <c:pt idx="6">
                  <c:v>676.0172399999999</c:v>
                </c:pt>
                <c:pt idx="7">
                  <c:v>650.95408999999995</c:v>
                </c:pt>
                <c:pt idx="8">
                  <c:v>709.10685999999998</c:v>
                </c:pt>
                <c:pt idx="9">
                  <c:v>545.37980000000005</c:v>
                </c:pt>
                <c:pt idx="10">
                  <c:v>590.85</c:v>
                </c:pt>
                <c:pt idx="11">
                  <c:v>620.14</c:v>
                </c:pt>
                <c:pt idx="12">
                  <c:v>606</c:v>
                </c:pt>
                <c:pt idx="13">
                  <c:v>639</c:v>
                </c:pt>
              </c:numCache>
            </c:numRef>
          </c:val>
          <c:smooth val="0"/>
          <c:extLst>
            <c:ext xmlns:c16="http://schemas.microsoft.com/office/drawing/2014/chart" uri="{C3380CC4-5D6E-409C-BE32-E72D297353CC}">
              <c16:uniqueId val="{00000003-C80F-7844-B024-B0CB674CF78F}"/>
            </c:ext>
          </c:extLst>
        </c:ser>
        <c:ser>
          <c:idx val="4"/>
          <c:order val="4"/>
          <c:tx>
            <c:strRef>
              <c:f>Feuil4!$A$20</c:f>
              <c:strCache>
                <c:ptCount val="1"/>
                <c:pt idx="0">
                  <c:v>DAB Paris</c:v>
                </c:pt>
              </c:strCache>
            </c:strRef>
          </c:tx>
          <c:spPr>
            <a:ln w="28575" cap="rnd">
              <a:solidFill>
                <a:schemeClr val="accent5"/>
              </a:solidFill>
              <a:round/>
            </a:ln>
            <a:effectLst/>
          </c:spPr>
          <c:marker>
            <c:symbol val="none"/>
          </c:marker>
          <c:cat>
            <c:numRef>
              <c:f>Feuil4!$B$15:$O$15</c:f>
              <c:numCache>
                <c:formatCode>General</c:formatCode>
                <c:ptCount val="14"/>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numCache>
            </c:numRef>
          </c:cat>
          <c:val>
            <c:numRef>
              <c:f>Feuil4!$B$20:$O$20</c:f>
              <c:numCache>
                <c:formatCode>0</c:formatCode>
                <c:ptCount val="14"/>
                <c:pt idx="0">
                  <c:v>316.11384000000004</c:v>
                </c:pt>
                <c:pt idx="1">
                  <c:v>204.47046</c:v>
                </c:pt>
                <c:pt idx="2">
                  <c:v>208.47611999999998</c:v>
                </c:pt>
                <c:pt idx="3">
                  <c:v>259.94168000000002</c:v>
                </c:pt>
                <c:pt idx="4">
                  <c:v>204.9896</c:v>
                </c:pt>
                <c:pt idx="5">
                  <c:v>161.75452999999999</c:v>
                </c:pt>
                <c:pt idx="6">
                  <c:v>148.53665999999998</c:v>
                </c:pt>
                <c:pt idx="7">
                  <c:v>0</c:v>
                </c:pt>
                <c:pt idx="8">
                  <c:v>32.330099999999995</c:v>
                </c:pt>
                <c:pt idx="9">
                  <c:v>85.087450000000004</c:v>
                </c:pt>
                <c:pt idx="10">
                  <c:v>9.09</c:v>
                </c:pt>
                <c:pt idx="11">
                  <c:v>69.69</c:v>
                </c:pt>
                <c:pt idx="12">
                  <c:v>0</c:v>
                </c:pt>
                <c:pt idx="13">
                  <c:v>48</c:v>
                </c:pt>
              </c:numCache>
            </c:numRef>
          </c:val>
          <c:smooth val="0"/>
          <c:extLst>
            <c:ext xmlns:c16="http://schemas.microsoft.com/office/drawing/2014/chart" uri="{C3380CC4-5D6E-409C-BE32-E72D297353CC}">
              <c16:uniqueId val="{00000004-C80F-7844-B024-B0CB674CF78F}"/>
            </c:ext>
          </c:extLst>
        </c:ser>
        <c:ser>
          <c:idx val="5"/>
          <c:order val="5"/>
          <c:tx>
            <c:strRef>
              <c:f>Feuil4!$A$21</c:f>
              <c:strCache>
                <c:ptCount val="1"/>
                <c:pt idx="0">
                  <c:v>DAB Province</c:v>
                </c:pt>
              </c:strCache>
            </c:strRef>
          </c:tx>
          <c:spPr>
            <a:ln w="28575" cap="rnd">
              <a:solidFill>
                <a:schemeClr val="accent6"/>
              </a:solidFill>
              <a:round/>
            </a:ln>
            <a:effectLst/>
          </c:spPr>
          <c:marker>
            <c:symbol val="none"/>
          </c:marker>
          <c:cat>
            <c:numRef>
              <c:f>Feuil4!$B$15:$O$15</c:f>
              <c:numCache>
                <c:formatCode>General</c:formatCode>
                <c:ptCount val="14"/>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numCache>
            </c:numRef>
          </c:cat>
          <c:val>
            <c:numRef>
              <c:f>Feuil4!$B$21:$O$21</c:f>
              <c:numCache>
                <c:formatCode>0</c:formatCode>
                <c:ptCount val="14"/>
                <c:pt idx="0">
                  <c:v>302.31522000000001</c:v>
                </c:pt>
                <c:pt idx="1">
                  <c:v>199.45278000000002</c:v>
                </c:pt>
                <c:pt idx="2">
                  <c:v>289.61951999999997</c:v>
                </c:pt>
                <c:pt idx="3">
                  <c:v>198.63468</c:v>
                </c:pt>
                <c:pt idx="4">
                  <c:v>222.86660000000001</c:v>
                </c:pt>
                <c:pt idx="5">
                  <c:v>203.07867999999999</c:v>
                </c:pt>
                <c:pt idx="6">
                  <c:v>182.45447999999999</c:v>
                </c:pt>
                <c:pt idx="7">
                  <c:v>108.30431999999999</c:v>
                </c:pt>
                <c:pt idx="8">
                  <c:v>95.912629999999993</c:v>
                </c:pt>
                <c:pt idx="9">
                  <c:v>138.39525</c:v>
                </c:pt>
                <c:pt idx="10">
                  <c:v>147.46</c:v>
                </c:pt>
                <c:pt idx="11">
                  <c:v>119.18</c:v>
                </c:pt>
                <c:pt idx="12">
                  <c:v>102.01</c:v>
                </c:pt>
                <c:pt idx="13">
                  <c:v>74</c:v>
                </c:pt>
              </c:numCache>
            </c:numRef>
          </c:val>
          <c:smooth val="0"/>
          <c:extLst>
            <c:ext xmlns:c16="http://schemas.microsoft.com/office/drawing/2014/chart" uri="{C3380CC4-5D6E-409C-BE32-E72D297353CC}">
              <c16:uniqueId val="{00000005-C80F-7844-B024-B0CB674CF78F}"/>
            </c:ext>
          </c:extLst>
        </c:ser>
        <c:dLbls>
          <c:showLegendKey val="0"/>
          <c:showVal val="0"/>
          <c:showCatName val="0"/>
          <c:showSerName val="0"/>
          <c:showPercent val="0"/>
          <c:showBubbleSize val="0"/>
        </c:dLbls>
        <c:marker val="1"/>
        <c:smooth val="0"/>
        <c:axId val="73296832"/>
        <c:axId val="72655168"/>
      </c:lineChart>
      <c:lineChart>
        <c:grouping val="standard"/>
        <c:varyColors val="0"/>
        <c:ser>
          <c:idx val="6"/>
          <c:order val="6"/>
          <c:tx>
            <c:strRef>
              <c:f>Feuil4!$A$23</c:f>
              <c:strCache>
                <c:ptCount val="1"/>
                <c:pt idx="0">
                  <c:v>1/Taux de vacance</c:v>
                </c:pt>
              </c:strCache>
            </c:strRef>
          </c:tx>
          <c:spPr>
            <a:ln w="28575" cap="rnd">
              <a:solidFill>
                <a:schemeClr val="accent1">
                  <a:lumMod val="60000"/>
                </a:schemeClr>
              </a:solidFill>
              <a:round/>
            </a:ln>
            <a:effectLst/>
          </c:spPr>
          <c:marker>
            <c:symbol val="none"/>
          </c:marker>
          <c:cat>
            <c:numRef>
              <c:f>Feuil4!$B$15:$O$15</c:f>
              <c:numCache>
                <c:formatCode>General</c:formatCode>
                <c:ptCount val="14"/>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numCache>
            </c:numRef>
          </c:cat>
          <c:val>
            <c:numRef>
              <c:f>Feuil4!$B$23:$O$23</c:f>
              <c:numCache>
                <c:formatCode>0</c:formatCode>
                <c:ptCount val="14"/>
                <c:pt idx="0">
                  <c:v>1538.4615384615386</c:v>
                </c:pt>
                <c:pt idx="1">
                  <c:v>1492.5373134328356</c:v>
                </c:pt>
                <c:pt idx="2">
                  <c:v>1428.5714285714284</c:v>
                </c:pt>
                <c:pt idx="3">
                  <c:v>1250</c:v>
                </c:pt>
                <c:pt idx="4">
                  <c:v>1176.4705882352941</c:v>
                </c:pt>
                <c:pt idx="5">
                  <c:v>1111.1111111111111</c:v>
                </c:pt>
                <c:pt idx="6">
                  <c:v>1052.6315789473683</c:v>
                </c:pt>
                <c:pt idx="7">
                  <c:v>1000</c:v>
                </c:pt>
                <c:pt idx="8">
                  <c:v>990.09900990099015</c:v>
                </c:pt>
                <c:pt idx="9">
                  <c:v>1075.2688172043011</c:v>
                </c:pt>
                <c:pt idx="10">
                  <c:v>1020.408163265306</c:v>
                </c:pt>
                <c:pt idx="11">
                  <c:v>934.57943925233656</c:v>
                </c:pt>
                <c:pt idx="12">
                  <c:v>862.06896551724139</c:v>
                </c:pt>
                <c:pt idx="13">
                  <c:v>833.33333333333326</c:v>
                </c:pt>
              </c:numCache>
            </c:numRef>
          </c:val>
          <c:smooth val="0"/>
          <c:extLst>
            <c:ext xmlns:c16="http://schemas.microsoft.com/office/drawing/2014/chart" uri="{C3380CC4-5D6E-409C-BE32-E72D297353CC}">
              <c16:uniqueId val="{00000006-C80F-7844-B024-B0CB674CF78F}"/>
            </c:ext>
          </c:extLst>
        </c:ser>
        <c:dLbls>
          <c:showLegendKey val="0"/>
          <c:showVal val="0"/>
          <c:showCatName val="0"/>
          <c:showSerName val="0"/>
          <c:showPercent val="0"/>
          <c:showBubbleSize val="0"/>
        </c:dLbls>
        <c:marker val="1"/>
        <c:smooth val="0"/>
        <c:axId val="72671104"/>
        <c:axId val="71831936"/>
      </c:lineChart>
      <c:catAx>
        <c:axId val="73296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2655168"/>
        <c:crosses val="autoZero"/>
        <c:auto val="1"/>
        <c:lblAlgn val="ctr"/>
        <c:lblOffset val="100"/>
        <c:noMultiLvlLbl val="0"/>
      </c:catAx>
      <c:valAx>
        <c:axId val="72655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3296832"/>
        <c:crosses val="autoZero"/>
        <c:crossBetween val="between"/>
      </c:valAx>
      <c:valAx>
        <c:axId val="71831936"/>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2671104"/>
        <c:crosses val="max"/>
        <c:crossBetween val="between"/>
      </c:valAx>
      <c:catAx>
        <c:axId val="72671104"/>
        <c:scaling>
          <c:orientation val="minMax"/>
        </c:scaling>
        <c:delete val="1"/>
        <c:axPos val="b"/>
        <c:numFmt formatCode="General" sourceLinked="1"/>
        <c:majorTickMark val="out"/>
        <c:minorTickMark val="none"/>
        <c:tickLblPos val="nextTo"/>
        <c:crossAx val="71831936"/>
        <c:crosses val="autoZero"/>
        <c:auto val="1"/>
        <c:lblAlgn val="ctr"/>
        <c:lblOffset val="100"/>
        <c:noMultiLvlLbl val="0"/>
      </c:catAx>
      <c:spPr>
        <a:noFill/>
        <a:ln>
          <a:noFill/>
        </a:ln>
        <a:effectLst/>
      </c:spPr>
    </c:plotArea>
    <c:legend>
      <c:legendPos val="b"/>
      <c:layout>
        <c:manualLayout>
          <c:xMode val="edge"/>
          <c:yMode val="edge"/>
          <c:x val="0.10253405824271966"/>
          <c:y val="0.8935116675600826"/>
          <c:w val="0.81256856781791165"/>
          <c:h val="0.1064883324399173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BE2FB0E-0759-FC42-8ABD-6E064607F40A}" type="datetimeFigureOut">
              <a:rPr lang="fr-FR" smtClean="0"/>
              <a:t>15/06/2026</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F3B09E4-5047-7343-A5ED-219938216551}" type="slidenum">
              <a:rPr lang="fr-FR" smtClean="0"/>
              <a:t>‹N°›</a:t>
            </a:fld>
            <a:endParaRPr lang="fr-FR"/>
          </a:p>
        </p:txBody>
      </p:sp>
    </p:spTree>
    <p:extLst>
      <p:ext uri="{BB962C8B-B14F-4D97-AF65-F5344CB8AC3E}">
        <p14:creationId xmlns:p14="http://schemas.microsoft.com/office/powerpoint/2010/main" val="1158801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F3B09E4-5047-7343-A5ED-219938216551}" type="slidenum">
              <a:rPr lang="fr-FR" smtClean="0"/>
              <a:t>16</a:t>
            </a:fld>
            <a:endParaRPr lang="fr-FR"/>
          </a:p>
        </p:txBody>
      </p:sp>
    </p:spTree>
    <p:extLst>
      <p:ext uri="{BB962C8B-B14F-4D97-AF65-F5344CB8AC3E}">
        <p14:creationId xmlns:p14="http://schemas.microsoft.com/office/powerpoint/2010/main" val="1291430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C281B7-346C-A6CE-5C99-D28428291AB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07331F0-0D8E-7B82-3352-BDF57E6E76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88D4BFC-E7F7-0BB1-8C3D-9BFE6F785933}"/>
              </a:ext>
            </a:extLst>
          </p:cNvPr>
          <p:cNvSpPr>
            <a:spLocks noGrp="1"/>
          </p:cNvSpPr>
          <p:nvPr>
            <p:ph type="dt" sz="half" idx="10"/>
          </p:nvPr>
        </p:nvSpPr>
        <p:spPr/>
        <p:txBody>
          <a:bodyPr/>
          <a:lstStyle/>
          <a:p>
            <a:fld id="{6CB4DCDF-F02D-754C-8D70-A9526178F64B}" type="datetimeFigureOut">
              <a:rPr lang="fr-FR" smtClean="0"/>
              <a:t>15/06/2026</a:t>
            </a:fld>
            <a:endParaRPr lang="fr-FR"/>
          </a:p>
        </p:txBody>
      </p:sp>
      <p:sp>
        <p:nvSpPr>
          <p:cNvPr id="5" name="Espace réservé du pied de page 4">
            <a:extLst>
              <a:ext uri="{FF2B5EF4-FFF2-40B4-BE49-F238E27FC236}">
                <a16:creationId xmlns:a16="http://schemas.microsoft.com/office/drawing/2014/main" id="{BB698B65-DF76-2597-D7B7-AF29E9721EA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19945F4-AC04-7987-6D15-AB227378E491}"/>
              </a:ext>
            </a:extLst>
          </p:cNvPr>
          <p:cNvSpPr>
            <a:spLocks noGrp="1"/>
          </p:cNvSpPr>
          <p:nvPr>
            <p:ph type="sldNum" sz="quarter" idx="12"/>
          </p:nvPr>
        </p:nvSpPr>
        <p:spPr/>
        <p:txBody>
          <a:bodyPr/>
          <a:lstStyle/>
          <a:p>
            <a:fld id="{FFE952E8-B42C-684D-8F33-DBAA674697A7}" type="slidenum">
              <a:rPr lang="fr-FR" smtClean="0"/>
              <a:t>‹N°›</a:t>
            </a:fld>
            <a:endParaRPr lang="fr-FR"/>
          </a:p>
        </p:txBody>
      </p:sp>
    </p:spTree>
    <p:extLst>
      <p:ext uri="{BB962C8B-B14F-4D97-AF65-F5344CB8AC3E}">
        <p14:creationId xmlns:p14="http://schemas.microsoft.com/office/powerpoint/2010/main" val="2344167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8D6F72-DF9D-67F3-9ABB-416148EDC96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68BDC0A-82A3-49B3-6DB0-64E009A457D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7FDCE54-2C8B-5EBE-1E9F-82B5390F80C1}"/>
              </a:ext>
            </a:extLst>
          </p:cNvPr>
          <p:cNvSpPr>
            <a:spLocks noGrp="1"/>
          </p:cNvSpPr>
          <p:nvPr>
            <p:ph type="dt" sz="half" idx="10"/>
          </p:nvPr>
        </p:nvSpPr>
        <p:spPr/>
        <p:txBody>
          <a:bodyPr/>
          <a:lstStyle/>
          <a:p>
            <a:fld id="{6CB4DCDF-F02D-754C-8D70-A9526178F64B}" type="datetimeFigureOut">
              <a:rPr lang="fr-FR" smtClean="0"/>
              <a:t>15/06/2026</a:t>
            </a:fld>
            <a:endParaRPr lang="fr-FR"/>
          </a:p>
        </p:txBody>
      </p:sp>
      <p:sp>
        <p:nvSpPr>
          <p:cNvPr id="5" name="Espace réservé du pied de page 4">
            <a:extLst>
              <a:ext uri="{FF2B5EF4-FFF2-40B4-BE49-F238E27FC236}">
                <a16:creationId xmlns:a16="http://schemas.microsoft.com/office/drawing/2014/main" id="{FA3C77FA-6246-257D-2280-4A0C1BE2051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3581E42-B79A-4996-D651-FB8A84123400}"/>
              </a:ext>
            </a:extLst>
          </p:cNvPr>
          <p:cNvSpPr>
            <a:spLocks noGrp="1"/>
          </p:cNvSpPr>
          <p:nvPr>
            <p:ph type="sldNum" sz="quarter" idx="12"/>
          </p:nvPr>
        </p:nvSpPr>
        <p:spPr/>
        <p:txBody>
          <a:bodyPr/>
          <a:lstStyle/>
          <a:p>
            <a:fld id="{FFE952E8-B42C-684D-8F33-DBAA674697A7}" type="slidenum">
              <a:rPr lang="fr-FR" smtClean="0"/>
              <a:t>‹N°›</a:t>
            </a:fld>
            <a:endParaRPr lang="fr-FR"/>
          </a:p>
        </p:txBody>
      </p:sp>
    </p:spTree>
    <p:extLst>
      <p:ext uri="{BB962C8B-B14F-4D97-AF65-F5344CB8AC3E}">
        <p14:creationId xmlns:p14="http://schemas.microsoft.com/office/powerpoint/2010/main" val="2590048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CB8D6BA-9833-9A77-2A11-9B9F77676E1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6D74BB1-D956-95E6-072C-06BD90FEA77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C390C2-6F5F-A09D-3E12-33DB9688D8E9}"/>
              </a:ext>
            </a:extLst>
          </p:cNvPr>
          <p:cNvSpPr>
            <a:spLocks noGrp="1"/>
          </p:cNvSpPr>
          <p:nvPr>
            <p:ph type="dt" sz="half" idx="10"/>
          </p:nvPr>
        </p:nvSpPr>
        <p:spPr/>
        <p:txBody>
          <a:bodyPr/>
          <a:lstStyle/>
          <a:p>
            <a:fld id="{6CB4DCDF-F02D-754C-8D70-A9526178F64B}" type="datetimeFigureOut">
              <a:rPr lang="fr-FR" smtClean="0"/>
              <a:t>15/06/2026</a:t>
            </a:fld>
            <a:endParaRPr lang="fr-FR"/>
          </a:p>
        </p:txBody>
      </p:sp>
      <p:sp>
        <p:nvSpPr>
          <p:cNvPr id="5" name="Espace réservé du pied de page 4">
            <a:extLst>
              <a:ext uri="{FF2B5EF4-FFF2-40B4-BE49-F238E27FC236}">
                <a16:creationId xmlns:a16="http://schemas.microsoft.com/office/drawing/2014/main" id="{6E967265-36A6-13AF-6619-6B81000A26A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21CA349-8929-A25C-3EBB-BE06BC8D488A}"/>
              </a:ext>
            </a:extLst>
          </p:cNvPr>
          <p:cNvSpPr>
            <a:spLocks noGrp="1"/>
          </p:cNvSpPr>
          <p:nvPr>
            <p:ph type="sldNum" sz="quarter" idx="12"/>
          </p:nvPr>
        </p:nvSpPr>
        <p:spPr/>
        <p:txBody>
          <a:bodyPr/>
          <a:lstStyle/>
          <a:p>
            <a:fld id="{FFE952E8-B42C-684D-8F33-DBAA674697A7}" type="slidenum">
              <a:rPr lang="fr-FR" smtClean="0"/>
              <a:t>‹N°›</a:t>
            </a:fld>
            <a:endParaRPr lang="fr-FR"/>
          </a:p>
        </p:txBody>
      </p:sp>
    </p:spTree>
    <p:extLst>
      <p:ext uri="{BB962C8B-B14F-4D97-AF65-F5344CB8AC3E}">
        <p14:creationId xmlns:p14="http://schemas.microsoft.com/office/powerpoint/2010/main" val="2968637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B53405-FF56-5E60-F4B6-3CC86264DD3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D2A3333-61DF-C061-F584-CB38F226AA9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7B12D4A-F016-21DF-AD31-B3FE7458BF70}"/>
              </a:ext>
            </a:extLst>
          </p:cNvPr>
          <p:cNvSpPr>
            <a:spLocks noGrp="1"/>
          </p:cNvSpPr>
          <p:nvPr>
            <p:ph type="dt" sz="half" idx="10"/>
          </p:nvPr>
        </p:nvSpPr>
        <p:spPr/>
        <p:txBody>
          <a:bodyPr/>
          <a:lstStyle/>
          <a:p>
            <a:fld id="{6CB4DCDF-F02D-754C-8D70-A9526178F64B}" type="datetimeFigureOut">
              <a:rPr lang="fr-FR" smtClean="0"/>
              <a:t>15/06/2026</a:t>
            </a:fld>
            <a:endParaRPr lang="fr-FR"/>
          </a:p>
        </p:txBody>
      </p:sp>
      <p:sp>
        <p:nvSpPr>
          <p:cNvPr id="5" name="Espace réservé du pied de page 4">
            <a:extLst>
              <a:ext uri="{FF2B5EF4-FFF2-40B4-BE49-F238E27FC236}">
                <a16:creationId xmlns:a16="http://schemas.microsoft.com/office/drawing/2014/main" id="{24C02902-B484-9E89-D69E-EB58CFD4FE0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1952237-BA50-3590-074C-8F962AFF5C4D}"/>
              </a:ext>
            </a:extLst>
          </p:cNvPr>
          <p:cNvSpPr>
            <a:spLocks noGrp="1"/>
          </p:cNvSpPr>
          <p:nvPr>
            <p:ph type="sldNum" sz="quarter" idx="12"/>
          </p:nvPr>
        </p:nvSpPr>
        <p:spPr/>
        <p:txBody>
          <a:bodyPr/>
          <a:lstStyle/>
          <a:p>
            <a:fld id="{FFE952E8-B42C-684D-8F33-DBAA674697A7}" type="slidenum">
              <a:rPr lang="fr-FR" smtClean="0"/>
              <a:t>‹N°›</a:t>
            </a:fld>
            <a:endParaRPr lang="fr-FR"/>
          </a:p>
        </p:txBody>
      </p:sp>
    </p:spTree>
    <p:extLst>
      <p:ext uri="{BB962C8B-B14F-4D97-AF65-F5344CB8AC3E}">
        <p14:creationId xmlns:p14="http://schemas.microsoft.com/office/powerpoint/2010/main" val="2374998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237C61-8945-2CC7-759C-61F2AFFF14A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5A6A8BE-6FEF-1A94-1F4F-8BEDEE5F10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B0E9211-132A-EF2B-64F1-4E8A13D0396F}"/>
              </a:ext>
            </a:extLst>
          </p:cNvPr>
          <p:cNvSpPr>
            <a:spLocks noGrp="1"/>
          </p:cNvSpPr>
          <p:nvPr>
            <p:ph type="dt" sz="half" idx="10"/>
          </p:nvPr>
        </p:nvSpPr>
        <p:spPr/>
        <p:txBody>
          <a:bodyPr/>
          <a:lstStyle/>
          <a:p>
            <a:fld id="{6CB4DCDF-F02D-754C-8D70-A9526178F64B}" type="datetimeFigureOut">
              <a:rPr lang="fr-FR" smtClean="0"/>
              <a:t>15/06/2026</a:t>
            </a:fld>
            <a:endParaRPr lang="fr-FR"/>
          </a:p>
        </p:txBody>
      </p:sp>
      <p:sp>
        <p:nvSpPr>
          <p:cNvPr id="5" name="Espace réservé du pied de page 4">
            <a:extLst>
              <a:ext uri="{FF2B5EF4-FFF2-40B4-BE49-F238E27FC236}">
                <a16:creationId xmlns:a16="http://schemas.microsoft.com/office/drawing/2014/main" id="{B0214F6E-086B-3E34-EA7B-49F43006942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5D2D6FC-74E1-467C-5D0F-152136413DA4}"/>
              </a:ext>
            </a:extLst>
          </p:cNvPr>
          <p:cNvSpPr>
            <a:spLocks noGrp="1"/>
          </p:cNvSpPr>
          <p:nvPr>
            <p:ph type="sldNum" sz="quarter" idx="12"/>
          </p:nvPr>
        </p:nvSpPr>
        <p:spPr/>
        <p:txBody>
          <a:bodyPr/>
          <a:lstStyle/>
          <a:p>
            <a:fld id="{FFE952E8-B42C-684D-8F33-DBAA674697A7}" type="slidenum">
              <a:rPr lang="fr-FR" smtClean="0"/>
              <a:t>‹N°›</a:t>
            </a:fld>
            <a:endParaRPr lang="fr-FR"/>
          </a:p>
        </p:txBody>
      </p:sp>
    </p:spTree>
    <p:extLst>
      <p:ext uri="{BB962C8B-B14F-4D97-AF65-F5344CB8AC3E}">
        <p14:creationId xmlns:p14="http://schemas.microsoft.com/office/powerpoint/2010/main" val="3433616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923F64-FA09-9068-0A17-3F2095AF6CB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C7674A8-B134-0A8C-40DF-D9A04E73DCC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5BFAE12-FB65-522E-22AE-8F815D64668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741220C-5323-A48D-5D73-3A9161E2DCCC}"/>
              </a:ext>
            </a:extLst>
          </p:cNvPr>
          <p:cNvSpPr>
            <a:spLocks noGrp="1"/>
          </p:cNvSpPr>
          <p:nvPr>
            <p:ph type="dt" sz="half" idx="10"/>
          </p:nvPr>
        </p:nvSpPr>
        <p:spPr/>
        <p:txBody>
          <a:bodyPr/>
          <a:lstStyle/>
          <a:p>
            <a:fld id="{6CB4DCDF-F02D-754C-8D70-A9526178F64B}" type="datetimeFigureOut">
              <a:rPr lang="fr-FR" smtClean="0"/>
              <a:t>15/06/2026</a:t>
            </a:fld>
            <a:endParaRPr lang="fr-FR"/>
          </a:p>
        </p:txBody>
      </p:sp>
      <p:sp>
        <p:nvSpPr>
          <p:cNvPr id="6" name="Espace réservé du pied de page 5">
            <a:extLst>
              <a:ext uri="{FF2B5EF4-FFF2-40B4-BE49-F238E27FC236}">
                <a16:creationId xmlns:a16="http://schemas.microsoft.com/office/drawing/2014/main" id="{5E9DAD57-9F59-13AF-E684-74BAC56D13A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07D57CF-65CA-9C6F-3470-771DA86BB9E5}"/>
              </a:ext>
            </a:extLst>
          </p:cNvPr>
          <p:cNvSpPr>
            <a:spLocks noGrp="1"/>
          </p:cNvSpPr>
          <p:nvPr>
            <p:ph type="sldNum" sz="quarter" idx="12"/>
          </p:nvPr>
        </p:nvSpPr>
        <p:spPr/>
        <p:txBody>
          <a:bodyPr/>
          <a:lstStyle/>
          <a:p>
            <a:fld id="{FFE952E8-B42C-684D-8F33-DBAA674697A7}" type="slidenum">
              <a:rPr lang="fr-FR" smtClean="0"/>
              <a:t>‹N°›</a:t>
            </a:fld>
            <a:endParaRPr lang="fr-FR"/>
          </a:p>
        </p:txBody>
      </p:sp>
    </p:spTree>
    <p:extLst>
      <p:ext uri="{BB962C8B-B14F-4D97-AF65-F5344CB8AC3E}">
        <p14:creationId xmlns:p14="http://schemas.microsoft.com/office/powerpoint/2010/main" val="378064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DF636B-9159-43F2-5730-BBA50145C08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C49620E-99B5-4689-9481-C00EF24A6D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A80F94D-0223-F872-4283-26A96051FC2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32C0C1D-6C3E-92FC-2074-F9D2D58F08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C2BD4C3-74E5-9647-FD57-E4A117D82D4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A7B23D4-AF81-E157-0080-903E67466D08}"/>
              </a:ext>
            </a:extLst>
          </p:cNvPr>
          <p:cNvSpPr>
            <a:spLocks noGrp="1"/>
          </p:cNvSpPr>
          <p:nvPr>
            <p:ph type="dt" sz="half" idx="10"/>
          </p:nvPr>
        </p:nvSpPr>
        <p:spPr/>
        <p:txBody>
          <a:bodyPr/>
          <a:lstStyle/>
          <a:p>
            <a:fld id="{6CB4DCDF-F02D-754C-8D70-A9526178F64B}" type="datetimeFigureOut">
              <a:rPr lang="fr-FR" smtClean="0"/>
              <a:t>15/06/2026</a:t>
            </a:fld>
            <a:endParaRPr lang="fr-FR"/>
          </a:p>
        </p:txBody>
      </p:sp>
      <p:sp>
        <p:nvSpPr>
          <p:cNvPr id="8" name="Espace réservé du pied de page 7">
            <a:extLst>
              <a:ext uri="{FF2B5EF4-FFF2-40B4-BE49-F238E27FC236}">
                <a16:creationId xmlns:a16="http://schemas.microsoft.com/office/drawing/2014/main" id="{7D639FD5-E6FD-7810-5A21-1C15E58408A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B18C8AD-FF77-291E-B4BD-8F0B396C26AA}"/>
              </a:ext>
            </a:extLst>
          </p:cNvPr>
          <p:cNvSpPr>
            <a:spLocks noGrp="1"/>
          </p:cNvSpPr>
          <p:nvPr>
            <p:ph type="sldNum" sz="quarter" idx="12"/>
          </p:nvPr>
        </p:nvSpPr>
        <p:spPr/>
        <p:txBody>
          <a:bodyPr/>
          <a:lstStyle/>
          <a:p>
            <a:fld id="{FFE952E8-B42C-684D-8F33-DBAA674697A7}" type="slidenum">
              <a:rPr lang="fr-FR" smtClean="0"/>
              <a:t>‹N°›</a:t>
            </a:fld>
            <a:endParaRPr lang="fr-FR"/>
          </a:p>
        </p:txBody>
      </p:sp>
    </p:spTree>
    <p:extLst>
      <p:ext uri="{BB962C8B-B14F-4D97-AF65-F5344CB8AC3E}">
        <p14:creationId xmlns:p14="http://schemas.microsoft.com/office/powerpoint/2010/main" val="1874723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042746-2F2F-C1E0-0A97-0877AB056CC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9F49D89-8562-F8CB-CDBF-75D7A0F49E05}"/>
              </a:ext>
            </a:extLst>
          </p:cNvPr>
          <p:cNvSpPr>
            <a:spLocks noGrp="1"/>
          </p:cNvSpPr>
          <p:nvPr>
            <p:ph type="dt" sz="half" idx="10"/>
          </p:nvPr>
        </p:nvSpPr>
        <p:spPr/>
        <p:txBody>
          <a:bodyPr/>
          <a:lstStyle/>
          <a:p>
            <a:fld id="{6CB4DCDF-F02D-754C-8D70-A9526178F64B}" type="datetimeFigureOut">
              <a:rPr lang="fr-FR" smtClean="0"/>
              <a:t>15/06/2026</a:t>
            </a:fld>
            <a:endParaRPr lang="fr-FR"/>
          </a:p>
        </p:txBody>
      </p:sp>
      <p:sp>
        <p:nvSpPr>
          <p:cNvPr id="4" name="Espace réservé du pied de page 3">
            <a:extLst>
              <a:ext uri="{FF2B5EF4-FFF2-40B4-BE49-F238E27FC236}">
                <a16:creationId xmlns:a16="http://schemas.microsoft.com/office/drawing/2014/main" id="{B68DDFD1-63E3-E8F5-4EC4-F080C55BF18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D0BB1E3-6FB5-2A4E-015B-DCC98AFD4AB4}"/>
              </a:ext>
            </a:extLst>
          </p:cNvPr>
          <p:cNvSpPr>
            <a:spLocks noGrp="1"/>
          </p:cNvSpPr>
          <p:nvPr>
            <p:ph type="sldNum" sz="quarter" idx="12"/>
          </p:nvPr>
        </p:nvSpPr>
        <p:spPr/>
        <p:txBody>
          <a:bodyPr/>
          <a:lstStyle/>
          <a:p>
            <a:fld id="{FFE952E8-B42C-684D-8F33-DBAA674697A7}" type="slidenum">
              <a:rPr lang="fr-FR" smtClean="0"/>
              <a:t>‹N°›</a:t>
            </a:fld>
            <a:endParaRPr lang="fr-FR"/>
          </a:p>
        </p:txBody>
      </p:sp>
    </p:spTree>
    <p:extLst>
      <p:ext uri="{BB962C8B-B14F-4D97-AF65-F5344CB8AC3E}">
        <p14:creationId xmlns:p14="http://schemas.microsoft.com/office/powerpoint/2010/main" val="3129625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3DFA540-14D1-1669-AE2F-A946F735232C}"/>
              </a:ext>
            </a:extLst>
          </p:cNvPr>
          <p:cNvSpPr>
            <a:spLocks noGrp="1"/>
          </p:cNvSpPr>
          <p:nvPr>
            <p:ph type="dt" sz="half" idx="10"/>
          </p:nvPr>
        </p:nvSpPr>
        <p:spPr/>
        <p:txBody>
          <a:bodyPr/>
          <a:lstStyle/>
          <a:p>
            <a:fld id="{6CB4DCDF-F02D-754C-8D70-A9526178F64B}" type="datetimeFigureOut">
              <a:rPr lang="fr-FR" smtClean="0"/>
              <a:t>15/06/2026</a:t>
            </a:fld>
            <a:endParaRPr lang="fr-FR"/>
          </a:p>
        </p:txBody>
      </p:sp>
      <p:sp>
        <p:nvSpPr>
          <p:cNvPr id="3" name="Espace réservé du pied de page 2">
            <a:extLst>
              <a:ext uri="{FF2B5EF4-FFF2-40B4-BE49-F238E27FC236}">
                <a16:creationId xmlns:a16="http://schemas.microsoft.com/office/drawing/2014/main" id="{D6CF7D2D-9DD4-F170-62DA-A0AB156092A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F1FC0C4-F40F-1052-E13D-081B0442053F}"/>
              </a:ext>
            </a:extLst>
          </p:cNvPr>
          <p:cNvSpPr>
            <a:spLocks noGrp="1"/>
          </p:cNvSpPr>
          <p:nvPr>
            <p:ph type="sldNum" sz="quarter" idx="12"/>
          </p:nvPr>
        </p:nvSpPr>
        <p:spPr/>
        <p:txBody>
          <a:bodyPr/>
          <a:lstStyle/>
          <a:p>
            <a:fld id="{FFE952E8-B42C-684D-8F33-DBAA674697A7}" type="slidenum">
              <a:rPr lang="fr-FR" smtClean="0"/>
              <a:t>‹N°›</a:t>
            </a:fld>
            <a:endParaRPr lang="fr-FR"/>
          </a:p>
        </p:txBody>
      </p:sp>
    </p:spTree>
    <p:extLst>
      <p:ext uri="{BB962C8B-B14F-4D97-AF65-F5344CB8AC3E}">
        <p14:creationId xmlns:p14="http://schemas.microsoft.com/office/powerpoint/2010/main" val="1883638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DBA00D-EE46-283B-FC20-790FB1E121B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4BE25A7-A817-2785-964D-A5C86E26C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4390E05-2464-BA54-5476-1D4BB1E3BF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D7E2867-420C-32AE-D468-FD2964115E26}"/>
              </a:ext>
            </a:extLst>
          </p:cNvPr>
          <p:cNvSpPr>
            <a:spLocks noGrp="1"/>
          </p:cNvSpPr>
          <p:nvPr>
            <p:ph type="dt" sz="half" idx="10"/>
          </p:nvPr>
        </p:nvSpPr>
        <p:spPr/>
        <p:txBody>
          <a:bodyPr/>
          <a:lstStyle/>
          <a:p>
            <a:fld id="{6CB4DCDF-F02D-754C-8D70-A9526178F64B}" type="datetimeFigureOut">
              <a:rPr lang="fr-FR" smtClean="0"/>
              <a:t>15/06/2026</a:t>
            </a:fld>
            <a:endParaRPr lang="fr-FR"/>
          </a:p>
        </p:txBody>
      </p:sp>
      <p:sp>
        <p:nvSpPr>
          <p:cNvPr id="6" name="Espace réservé du pied de page 5">
            <a:extLst>
              <a:ext uri="{FF2B5EF4-FFF2-40B4-BE49-F238E27FC236}">
                <a16:creationId xmlns:a16="http://schemas.microsoft.com/office/drawing/2014/main" id="{191A127B-1E45-D4FA-EC95-0A2561890ED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16BA806-D5C8-9D79-5957-8ADCB2528B72}"/>
              </a:ext>
            </a:extLst>
          </p:cNvPr>
          <p:cNvSpPr>
            <a:spLocks noGrp="1"/>
          </p:cNvSpPr>
          <p:nvPr>
            <p:ph type="sldNum" sz="quarter" idx="12"/>
          </p:nvPr>
        </p:nvSpPr>
        <p:spPr/>
        <p:txBody>
          <a:bodyPr/>
          <a:lstStyle/>
          <a:p>
            <a:fld id="{FFE952E8-B42C-684D-8F33-DBAA674697A7}" type="slidenum">
              <a:rPr lang="fr-FR" smtClean="0"/>
              <a:t>‹N°›</a:t>
            </a:fld>
            <a:endParaRPr lang="fr-FR"/>
          </a:p>
        </p:txBody>
      </p:sp>
    </p:spTree>
    <p:extLst>
      <p:ext uri="{BB962C8B-B14F-4D97-AF65-F5344CB8AC3E}">
        <p14:creationId xmlns:p14="http://schemas.microsoft.com/office/powerpoint/2010/main" val="1757367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F5422D-D0D6-9918-47B2-2EC4206CAC1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2D96A8C-7282-8F9C-514C-A7BE94EDDA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DC55055-9133-B73A-A8C6-4BCC760D13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8DEA320-72A6-AC45-302E-1006DA2AC509}"/>
              </a:ext>
            </a:extLst>
          </p:cNvPr>
          <p:cNvSpPr>
            <a:spLocks noGrp="1"/>
          </p:cNvSpPr>
          <p:nvPr>
            <p:ph type="dt" sz="half" idx="10"/>
          </p:nvPr>
        </p:nvSpPr>
        <p:spPr/>
        <p:txBody>
          <a:bodyPr/>
          <a:lstStyle/>
          <a:p>
            <a:fld id="{6CB4DCDF-F02D-754C-8D70-A9526178F64B}" type="datetimeFigureOut">
              <a:rPr lang="fr-FR" smtClean="0"/>
              <a:t>15/06/2026</a:t>
            </a:fld>
            <a:endParaRPr lang="fr-FR"/>
          </a:p>
        </p:txBody>
      </p:sp>
      <p:sp>
        <p:nvSpPr>
          <p:cNvPr id="6" name="Espace réservé du pied de page 5">
            <a:extLst>
              <a:ext uri="{FF2B5EF4-FFF2-40B4-BE49-F238E27FC236}">
                <a16:creationId xmlns:a16="http://schemas.microsoft.com/office/drawing/2014/main" id="{51160358-6AB0-0BBF-0F63-68EF8365324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4261CE1-F825-4500-9E6B-CF2DE9D0E5DF}"/>
              </a:ext>
            </a:extLst>
          </p:cNvPr>
          <p:cNvSpPr>
            <a:spLocks noGrp="1"/>
          </p:cNvSpPr>
          <p:nvPr>
            <p:ph type="sldNum" sz="quarter" idx="12"/>
          </p:nvPr>
        </p:nvSpPr>
        <p:spPr/>
        <p:txBody>
          <a:bodyPr/>
          <a:lstStyle/>
          <a:p>
            <a:fld id="{FFE952E8-B42C-684D-8F33-DBAA674697A7}" type="slidenum">
              <a:rPr lang="fr-FR" smtClean="0"/>
              <a:t>‹N°›</a:t>
            </a:fld>
            <a:endParaRPr lang="fr-FR"/>
          </a:p>
        </p:txBody>
      </p:sp>
    </p:spTree>
    <p:extLst>
      <p:ext uri="{BB962C8B-B14F-4D97-AF65-F5344CB8AC3E}">
        <p14:creationId xmlns:p14="http://schemas.microsoft.com/office/powerpoint/2010/main" val="2944628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D88CE06-3982-76C7-F696-21B1CC769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74BEFC9-1EC1-DFCB-C6D6-17587A915B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0DDE295-5B23-A5E5-7D4B-87F69B24CC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4DCDF-F02D-754C-8D70-A9526178F64B}" type="datetimeFigureOut">
              <a:rPr lang="fr-FR" smtClean="0"/>
              <a:t>15/06/2026</a:t>
            </a:fld>
            <a:endParaRPr lang="fr-FR"/>
          </a:p>
        </p:txBody>
      </p:sp>
      <p:sp>
        <p:nvSpPr>
          <p:cNvPr id="5" name="Espace réservé du pied de page 4">
            <a:extLst>
              <a:ext uri="{FF2B5EF4-FFF2-40B4-BE49-F238E27FC236}">
                <a16:creationId xmlns:a16="http://schemas.microsoft.com/office/drawing/2014/main" id="{882EA3D6-7A97-FB4F-4B24-8FBBC7CCE3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E9E93BE-3FA3-E8BE-743E-DDA3D95B43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E952E8-B42C-684D-8F33-DBAA674697A7}" type="slidenum">
              <a:rPr lang="fr-FR" smtClean="0"/>
              <a:t>‹N°›</a:t>
            </a:fld>
            <a:endParaRPr lang="fr-FR"/>
          </a:p>
        </p:txBody>
      </p:sp>
    </p:spTree>
    <p:extLst>
      <p:ext uri="{BB962C8B-B14F-4D97-AF65-F5344CB8AC3E}">
        <p14:creationId xmlns:p14="http://schemas.microsoft.com/office/powerpoint/2010/main" val="3951059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expertise-immobilier-33.fr/" TargetMode="External"/><Relationship Id="rId2" Type="http://schemas.openxmlformats.org/officeDocument/2006/relationships/hyperlink" Target="mailto:plesieur33@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E04945-4DE9-E8EA-F9C1-D5EBFB3EC902}"/>
              </a:ext>
            </a:extLst>
          </p:cNvPr>
          <p:cNvSpPr>
            <a:spLocks noGrp="1"/>
          </p:cNvSpPr>
          <p:nvPr>
            <p:ph type="ctrTitle"/>
          </p:nvPr>
        </p:nvSpPr>
        <p:spPr/>
        <p:txBody>
          <a:bodyPr/>
          <a:lstStyle/>
          <a:p>
            <a:r>
              <a:rPr lang="fr-FR" dirty="0"/>
              <a:t>LA VACANCE COMMERCIALE</a:t>
            </a:r>
          </a:p>
        </p:txBody>
      </p:sp>
      <p:sp>
        <p:nvSpPr>
          <p:cNvPr id="3" name="Sous-titre 2">
            <a:extLst>
              <a:ext uri="{FF2B5EF4-FFF2-40B4-BE49-F238E27FC236}">
                <a16:creationId xmlns:a16="http://schemas.microsoft.com/office/drawing/2014/main" id="{3158FD91-7F9D-7768-A3BC-7EBA5102F824}"/>
              </a:ext>
            </a:extLst>
          </p:cNvPr>
          <p:cNvSpPr>
            <a:spLocks noGrp="1"/>
          </p:cNvSpPr>
          <p:nvPr>
            <p:ph type="subTitle" idx="1"/>
          </p:nvPr>
        </p:nvSpPr>
        <p:spPr/>
        <p:txBody>
          <a:bodyPr>
            <a:normAutofit/>
          </a:bodyPr>
          <a:lstStyle/>
          <a:p>
            <a:r>
              <a:rPr lang="fr-FR" sz="2800" dirty="0"/>
              <a:t>Chronique d’une catastrophe annoncée</a:t>
            </a:r>
          </a:p>
        </p:txBody>
      </p:sp>
    </p:spTree>
    <p:extLst>
      <p:ext uri="{BB962C8B-B14F-4D97-AF65-F5344CB8AC3E}">
        <p14:creationId xmlns:p14="http://schemas.microsoft.com/office/powerpoint/2010/main" val="3519534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4311C1-351C-ED29-0D12-7560D2920698}"/>
              </a:ext>
            </a:extLst>
          </p:cNvPr>
          <p:cNvSpPr>
            <a:spLocks noGrp="1"/>
          </p:cNvSpPr>
          <p:nvPr>
            <p:ph type="title"/>
          </p:nvPr>
        </p:nvSpPr>
        <p:spPr/>
        <p:txBody>
          <a:bodyPr>
            <a:normAutofit/>
          </a:bodyPr>
          <a:lstStyle/>
          <a:p>
            <a:pPr algn="ctr"/>
            <a:r>
              <a:rPr lang="fr-FR" sz="3200" b="1" dirty="0"/>
              <a:t>PART CROISSANTE DE l’E-COMMERCE </a:t>
            </a:r>
            <a:endParaRPr lang="fr-FR" sz="3200" dirty="0"/>
          </a:p>
        </p:txBody>
      </p:sp>
      <p:sp>
        <p:nvSpPr>
          <p:cNvPr id="3" name="Espace réservé du contenu 2">
            <a:extLst>
              <a:ext uri="{FF2B5EF4-FFF2-40B4-BE49-F238E27FC236}">
                <a16:creationId xmlns:a16="http://schemas.microsoft.com/office/drawing/2014/main" id="{6AC0EC19-B295-059C-29A4-EFCF98390567}"/>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423CB69A-78B7-2B23-93DF-3D9CBFC0F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559" y="1371141"/>
            <a:ext cx="7651530" cy="4805822"/>
          </a:xfrm>
          <a:prstGeom prst="rect">
            <a:avLst/>
          </a:prstGeom>
        </p:spPr>
      </p:pic>
    </p:spTree>
    <p:extLst>
      <p:ext uri="{BB962C8B-B14F-4D97-AF65-F5344CB8AC3E}">
        <p14:creationId xmlns:p14="http://schemas.microsoft.com/office/powerpoint/2010/main" val="4267049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A44299-FAF3-5691-1A95-BA474B7CAAF6}"/>
              </a:ext>
            </a:extLst>
          </p:cNvPr>
          <p:cNvSpPr>
            <a:spLocks noGrp="1"/>
          </p:cNvSpPr>
          <p:nvPr>
            <p:ph type="title"/>
          </p:nvPr>
        </p:nvSpPr>
        <p:spPr>
          <a:xfrm>
            <a:off x="838200" y="354615"/>
            <a:ext cx="10515600" cy="1325563"/>
          </a:xfrm>
        </p:spPr>
        <p:txBody>
          <a:bodyPr>
            <a:normAutofit/>
          </a:bodyPr>
          <a:lstStyle/>
          <a:p>
            <a:pPr algn="ctr"/>
            <a:r>
              <a:rPr lang="fr-FR" sz="3200" dirty="0"/>
              <a:t>Évolution loyer ,  DAB, et valeur locative (loyer + Dab) </a:t>
            </a:r>
            <a:br>
              <a:rPr lang="fr-FR" sz="3200" dirty="0"/>
            </a:br>
            <a:r>
              <a:rPr lang="fr-FR" sz="3200" dirty="0"/>
              <a:t>en euro constants 2026</a:t>
            </a:r>
          </a:p>
        </p:txBody>
      </p:sp>
      <p:sp>
        <p:nvSpPr>
          <p:cNvPr id="3" name="Espace réservé du contenu 2">
            <a:extLst>
              <a:ext uri="{FF2B5EF4-FFF2-40B4-BE49-F238E27FC236}">
                <a16:creationId xmlns:a16="http://schemas.microsoft.com/office/drawing/2014/main" id="{2580EF77-CEE4-4873-748F-ED6F57E207B3}"/>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14BF5D67-0939-599D-16A7-8EE60354BB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331859"/>
            <a:ext cx="10466494" cy="3385769"/>
          </a:xfrm>
          <a:prstGeom prst="rect">
            <a:avLst/>
          </a:prstGeom>
        </p:spPr>
      </p:pic>
    </p:spTree>
    <p:extLst>
      <p:ext uri="{BB962C8B-B14F-4D97-AF65-F5344CB8AC3E}">
        <p14:creationId xmlns:p14="http://schemas.microsoft.com/office/powerpoint/2010/main" val="1007088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DD226B-4C5F-1110-9B92-1AD7FF755019}"/>
              </a:ext>
            </a:extLst>
          </p:cNvPr>
          <p:cNvSpPr>
            <a:spLocks noGrp="1"/>
          </p:cNvSpPr>
          <p:nvPr>
            <p:ph type="title"/>
          </p:nvPr>
        </p:nvSpPr>
        <p:spPr/>
        <p:txBody>
          <a:bodyPr/>
          <a:lstStyle/>
          <a:p>
            <a:pPr algn="ctr"/>
            <a:r>
              <a:rPr lang="fr-FR" dirty="0"/>
              <a:t>Traduction graphique</a:t>
            </a:r>
          </a:p>
        </p:txBody>
      </p:sp>
      <p:graphicFrame>
        <p:nvGraphicFramePr>
          <p:cNvPr id="4" name="Espace réservé du contenu 3">
            <a:extLst>
              <a:ext uri="{FF2B5EF4-FFF2-40B4-BE49-F238E27FC236}">
                <a16:creationId xmlns:a16="http://schemas.microsoft.com/office/drawing/2014/main" id="{2243D52B-5DBC-4CBC-2C03-4CA22E347599}"/>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841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D1746C-3D67-CA7C-B7A8-C39E54929EA6}"/>
              </a:ext>
            </a:extLst>
          </p:cNvPr>
          <p:cNvSpPr>
            <a:spLocks noGrp="1"/>
          </p:cNvSpPr>
          <p:nvPr>
            <p:ph type="title"/>
          </p:nvPr>
        </p:nvSpPr>
        <p:spPr/>
        <p:txBody>
          <a:bodyPr/>
          <a:lstStyle/>
          <a:p>
            <a:pPr algn="ctr"/>
            <a:r>
              <a:rPr lang="fr-FR" dirty="0"/>
              <a:t>Explication tableau</a:t>
            </a:r>
          </a:p>
        </p:txBody>
      </p:sp>
      <p:sp>
        <p:nvSpPr>
          <p:cNvPr id="3" name="Espace réservé du contenu 2">
            <a:extLst>
              <a:ext uri="{FF2B5EF4-FFF2-40B4-BE49-F238E27FC236}">
                <a16:creationId xmlns:a16="http://schemas.microsoft.com/office/drawing/2014/main" id="{3B1153F3-0E38-5A4B-4E04-EED035D9BC71}"/>
              </a:ext>
            </a:extLst>
          </p:cNvPr>
          <p:cNvSpPr>
            <a:spLocks noGrp="1"/>
          </p:cNvSpPr>
          <p:nvPr>
            <p:ph idx="1"/>
          </p:nvPr>
        </p:nvSpPr>
        <p:spPr>
          <a:xfrm>
            <a:off x="931506" y="1690688"/>
            <a:ext cx="10515600" cy="4351338"/>
          </a:xfrm>
        </p:spPr>
        <p:txBody>
          <a:bodyPr>
            <a:normAutofit fontScale="92500" lnSpcReduction="10000"/>
          </a:bodyPr>
          <a:lstStyle/>
          <a:p>
            <a:pPr lvl="0" algn="just"/>
            <a:r>
              <a:rPr lang="fr-FR" dirty="0"/>
              <a:t>Tableau construit partir de l’argus de l’enseigne qui distingue Paris et Province </a:t>
            </a:r>
          </a:p>
          <a:p>
            <a:pPr lvl="0" algn="just"/>
            <a:r>
              <a:rPr lang="fr-FR" dirty="0"/>
              <a:t>Valeur locative = VL = Loyer (L) + Droit au bail (DAB) / 10. Même si le coefficient multiplicateur de DAB de 10 est contestable car c’est une fonction éminemment multi factorielle, il donne de moins mauvais résultats, que les grilles usuelles de coefficient de commercialité. Pour ceux que cela intéresse, lisez les articles AJDI sur mon site.</a:t>
            </a:r>
          </a:p>
          <a:p>
            <a:pPr lvl="0" algn="just"/>
            <a:r>
              <a:rPr lang="fr-FR" dirty="0"/>
              <a:t>Les chiffres ont été déflatés en Euros constants de 2026 avec l’ILC et aurait dû être déflaté encore plus durement mais c’est un autre sujet.</a:t>
            </a:r>
          </a:p>
          <a:p>
            <a:pPr lvl="0" algn="just"/>
            <a:r>
              <a:rPr lang="fr-FR" dirty="0"/>
              <a:t>La fonction du taux de vacance  (inversement proportionnelle) a été inversé à 1/Taux pour une meilleure visualisation du graphique</a:t>
            </a:r>
          </a:p>
          <a:p>
            <a:pPr algn="just"/>
            <a:endParaRPr lang="fr-FR" dirty="0"/>
          </a:p>
        </p:txBody>
      </p:sp>
    </p:spTree>
    <p:extLst>
      <p:ext uri="{BB962C8B-B14F-4D97-AF65-F5344CB8AC3E}">
        <p14:creationId xmlns:p14="http://schemas.microsoft.com/office/powerpoint/2010/main" val="2719859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5F775F-83B1-C771-E20D-3084672493E6}"/>
              </a:ext>
            </a:extLst>
          </p:cNvPr>
          <p:cNvSpPr>
            <a:spLocks noGrp="1"/>
          </p:cNvSpPr>
          <p:nvPr>
            <p:ph type="title"/>
          </p:nvPr>
        </p:nvSpPr>
        <p:spPr>
          <a:xfrm>
            <a:off x="838200" y="365126"/>
            <a:ext cx="10515600" cy="734626"/>
          </a:xfrm>
        </p:spPr>
        <p:txBody>
          <a:bodyPr/>
          <a:lstStyle/>
          <a:p>
            <a:pPr algn="ctr"/>
            <a:r>
              <a:rPr lang="fr-FR" dirty="0"/>
              <a:t>CONSTATS</a:t>
            </a:r>
          </a:p>
        </p:txBody>
      </p:sp>
      <p:sp>
        <p:nvSpPr>
          <p:cNvPr id="3" name="Espace réservé du contenu 2">
            <a:extLst>
              <a:ext uri="{FF2B5EF4-FFF2-40B4-BE49-F238E27FC236}">
                <a16:creationId xmlns:a16="http://schemas.microsoft.com/office/drawing/2014/main" id="{DCA39AA4-A9C9-A285-E89F-BD3F193BE6EF}"/>
              </a:ext>
            </a:extLst>
          </p:cNvPr>
          <p:cNvSpPr>
            <a:spLocks noGrp="1"/>
          </p:cNvSpPr>
          <p:nvPr>
            <p:ph idx="1"/>
          </p:nvPr>
        </p:nvSpPr>
        <p:spPr>
          <a:xfrm>
            <a:off x="838200" y="1253331"/>
            <a:ext cx="10515600" cy="4351338"/>
          </a:xfrm>
        </p:spPr>
        <p:txBody>
          <a:bodyPr>
            <a:normAutofit fontScale="25000" lnSpcReduction="20000"/>
          </a:bodyPr>
          <a:lstStyle/>
          <a:p>
            <a:r>
              <a:rPr lang="fr-FR" sz="8000" dirty="0"/>
              <a:t>Chute de la valeur locative à Paris et en province, quasi identique de 30 % sur la période 2013 /2026. C’est beaucoup. Elle contredit un autre poncif immobilier, consistant à dire que les loyers augmentent. La vraie question est en réalité : ne baissent-t-il pas assez vite ?</a:t>
            </a:r>
          </a:p>
          <a:p>
            <a:r>
              <a:rPr lang="fr-FR" sz="8000" dirty="0"/>
              <a:t>Cette baisse s’explique par une moindre baisse des loyers de 10 % environ en France, mais surtout par un effondrement des droits au bail de 80 % environ.</a:t>
            </a:r>
          </a:p>
          <a:p>
            <a:r>
              <a:rPr lang="fr-FR" sz="8000" dirty="0"/>
              <a:t>La hausse de la VACANCE est un multiplicateur ou sens économique de la baisse des valeurs locatives. + 5,50% de hausse du taux de vacance se sont traduit par +30% de baisse de la Valeur Locative soit un multiplicateur de 5,5 (30/5,5).</a:t>
            </a:r>
          </a:p>
          <a:p>
            <a:r>
              <a:rPr lang="fr-FR" sz="8000" dirty="0"/>
              <a:t>La hausse de la hausse de la VACANCE est un accélérateur ou sens économique de la baisse des valeurs des droits au bail . + 5,50% de hausse du taux de vacance se sont traduit par +80 % de baisse de la Valeur Locative soit un multiplicateur de 15 (80/5,5) et de 2 seulement en loyer. Pourquoi ? le droit au bail est une fonction du gain locatif. Quand le loyer de marché baisse, le gain locatif qui est un solde se pince beaucoup plus et entraine mécaniquement une chute proportionnellement beaucoup plus forte du DAB entendu comme un multiple du gain locatif.</a:t>
            </a:r>
          </a:p>
          <a:p>
            <a:r>
              <a:rPr lang="fr-FR" sz="8000" dirty="0"/>
              <a:t>C’est l’effondrement de la valeur des droits au bail qui a absorbé en premier le choc de la baisse des valeurs locatives. Au vu de sa marginalisation, ce sont les loyers qui sont maintenant en 1</a:t>
            </a:r>
            <a:r>
              <a:rPr lang="fr-FR" sz="8000" baseline="30000" dirty="0"/>
              <a:t>ère</a:t>
            </a:r>
            <a:r>
              <a:rPr lang="fr-FR" sz="8000" dirty="0"/>
              <a:t> ligne.</a:t>
            </a:r>
          </a:p>
          <a:p>
            <a:r>
              <a:rPr lang="fr-FR" sz="8000" dirty="0"/>
              <a:t>Sous réserve de la représentativité des chiffres de l’argus, et de sa base de données trop étroite pour ne pas provoquer des à-coups intempestifs, l’important est de distinguer une sorte de plateau entre 2013 et 2018, une dégradation entre 2018 et 2022 et un nouveau plateau actuel alors que la hausse du taux de vacance est plus linéaire. </a:t>
            </a:r>
          </a:p>
          <a:p>
            <a:endParaRPr lang="fr-FR" dirty="0"/>
          </a:p>
        </p:txBody>
      </p:sp>
    </p:spTree>
    <p:extLst>
      <p:ext uri="{BB962C8B-B14F-4D97-AF65-F5344CB8AC3E}">
        <p14:creationId xmlns:p14="http://schemas.microsoft.com/office/powerpoint/2010/main" val="2494421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A15807-87D9-FF70-EF89-1D893F5FE03F}"/>
              </a:ext>
            </a:extLst>
          </p:cNvPr>
          <p:cNvSpPr>
            <a:spLocks noGrp="1"/>
          </p:cNvSpPr>
          <p:nvPr>
            <p:ph type="title"/>
          </p:nvPr>
        </p:nvSpPr>
        <p:spPr>
          <a:xfrm>
            <a:off x="838199" y="365126"/>
            <a:ext cx="10660117" cy="1011730"/>
          </a:xfrm>
        </p:spPr>
        <p:txBody>
          <a:bodyPr>
            <a:normAutofit fontScale="90000"/>
          </a:bodyPr>
          <a:lstStyle/>
          <a:p>
            <a:pPr algn="ctr"/>
            <a:r>
              <a:rPr lang="fr-FR" b="1" dirty="0"/>
              <a:t>CONSEQUENCES JURIDIQUES</a:t>
            </a:r>
            <a:br>
              <a:rPr lang="fr-FR" dirty="0"/>
            </a:br>
            <a:endParaRPr lang="fr-FR" dirty="0"/>
          </a:p>
        </p:txBody>
      </p:sp>
      <p:sp>
        <p:nvSpPr>
          <p:cNvPr id="3" name="Espace réservé du contenu 2">
            <a:extLst>
              <a:ext uri="{FF2B5EF4-FFF2-40B4-BE49-F238E27FC236}">
                <a16:creationId xmlns:a16="http://schemas.microsoft.com/office/drawing/2014/main" id="{E33B7FF8-3BDA-8106-8DB7-FEAF1309C1DB}"/>
              </a:ext>
            </a:extLst>
          </p:cNvPr>
          <p:cNvSpPr>
            <a:spLocks noGrp="1"/>
          </p:cNvSpPr>
          <p:nvPr>
            <p:ph idx="1"/>
          </p:nvPr>
        </p:nvSpPr>
        <p:spPr>
          <a:xfrm>
            <a:off x="838200" y="935421"/>
            <a:ext cx="10313276" cy="5241542"/>
          </a:xfrm>
        </p:spPr>
        <p:txBody>
          <a:bodyPr>
            <a:normAutofit fontScale="62500" lnSpcReduction="20000"/>
          </a:bodyPr>
          <a:lstStyle/>
          <a:p>
            <a:pPr marL="0" indent="0">
              <a:buNone/>
            </a:pPr>
            <a:endParaRPr lang="fr-FR" dirty="0"/>
          </a:p>
          <a:p>
            <a:r>
              <a:rPr lang="fr-FR" dirty="0"/>
              <a:t>Elles sont innombrables, le juridique vivant en symbiose avec l’économie. </a:t>
            </a:r>
          </a:p>
          <a:p>
            <a:r>
              <a:rPr lang="fr-FR" dirty="0"/>
              <a:t>Je me contenterai d’un focus sur quelques points saillants. </a:t>
            </a:r>
          </a:p>
          <a:p>
            <a:r>
              <a:rPr lang="fr-FR" dirty="0"/>
              <a:t>En </a:t>
            </a:r>
            <a:r>
              <a:rPr lang="fr-FR" b="1" dirty="0"/>
              <a:t>détermination de la valeur locative judiciaire</a:t>
            </a:r>
            <a:r>
              <a:rPr lang="fr-FR" dirty="0"/>
              <a:t>, la baisse est amortie pour 2 raisons :</a:t>
            </a:r>
          </a:p>
          <a:p>
            <a:pPr lvl="0"/>
            <a:r>
              <a:rPr lang="fr-FR" dirty="0"/>
              <a:t>La chute du droit au bail qui a absorbé une grande partie du choc est exclue de sa détermination.</a:t>
            </a:r>
          </a:p>
          <a:p>
            <a:pPr lvl="0"/>
            <a:r>
              <a:rPr lang="fr-FR" dirty="0"/>
              <a:t>Les loyers de comparaison historiques sont plus élevés</a:t>
            </a:r>
          </a:p>
          <a:p>
            <a:r>
              <a:rPr lang="fr-FR" dirty="0"/>
              <a:t>Et l’écart entre loyer économique et loyer judicaire se pince même s’il y a toujours des forcenés de la baisse des valeurs locatives judiciaires. </a:t>
            </a:r>
          </a:p>
          <a:p>
            <a:r>
              <a:rPr lang="fr-FR" b="1" dirty="0"/>
              <a:t>En déplafonnement</a:t>
            </a:r>
            <a:r>
              <a:rPr lang="fr-FR" dirty="0"/>
              <a:t>, un déplafonnement à la baisse peut toujours être tenté après étude d’estimation de la valeur locative. En matière d’agence bancaire qui paye généralement le prix fort, par exemple, on gagne en grande majorité à condition de s’écarter de la notion fumeuse de bureau boutique car les agences bancaires s’alignent sur les loyers des boutiques du secteur et de bien s’ajuster sur les prix courants du voisinage et les facteurs locaux de commercialité. </a:t>
            </a:r>
          </a:p>
          <a:p>
            <a:r>
              <a:rPr lang="fr-FR" dirty="0"/>
              <a:t>En modifications matérielles des facteurs matériels locaux de commercialité, en révision triennale s’ouvre un boulevard pour faire baisser les loyers. La hausse de la vacance est facile à démontrer grâce à un outil comme CODATA et ma présente étude montrant l’incidence de la vacance sur les loyers commerciaux. Et si la baisse de la valeur des fonds de commerce, des droits au bail, des valeurs locatives ne peuvent constituer par eux-mêmes une modification matérielle , elles constituent un faisceau d’indices.  </a:t>
            </a:r>
          </a:p>
          <a:p>
            <a:r>
              <a:rPr lang="fr-FR" dirty="0"/>
              <a:t>Ces mêmes arguments prévalent au renouvellement du bail.</a:t>
            </a:r>
          </a:p>
          <a:p>
            <a:endParaRPr lang="fr-FR" dirty="0"/>
          </a:p>
        </p:txBody>
      </p:sp>
    </p:spTree>
    <p:extLst>
      <p:ext uri="{BB962C8B-B14F-4D97-AF65-F5344CB8AC3E}">
        <p14:creationId xmlns:p14="http://schemas.microsoft.com/office/powerpoint/2010/main" val="4001841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C69809-6C41-2760-1D7A-7DBE1C6DD1F5}"/>
              </a:ext>
            </a:extLst>
          </p:cNvPr>
          <p:cNvSpPr>
            <a:spLocks noGrp="1"/>
          </p:cNvSpPr>
          <p:nvPr>
            <p:ph type="title"/>
          </p:nvPr>
        </p:nvSpPr>
        <p:spPr/>
        <p:txBody>
          <a:bodyPr/>
          <a:lstStyle/>
          <a:p>
            <a:pPr algn="ctr"/>
            <a:r>
              <a:rPr lang="fr-FR" dirty="0"/>
              <a:t>INDEMINITES D’EVICTION</a:t>
            </a:r>
          </a:p>
        </p:txBody>
      </p:sp>
      <p:sp>
        <p:nvSpPr>
          <p:cNvPr id="3" name="Espace réservé du contenu 2">
            <a:extLst>
              <a:ext uri="{FF2B5EF4-FFF2-40B4-BE49-F238E27FC236}">
                <a16:creationId xmlns:a16="http://schemas.microsoft.com/office/drawing/2014/main" id="{75C5FD1B-1CDB-3233-A2CD-A213A5044064}"/>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0CDAE990-80B0-E16C-5219-29802DE5B8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4923" y="1842703"/>
            <a:ext cx="6959362" cy="4334259"/>
          </a:xfrm>
          <a:prstGeom prst="rect">
            <a:avLst/>
          </a:prstGeom>
        </p:spPr>
      </p:pic>
    </p:spTree>
    <p:extLst>
      <p:ext uri="{BB962C8B-B14F-4D97-AF65-F5344CB8AC3E}">
        <p14:creationId xmlns:p14="http://schemas.microsoft.com/office/powerpoint/2010/main" val="240480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2E9042-3544-68E6-6520-2D665735F4AC}"/>
              </a:ext>
            </a:extLst>
          </p:cNvPr>
          <p:cNvSpPr>
            <a:spLocks noGrp="1"/>
          </p:cNvSpPr>
          <p:nvPr>
            <p:ph type="title"/>
          </p:nvPr>
        </p:nvSpPr>
        <p:spPr>
          <a:xfrm>
            <a:off x="1112107" y="377482"/>
            <a:ext cx="10414687" cy="1068260"/>
          </a:xfrm>
        </p:spPr>
        <p:txBody>
          <a:bodyPr>
            <a:normAutofit fontScale="90000"/>
          </a:bodyPr>
          <a:lstStyle/>
          <a:p>
            <a:pPr algn="ctr"/>
            <a:r>
              <a:rPr lang="fr-FR" sz="3100" b="1" dirty="0"/>
              <a:t>LE STATUT DU BAIL COMMERCIAL FACE AUX MUTATIONS ECONOMIQUE</a:t>
            </a:r>
            <a:br>
              <a:rPr lang="fr-FR" dirty="0"/>
            </a:br>
            <a:endParaRPr lang="fr-FR" dirty="0"/>
          </a:p>
        </p:txBody>
      </p:sp>
      <p:sp>
        <p:nvSpPr>
          <p:cNvPr id="3" name="Espace réservé du contenu 2">
            <a:extLst>
              <a:ext uri="{FF2B5EF4-FFF2-40B4-BE49-F238E27FC236}">
                <a16:creationId xmlns:a16="http://schemas.microsoft.com/office/drawing/2014/main" id="{C94FCFDA-9CA8-770D-27A9-4BE264DDB955}"/>
              </a:ext>
            </a:extLst>
          </p:cNvPr>
          <p:cNvSpPr>
            <a:spLocks noGrp="1"/>
          </p:cNvSpPr>
          <p:nvPr>
            <p:ph idx="1"/>
          </p:nvPr>
        </p:nvSpPr>
        <p:spPr>
          <a:xfrm>
            <a:off x="838200" y="1253331"/>
            <a:ext cx="10515600" cy="4351338"/>
          </a:xfrm>
        </p:spPr>
        <p:txBody>
          <a:bodyPr>
            <a:normAutofit fontScale="25000" lnSpcReduction="20000"/>
          </a:bodyPr>
          <a:lstStyle/>
          <a:p>
            <a:pPr algn="just"/>
            <a:r>
              <a:rPr lang="fr-FR" sz="7200" dirty="0"/>
              <a:t>Je ne referai pas le procès du statut du bail commercial : son incroyable complexité, ses multiples pièges, sa responsabilité dans le foisonnement de rente de situation indues en commerces, son caractère prétorien limitant le champ contractuel, sa mise en difficulté de nombreux bailleurs, (certains bailleurs hôteliers, par exemple).</a:t>
            </a:r>
          </a:p>
          <a:p>
            <a:pPr algn="just"/>
            <a:r>
              <a:rPr lang="fr-FR" sz="7200" dirty="0"/>
              <a:t>Mais l’accuser d’être responsable de la crise des commerces actuels relève du renversement de sens car il n’y a pas plus régime plus favorable au commerce dans le monde. Si vous n’êtes toujours pas convaincu par mon exposé sur les raisons économiques de cette crise, aller aux États-Unis observer la brutalité des ravages du droit contractuel et le statut du bail commercial a au contraire manifestement contribué à atténuer le choc et à préserver relativement nos centre villes. Mais le pincement actuel entre valeurs locatives judicaires et de marché atténue son rôle modérateur</a:t>
            </a:r>
          </a:p>
          <a:p>
            <a:pPr algn="just"/>
            <a:r>
              <a:rPr lang="fr-FR" sz="7200" dirty="0"/>
              <a:t>Deux axes de progression face aux mutations sont envisageables, à mon sens.</a:t>
            </a:r>
          </a:p>
          <a:p>
            <a:pPr lvl="0" algn="just"/>
            <a:r>
              <a:rPr lang="fr-FR" sz="7200" dirty="0"/>
              <a:t>Une simplification et clarification du droit commercial et de sa jurisprudence</a:t>
            </a:r>
          </a:p>
          <a:p>
            <a:pPr lvl="0" algn="just"/>
            <a:r>
              <a:rPr lang="fr-FR" sz="7200" dirty="0"/>
              <a:t>Un assouplissement contractuel, mais qui est déjà autorisé par les baux précaires ou saisonniers largement utilisés actuellement.</a:t>
            </a:r>
          </a:p>
          <a:p>
            <a:r>
              <a:rPr lang="fr-FR" sz="7200" dirty="0"/>
              <a:t>À l’heure où les bailleurs devront engager des investissements particulièrement importants pour répondre aux exigences de la loi Climat et Résilience, dans un contexte marqué par une pression croissante sur les revenus locatifs, il apparaît essentiel que l’ensemble des acteurs publics et privés puisse pleinement mesurer l’ampleur des mutations en cours.</a:t>
            </a:r>
          </a:p>
          <a:p>
            <a:r>
              <a:rPr lang="fr-FR" sz="7200" dirty="0"/>
              <a:t>Dans ce cadre, une réflexion plus globale et davantage concertée sur le rythme de production des surfaces de bureaux et de commerces, ainsi que sur l’accumulation des obligations pesant sur les bailleurs, semble aujourd’hui nécessaire. Certaines dispositions, parfois complexes ou difficilement applicables sur le terrain, gagneraient sans doute à être ajustées, hiérarchisées ou accompagnées d’études d’impact approfondies afin d’en garantir l’efficacité et la soutenabilité économique.</a:t>
            </a:r>
          </a:p>
          <a:p>
            <a:endParaRPr lang="fr-FR" dirty="0"/>
          </a:p>
        </p:txBody>
      </p:sp>
    </p:spTree>
    <p:extLst>
      <p:ext uri="{BB962C8B-B14F-4D97-AF65-F5344CB8AC3E}">
        <p14:creationId xmlns:p14="http://schemas.microsoft.com/office/powerpoint/2010/main" val="3557360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14F026-A7F5-569A-774D-565C89D24C0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94FCD93-CF76-D874-7B82-CC3759A3CA52}"/>
              </a:ext>
            </a:extLst>
          </p:cNvPr>
          <p:cNvSpPr>
            <a:spLocks noGrp="1"/>
          </p:cNvSpPr>
          <p:nvPr>
            <p:ph idx="1"/>
          </p:nvPr>
        </p:nvSpPr>
        <p:spPr/>
        <p:txBody>
          <a:bodyPr/>
          <a:lstStyle/>
          <a:p>
            <a:endParaRPr lang="fr-FR" dirty="0"/>
          </a:p>
        </p:txBody>
      </p:sp>
      <p:pic>
        <p:nvPicPr>
          <p:cNvPr id="4" name="Image 3">
            <a:extLst>
              <a:ext uri="{FF2B5EF4-FFF2-40B4-BE49-F238E27FC236}">
                <a16:creationId xmlns:a16="http://schemas.microsoft.com/office/drawing/2014/main" id="{7EEE0BFD-78EC-AD18-0E1C-56E29FF04023}"/>
              </a:ext>
            </a:extLst>
          </p:cNvPr>
          <p:cNvPicPr>
            <a:picLocks noChangeAspect="1"/>
          </p:cNvPicPr>
          <p:nvPr/>
        </p:nvPicPr>
        <p:blipFill rotWithShape="1">
          <a:blip r:embed="rId2">
            <a:extLst>
              <a:ext uri="{28A0092B-C50C-407E-A947-70E740481C1C}">
                <a14:useLocalDpi xmlns:a14="http://schemas.microsoft.com/office/drawing/2010/main" val="0"/>
              </a:ext>
            </a:extLst>
          </a:blip>
          <a:srcRect l="45522"/>
          <a:stretch>
            <a:fillRect/>
          </a:stretch>
        </p:blipFill>
        <p:spPr bwMode="auto">
          <a:xfrm>
            <a:off x="2629130" y="-1775908"/>
            <a:ext cx="6471285" cy="8954135"/>
          </a:xfrm>
          <a:prstGeom prst="rect">
            <a:avLst/>
          </a:prstGeom>
          <a:ln>
            <a:noFill/>
          </a:ln>
          <a:extLst>
            <a:ext uri="{53640926-AAD7-44D8-BBD7-CCE9431645EC}">
              <a14:shadowObscured xmlns:a14="http://schemas.microsoft.com/office/drawing/2010/main"/>
            </a:ext>
          </a:extLst>
        </p:spPr>
      </p:pic>
      <p:pic>
        <p:nvPicPr>
          <p:cNvPr id="5" name="Image 4">
            <a:extLst>
              <a:ext uri="{FF2B5EF4-FFF2-40B4-BE49-F238E27FC236}">
                <a16:creationId xmlns:a16="http://schemas.microsoft.com/office/drawing/2014/main" id="{EDD0C186-2014-C1F5-797A-0E7136E390D4}"/>
              </a:ext>
            </a:extLst>
          </p:cNvPr>
          <p:cNvPicPr>
            <a:picLocks noChangeAspect="1"/>
          </p:cNvPicPr>
          <p:nvPr/>
        </p:nvPicPr>
        <p:blipFill rotWithShape="1">
          <a:blip r:embed="rId2">
            <a:extLst>
              <a:ext uri="{28A0092B-C50C-407E-A947-70E740481C1C}">
                <a14:useLocalDpi xmlns:a14="http://schemas.microsoft.com/office/drawing/2010/main" val="0"/>
              </a:ext>
            </a:extLst>
          </a:blip>
          <a:srcRect l="45522"/>
          <a:stretch>
            <a:fillRect/>
          </a:stretch>
        </p:blipFill>
        <p:spPr bwMode="auto">
          <a:xfrm>
            <a:off x="2629130" y="-1766578"/>
            <a:ext cx="6471285" cy="89541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40996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D59250-1828-9882-34FC-03BCEBC124D3}"/>
              </a:ext>
            </a:extLst>
          </p:cNvPr>
          <p:cNvSpPr>
            <a:spLocks noGrp="1"/>
          </p:cNvSpPr>
          <p:nvPr>
            <p:ph type="title"/>
          </p:nvPr>
        </p:nvSpPr>
        <p:spPr>
          <a:xfrm>
            <a:off x="1272746" y="386767"/>
            <a:ext cx="10081053" cy="45719"/>
          </a:xfrm>
        </p:spPr>
        <p:txBody>
          <a:bodyPr>
            <a:normAutofit fontScale="90000"/>
          </a:bodyPr>
          <a:lstStyle/>
          <a:p>
            <a:pPr algn="ctr"/>
            <a:br>
              <a:rPr lang="fr-FR" b="1" dirty="0"/>
            </a:br>
            <a:r>
              <a:rPr lang="fr-FR" b="1" dirty="0"/>
              <a:t>Pascal LESIEUR</a:t>
            </a:r>
            <a:br>
              <a:rPr lang="fr-FR" dirty="0"/>
            </a:br>
            <a:endParaRPr lang="fr-FR" dirty="0"/>
          </a:p>
        </p:txBody>
      </p:sp>
      <p:sp>
        <p:nvSpPr>
          <p:cNvPr id="3" name="Espace réservé du contenu 2">
            <a:extLst>
              <a:ext uri="{FF2B5EF4-FFF2-40B4-BE49-F238E27FC236}">
                <a16:creationId xmlns:a16="http://schemas.microsoft.com/office/drawing/2014/main" id="{AC379B6E-B54F-9AF0-FB6F-743F064D8457}"/>
              </a:ext>
            </a:extLst>
          </p:cNvPr>
          <p:cNvSpPr>
            <a:spLocks noGrp="1"/>
          </p:cNvSpPr>
          <p:nvPr>
            <p:ph idx="1"/>
          </p:nvPr>
        </p:nvSpPr>
        <p:spPr>
          <a:xfrm>
            <a:off x="407773" y="716692"/>
            <a:ext cx="10946027" cy="5460271"/>
          </a:xfrm>
        </p:spPr>
        <p:txBody>
          <a:bodyPr/>
          <a:lstStyle/>
          <a:p>
            <a:pPr marL="0" indent="0">
              <a:buNone/>
            </a:pPr>
            <a:endParaRPr lang="fr-FR" b="1" dirty="0"/>
          </a:p>
          <a:p>
            <a:pPr algn="ctr"/>
            <a:r>
              <a:rPr lang="fr-FR" sz="3600" dirty="0"/>
              <a:t>Expert près la Cour d’Appel de Bordeaux et près la Cour d’Appel Administrative de Bordeaux</a:t>
            </a:r>
          </a:p>
          <a:p>
            <a:pPr algn="ctr"/>
            <a:r>
              <a:rPr lang="fr-FR" sz="3600" dirty="0"/>
              <a:t>Auteur du guide pratique de l’expertise, 7 et 8</a:t>
            </a:r>
            <a:r>
              <a:rPr lang="fr-FR" sz="3600" baseline="30000" dirty="0"/>
              <a:t>ème</a:t>
            </a:r>
            <a:r>
              <a:rPr lang="fr-FR" sz="3600" dirty="0"/>
              <a:t>  édition Eyrolles</a:t>
            </a:r>
          </a:p>
          <a:p>
            <a:pPr algn="ctr"/>
            <a:r>
              <a:rPr lang="fr-FR" sz="3600" dirty="0"/>
              <a:t>Vice-président du groupe sciences Po immobilier, Paris</a:t>
            </a:r>
          </a:p>
          <a:p>
            <a:pPr algn="ctr"/>
            <a:r>
              <a:rPr lang="fr-FR" sz="3600" dirty="0">
                <a:hlinkClick r:id="rId2"/>
              </a:rPr>
              <a:t>plesieur33@gmail.com</a:t>
            </a:r>
            <a:endParaRPr lang="fr-FR" sz="3600" dirty="0"/>
          </a:p>
          <a:p>
            <a:pPr algn="ctr"/>
            <a:r>
              <a:rPr lang="fr-FR" sz="3600" dirty="0"/>
              <a:t>06 95 99 33 34</a:t>
            </a:r>
          </a:p>
          <a:p>
            <a:pPr algn="ctr"/>
            <a:r>
              <a:rPr lang="fr-FR" sz="3600" dirty="0"/>
              <a:t>Articles sur site : </a:t>
            </a:r>
            <a:r>
              <a:rPr lang="fr-FR" sz="3600" b="1" dirty="0">
                <a:hlinkClick r:id="rId3"/>
              </a:rPr>
              <a:t>www.expertise-immobilier-33.fr</a:t>
            </a:r>
            <a:endParaRPr lang="fr-FR" sz="3600" dirty="0"/>
          </a:p>
          <a:p>
            <a:endParaRPr lang="fr-FR" dirty="0"/>
          </a:p>
          <a:p>
            <a:endParaRPr lang="fr-FR" dirty="0"/>
          </a:p>
          <a:p>
            <a:endParaRPr lang="fr-FR" dirty="0"/>
          </a:p>
        </p:txBody>
      </p:sp>
    </p:spTree>
    <p:extLst>
      <p:ext uri="{BB962C8B-B14F-4D97-AF65-F5344CB8AC3E}">
        <p14:creationId xmlns:p14="http://schemas.microsoft.com/office/powerpoint/2010/main" val="491777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89D13B-67E8-1833-A6E6-10D4DEDB4936}"/>
              </a:ext>
            </a:extLst>
          </p:cNvPr>
          <p:cNvSpPr>
            <a:spLocks noGrp="1"/>
          </p:cNvSpPr>
          <p:nvPr>
            <p:ph type="title"/>
          </p:nvPr>
        </p:nvSpPr>
        <p:spPr/>
        <p:txBody>
          <a:bodyPr/>
          <a:lstStyle/>
          <a:p>
            <a:pPr algn="ctr"/>
            <a:r>
              <a:rPr lang="fr-FR" dirty="0"/>
              <a:t>VACANCE COMMERCIALE NATIONALE</a:t>
            </a:r>
          </a:p>
        </p:txBody>
      </p:sp>
      <p:sp>
        <p:nvSpPr>
          <p:cNvPr id="3" name="Espace réservé du contenu 2">
            <a:extLst>
              <a:ext uri="{FF2B5EF4-FFF2-40B4-BE49-F238E27FC236}">
                <a16:creationId xmlns:a16="http://schemas.microsoft.com/office/drawing/2014/main" id="{1BB8C0B7-64B9-FEAB-E664-80AA758B587F}"/>
              </a:ext>
            </a:extLst>
          </p:cNvPr>
          <p:cNvSpPr>
            <a:spLocks noGrp="1"/>
          </p:cNvSpPr>
          <p:nvPr>
            <p:ph idx="1"/>
          </p:nvPr>
        </p:nvSpPr>
        <p:spPr/>
        <p:txBody>
          <a:bodyPr/>
          <a:lstStyle/>
          <a:p>
            <a:endParaRPr lang="fr-FR" dirty="0"/>
          </a:p>
        </p:txBody>
      </p:sp>
      <p:pic>
        <p:nvPicPr>
          <p:cNvPr id="4" name="Image 3">
            <a:extLst>
              <a:ext uri="{FF2B5EF4-FFF2-40B4-BE49-F238E27FC236}">
                <a16:creationId xmlns:a16="http://schemas.microsoft.com/office/drawing/2014/main" id="{0FF082A6-FFA9-D70A-6B6C-5EFCDE90B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549" y="1359892"/>
            <a:ext cx="8245642" cy="5132983"/>
          </a:xfrm>
          <a:prstGeom prst="rect">
            <a:avLst/>
          </a:prstGeom>
        </p:spPr>
      </p:pic>
    </p:spTree>
    <p:extLst>
      <p:ext uri="{BB962C8B-B14F-4D97-AF65-F5344CB8AC3E}">
        <p14:creationId xmlns:p14="http://schemas.microsoft.com/office/powerpoint/2010/main" val="195314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998D54-46E3-FAEA-6F70-A6D992165D79}"/>
              </a:ext>
            </a:extLst>
          </p:cNvPr>
          <p:cNvSpPr>
            <a:spLocks noGrp="1"/>
          </p:cNvSpPr>
          <p:nvPr>
            <p:ph type="title"/>
          </p:nvPr>
        </p:nvSpPr>
        <p:spPr>
          <a:xfrm>
            <a:off x="838200" y="500062"/>
            <a:ext cx="10515600" cy="1325563"/>
          </a:xfrm>
        </p:spPr>
        <p:txBody>
          <a:bodyPr>
            <a:normAutofit fontScale="90000"/>
          </a:bodyPr>
          <a:lstStyle/>
          <a:p>
            <a:pPr algn="ctr"/>
            <a:r>
              <a:rPr lang="fr-FR" b="1" dirty="0"/>
              <a:t>FORTE DISPARITE SELON TYPOLOGIE DE COMMERCE</a:t>
            </a:r>
            <a:br>
              <a:rPr lang="fr-FR" dirty="0"/>
            </a:br>
            <a:endParaRPr lang="fr-FR" dirty="0"/>
          </a:p>
        </p:txBody>
      </p:sp>
      <p:sp>
        <p:nvSpPr>
          <p:cNvPr id="3" name="Espace réservé du contenu 2">
            <a:extLst>
              <a:ext uri="{FF2B5EF4-FFF2-40B4-BE49-F238E27FC236}">
                <a16:creationId xmlns:a16="http://schemas.microsoft.com/office/drawing/2014/main" id="{CF671005-4571-02D2-98A4-8E3B69ACAC03}"/>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86F037F5-DECE-7074-AEA7-ED31739C13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766" y="1923393"/>
            <a:ext cx="11203805" cy="3005959"/>
          </a:xfrm>
          <a:prstGeom prst="rect">
            <a:avLst/>
          </a:prstGeom>
        </p:spPr>
      </p:pic>
    </p:spTree>
    <p:extLst>
      <p:ext uri="{BB962C8B-B14F-4D97-AF65-F5344CB8AC3E}">
        <p14:creationId xmlns:p14="http://schemas.microsoft.com/office/powerpoint/2010/main" val="2183171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0CE263-7BED-DCEA-34D1-CB51A5508AB8}"/>
              </a:ext>
            </a:extLst>
          </p:cNvPr>
          <p:cNvSpPr>
            <a:spLocks noGrp="1"/>
          </p:cNvSpPr>
          <p:nvPr>
            <p:ph type="title"/>
          </p:nvPr>
        </p:nvSpPr>
        <p:spPr/>
        <p:txBody>
          <a:bodyPr/>
          <a:lstStyle/>
          <a:p>
            <a:pPr algn="ctr"/>
            <a:r>
              <a:rPr lang="fr-FR" b="1" dirty="0"/>
              <a:t>FAIBLE DISPARITE SELON REGION</a:t>
            </a:r>
            <a:br>
              <a:rPr lang="fr-FR" dirty="0"/>
            </a:br>
            <a:endParaRPr lang="fr-FR" dirty="0"/>
          </a:p>
        </p:txBody>
      </p:sp>
      <p:sp>
        <p:nvSpPr>
          <p:cNvPr id="3" name="Espace réservé du contenu 2">
            <a:extLst>
              <a:ext uri="{FF2B5EF4-FFF2-40B4-BE49-F238E27FC236}">
                <a16:creationId xmlns:a16="http://schemas.microsoft.com/office/drawing/2014/main" id="{1DC2A7B2-911A-886F-7B38-FF23E3F3500D}"/>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6BDBBC20-66EB-001C-3320-54AEE19212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8082" y="1027906"/>
            <a:ext cx="8156029" cy="5136837"/>
          </a:xfrm>
          <a:prstGeom prst="rect">
            <a:avLst/>
          </a:prstGeom>
        </p:spPr>
      </p:pic>
      <p:pic>
        <p:nvPicPr>
          <p:cNvPr id="5" name="Image 4">
            <a:extLst>
              <a:ext uri="{FF2B5EF4-FFF2-40B4-BE49-F238E27FC236}">
                <a16:creationId xmlns:a16="http://schemas.microsoft.com/office/drawing/2014/main" id="{E6532A5E-FD22-49E9-143E-63BFD36DBA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4107" y="1356038"/>
            <a:ext cx="8156029" cy="5136837"/>
          </a:xfrm>
          <a:prstGeom prst="rect">
            <a:avLst/>
          </a:prstGeom>
        </p:spPr>
      </p:pic>
    </p:spTree>
    <p:extLst>
      <p:ext uri="{BB962C8B-B14F-4D97-AF65-F5344CB8AC3E}">
        <p14:creationId xmlns:p14="http://schemas.microsoft.com/office/powerpoint/2010/main" val="2508990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CF657B-F7D2-9695-1D2C-CBF2B0C10FA6}"/>
              </a:ext>
            </a:extLst>
          </p:cNvPr>
          <p:cNvSpPr>
            <a:spLocks noGrp="1"/>
          </p:cNvSpPr>
          <p:nvPr>
            <p:ph type="title"/>
          </p:nvPr>
        </p:nvSpPr>
        <p:spPr/>
        <p:txBody>
          <a:bodyPr/>
          <a:lstStyle/>
          <a:p>
            <a:pPr algn="ctr"/>
            <a:r>
              <a:rPr lang="fr-FR" dirty="0"/>
              <a:t>Vacance commerciale à Paris</a:t>
            </a:r>
          </a:p>
        </p:txBody>
      </p:sp>
      <p:pic>
        <p:nvPicPr>
          <p:cNvPr id="4" name="Espace réservé du contenu 3">
            <a:extLst>
              <a:ext uri="{FF2B5EF4-FFF2-40B4-BE49-F238E27FC236}">
                <a16:creationId xmlns:a16="http://schemas.microsoft.com/office/drawing/2014/main" id="{F5031901-25A3-9C1E-D975-F21BF19816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4838" y="1219773"/>
            <a:ext cx="5135457" cy="4937940"/>
          </a:xfrm>
          <a:prstGeom prst="rect">
            <a:avLst/>
          </a:prstGeom>
        </p:spPr>
      </p:pic>
    </p:spTree>
    <p:extLst>
      <p:ext uri="{BB962C8B-B14F-4D97-AF65-F5344CB8AC3E}">
        <p14:creationId xmlns:p14="http://schemas.microsoft.com/office/powerpoint/2010/main" val="1650667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0C7327-845C-7573-841A-DFBFF4F6AC2B}"/>
              </a:ext>
            </a:extLst>
          </p:cNvPr>
          <p:cNvSpPr>
            <a:spLocks noGrp="1"/>
          </p:cNvSpPr>
          <p:nvPr>
            <p:ph type="title"/>
          </p:nvPr>
        </p:nvSpPr>
        <p:spPr/>
        <p:txBody>
          <a:bodyPr>
            <a:normAutofit/>
          </a:bodyPr>
          <a:lstStyle/>
          <a:p>
            <a:pPr algn="ctr"/>
            <a:r>
              <a:rPr lang="fr-FR" sz="3200" dirty="0"/>
              <a:t>Artères commerciales historiques</a:t>
            </a:r>
          </a:p>
        </p:txBody>
      </p:sp>
      <p:sp>
        <p:nvSpPr>
          <p:cNvPr id="3" name="Espace réservé du contenu 2">
            <a:extLst>
              <a:ext uri="{FF2B5EF4-FFF2-40B4-BE49-F238E27FC236}">
                <a16:creationId xmlns:a16="http://schemas.microsoft.com/office/drawing/2014/main" id="{8B2B6BB2-B545-8F7B-BDD0-A7AAF0E8C39C}"/>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55DE876A-65C4-C0B5-92F6-E6C59927FF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583" y="1232055"/>
            <a:ext cx="8307977" cy="4953260"/>
          </a:xfrm>
          <a:prstGeom prst="rect">
            <a:avLst/>
          </a:prstGeom>
        </p:spPr>
      </p:pic>
    </p:spTree>
    <p:extLst>
      <p:ext uri="{BB962C8B-B14F-4D97-AF65-F5344CB8AC3E}">
        <p14:creationId xmlns:p14="http://schemas.microsoft.com/office/powerpoint/2010/main" val="560610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FD7799-3E9C-AF60-92F7-327CC5E5A292}"/>
              </a:ext>
            </a:extLst>
          </p:cNvPr>
          <p:cNvSpPr>
            <a:spLocks noGrp="1"/>
          </p:cNvSpPr>
          <p:nvPr>
            <p:ph type="title"/>
          </p:nvPr>
        </p:nvSpPr>
        <p:spPr/>
        <p:txBody>
          <a:bodyPr/>
          <a:lstStyle/>
          <a:p>
            <a:pPr algn="ctr"/>
            <a:r>
              <a:rPr lang="fr-FR" dirty="0"/>
              <a:t>EVOLUTION PAR USAGE</a:t>
            </a:r>
          </a:p>
        </p:txBody>
      </p:sp>
      <p:pic>
        <p:nvPicPr>
          <p:cNvPr id="6" name="Espace réservé du contenu 5">
            <a:extLst>
              <a:ext uri="{FF2B5EF4-FFF2-40B4-BE49-F238E27FC236}">
                <a16:creationId xmlns:a16="http://schemas.microsoft.com/office/drawing/2014/main" id="{2FC654F1-BAD9-BD8E-5234-D066382E0E2E}"/>
              </a:ext>
            </a:extLst>
          </p:cNvPr>
          <p:cNvPicPr>
            <a:picLocks noGrp="1" noChangeAspect="1"/>
          </p:cNvPicPr>
          <p:nvPr>
            <p:ph idx="1"/>
          </p:nvPr>
        </p:nvPicPr>
        <p:blipFill>
          <a:blip r:embed="rId2"/>
          <a:stretch>
            <a:fillRect/>
          </a:stretch>
        </p:blipFill>
        <p:spPr>
          <a:xfrm>
            <a:off x="1460938" y="1268894"/>
            <a:ext cx="9448800" cy="5376941"/>
          </a:xfrm>
          <a:prstGeom prst="rect">
            <a:avLst/>
          </a:prstGeom>
        </p:spPr>
      </p:pic>
    </p:spTree>
    <p:extLst>
      <p:ext uri="{BB962C8B-B14F-4D97-AF65-F5344CB8AC3E}">
        <p14:creationId xmlns:p14="http://schemas.microsoft.com/office/powerpoint/2010/main" val="3702349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EFAF9C-A97D-CC1A-C45E-2FA6AC07988F}"/>
              </a:ext>
            </a:extLst>
          </p:cNvPr>
          <p:cNvSpPr>
            <a:spLocks noGrp="1"/>
          </p:cNvSpPr>
          <p:nvPr>
            <p:ph type="title"/>
          </p:nvPr>
        </p:nvSpPr>
        <p:spPr/>
        <p:txBody>
          <a:bodyPr/>
          <a:lstStyle/>
          <a:p>
            <a:pPr algn="ctr"/>
            <a:r>
              <a:rPr lang="fr-FR" dirty="0"/>
              <a:t>Rotation accélérée des commerces</a:t>
            </a:r>
          </a:p>
        </p:txBody>
      </p:sp>
      <p:sp>
        <p:nvSpPr>
          <p:cNvPr id="3" name="Espace réservé du contenu 2">
            <a:extLst>
              <a:ext uri="{FF2B5EF4-FFF2-40B4-BE49-F238E27FC236}">
                <a16:creationId xmlns:a16="http://schemas.microsoft.com/office/drawing/2014/main" id="{15BE9EC2-512A-E72F-38C3-033D5667881B}"/>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E2BC4E53-72FF-C960-87E5-52395201C62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53" r="1720"/>
          <a:stretch>
            <a:fillRect/>
          </a:stretch>
        </p:blipFill>
        <p:spPr bwMode="auto">
          <a:xfrm>
            <a:off x="660919" y="1825623"/>
            <a:ext cx="9766738" cy="4124213"/>
          </a:xfrm>
          <a:prstGeom prst="rect">
            <a:avLst/>
          </a:prstGeom>
          <a:ln>
            <a:noFill/>
          </a:ln>
          <a:extLst>
            <a:ext uri="{53640926-AAD7-44D8-BBD7-CCE9431645EC}">
              <a14:shadowObscured xmlns:a14="http://schemas.microsoft.com/office/drawing/2010/main"/>
            </a:ext>
          </a:extLst>
        </p:spPr>
      </p:pic>
      <p:sp>
        <p:nvSpPr>
          <p:cNvPr id="5" name="Titre 1">
            <a:extLst>
              <a:ext uri="{FF2B5EF4-FFF2-40B4-BE49-F238E27FC236}">
                <a16:creationId xmlns:a16="http://schemas.microsoft.com/office/drawing/2014/main" id="{2F6EDF06-905F-F4A4-87DF-F4A2C7B8519A}"/>
              </a:ext>
            </a:extLst>
          </p:cNvPr>
          <p:cNvSpPr txBox="1">
            <a:spLocks/>
          </p:cNvSpPr>
          <p:nvPr/>
        </p:nvSpPr>
        <p:spPr>
          <a:xfrm>
            <a:off x="1015481" y="50006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fr-FR" dirty="0"/>
          </a:p>
        </p:txBody>
      </p:sp>
    </p:spTree>
    <p:extLst>
      <p:ext uri="{BB962C8B-B14F-4D97-AF65-F5344CB8AC3E}">
        <p14:creationId xmlns:p14="http://schemas.microsoft.com/office/powerpoint/2010/main" val="3918401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BB31BB-DF60-40BC-A1B1-EDF774FBD3CB}"/>
              </a:ext>
            </a:extLst>
          </p:cNvPr>
          <p:cNvSpPr>
            <a:spLocks noGrp="1"/>
          </p:cNvSpPr>
          <p:nvPr>
            <p:ph type="title"/>
          </p:nvPr>
        </p:nvSpPr>
        <p:spPr/>
        <p:txBody>
          <a:bodyPr>
            <a:normAutofit/>
          </a:bodyPr>
          <a:lstStyle/>
          <a:p>
            <a:pPr algn="ctr"/>
            <a:r>
              <a:rPr lang="fr-FR" sz="3200" b="1" dirty="0"/>
              <a:t>SUR PRODUCTION DE M</a:t>
            </a:r>
            <a:r>
              <a:rPr lang="fr-FR" sz="3200" b="1" baseline="30000" dirty="0"/>
              <a:t>2</a:t>
            </a:r>
            <a:r>
              <a:rPr lang="fr-FR" sz="3200" b="1" dirty="0"/>
              <a:t> DE COMMERCE</a:t>
            </a:r>
            <a:r>
              <a:rPr lang="fr-FR" sz="3200" dirty="0"/>
              <a:t> </a:t>
            </a:r>
          </a:p>
        </p:txBody>
      </p:sp>
      <p:sp>
        <p:nvSpPr>
          <p:cNvPr id="3" name="Espace réservé du contenu 2">
            <a:extLst>
              <a:ext uri="{FF2B5EF4-FFF2-40B4-BE49-F238E27FC236}">
                <a16:creationId xmlns:a16="http://schemas.microsoft.com/office/drawing/2014/main" id="{52667CAA-C86E-36A5-1DA7-846EDC1FD65C}"/>
              </a:ext>
            </a:extLst>
          </p:cNvPr>
          <p:cNvSpPr>
            <a:spLocks noGrp="1"/>
          </p:cNvSpPr>
          <p:nvPr>
            <p:ph idx="1"/>
          </p:nvPr>
        </p:nvSpPr>
        <p:spPr/>
        <p:txBody>
          <a:bodyPr/>
          <a:lstStyle/>
          <a:p>
            <a:endParaRPr lang="fr-FR" dirty="0"/>
          </a:p>
        </p:txBody>
      </p:sp>
      <p:pic>
        <p:nvPicPr>
          <p:cNvPr id="4" name="Image 3">
            <a:extLst>
              <a:ext uri="{FF2B5EF4-FFF2-40B4-BE49-F238E27FC236}">
                <a16:creationId xmlns:a16="http://schemas.microsoft.com/office/drawing/2014/main" id="{13682F7E-1CA6-E137-F714-97C7B4B840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414" y="1198179"/>
            <a:ext cx="7954062" cy="5152780"/>
          </a:xfrm>
          <a:prstGeom prst="rect">
            <a:avLst/>
          </a:prstGeom>
        </p:spPr>
      </p:pic>
    </p:spTree>
    <p:extLst>
      <p:ext uri="{BB962C8B-B14F-4D97-AF65-F5344CB8AC3E}">
        <p14:creationId xmlns:p14="http://schemas.microsoft.com/office/powerpoint/2010/main" val="25064914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1209</Words>
  <Application>Microsoft Office PowerPoint</Application>
  <PresentationFormat>Grand écran</PresentationFormat>
  <Paragraphs>56</Paragraphs>
  <Slides>19</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19</vt:i4>
      </vt:variant>
    </vt:vector>
  </HeadingPairs>
  <TitlesOfParts>
    <vt:vector size="23" baseType="lpstr">
      <vt:lpstr>Arial</vt:lpstr>
      <vt:lpstr>Calibri</vt:lpstr>
      <vt:lpstr>Calibri Light</vt:lpstr>
      <vt:lpstr>Thème Office</vt:lpstr>
      <vt:lpstr>LA VACANCE COMMERCIALE</vt:lpstr>
      <vt:lpstr>VACANCE COMMERCIALE NATIONALE</vt:lpstr>
      <vt:lpstr>FORTE DISPARITE SELON TYPOLOGIE DE COMMERCE </vt:lpstr>
      <vt:lpstr>FAIBLE DISPARITE SELON REGION </vt:lpstr>
      <vt:lpstr>Vacance commerciale à Paris</vt:lpstr>
      <vt:lpstr>Artères commerciales historiques</vt:lpstr>
      <vt:lpstr>EVOLUTION PAR USAGE</vt:lpstr>
      <vt:lpstr>Rotation accélérée des commerces</vt:lpstr>
      <vt:lpstr>SUR PRODUCTION DE M2 DE COMMERCE </vt:lpstr>
      <vt:lpstr>PART CROISSANTE DE l’E-COMMERCE </vt:lpstr>
      <vt:lpstr>Évolution loyer ,  DAB, et valeur locative (loyer + Dab)  en euro constants 2026</vt:lpstr>
      <vt:lpstr>Traduction graphique</vt:lpstr>
      <vt:lpstr>Explication tableau</vt:lpstr>
      <vt:lpstr>CONSTATS</vt:lpstr>
      <vt:lpstr>CONSEQUENCES JURIDIQUES </vt:lpstr>
      <vt:lpstr>INDEMINITES D’EVICTION</vt:lpstr>
      <vt:lpstr>LE STATUT DU BAIL COMMERCIAL FACE AUX MUTATIONS ECONOMIQUE </vt:lpstr>
      <vt:lpstr>Présentation PowerPoint</vt:lpstr>
      <vt:lpstr> Pascal LESIEUR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lesieur</dc:creator>
  <cp:lastModifiedBy>Gilles HITTINGER-ROUX</cp:lastModifiedBy>
  <cp:revision>6</cp:revision>
  <cp:lastPrinted>2026-06-15T15:28:26Z</cp:lastPrinted>
  <dcterms:created xsi:type="dcterms:W3CDTF">2026-05-22T18:04:46Z</dcterms:created>
  <dcterms:modified xsi:type="dcterms:W3CDTF">2026-06-15T15:29:33Z</dcterms:modified>
</cp:coreProperties>
</file>