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46" d="100"/>
          <a:sy n="146"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32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
          </a:xfrm>
          <a:prstGeom prst="rect">
            <a:avLst/>
          </a:prstGeom>
          <a:solidFill>
            <a:srgbClr val="B8962E"/>
          </a:solidFill>
          <a:ln w="12700">
            <a:solidFill>
              <a:srgbClr val="B8962E"/>
            </a:solidFill>
            <a:prstDash val="solid"/>
          </a:ln>
        </p:spPr>
        <p:txBody>
          <a:bodyPr/>
          <a:lstStyle/>
          <a:p>
            <a:endParaRPr lang="fr-FR"/>
          </a:p>
        </p:txBody>
      </p:sp>
      <p:sp>
        <p:nvSpPr>
          <p:cNvPr id="3" name="Shape 1"/>
          <p:cNvSpPr/>
          <p:nvPr/>
        </p:nvSpPr>
        <p:spPr>
          <a:xfrm>
            <a:off x="0" y="5047488"/>
            <a:ext cx="9144000" cy="91440"/>
          </a:xfrm>
          <a:prstGeom prst="rect">
            <a:avLst/>
          </a:prstGeom>
          <a:solidFill>
            <a:srgbClr val="B8962E"/>
          </a:solidFill>
          <a:ln w="12700">
            <a:solidFill>
              <a:srgbClr val="B8962E"/>
            </a:solidFill>
            <a:prstDash val="solid"/>
          </a:ln>
        </p:spPr>
        <p:txBody>
          <a:bodyPr/>
          <a:lstStyle/>
          <a:p>
            <a:endParaRPr lang="fr-FR"/>
          </a:p>
        </p:txBody>
      </p:sp>
      <p:pic>
        <p:nvPicPr>
          <p:cNvPr id="4" name="Image 0" descr="preencoded.png"/>
          <p:cNvPicPr>
            <a:picLocks noChangeAspect="1"/>
          </p:cNvPicPr>
          <p:nvPr/>
        </p:nvPicPr>
        <p:blipFill>
          <a:blip r:embed="rId3"/>
          <a:stretch>
            <a:fillRect/>
          </a:stretch>
        </p:blipFill>
        <p:spPr>
          <a:xfrm>
            <a:off x="3017520" y="182880"/>
            <a:ext cx="3108960" cy="2057400"/>
          </a:xfrm>
          <a:prstGeom prst="rect">
            <a:avLst/>
          </a:prstGeom>
        </p:spPr>
      </p:pic>
      <p:sp>
        <p:nvSpPr>
          <p:cNvPr id="5" name="Shape 2"/>
          <p:cNvSpPr/>
          <p:nvPr/>
        </p:nvSpPr>
        <p:spPr>
          <a:xfrm>
            <a:off x="411480" y="2423160"/>
            <a:ext cx="8321040" cy="2423160"/>
          </a:xfrm>
          <a:prstGeom prst="roundRect">
            <a:avLst>
              <a:gd name="adj" fmla="val 2264"/>
            </a:avLst>
          </a:prstGeom>
          <a:solidFill>
            <a:srgbClr val="1A2E5A"/>
          </a:solidFill>
          <a:ln w="1905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6" name="Text 3"/>
          <p:cNvSpPr/>
          <p:nvPr/>
        </p:nvSpPr>
        <p:spPr>
          <a:xfrm>
            <a:off x="594360" y="2496312"/>
            <a:ext cx="7955280" cy="274320"/>
          </a:xfrm>
          <a:prstGeom prst="rect">
            <a:avLst/>
          </a:prstGeom>
          <a:noFill/>
          <a:ln/>
        </p:spPr>
        <p:txBody>
          <a:bodyPr wrap="square" lIns="0" tIns="0" rIns="0" bIns="0" rtlCol="0" anchor="ctr"/>
          <a:lstStyle/>
          <a:p>
            <a:pPr marL="0" indent="0" algn="ctr">
              <a:buNone/>
            </a:pPr>
            <a:r>
              <a:rPr lang="en-US" sz="950" kern="0" spc="300" dirty="0">
                <a:solidFill>
                  <a:srgbClr val="B8962E"/>
                </a:solidFill>
                <a:latin typeface="Calibri" pitchFamily="34" charset="0"/>
                <a:ea typeface="Calibri" pitchFamily="34" charset="-122"/>
                <a:cs typeface="Calibri" pitchFamily="34" charset="-120"/>
              </a:rPr>
              <a:t>Sous-commission des baux commerciaux</a:t>
            </a:r>
            <a:endParaRPr lang="en-US" sz="950" dirty="0"/>
          </a:p>
        </p:txBody>
      </p:sp>
      <p:sp>
        <p:nvSpPr>
          <p:cNvPr id="7" name="Text 4"/>
          <p:cNvSpPr/>
          <p:nvPr/>
        </p:nvSpPr>
        <p:spPr>
          <a:xfrm>
            <a:off x="594360" y="2761488"/>
            <a:ext cx="7955280" cy="237744"/>
          </a:xfrm>
          <a:prstGeom prst="rect">
            <a:avLst/>
          </a:prstGeom>
          <a:noFill/>
          <a:ln/>
        </p:spPr>
        <p:txBody>
          <a:bodyPr wrap="square" lIns="0" tIns="0" rIns="0" bIns="0" rtlCol="0" anchor="ctr"/>
          <a:lstStyle/>
          <a:p>
            <a:pPr marL="0" indent="0" algn="ctr">
              <a:buNone/>
            </a:pPr>
            <a:r>
              <a:rPr lang="en-US" sz="950" kern="0" spc="300" dirty="0">
                <a:solidFill>
                  <a:srgbClr val="B8962E"/>
                </a:solidFill>
                <a:latin typeface="Calibri" pitchFamily="34" charset="0"/>
                <a:ea typeface="Calibri" pitchFamily="34" charset="-122"/>
                <a:cs typeface="Calibri" pitchFamily="34" charset="-120"/>
              </a:rPr>
              <a:t>Paris - le 17 juin 2026</a:t>
            </a:r>
            <a:endParaRPr lang="en-US" sz="950" dirty="0"/>
          </a:p>
        </p:txBody>
      </p:sp>
      <p:sp>
        <p:nvSpPr>
          <p:cNvPr id="8" name="Text 5"/>
          <p:cNvSpPr/>
          <p:nvPr/>
        </p:nvSpPr>
        <p:spPr>
          <a:xfrm>
            <a:off x="594360" y="2788920"/>
            <a:ext cx="7955280" cy="1234440"/>
          </a:xfrm>
          <a:prstGeom prst="rect">
            <a:avLst/>
          </a:prstGeom>
          <a:noFill/>
          <a:ln/>
        </p:spPr>
        <p:txBody>
          <a:bodyPr wrap="square" lIns="0" tIns="0" rIns="0" bIns="0" rtlCol="0" anchor="ctr"/>
          <a:lstStyle/>
          <a:p>
            <a:pPr marL="0" indent="0" algn="ctr">
              <a:buNone/>
            </a:pPr>
            <a:r>
              <a:rPr lang="en-US" sz="2700" b="1" dirty="0">
                <a:solidFill>
                  <a:srgbClr val="FFFFFF"/>
                </a:solidFill>
                <a:latin typeface="Cambria" pitchFamily="34" charset="0"/>
                <a:ea typeface="Cambria" pitchFamily="34" charset="-122"/>
                <a:cs typeface="Cambria" pitchFamily="34" charset="-120"/>
              </a:rPr>
              <a:t>L'évolution favorable et notable</a:t>
            </a:r>
            <a:endParaRPr lang="en-US" sz="2700" dirty="0"/>
          </a:p>
          <a:p>
            <a:pPr marL="0" indent="0" algn="ctr">
              <a:buNone/>
            </a:pPr>
            <a:r>
              <a:rPr lang="en-US" sz="2700" b="1" dirty="0">
                <a:solidFill>
                  <a:srgbClr val="FFFFFF"/>
                </a:solidFill>
                <a:latin typeface="Cambria" pitchFamily="34" charset="0"/>
                <a:ea typeface="Cambria" pitchFamily="34" charset="-122"/>
                <a:cs typeface="Cambria" pitchFamily="34" charset="-120"/>
              </a:rPr>
              <a:t>des facteurs locaux de commercialité</a:t>
            </a:r>
            <a:endParaRPr lang="en-US" sz="2700" dirty="0"/>
          </a:p>
        </p:txBody>
      </p:sp>
      <p:sp>
        <p:nvSpPr>
          <p:cNvPr id="9" name="Text 6"/>
          <p:cNvSpPr/>
          <p:nvPr/>
        </p:nvSpPr>
        <p:spPr>
          <a:xfrm>
            <a:off x="594360" y="4041648"/>
            <a:ext cx="7955280" cy="658368"/>
          </a:xfrm>
          <a:prstGeom prst="rect">
            <a:avLst/>
          </a:prstGeom>
          <a:noFill/>
          <a:ln/>
        </p:spPr>
        <p:txBody>
          <a:bodyPr wrap="square" lIns="0" tIns="0" rIns="0" bIns="0" rtlCol="0" anchor="ctr"/>
          <a:lstStyle/>
          <a:p>
            <a:pPr marL="0" indent="0" algn="ctr">
              <a:buNone/>
            </a:pPr>
            <a:r>
              <a:rPr lang="en-US" sz="1300" i="1" dirty="0">
                <a:solidFill>
                  <a:srgbClr val="D9E4F0"/>
                </a:solidFill>
                <a:latin typeface="Calibri" pitchFamily="34" charset="0"/>
                <a:ea typeface="Calibri" pitchFamily="34" charset="-122"/>
                <a:cs typeface="Calibri" pitchFamily="34" charset="-120"/>
              </a:rPr>
              <a:t>De l'objectif vers le subjectif</a:t>
            </a:r>
            <a:endParaRPr lang="en-US" sz="1300" dirty="0"/>
          </a:p>
          <a:p>
            <a:pPr marL="0" indent="0" algn="ctr">
              <a:buNone/>
            </a:pPr>
            <a:r>
              <a:rPr lang="en-US" sz="1300" i="1" dirty="0">
                <a:solidFill>
                  <a:srgbClr val="D9E4F0"/>
                </a:solidFill>
                <a:latin typeface="Calibri" pitchFamily="34" charset="0"/>
                <a:ea typeface="Calibri" pitchFamily="34" charset="-122"/>
                <a:cs typeface="Calibri" pitchFamily="34" charset="-120"/>
              </a:rPr>
              <a:t>au subjectif dans l'objectif</a:t>
            </a:r>
            <a:endParaRPr lang="en-US" sz="1300" dirty="0"/>
          </a:p>
        </p:txBody>
      </p:sp>
      <p:sp>
        <p:nvSpPr>
          <p:cNvPr id="10" name="Text 7"/>
          <p:cNvSpPr/>
          <p:nvPr/>
        </p:nvSpPr>
        <p:spPr>
          <a:xfrm>
            <a:off x="0" y="5047488"/>
            <a:ext cx="9144000" cy="91440"/>
          </a:xfrm>
          <a:prstGeom prst="rect">
            <a:avLst/>
          </a:prstGeom>
          <a:noFill/>
          <a:ln/>
        </p:spPr>
        <p:txBody>
          <a:bodyPr wrap="square" lIns="0" tIns="0" rIns="0" bIns="0" rtlCol="0" anchor="ctr"/>
          <a:lstStyle/>
          <a:p>
            <a:pPr marL="0" indent="0" algn="ctr">
              <a:buNone/>
            </a:pPr>
            <a:r>
              <a:rPr lang="en-US" sz="800" dirty="0">
                <a:solidFill>
                  <a:srgbClr val="FFFFFF"/>
                </a:solidFill>
                <a:latin typeface="Calibri" pitchFamily="34" charset="0"/>
                <a:ea typeface="Calibri" pitchFamily="34" charset="-122"/>
                <a:cs typeface="Calibri" pitchFamily="34" charset="-120"/>
              </a:rPr>
              <a:t>Jérôme CULIOLI  |  Avocat  |  Jurisfiducia  |  2026</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64592"/>
            <a:ext cx="7772400" cy="475488"/>
          </a:xfrm>
          <a:prstGeom prst="rect">
            <a:avLst/>
          </a:prstGeom>
          <a:noFill/>
          <a:ln/>
        </p:spPr>
        <p:txBody>
          <a:bodyPr wrap="square" lIns="0" tIns="0" rIns="0" bIns="0" rtlCol="0" anchor="ctr"/>
          <a:lstStyle/>
          <a:p>
            <a:pPr marL="0" indent="0">
              <a:buNone/>
            </a:pPr>
            <a:r>
              <a:rPr lang="en-US" sz="1800" b="1" dirty="0">
                <a:solidFill>
                  <a:srgbClr val="1A2E5A"/>
                </a:solidFill>
                <a:latin typeface="Cambria" pitchFamily="34" charset="0"/>
                <a:ea typeface="Cambria" pitchFamily="34" charset="-122"/>
                <a:cs typeface="Cambria" pitchFamily="34" charset="-120"/>
              </a:rPr>
              <a:t>08  |  Un exemple parlant entre Nice et Aix en Provence</a:t>
            </a:r>
            <a:endParaRPr lang="en-US" sz="1800" dirty="0"/>
          </a:p>
        </p:txBody>
      </p:sp>
      <p:pic>
        <p:nvPicPr>
          <p:cNvPr id="5" name="Image 1" descr="preencoded.png"/>
          <p:cNvPicPr>
            <a:picLocks noChangeAspect="1"/>
          </p:cNvPicPr>
          <p:nvPr/>
        </p:nvPicPr>
        <p:blipFill>
          <a:blip r:embed="rId4"/>
          <a:stretch>
            <a:fillRect/>
          </a:stretch>
        </p:blipFill>
        <p:spPr>
          <a:xfrm>
            <a:off x="320040" y="768096"/>
            <a:ext cx="5120640" cy="3950208"/>
          </a:xfrm>
          <a:prstGeom prst="rect">
            <a:avLst/>
          </a:prstGeom>
        </p:spPr>
      </p:pic>
      <p:sp>
        <p:nvSpPr>
          <p:cNvPr id="6" name="Shape 2"/>
          <p:cNvSpPr/>
          <p:nvPr/>
        </p:nvSpPr>
        <p:spPr>
          <a:xfrm>
            <a:off x="5577840" y="768096"/>
            <a:ext cx="3273552" cy="3950208"/>
          </a:xfrm>
          <a:prstGeom prst="roundRect">
            <a:avLst>
              <a:gd name="adj" fmla="val 1676"/>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7" name="Text 3"/>
          <p:cNvSpPr/>
          <p:nvPr/>
        </p:nvSpPr>
        <p:spPr>
          <a:xfrm>
            <a:off x="5742432" y="841248"/>
            <a:ext cx="2944368" cy="960120"/>
          </a:xfrm>
          <a:prstGeom prst="rect">
            <a:avLst/>
          </a:prstGeom>
          <a:noFill/>
          <a:ln/>
        </p:spPr>
        <p:txBody>
          <a:bodyPr wrap="square" lIns="0" tIns="0" rIns="0" bIns="0" rtlCol="0" anchor="ctr"/>
          <a:lstStyle/>
          <a:p>
            <a:pPr marL="0" indent="0">
              <a:buNone/>
            </a:pPr>
            <a:r>
              <a:rPr lang="en-US" sz="950" b="1" dirty="0">
                <a:solidFill>
                  <a:srgbClr val="B8962E"/>
                </a:solidFill>
                <a:latin typeface="Cambria" pitchFamily="34" charset="0"/>
                <a:ea typeface="Cambria" pitchFamily="34" charset="-122"/>
                <a:cs typeface="Cambria" pitchFamily="34" charset="-120"/>
              </a:rPr>
              <a:t>Une application exacte et anticipée de la jurisprudence du 18 septembre 2025 par le juge des loyers de Nice, pourtant infirmée par la Cour d'Appel d'Aix en Provence</a:t>
            </a:r>
            <a:endParaRPr lang="en-US" sz="950" dirty="0"/>
          </a:p>
        </p:txBody>
      </p:sp>
      <p:sp>
        <p:nvSpPr>
          <p:cNvPr id="8" name="Text 4"/>
          <p:cNvSpPr/>
          <p:nvPr/>
        </p:nvSpPr>
        <p:spPr>
          <a:xfrm>
            <a:off x="5742432" y="1874520"/>
            <a:ext cx="2944368" cy="237744"/>
          </a:xfrm>
          <a:prstGeom prst="rect">
            <a:avLst/>
          </a:prstGeom>
          <a:noFill/>
          <a:ln/>
        </p:spPr>
        <p:txBody>
          <a:bodyPr wrap="square" lIns="0" tIns="0" rIns="0" bIns="0" rtlCol="0" anchor="ctr"/>
          <a:lstStyle/>
          <a:p>
            <a:pPr marL="0" indent="0">
              <a:buNone/>
            </a:pPr>
            <a:r>
              <a:rPr lang="en-US" sz="950" b="1" dirty="0">
                <a:solidFill>
                  <a:srgbClr val="B8962E"/>
                </a:solidFill>
                <a:latin typeface="Calibri" pitchFamily="34" charset="0"/>
                <a:ea typeface="Calibri" pitchFamily="34" charset="-122"/>
                <a:cs typeface="Calibri" pitchFamily="34" charset="-120"/>
              </a:rPr>
              <a:t>Avant le 16 juin 2007</a:t>
            </a:r>
            <a:endParaRPr lang="en-US" sz="950" dirty="0"/>
          </a:p>
        </p:txBody>
      </p:sp>
      <p:sp>
        <p:nvSpPr>
          <p:cNvPr id="9" name="Text 5"/>
          <p:cNvSpPr/>
          <p:nvPr/>
        </p:nvSpPr>
        <p:spPr>
          <a:xfrm>
            <a:off x="5742432" y="2130552"/>
            <a:ext cx="2944368" cy="658368"/>
          </a:xfrm>
          <a:prstGeom prst="rect">
            <a:avLst/>
          </a:prstGeom>
          <a:noFill/>
          <a:ln/>
        </p:spPr>
        <p:txBody>
          <a:bodyPr wrap="square" lIns="0" tIns="0" rIns="0" bIns="0" rtlCol="0" anchor="ctr"/>
          <a:lstStyle/>
          <a:p>
            <a:pPr marL="0" indent="0">
              <a:buNone/>
            </a:pPr>
            <a:r>
              <a:rPr lang="en-US" sz="850" dirty="0">
                <a:solidFill>
                  <a:srgbClr val="FFFFFF"/>
                </a:solidFill>
                <a:latin typeface="Calibri" pitchFamily="34" charset="0"/>
                <a:ea typeface="Calibri" pitchFamily="34" charset="-122"/>
                <a:cs typeface="Calibri" pitchFamily="34" charset="-120"/>
              </a:rPr>
              <a:t>La Place Magenta était la seule place piétonne du cœur de ville, desservie par la rue Masséna (zone piétonne). La Place Masséna était très fréquentée par les voitures.</a:t>
            </a:r>
            <a:endParaRPr lang="en-US" sz="850" dirty="0"/>
          </a:p>
        </p:txBody>
      </p:sp>
      <p:sp>
        <p:nvSpPr>
          <p:cNvPr id="10" name="Text 6"/>
          <p:cNvSpPr/>
          <p:nvPr/>
        </p:nvSpPr>
        <p:spPr>
          <a:xfrm>
            <a:off x="5742432" y="2852928"/>
            <a:ext cx="2944368" cy="237744"/>
          </a:xfrm>
          <a:prstGeom prst="rect">
            <a:avLst/>
          </a:prstGeom>
          <a:noFill/>
          <a:ln/>
        </p:spPr>
        <p:txBody>
          <a:bodyPr wrap="square" lIns="0" tIns="0" rIns="0" bIns="0" rtlCol="0" anchor="ctr"/>
          <a:lstStyle/>
          <a:p>
            <a:pPr marL="0" indent="0">
              <a:buNone/>
            </a:pPr>
            <a:r>
              <a:rPr lang="en-US" sz="950" b="1" dirty="0">
                <a:solidFill>
                  <a:srgbClr val="B8962E"/>
                </a:solidFill>
                <a:latin typeface="Calibri" pitchFamily="34" charset="0"/>
                <a:ea typeface="Calibri" pitchFamily="34" charset="-122"/>
                <a:cs typeface="Calibri" pitchFamily="34" charset="-120"/>
              </a:rPr>
              <a:t>16 juin 2007 — Inauguration du tramway ligne 1</a:t>
            </a:r>
            <a:endParaRPr lang="en-US" sz="950" dirty="0"/>
          </a:p>
        </p:txBody>
      </p:sp>
      <p:sp>
        <p:nvSpPr>
          <p:cNvPr id="11" name="Text 7"/>
          <p:cNvSpPr/>
          <p:nvPr/>
        </p:nvSpPr>
        <p:spPr>
          <a:xfrm>
            <a:off x="5742432" y="3108960"/>
            <a:ext cx="2944368" cy="566928"/>
          </a:xfrm>
          <a:prstGeom prst="rect">
            <a:avLst/>
          </a:prstGeom>
          <a:noFill/>
          <a:ln/>
        </p:spPr>
        <p:txBody>
          <a:bodyPr wrap="square" lIns="0" tIns="0" rIns="0" bIns="0" rtlCol="0" anchor="ctr"/>
          <a:lstStyle/>
          <a:p>
            <a:pPr marL="0" indent="0">
              <a:buNone/>
            </a:pPr>
            <a:r>
              <a:rPr lang="en-US" sz="850" dirty="0">
                <a:solidFill>
                  <a:srgbClr val="FFFFFF"/>
                </a:solidFill>
                <a:latin typeface="Calibri" pitchFamily="34" charset="0"/>
                <a:ea typeface="Calibri" pitchFamily="34" charset="-122"/>
                <a:cs typeface="Calibri" pitchFamily="34" charset="-120"/>
              </a:rPr>
              <a:t>La Place Masséna est réaménagée et rendue quasi-entièrement aux piétons. Dallage noir et blanc caractéristique. Passage du tramway.</a:t>
            </a:r>
            <a:endParaRPr lang="en-US" sz="850" dirty="0"/>
          </a:p>
        </p:txBody>
      </p:sp>
      <p:sp>
        <p:nvSpPr>
          <p:cNvPr id="12" name="Text 8"/>
          <p:cNvSpPr/>
          <p:nvPr/>
        </p:nvSpPr>
        <p:spPr>
          <a:xfrm>
            <a:off x="5742432" y="3749040"/>
            <a:ext cx="2944368" cy="237744"/>
          </a:xfrm>
          <a:prstGeom prst="rect">
            <a:avLst/>
          </a:prstGeom>
          <a:noFill/>
          <a:ln/>
        </p:spPr>
        <p:txBody>
          <a:bodyPr wrap="square" lIns="0" tIns="0" rIns="0" bIns="0" rtlCol="0" anchor="ctr"/>
          <a:lstStyle/>
          <a:p>
            <a:pPr marL="0" indent="0">
              <a:buNone/>
            </a:pPr>
            <a:r>
              <a:rPr lang="en-US" sz="950" b="1" dirty="0">
                <a:solidFill>
                  <a:srgbClr val="B8962E"/>
                </a:solidFill>
                <a:latin typeface="Calibri" pitchFamily="34" charset="0"/>
                <a:ea typeface="Calibri" pitchFamily="34" charset="-122"/>
                <a:cs typeface="Calibri" pitchFamily="34" charset="-120"/>
              </a:rPr>
              <a:t>Conséquence sur les flux</a:t>
            </a:r>
            <a:endParaRPr lang="en-US" sz="950" dirty="0"/>
          </a:p>
        </p:txBody>
      </p:sp>
      <p:sp>
        <p:nvSpPr>
          <p:cNvPr id="13" name="Text 9"/>
          <p:cNvSpPr/>
          <p:nvPr/>
        </p:nvSpPr>
        <p:spPr>
          <a:xfrm>
            <a:off x="5742432" y="4005072"/>
            <a:ext cx="2944368" cy="594360"/>
          </a:xfrm>
          <a:prstGeom prst="rect">
            <a:avLst/>
          </a:prstGeom>
          <a:noFill/>
          <a:ln/>
        </p:spPr>
        <p:txBody>
          <a:bodyPr wrap="square" lIns="0" tIns="0" rIns="0" bIns="0" rtlCol="0" anchor="ctr"/>
          <a:lstStyle/>
          <a:p>
            <a:pPr marL="0" indent="0">
              <a:buNone/>
            </a:pPr>
            <a:r>
              <a:rPr lang="en-US" sz="850" dirty="0">
                <a:solidFill>
                  <a:srgbClr val="FFFFFF"/>
                </a:solidFill>
                <a:latin typeface="Calibri" pitchFamily="34" charset="0"/>
                <a:ea typeface="Calibri" pitchFamily="34" charset="-122"/>
                <a:cs typeface="Calibri" pitchFamily="34" charset="-120"/>
              </a:rPr>
              <a:t>Depuis la piétonisation, le flux de chalands a été profondément modifié. Les terrasses de cafés, bars et restaurants se remplissent désormais Place Masséna.</a:t>
            </a:r>
            <a:endParaRPr lang="en-US" sz="850" dirty="0"/>
          </a:p>
        </p:txBody>
      </p:sp>
      <p:sp>
        <p:nvSpPr>
          <p:cNvPr id="14" name="Text 10"/>
          <p:cNvSpPr/>
          <p:nvPr/>
        </p:nvSpPr>
        <p:spPr>
          <a:xfrm>
            <a:off x="365760" y="4800600"/>
            <a:ext cx="8412480" cy="256032"/>
          </a:xfrm>
          <a:prstGeom prst="rect">
            <a:avLst/>
          </a:prstGeom>
          <a:noFill/>
          <a:ln/>
        </p:spPr>
        <p:txBody>
          <a:bodyPr wrap="square" lIns="0" tIns="0" rIns="0" bIns="0" rtlCol="0" anchor="ctr"/>
          <a:lstStyle/>
          <a:p>
            <a:pPr marL="0" indent="0">
              <a:buNone/>
            </a:pPr>
            <a:r>
              <a:rPr lang="en-US" sz="750" i="1" dirty="0">
                <a:solidFill>
                  <a:srgbClr val="5A6E8C"/>
                </a:solidFill>
                <a:latin typeface="Calibri" pitchFamily="34" charset="0"/>
                <a:ea typeface="Calibri" pitchFamily="34" charset="-122"/>
                <a:cs typeface="Calibri" pitchFamily="34" charset="-120"/>
              </a:rPr>
              <a:t>Périmètre : Place Masséna · Av. Jean Médecin · Promenade des Anglais · Place Magenta (Nice, 06)</a:t>
            </a:r>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64592"/>
            <a:ext cx="7772400" cy="475488"/>
          </a:xfrm>
          <a:prstGeom prst="rect">
            <a:avLst/>
          </a:prstGeom>
          <a:noFill/>
          <a:ln/>
        </p:spPr>
        <p:txBody>
          <a:bodyPr wrap="square" lIns="0" tIns="0" rIns="0" bIns="0" rtlCol="0" anchor="ctr"/>
          <a:lstStyle/>
          <a:p>
            <a:pPr marL="0" indent="0">
              <a:buNone/>
            </a:pPr>
            <a:r>
              <a:rPr lang="en-US" sz="1400" b="1" dirty="0">
                <a:solidFill>
                  <a:srgbClr val="1A2E5A"/>
                </a:solidFill>
                <a:latin typeface="Cambria" pitchFamily="34" charset="0"/>
                <a:ea typeface="Cambria" pitchFamily="34" charset="-122"/>
                <a:cs typeface="Cambria" pitchFamily="34" charset="-120"/>
              </a:rPr>
              <a:t>09  |  Les analyses du juge des loyers de Nice et de la Cour d'Appel d'Aix en Provence</a:t>
            </a:r>
            <a:endParaRPr lang="en-US" sz="1400" dirty="0"/>
          </a:p>
        </p:txBody>
      </p:sp>
      <p:sp>
        <p:nvSpPr>
          <p:cNvPr id="5" name="Shape 2"/>
          <p:cNvSpPr/>
          <p:nvPr/>
        </p:nvSpPr>
        <p:spPr>
          <a:xfrm>
            <a:off x="320040" y="768096"/>
            <a:ext cx="4206240" cy="4224528"/>
          </a:xfrm>
          <a:prstGeom prst="roundRect">
            <a:avLst>
              <a:gd name="adj" fmla="val 1304"/>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6" name="Text 3"/>
          <p:cNvSpPr/>
          <p:nvPr/>
        </p:nvSpPr>
        <p:spPr>
          <a:xfrm>
            <a:off x="475488" y="822960"/>
            <a:ext cx="3895344" cy="475488"/>
          </a:xfrm>
          <a:prstGeom prst="rect">
            <a:avLst/>
          </a:prstGeom>
          <a:noFill/>
          <a:ln/>
        </p:spPr>
        <p:txBody>
          <a:bodyPr wrap="square" lIns="0" tIns="0" rIns="0" bIns="0" rtlCol="0" anchor="ctr"/>
          <a:lstStyle/>
          <a:p>
            <a:pPr marL="0" indent="0">
              <a:buNone/>
            </a:pPr>
            <a:r>
              <a:rPr lang="en-US" sz="1050" b="1" dirty="0">
                <a:solidFill>
                  <a:srgbClr val="B8962E"/>
                </a:solidFill>
                <a:latin typeface="Cambria" pitchFamily="34" charset="0"/>
                <a:ea typeface="Cambria" pitchFamily="34" charset="-122"/>
                <a:cs typeface="Cambria" pitchFamily="34" charset="-120"/>
              </a:rPr>
              <a:t>Jugement du juge des loyers de Nice</a:t>
            </a:r>
            <a:endParaRPr lang="en-US" sz="1050" dirty="0"/>
          </a:p>
          <a:p>
            <a:pPr marL="0" indent="0">
              <a:buNone/>
            </a:pPr>
            <a:r>
              <a:rPr lang="en-US" sz="1050" b="1" dirty="0">
                <a:solidFill>
                  <a:srgbClr val="B8962E"/>
                </a:solidFill>
                <a:latin typeface="Cambria" pitchFamily="34" charset="0"/>
                <a:ea typeface="Cambria" pitchFamily="34" charset="-122"/>
                <a:cs typeface="Cambria" pitchFamily="34" charset="-120"/>
              </a:rPr>
              <a:t>15 mai 2019</a:t>
            </a:r>
            <a:endParaRPr lang="en-US" sz="1050" dirty="0"/>
          </a:p>
        </p:txBody>
      </p:sp>
      <p:sp>
        <p:nvSpPr>
          <p:cNvPr id="7" name="Text 4"/>
          <p:cNvSpPr/>
          <p:nvPr/>
        </p:nvSpPr>
        <p:spPr>
          <a:xfrm>
            <a:off x="475488" y="1316736"/>
            <a:ext cx="3895344" cy="256032"/>
          </a:xfrm>
          <a:prstGeom prst="rect">
            <a:avLst/>
          </a:prstGeom>
          <a:noFill/>
          <a:ln/>
        </p:spPr>
        <p:txBody>
          <a:bodyPr wrap="square" lIns="0" tIns="0" rIns="0" bIns="0" rtlCol="0" anchor="ctr"/>
          <a:lstStyle/>
          <a:p>
            <a:pPr marL="0" indent="0">
              <a:buNone/>
            </a:pPr>
            <a:r>
              <a:rPr lang="en-US" sz="950" b="1" dirty="0">
                <a:solidFill>
                  <a:srgbClr val="E84040"/>
                </a:solidFill>
                <a:latin typeface="Calibri" pitchFamily="34" charset="0"/>
                <a:ea typeface="Calibri" pitchFamily="34" charset="-122"/>
                <a:cs typeface="Calibri" pitchFamily="34" charset="-120"/>
              </a:rPr>
              <a:t>Déplafonnement REFUSÉ</a:t>
            </a:r>
            <a:endParaRPr lang="en-US" sz="950" dirty="0"/>
          </a:p>
        </p:txBody>
      </p:sp>
      <p:sp>
        <p:nvSpPr>
          <p:cNvPr id="8" name="Text 5"/>
          <p:cNvSpPr/>
          <p:nvPr/>
        </p:nvSpPr>
        <p:spPr>
          <a:xfrm>
            <a:off x="475488" y="1609344"/>
            <a:ext cx="3895344" cy="3291840"/>
          </a:xfrm>
          <a:prstGeom prst="rect">
            <a:avLst/>
          </a:prstGeom>
          <a:noFill/>
          <a:ln/>
        </p:spPr>
        <p:txBody>
          <a:bodyPr wrap="square" lIns="0" tIns="0" rIns="0" bIns="0" rtlCol="0" anchor="ctr"/>
          <a:lstStyle/>
          <a:p>
            <a:pPr marL="0" indent="0">
              <a:buNone/>
            </a:pPr>
            <a:r>
              <a:rPr lang="en-US" sz="600" i="1" dirty="0">
                <a:solidFill>
                  <a:srgbClr val="FFFFFF"/>
                </a:solidFill>
                <a:latin typeface="Calibri" pitchFamily="34" charset="0"/>
                <a:ea typeface="Calibri" pitchFamily="34" charset="-122"/>
                <a:cs typeface="Calibri" pitchFamily="34" charset="-120"/>
              </a:rPr>
              <a:t>Concernant la situation géographique, il convient de relever :</a:t>
            </a: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 que les locaux litigieux à l'enseigne Haagen-Dazs sont situés non pas sur la Place Masséna réaménagée en 2007 en esplanade piétonne, ni dans le corridor du tramway, ni sur l'avenue Jean Médecin où se trouve l'arrêt de tramway Masséna, mais sur la place Magenta, distante d'environ 200 mètres,</a:t>
            </a: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 et que la place Magenta était, elle-même, déjà piétonne et au cœur d'une zone de chalandise de haute commercialité (carré d'or) avant la période de référence.</a:t>
            </a:r>
            <a:endParaRPr lang="en-US" sz="600" dirty="0"/>
          </a:p>
          <a:p>
            <a:pPr marL="0" indent="0">
              <a:buNone/>
            </a:pP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Dès lors, même si le tramway draine effectivement un nombre certain de passagers et rend plus facile l'accès au centre-ville, et si la piétonnisation de la Place Masséna facilite la déambulation des chalands, il n'en demeure pas moins que cet afflux de chalands n'est pas forcément de nature à avoir une incidence caractérisée sur le commerce de bar-glacier litigieux.</a:t>
            </a:r>
            <a:endParaRPr lang="en-US" sz="600" dirty="0"/>
          </a:p>
          <a:p>
            <a:pPr marL="0" indent="0">
              <a:buNone/>
            </a:pP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En effet, d'après le rapport d'expertise (éléments de comparaison, pages 20 et 21), trois bars-glaciers concurrents d'Haagen-Dazs se trouvent dans la première partie de la rue piétonne Masséna, entre la place Masséna et la Place Magenta, à savoir le Café Masséna et 2 glaciers Pinnochio, situés entre le 2 et le 5 rue Masséna, lesquels sont susceptibles de capter la clientèle de chalands descendant du tramway ou venant de la Place Masséna avant qu'ils ne parviennent à la place Magenta et au glacier Haagen-Dazs, non visible depuis la place Masséna, ni de l'arrêt de tramway Masséna.</a:t>
            </a:r>
            <a:endParaRPr lang="en-US" sz="600" dirty="0"/>
          </a:p>
          <a:p>
            <a:pPr marL="0" indent="0">
              <a:buNone/>
            </a:pP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C'est vainement que, pour justifier le déplafonnement, la bailleresse se prévaut d'un arrêt du 23 juin 2015, rendu par la Cour d'appel d'Aix en Provence ayant confirmé le jugement du juge des loyers commerciaux de Nice du 6 février 2013, en ce qu'il avait déplafonné le loyer sur renouvellement au 1er mai 2008 du magasin de lingerie féminine ROUGE GORGE, sis 2 rue Masséna, en raison de la mise en service du tramway et de la transformation de la place Masséna.</a:t>
            </a:r>
            <a:endParaRPr lang="en-US" sz="600" dirty="0"/>
          </a:p>
          <a:p>
            <a:pPr marL="0" indent="0">
              <a:buNone/>
            </a:pP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Enfin, contrairement à ce que prétend la bailleresse, la progression du chiffre d'affaires de la locataire ne saurait permettre de justifier le déplafonnement du loyer, alors :</a:t>
            </a: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 d'une part, que le chiffre d'affaires n'est pas un critère déterminant pour apprécier l'incidence d'une modification des facteurs locaux de commercialité, le bailleur n'étant pas l'associé du locataire et l'évolution du chiffre d'affaires résultant de divers facteurs, et notamment de la gestion du preneur, de la qualité de ses produits, et du contexte économique,</a:t>
            </a: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 et d'autre part, que le chiffre d'affaires ne fait pas partie des éléments (visés par les paragraphes 1 à 4 de l'article L 145-33 du code de commerce) à prendre en considération pour fixer la valeur locative.</a:t>
            </a:r>
            <a:endParaRPr lang="en-US" sz="600" dirty="0"/>
          </a:p>
          <a:p>
            <a:pPr marL="0" indent="0">
              <a:buNone/>
            </a:pPr>
            <a:endParaRPr lang="en-US" sz="600" dirty="0"/>
          </a:p>
          <a:p>
            <a:pPr marL="0" indent="0">
              <a:buNone/>
            </a:pPr>
            <a:r>
              <a:rPr lang="en-US" sz="600" i="1" dirty="0">
                <a:solidFill>
                  <a:srgbClr val="FFFFFF"/>
                </a:solidFill>
                <a:latin typeface="Calibri" pitchFamily="34" charset="0"/>
                <a:ea typeface="Calibri" pitchFamily="34" charset="-122"/>
                <a:cs typeface="Calibri" pitchFamily="34" charset="-120"/>
              </a:rPr>
              <a:t>En conséquence, force est de considérer que, contrairement à ce qu'a estimé l'expert,..., la modification des facteurs locaux de commercialité intervenue au cours du bail expiré n'est pas de nature à avoir une incidence suffisamment notable sur le commerce considéré.</a:t>
            </a:r>
            <a:endParaRPr lang="en-US" sz="600" dirty="0"/>
          </a:p>
        </p:txBody>
      </p:sp>
      <p:sp>
        <p:nvSpPr>
          <p:cNvPr id="9" name="Shape 6"/>
          <p:cNvSpPr/>
          <p:nvPr/>
        </p:nvSpPr>
        <p:spPr>
          <a:xfrm>
            <a:off x="4709160" y="768096"/>
            <a:ext cx="4206240" cy="4224528"/>
          </a:xfrm>
          <a:prstGeom prst="roundRect">
            <a:avLst>
              <a:gd name="adj" fmla="val 1304"/>
            </a:avLst>
          </a:prstGeom>
          <a:solidFill>
            <a:srgbClr val="F0E6C8"/>
          </a:solidFill>
          <a:ln w="1524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0" name="Text 7"/>
          <p:cNvSpPr/>
          <p:nvPr/>
        </p:nvSpPr>
        <p:spPr>
          <a:xfrm>
            <a:off x="4864608" y="822960"/>
            <a:ext cx="3895344" cy="475488"/>
          </a:xfrm>
          <a:prstGeom prst="rect">
            <a:avLst/>
          </a:prstGeom>
          <a:noFill/>
          <a:ln/>
        </p:spPr>
        <p:txBody>
          <a:bodyPr wrap="square" lIns="0" tIns="0" rIns="0" bIns="0" rtlCol="0" anchor="ctr"/>
          <a:lstStyle/>
          <a:p>
            <a:pPr marL="0" indent="0">
              <a:buNone/>
            </a:pPr>
            <a:r>
              <a:rPr lang="en-US" sz="1050" b="1" dirty="0">
                <a:solidFill>
                  <a:srgbClr val="1A2E5A"/>
                </a:solidFill>
                <a:latin typeface="Cambria" pitchFamily="34" charset="0"/>
                <a:ea typeface="Cambria" pitchFamily="34" charset="-122"/>
                <a:cs typeface="Cambria" pitchFamily="34" charset="-120"/>
              </a:rPr>
              <a:t>Cour d'Appel d'Aix en Provence</a:t>
            </a:r>
            <a:endParaRPr lang="en-US" sz="1050" dirty="0"/>
          </a:p>
          <a:p>
            <a:pPr marL="0" indent="0">
              <a:buNone/>
            </a:pPr>
            <a:r>
              <a:rPr lang="en-US" sz="1050" b="1" dirty="0">
                <a:solidFill>
                  <a:srgbClr val="1A2E5A"/>
                </a:solidFill>
                <a:latin typeface="Cambria" pitchFamily="34" charset="0"/>
                <a:ea typeface="Cambria" pitchFamily="34" charset="-122"/>
                <a:cs typeface="Cambria" pitchFamily="34" charset="-120"/>
              </a:rPr>
              <a:t>Chambre 1-7 — 20 mai 2021</a:t>
            </a:r>
            <a:endParaRPr lang="en-US" sz="1050" dirty="0"/>
          </a:p>
        </p:txBody>
      </p:sp>
      <p:sp>
        <p:nvSpPr>
          <p:cNvPr id="11" name="Text 8"/>
          <p:cNvSpPr/>
          <p:nvPr/>
        </p:nvSpPr>
        <p:spPr>
          <a:xfrm>
            <a:off x="4864608" y="1316736"/>
            <a:ext cx="3895344" cy="256032"/>
          </a:xfrm>
          <a:prstGeom prst="rect">
            <a:avLst/>
          </a:prstGeom>
          <a:noFill/>
          <a:ln/>
        </p:spPr>
        <p:txBody>
          <a:bodyPr wrap="square" lIns="0" tIns="0" rIns="0" bIns="0" rtlCol="0" anchor="ctr"/>
          <a:lstStyle/>
          <a:p>
            <a:pPr marL="0" indent="0">
              <a:buNone/>
            </a:pPr>
            <a:r>
              <a:rPr lang="en-US" sz="950" b="1" dirty="0">
                <a:solidFill>
                  <a:srgbClr val="2A7A2A"/>
                </a:solidFill>
                <a:latin typeface="Calibri" pitchFamily="34" charset="0"/>
                <a:ea typeface="Calibri" pitchFamily="34" charset="-122"/>
                <a:cs typeface="Calibri" pitchFamily="34" charset="-120"/>
              </a:rPr>
              <a:t>Déplafonnement ACCORDÉ — Infirmation</a:t>
            </a:r>
            <a:endParaRPr lang="en-US" sz="950" dirty="0"/>
          </a:p>
        </p:txBody>
      </p:sp>
      <p:sp>
        <p:nvSpPr>
          <p:cNvPr id="12" name="Text 9"/>
          <p:cNvSpPr/>
          <p:nvPr/>
        </p:nvSpPr>
        <p:spPr>
          <a:xfrm>
            <a:off x="4864608" y="1627632"/>
            <a:ext cx="3895344" cy="621792"/>
          </a:xfrm>
          <a:prstGeom prst="rect">
            <a:avLst/>
          </a:prstGeom>
          <a:noFill/>
          <a:ln/>
        </p:spPr>
        <p:txBody>
          <a:bodyPr wrap="square" lIns="0" tIns="0" rIns="0" bIns="0" rtlCol="0" anchor="ctr"/>
          <a:lstStyle/>
          <a:p>
            <a:pPr marL="0" indent="0">
              <a:buNone/>
            </a:pPr>
            <a:r>
              <a:rPr lang="en-US" sz="800" b="1" dirty="0">
                <a:solidFill>
                  <a:srgbClr val="1A2E5A"/>
                </a:solidFill>
                <a:latin typeface="Calibri" pitchFamily="34" charset="0"/>
                <a:ea typeface="Calibri" pitchFamily="34" charset="-122"/>
                <a:cs typeface="Calibri" pitchFamily="34" charset="-120"/>
              </a:rPr>
              <a:t>›  </a:t>
            </a:r>
            <a:r>
              <a:rPr lang="en-US" sz="800" dirty="0">
                <a:solidFill>
                  <a:srgbClr val="1A2E5A"/>
                </a:solidFill>
                <a:latin typeface="Calibri" pitchFamily="34" charset="0"/>
                <a:ea typeface="Calibri" pitchFamily="34" charset="-122"/>
                <a:cs typeface="Calibri" pitchFamily="34" charset="-120"/>
              </a:rPr>
              <a:t>La Place Masséna a été transformée en immense esplanade piétonne (inauguration le 16 juin 2007). La mise en service du tramway en novembre 2007 a amélioré notablement la qualité de vie du secteur.</a:t>
            </a:r>
            <a:endParaRPr lang="en-US" sz="800" dirty="0"/>
          </a:p>
        </p:txBody>
      </p:sp>
      <p:sp>
        <p:nvSpPr>
          <p:cNvPr id="13" name="Text 10"/>
          <p:cNvSpPr/>
          <p:nvPr/>
        </p:nvSpPr>
        <p:spPr>
          <a:xfrm>
            <a:off x="4864608" y="2304288"/>
            <a:ext cx="3895344" cy="621792"/>
          </a:xfrm>
          <a:prstGeom prst="rect">
            <a:avLst/>
          </a:prstGeom>
          <a:noFill/>
          <a:ln/>
        </p:spPr>
        <p:txBody>
          <a:bodyPr wrap="square" lIns="0" tIns="0" rIns="0" bIns="0" rtlCol="0" anchor="ctr"/>
          <a:lstStyle/>
          <a:p>
            <a:pPr marL="0" indent="0">
              <a:buNone/>
            </a:pPr>
            <a:r>
              <a:rPr lang="en-US" sz="800" b="1" dirty="0">
                <a:solidFill>
                  <a:srgbClr val="1A2E5A"/>
                </a:solidFill>
                <a:latin typeface="Calibri" pitchFamily="34" charset="0"/>
                <a:ea typeface="Calibri" pitchFamily="34" charset="-122"/>
                <a:cs typeface="Calibri" pitchFamily="34" charset="-120"/>
              </a:rPr>
              <a:t>›  </a:t>
            </a:r>
            <a:r>
              <a:rPr lang="en-US" sz="800" dirty="0">
                <a:solidFill>
                  <a:srgbClr val="1A2E5A"/>
                </a:solidFill>
                <a:latin typeface="Calibri" pitchFamily="34" charset="0"/>
                <a:ea typeface="Calibri" pitchFamily="34" charset="-122"/>
                <a:cs typeface="Calibri" pitchFamily="34" charset="-120"/>
              </a:rPr>
              <a:t>L'expert judiciaire relève sans ambiguïté : « Ces deux modifications matérielles ont complètement transformé le centre de Nice et créé un afflux constant pour les commerces du centre-ville. »</a:t>
            </a:r>
            <a:endParaRPr lang="en-US" sz="800" dirty="0"/>
          </a:p>
        </p:txBody>
      </p:sp>
      <p:sp>
        <p:nvSpPr>
          <p:cNvPr id="14" name="Text 11"/>
          <p:cNvSpPr/>
          <p:nvPr/>
        </p:nvSpPr>
        <p:spPr>
          <a:xfrm>
            <a:off x="4864608" y="2980944"/>
            <a:ext cx="3895344" cy="621792"/>
          </a:xfrm>
          <a:prstGeom prst="rect">
            <a:avLst/>
          </a:prstGeom>
          <a:noFill/>
          <a:ln/>
        </p:spPr>
        <p:txBody>
          <a:bodyPr wrap="square" lIns="0" tIns="0" rIns="0" bIns="0" rtlCol="0" anchor="ctr"/>
          <a:lstStyle/>
          <a:p>
            <a:pPr marL="0" indent="0">
              <a:buNone/>
            </a:pPr>
            <a:r>
              <a:rPr lang="en-US" sz="800" b="1" dirty="0">
                <a:solidFill>
                  <a:srgbClr val="1A2E5A"/>
                </a:solidFill>
                <a:latin typeface="Calibri" pitchFamily="34" charset="0"/>
                <a:ea typeface="Calibri" pitchFamily="34" charset="-122"/>
                <a:cs typeface="Calibri" pitchFamily="34" charset="-120"/>
              </a:rPr>
              <a:t>›  </a:t>
            </a:r>
            <a:r>
              <a:rPr lang="en-US" sz="800" dirty="0">
                <a:solidFill>
                  <a:srgbClr val="1A2E5A"/>
                </a:solidFill>
                <a:latin typeface="Calibri" pitchFamily="34" charset="0"/>
                <a:ea typeface="Calibri" pitchFamily="34" charset="-122"/>
                <a:cs typeface="Calibri" pitchFamily="34" charset="-120"/>
              </a:rPr>
              <a:t>« Une activité de bar-glacier est évidemment l'une des premières concernées par ce flux de chalands. Par conséquent ces modifications favorables semblent justifier un déplafonnement. »</a:t>
            </a:r>
            <a:endParaRPr lang="en-US" sz="800" dirty="0"/>
          </a:p>
        </p:txBody>
      </p:sp>
      <p:sp>
        <p:nvSpPr>
          <p:cNvPr id="15" name="Text 12"/>
          <p:cNvSpPr/>
          <p:nvPr/>
        </p:nvSpPr>
        <p:spPr>
          <a:xfrm>
            <a:off x="4864608" y="3657600"/>
            <a:ext cx="3895344" cy="621792"/>
          </a:xfrm>
          <a:prstGeom prst="rect">
            <a:avLst/>
          </a:prstGeom>
          <a:noFill/>
          <a:ln/>
        </p:spPr>
        <p:txBody>
          <a:bodyPr wrap="square" lIns="0" tIns="0" rIns="0" bIns="0" rtlCol="0" anchor="ctr"/>
          <a:lstStyle/>
          <a:p>
            <a:pPr marL="0" indent="0">
              <a:buNone/>
            </a:pPr>
            <a:r>
              <a:rPr lang="en-US" sz="800" b="1" dirty="0">
                <a:solidFill>
                  <a:srgbClr val="1A2E5A"/>
                </a:solidFill>
                <a:latin typeface="Calibri" pitchFamily="34" charset="0"/>
                <a:ea typeface="Calibri" pitchFamily="34" charset="-122"/>
                <a:cs typeface="Calibri" pitchFamily="34" charset="-120"/>
              </a:rPr>
              <a:t>›  </a:t>
            </a:r>
            <a:r>
              <a:rPr lang="en-US" sz="800" dirty="0">
                <a:solidFill>
                  <a:srgbClr val="1A2E5A"/>
                </a:solidFill>
                <a:latin typeface="Calibri" pitchFamily="34" charset="0"/>
                <a:ea typeface="Calibri" pitchFamily="34" charset="-122"/>
                <a:cs typeface="Calibri" pitchFamily="34" charset="-120"/>
              </a:rPr>
              <a:t>Le réaménagement de la place Masséna et la mise en circulation du tramway constituent incontestablement des modifications notables et favorables des facteurs locaux de commercialité en augmentant le flux de chalands.</a:t>
            </a:r>
            <a:endParaRPr lang="en-US" sz="800" dirty="0"/>
          </a:p>
        </p:txBody>
      </p:sp>
      <p:sp>
        <p:nvSpPr>
          <p:cNvPr id="16" name="Text 13"/>
          <p:cNvSpPr/>
          <p:nvPr/>
        </p:nvSpPr>
        <p:spPr>
          <a:xfrm>
            <a:off x="365760" y="4800600"/>
            <a:ext cx="8412480" cy="256032"/>
          </a:xfrm>
          <a:prstGeom prst="rect">
            <a:avLst/>
          </a:prstGeom>
          <a:noFill/>
          <a:ln/>
        </p:spPr>
        <p:txBody>
          <a:bodyPr wrap="square" lIns="0" tIns="0" rIns="0" bIns="0" rtlCol="0" anchor="ctr"/>
          <a:lstStyle/>
          <a:p>
            <a:pPr marL="0" indent="0">
              <a:buNone/>
            </a:pPr>
            <a:r>
              <a:rPr lang="en-US" sz="750" i="1" dirty="0">
                <a:solidFill>
                  <a:srgbClr val="5A6E8C"/>
                </a:solidFill>
                <a:latin typeface="Calibri" pitchFamily="34" charset="0"/>
                <a:ea typeface="Calibri" pitchFamily="34" charset="-122"/>
                <a:cs typeface="Calibri" pitchFamily="34" charset="-120"/>
              </a:rPr>
              <a:t>Juge des loyers de Nice, 15 mai 2019 | CA Aix en Provence, ch. 1-7, 20 mai 2021</a:t>
            </a:r>
            <a:endParaRPr lang="en-US" sz="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64592"/>
            <a:ext cx="7772400" cy="475488"/>
          </a:xfrm>
          <a:prstGeom prst="rect">
            <a:avLst/>
          </a:prstGeom>
          <a:noFill/>
          <a:ln/>
        </p:spPr>
        <p:txBody>
          <a:bodyPr wrap="square" lIns="0" tIns="0" rIns="0" bIns="0" rtlCol="0" anchor="ctr"/>
          <a:lstStyle/>
          <a:p>
            <a:pPr marL="0" indent="0">
              <a:buNone/>
            </a:pPr>
            <a:r>
              <a:rPr lang="en-US" sz="2000" b="1" dirty="0">
                <a:solidFill>
                  <a:srgbClr val="1A2E5A"/>
                </a:solidFill>
                <a:latin typeface="Cambria" pitchFamily="34" charset="0"/>
                <a:ea typeface="Cambria" pitchFamily="34" charset="-122"/>
                <a:cs typeface="Cambria" pitchFamily="34" charset="-120"/>
              </a:rPr>
              <a:t>10  |  Portée &amp; enseignements pratiques</a:t>
            </a:r>
            <a:endParaRPr lang="en-US" sz="2000" dirty="0"/>
          </a:p>
        </p:txBody>
      </p:sp>
      <p:sp>
        <p:nvSpPr>
          <p:cNvPr id="5" name="Shape 2"/>
          <p:cNvSpPr/>
          <p:nvPr/>
        </p:nvSpPr>
        <p:spPr>
          <a:xfrm>
            <a:off x="329184" y="822960"/>
            <a:ext cx="4187952" cy="1828800"/>
          </a:xfrm>
          <a:prstGeom prst="roundRect">
            <a:avLst>
              <a:gd name="adj" fmla="val 3000"/>
            </a:avLst>
          </a:prstGeom>
          <a:solidFill>
            <a:srgbClr val="D9E4F0"/>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6" name="Shape 3"/>
          <p:cNvSpPr/>
          <p:nvPr/>
        </p:nvSpPr>
        <p:spPr>
          <a:xfrm>
            <a:off x="484632" y="978408"/>
            <a:ext cx="384048" cy="384048"/>
          </a:xfrm>
          <a:prstGeom prst="ellipse">
            <a:avLst/>
          </a:prstGeom>
          <a:solidFill>
            <a:srgbClr val="1A2E5A"/>
          </a:solidFill>
          <a:ln w="12700">
            <a:solidFill>
              <a:srgbClr val="1A2E5A"/>
            </a:solidFill>
            <a:prstDash val="solid"/>
          </a:ln>
        </p:spPr>
        <p:txBody>
          <a:bodyPr/>
          <a:lstStyle/>
          <a:p>
            <a:endParaRPr lang="fr-FR"/>
          </a:p>
        </p:txBody>
      </p:sp>
      <p:sp>
        <p:nvSpPr>
          <p:cNvPr id="7" name="Text 4"/>
          <p:cNvSpPr/>
          <p:nvPr/>
        </p:nvSpPr>
        <p:spPr>
          <a:xfrm>
            <a:off x="484632" y="978408"/>
            <a:ext cx="384048" cy="384048"/>
          </a:xfrm>
          <a:prstGeom prst="rect">
            <a:avLst/>
          </a:prstGeom>
          <a:noFill/>
          <a:ln/>
        </p:spPr>
        <p:txBody>
          <a:bodyPr wrap="square" lIns="0" tIns="0" rIns="0" bIns="0" rtlCol="0" anchor="ctr"/>
          <a:lstStyle/>
          <a:p>
            <a:pPr marL="0" indent="0" algn="ctr">
              <a:buNone/>
            </a:pPr>
            <a:r>
              <a:rPr lang="en-US" sz="1300" b="1" dirty="0">
                <a:solidFill>
                  <a:srgbClr val="B8962E"/>
                </a:solidFill>
                <a:latin typeface="Cambria" pitchFamily="34" charset="0"/>
                <a:ea typeface="Cambria" pitchFamily="34" charset="-122"/>
                <a:cs typeface="Cambria" pitchFamily="34" charset="-120"/>
              </a:rPr>
              <a:t>1</a:t>
            </a:r>
            <a:endParaRPr lang="en-US" sz="1300" dirty="0"/>
          </a:p>
        </p:txBody>
      </p:sp>
      <p:sp>
        <p:nvSpPr>
          <p:cNvPr id="8" name="Text 5"/>
          <p:cNvSpPr/>
          <p:nvPr/>
        </p:nvSpPr>
        <p:spPr>
          <a:xfrm>
            <a:off x="950976" y="1014984"/>
            <a:ext cx="3383280" cy="329184"/>
          </a:xfrm>
          <a:prstGeom prst="rect">
            <a:avLst/>
          </a:prstGeom>
          <a:noFill/>
          <a:ln/>
        </p:spPr>
        <p:txBody>
          <a:bodyPr wrap="square" lIns="0" tIns="0" rIns="0" bIns="0" rtlCol="0" anchor="ctr"/>
          <a:lstStyle/>
          <a:p>
            <a:pPr marL="0" indent="0">
              <a:buNone/>
            </a:pPr>
            <a:r>
              <a:rPr lang="en-US" sz="1150" b="1" dirty="0">
                <a:solidFill>
                  <a:srgbClr val="1A2E5A"/>
                </a:solidFill>
                <a:latin typeface="Cambria" pitchFamily="34" charset="0"/>
                <a:ea typeface="Cambria" pitchFamily="34" charset="-122"/>
                <a:cs typeface="Cambria" pitchFamily="34" charset="-120"/>
              </a:rPr>
              <a:t>La preuve de l'incidence potentielle</a:t>
            </a:r>
            <a:endParaRPr lang="en-US" sz="1150" dirty="0"/>
          </a:p>
        </p:txBody>
      </p:sp>
      <p:sp>
        <p:nvSpPr>
          <p:cNvPr id="9" name="Text 6"/>
          <p:cNvSpPr/>
          <p:nvPr/>
        </p:nvSpPr>
        <p:spPr>
          <a:xfrm>
            <a:off x="484632" y="1417320"/>
            <a:ext cx="3858768" cy="1152144"/>
          </a:xfrm>
          <a:prstGeom prst="rect">
            <a:avLst/>
          </a:prstGeom>
          <a:noFill/>
          <a:ln/>
        </p:spPr>
        <p:txBody>
          <a:bodyPr wrap="square" lIns="0" tIns="0" rIns="0" bIns="0" rtlCol="0" anchor="ctr"/>
          <a:lstStyle/>
          <a:p>
            <a:pPr marL="0" indent="0">
              <a:buNone/>
            </a:pPr>
            <a:r>
              <a:rPr lang="en-US" sz="1000" dirty="0">
                <a:solidFill>
                  <a:srgbClr val="1A2E5A"/>
                </a:solidFill>
                <a:latin typeface="Calibri" pitchFamily="34" charset="0"/>
                <a:ea typeface="Calibri" pitchFamily="34" charset="-122"/>
                <a:cs typeface="Calibri" pitchFamily="34" charset="-120"/>
              </a:rPr>
              <a:t>Nul besoin d'établir une hausse réelle du CA. Il faut démontrer la capacité structurelle de la modification à profiter au commerce en cause (achalandage, flux, visibilité).</a:t>
            </a:r>
            <a:endParaRPr lang="en-US" sz="1000" dirty="0"/>
          </a:p>
        </p:txBody>
      </p:sp>
      <p:sp>
        <p:nvSpPr>
          <p:cNvPr id="10" name="Shape 7"/>
          <p:cNvSpPr/>
          <p:nvPr/>
        </p:nvSpPr>
        <p:spPr>
          <a:xfrm>
            <a:off x="4791456" y="822960"/>
            <a:ext cx="4187952" cy="1828800"/>
          </a:xfrm>
          <a:prstGeom prst="roundRect">
            <a:avLst>
              <a:gd name="adj" fmla="val 3000"/>
            </a:avLst>
          </a:prstGeom>
          <a:solidFill>
            <a:srgbClr val="F0E6C8"/>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1" name="Shape 8"/>
          <p:cNvSpPr/>
          <p:nvPr/>
        </p:nvSpPr>
        <p:spPr>
          <a:xfrm>
            <a:off x="4946904" y="978408"/>
            <a:ext cx="384048" cy="384048"/>
          </a:xfrm>
          <a:prstGeom prst="ellipse">
            <a:avLst/>
          </a:prstGeom>
          <a:solidFill>
            <a:srgbClr val="1A2E5A"/>
          </a:solidFill>
          <a:ln w="12700">
            <a:solidFill>
              <a:srgbClr val="1A2E5A"/>
            </a:solidFill>
            <a:prstDash val="solid"/>
          </a:ln>
        </p:spPr>
        <p:txBody>
          <a:bodyPr/>
          <a:lstStyle/>
          <a:p>
            <a:endParaRPr lang="fr-FR"/>
          </a:p>
        </p:txBody>
      </p:sp>
      <p:sp>
        <p:nvSpPr>
          <p:cNvPr id="12" name="Text 9"/>
          <p:cNvSpPr/>
          <p:nvPr/>
        </p:nvSpPr>
        <p:spPr>
          <a:xfrm>
            <a:off x="4946904" y="978408"/>
            <a:ext cx="384048" cy="384048"/>
          </a:xfrm>
          <a:prstGeom prst="rect">
            <a:avLst/>
          </a:prstGeom>
          <a:noFill/>
          <a:ln/>
        </p:spPr>
        <p:txBody>
          <a:bodyPr wrap="square" lIns="0" tIns="0" rIns="0" bIns="0" rtlCol="0" anchor="ctr"/>
          <a:lstStyle/>
          <a:p>
            <a:pPr marL="0" indent="0" algn="ctr">
              <a:buNone/>
            </a:pPr>
            <a:r>
              <a:rPr lang="en-US" sz="1300" b="1" dirty="0">
                <a:solidFill>
                  <a:srgbClr val="B8962E"/>
                </a:solidFill>
                <a:latin typeface="Cambria" pitchFamily="34" charset="0"/>
                <a:ea typeface="Cambria" pitchFamily="34" charset="-122"/>
                <a:cs typeface="Cambria" pitchFamily="34" charset="-120"/>
              </a:rPr>
              <a:t>2</a:t>
            </a:r>
            <a:endParaRPr lang="en-US" sz="1300" dirty="0"/>
          </a:p>
        </p:txBody>
      </p:sp>
      <p:sp>
        <p:nvSpPr>
          <p:cNvPr id="13" name="Text 10"/>
          <p:cNvSpPr/>
          <p:nvPr/>
        </p:nvSpPr>
        <p:spPr>
          <a:xfrm>
            <a:off x="5413248" y="1014984"/>
            <a:ext cx="3383280" cy="329184"/>
          </a:xfrm>
          <a:prstGeom prst="rect">
            <a:avLst/>
          </a:prstGeom>
          <a:noFill/>
          <a:ln/>
        </p:spPr>
        <p:txBody>
          <a:bodyPr wrap="square" lIns="0" tIns="0" rIns="0" bIns="0" rtlCol="0" anchor="ctr"/>
          <a:lstStyle/>
          <a:p>
            <a:pPr marL="0" indent="0">
              <a:buNone/>
            </a:pPr>
            <a:r>
              <a:rPr lang="en-US" sz="1150" b="1" dirty="0">
                <a:solidFill>
                  <a:srgbClr val="1A2E5A"/>
                </a:solidFill>
                <a:latin typeface="Cambria" pitchFamily="34" charset="0"/>
                <a:ea typeface="Cambria" pitchFamily="34" charset="-122"/>
                <a:cs typeface="Cambria" pitchFamily="34" charset="-120"/>
              </a:rPr>
              <a:t>L'analyse reste concrète et ciblée</a:t>
            </a:r>
            <a:endParaRPr lang="en-US" sz="1150" dirty="0"/>
          </a:p>
        </p:txBody>
      </p:sp>
      <p:sp>
        <p:nvSpPr>
          <p:cNvPr id="14" name="Text 11"/>
          <p:cNvSpPr/>
          <p:nvPr/>
        </p:nvSpPr>
        <p:spPr>
          <a:xfrm>
            <a:off x="4946904" y="1417320"/>
            <a:ext cx="3858768" cy="1152144"/>
          </a:xfrm>
          <a:prstGeom prst="rect">
            <a:avLst/>
          </a:prstGeom>
          <a:noFill/>
          <a:ln/>
        </p:spPr>
        <p:txBody>
          <a:bodyPr wrap="square" lIns="0" tIns="0" rIns="0" bIns="0" rtlCol="0" anchor="ctr"/>
          <a:lstStyle/>
          <a:p>
            <a:pPr marL="0" indent="0">
              <a:buNone/>
            </a:pPr>
            <a:r>
              <a:rPr lang="en-US" sz="1000" dirty="0">
                <a:solidFill>
                  <a:srgbClr val="1A2E5A"/>
                </a:solidFill>
                <a:latin typeface="Calibri" pitchFamily="34" charset="0"/>
                <a:ea typeface="Calibri" pitchFamily="34" charset="-122"/>
                <a:cs typeface="Calibri" pitchFamily="34" charset="-120"/>
              </a:rPr>
              <a:t>Les généralités sur la zone ou le secteur ne suffisent pas. Le conseil doit démontrer l'adéquation entre la nature de la modification et l'activité réellement exercée.</a:t>
            </a:r>
            <a:endParaRPr lang="en-US" sz="1000" dirty="0"/>
          </a:p>
        </p:txBody>
      </p:sp>
      <p:sp>
        <p:nvSpPr>
          <p:cNvPr id="15" name="Shape 12"/>
          <p:cNvSpPr/>
          <p:nvPr/>
        </p:nvSpPr>
        <p:spPr>
          <a:xfrm>
            <a:off x="329184" y="2816352"/>
            <a:ext cx="4187952" cy="1828800"/>
          </a:xfrm>
          <a:prstGeom prst="roundRect">
            <a:avLst>
              <a:gd name="adj" fmla="val 3000"/>
            </a:avLst>
          </a:prstGeom>
          <a:solidFill>
            <a:srgbClr val="F0E6C8"/>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6" name="Shape 13"/>
          <p:cNvSpPr/>
          <p:nvPr/>
        </p:nvSpPr>
        <p:spPr>
          <a:xfrm>
            <a:off x="484632" y="2971800"/>
            <a:ext cx="384048" cy="384048"/>
          </a:xfrm>
          <a:prstGeom prst="ellipse">
            <a:avLst/>
          </a:prstGeom>
          <a:solidFill>
            <a:srgbClr val="1A2E5A"/>
          </a:solidFill>
          <a:ln w="12700">
            <a:solidFill>
              <a:srgbClr val="1A2E5A"/>
            </a:solidFill>
            <a:prstDash val="solid"/>
          </a:ln>
        </p:spPr>
        <p:txBody>
          <a:bodyPr/>
          <a:lstStyle/>
          <a:p>
            <a:endParaRPr lang="fr-FR"/>
          </a:p>
        </p:txBody>
      </p:sp>
      <p:sp>
        <p:nvSpPr>
          <p:cNvPr id="17" name="Text 14"/>
          <p:cNvSpPr/>
          <p:nvPr/>
        </p:nvSpPr>
        <p:spPr>
          <a:xfrm>
            <a:off x="484632" y="2971800"/>
            <a:ext cx="384048" cy="384048"/>
          </a:xfrm>
          <a:prstGeom prst="rect">
            <a:avLst/>
          </a:prstGeom>
          <a:noFill/>
          <a:ln/>
        </p:spPr>
        <p:txBody>
          <a:bodyPr wrap="square" lIns="0" tIns="0" rIns="0" bIns="0" rtlCol="0" anchor="ctr"/>
          <a:lstStyle/>
          <a:p>
            <a:pPr marL="0" indent="0" algn="ctr">
              <a:buNone/>
            </a:pPr>
            <a:r>
              <a:rPr lang="en-US" sz="1300" b="1" dirty="0">
                <a:solidFill>
                  <a:srgbClr val="B8962E"/>
                </a:solidFill>
                <a:latin typeface="Cambria" pitchFamily="34" charset="0"/>
                <a:ea typeface="Cambria" pitchFamily="34" charset="-122"/>
                <a:cs typeface="Cambria" pitchFamily="34" charset="-120"/>
              </a:rPr>
              <a:t>3</a:t>
            </a:r>
            <a:endParaRPr lang="en-US" sz="1300" dirty="0"/>
          </a:p>
        </p:txBody>
      </p:sp>
      <p:sp>
        <p:nvSpPr>
          <p:cNvPr id="18" name="Text 15"/>
          <p:cNvSpPr/>
          <p:nvPr/>
        </p:nvSpPr>
        <p:spPr>
          <a:xfrm>
            <a:off x="950976" y="3008376"/>
            <a:ext cx="3383280" cy="329184"/>
          </a:xfrm>
          <a:prstGeom prst="rect">
            <a:avLst/>
          </a:prstGeom>
          <a:noFill/>
          <a:ln/>
        </p:spPr>
        <p:txBody>
          <a:bodyPr wrap="square" lIns="0" tIns="0" rIns="0" bIns="0" rtlCol="0" anchor="ctr"/>
          <a:lstStyle/>
          <a:p>
            <a:pPr marL="0" indent="0">
              <a:buNone/>
            </a:pPr>
            <a:r>
              <a:rPr lang="en-US" sz="1150" b="1" dirty="0">
                <a:solidFill>
                  <a:srgbClr val="1A2E5A"/>
                </a:solidFill>
                <a:latin typeface="Cambria" pitchFamily="34" charset="0"/>
                <a:ea typeface="Cambria" pitchFamily="34" charset="-122"/>
                <a:cs typeface="Cambria" pitchFamily="34" charset="-120"/>
              </a:rPr>
              <a:t>Le rôle essentiel de l'expert judiciaire</a:t>
            </a:r>
            <a:endParaRPr lang="en-US" sz="1150" dirty="0"/>
          </a:p>
        </p:txBody>
      </p:sp>
      <p:sp>
        <p:nvSpPr>
          <p:cNvPr id="19" name="Text 16"/>
          <p:cNvSpPr/>
          <p:nvPr/>
        </p:nvSpPr>
        <p:spPr>
          <a:xfrm>
            <a:off x="484632" y="3410712"/>
            <a:ext cx="3858768" cy="1152144"/>
          </a:xfrm>
          <a:prstGeom prst="rect">
            <a:avLst/>
          </a:prstGeom>
          <a:noFill/>
          <a:ln/>
        </p:spPr>
        <p:txBody>
          <a:bodyPr wrap="square" lIns="0" tIns="0" rIns="0" bIns="0" rtlCol="0" anchor="ctr"/>
          <a:lstStyle/>
          <a:p>
            <a:pPr marL="0" indent="0">
              <a:buNone/>
            </a:pPr>
            <a:r>
              <a:rPr lang="en-US" sz="1000" dirty="0">
                <a:solidFill>
                  <a:srgbClr val="1A2E5A"/>
                </a:solidFill>
                <a:latin typeface="Calibri" pitchFamily="34" charset="0"/>
                <a:ea typeface="Calibri" pitchFamily="34" charset="-122"/>
                <a:cs typeface="Calibri" pitchFamily="34" charset="-120"/>
              </a:rPr>
              <a:t>C'est lui qui qualifie les données terrain et donne son avis sur le déplafonnement. La qualité de son rapport détermine souvent l'issue du litige.</a:t>
            </a:r>
            <a:endParaRPr lang="en-US" sz="1000" dirty="0"/>
          </a:p>
        </p:txBody>
      </p:sp>
      <p:sp>
        <p:nvSpPr>
          <p:cNvPr id="20" name="Shape 17"/>
          <p:cNvSpPr/>
          <p:nvPr/>
        </p:nvSpPr>
        <p:spPr>
          <a:xfrm>
            <a:off x="4791456" y="2816352"/>
            <a:ext cx="4187952" cy="1828800"/>
          </a:xfrm>
          <a:prstGeom prst="roundRect">
            <a:avLst>
              <a:gd name="adj" fmla="val 3000"/>
            </a:avLst>
          </a:prstGeom>
          <a:solidFill>
            <a:srgbClr val="D9E4F0"/>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21" name="Shape 18"/>
          <p:cNvSpPr/>
          <p:nvPr/>
        </p:nvSpPr>
        <p:spPr>
          <a:xfrm>
            <a:off x="4946904" y="2971800"/>
            <a:ext cx="384048" cy="384048"/>
          </a:xfrm>
          <a:prstGeom prst="ellipse">
            <a:avLst/>
          </a:prstGeom>
          <a:solidFill>
            <a:srgbClr val="1A2E5A"/>
          </a:solidFill>
          <a:ln w="12700">
            <a:solidFill>
              <a:srgbClr val="1A2E5A"/>
            </a:solidFill>
            <a:prstDash val="solid"/>
          </a:ln>
        </p:spPr>
        <p:txBody>
          <a:bodyPr/>
          <a:lstStyle/>
          <a:p>
            <a:endParaRPr lang="fr-FR"/>
          </a:p>
        </p:txBody>
      </p:sp>
      <p:sp>
        <p:nvSpPr>
          <p:cNvPr id="22" name="Text 19"/>
          <p:cNvSpPr/>
          <p:nvPr/>
        </p:nvSpPr>
        <p:spPr>
          <a:xfrm>
            <a:off x="4946904" y="2971800"/>
            <a:ext cx="384048" cy="384048"/>
          </a:xfrm>
          <a:prstGeom prst="rect">
            <a:avLst/>
          </a:prstGeom>
          <a:noFill/>
          <a:ln/>
        </p:spPr>
        <p:txBody>
          <a:bodyPr wrap="square" lIns="0" tIns="0" rIns="0" bIns="0" rtlCol="0" anchor="ctr"/>
          <a:lstStyle/>
          <a:p>
            <a:pPr marL="0" indent="0" algn="ctr">
              <a:buNone/>
            </a:pPr>
            <a:r>
              <a:rPr lang="en-US" sz="1300" b="1" dirty="0">
                <a:solidFill>
                  <a:srgbClr val="B8962E"/>
                </a:solidFill>
                <a:latin typeface="Cambria" pitchFamily="34" charset="0"/>
                <a:ea typeface="Cambria" pitchFamily="34" charset="-122"/>
                <a:cs typeface="Cambria" pitchFamily="34" charset="-120"/>
              </a:rPr>
              <a:t>4</a:t>
            </a:r>
            <a:endParaRPr lang="en-US" sz="1300" dirty="0"/>
          </a:p>
        </p:txBody>
      </p:sp>
      <p:sp>
        <p:nvSpPr>
          <p:cNvPr id="23" name="Text 20"/>
          <p:cNvSpPr/>
          <p:nvPr/>
        </p:nvSpPr>
        <p:spPr>
          <a:xfrm>
            <a:off x="5413248" y="3008376"/>
            <a:ext cx="3383280" cy="329184"/>
          </a:xfrm>
          <a:prstGeom prst="rect">
            <a:avLst/>
          </a:prstGeom>
          <a:noFill/>
          <a:ln/>
        </p:spPr>
        <p:txBody>
          <a:bodyPr wrap="square" lIns="0" tIns="0" rIns="0" bIns="0" rtlCol="0" anchor="ctr"/>
          <a:lstStyle/>
          <a:p>
            <a:pPr marL="0" indent="0">
              <a:buNone/>
            </a:pPr>
            <a:r>
              <a:rPr lang="en-US" sz="1150" b="1" dirty="0">
                <a:solidFill>
                  <a:srgbClr val="1A2E5A"/>
                </a:solidFill>
                <a:latin typeface="Cambria" pitchFamily="34" charset="0"/>
                <a:ea typeface="Cambria" pitchFamily="34" charset="-122"/>
                <a:cs typeface="Cambria" pitchFamily="34" charset="-120"/>
              </a:rPr>
              <a:t>Risque de surinterprétation</a:t>
            </a:r>
            <a:endParaRPr lang="en-US" sz="1150" dirty="0"/>
          </a:p>
        </p:txBody>
      </p:sp>
      <p:sp>
        <p:nvSpPr>
          <p:cNvPr id="24" name="Text 21"/>
          <p:cNvSpPr/>
          <p:nvPr/>
        </p:nvSpPr>
        <p:spPr>
          <a:xfrm>
            <a:off x="4946904" y="3410712"/>
            <a:ext cx="3858768" cy="1152144"/>
          </a:xfrm>
          <a:prstGeom prst="rect">
            <a:avLst/>
          </a:prstGeom>
          <a:noFill/>
          <a:ln/>
        </p:spPr>
        <p:txBody>
          <a:bodyPr wrap="square" lIns="0" tIns="0" rIns="0" bIns="0" rtlCol="0" anchor="ctr"/>
          <a:lstStyle/>
          <a:p>
            <a:pPr marL="0" indent="0">
              <a:buNone/>
            </a:pPr>
            <a:r>
              <a:rPr lang="en-US" sz="1000" dirty="0">
                <a:solidFill>
                  <a:srgbClr val="1A2E5A"/>
                </a:solidFill>
                <a:latin typeface="Calibri" pitchFamily="34" charset="0"/>
                <a:ea typeface="Calibri" pitchFamily="34" charset="-122"/>
                <a:cs typeface="Calibri" pitchFamily="34" charset="-120"/>
              </a:rPr>
              <a:t>« Potentiel ne suffit pas » ≠ « preuve allégée ». Il faut analyser la modification au regard du fonds exploité précis — pour éviter le retour aux généralités.</a:t>
            </a:r>
            <a:endParaRPr lang="en-US" sz="1000" dirty="0"/>
          </a:p>
        </p:txBody>
      </p:sp>
      <p:sp>
        <p:nvSpPr>
          <p:cNvPr id="25" name="Text 22"/>
          <p:cNvSpPr/>
          <p:nvPr/>
        </p:nvSpPr>
        <p:spPr>
          <a:xfrm>
            <a:off x="365760" y="4800600"/>
            <a:ext cx="8412480" cy="256032"/>
          </a:xfrm>
          <a:prstGeom prst="rect">
            <a:avLst/>
          </a:prstGeom>
          <a:noFill/>
          <a:ln/>
        </p:spPr>
        <p:txBody>
          <a:bodyPr wrap="square" lIns="0" tIns="0" rIns="0" bIns="0" rtlCol="0" anchor="ctr"/>
          <a:lstStyle/>
          <a:p>
            <a:pPr marL="0" indent="0">
              <a:buNone/>
            </a:pPr>
            <a:r>
              <a:rPr lang="en-US" sz="750" i="1" dirty="0">
                <a:solidFill>
                  <a:srgbClr val="5A6E8C"/>
                </a:solidFill>
                <a:latin typeface="Calibri" pitchFamily="34" charset="0"/>
                <a:ea typeface="Calibri" pitchFamily="34" charset="-122"/>
                <a:cs typeface="Calibri" pitchFamily="34" charset="-120"/>
              </a:rPr>
              <a:t>Lexbase Affaires n°827, 23 oct. 2025 | Loyers et Copropriété n°11, nov. 2025 | Cass. civ. 3, 18 sept. 2025, n°24-13.288</a:t>
            </a:r>
            <a:endParaRPr lang="en-US" sz="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A2E5A"/>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82880"/>
            <a:ext cx="7772400" cy="438912"/>
          </a:xfrm>
          <a:prstGeom prst="rect">
            <a:avLst/>
          </a:prstGeom>
          <a:noFill/>
          <a:ln/>
        </p:spPr>
        <p:txBody>
          <a:bodyPr wrap="square" lIns="0" tIns="0" rIns="0" bIns="0" rtlCol="0" anchor="ctr"/>
          <a:lstStyle/>
          <a:p>
            <a:pPr marL="0" indent="0">
              <a:buNone/>
            </a:pPr>
            <a:r>
              <a:rPr lang="en-US" sz="2200" b="1" dirty="0">
                <a:solidFill>
                  <a:srgbClr val="FFFFFF"/>
                </a:solidFill>
                <a:latin typeface="Cambria" pitchFamily="34" charset="0"/>
                <a:ea typeface="Cambria" pitchFamily="34" charset="-122"/>
                <a:cs typeface="Cambria" pitchFamily="34" charset="-120"/>
              </a:rPr>
              <a:t>Conclusion</a:t>
            </a:r>
            <a:endParaRPr lang="en-US" sz="2200" dirty="0"/>
          </a:p>
        </p:txBody>
      </p:sp>
      <p:sp>
        <p:nvSpPr>
          <p:cNvPr id="5" name="Shape 2"/>
          <p:cNvSpPr/>
          <p:nvPr/>
        </p:nvSpPr>
        <p:spPr>
          <a:xfrm>
            <a:off x="365760" y="768096"/>
            <a:ext cx="8412480" cy="877824"/>
          </a:xfrm>
          <a:prstGeom prst="roundRect">
            <a:avLst>
              <a:gd name="adj" fmla="val 5208"/>
            </a:avLst>
          </a:prstGeom>
          <a:solidFill>
            <a:srgbClr val="B8962E"/>
          </a:solidFill>
          <a:ln w="12700">
            <a:solidFill>
              <a:srgbClr val="B8962E"/>
            </a:solidFill>
            <a:prstDash val="solid"/>
          </a:ln>
        </p:spPr>
        <p:txBody>
          <a:bodyPr/>
          <a:lstStyle/>
          <a:p>
            <a:endParaRPr lang="fr-FR"/>
          </a:p>
        </p:txBody>
      </p:sp>
      <p:sp>
        <p:nvSpPr>
          <p:cNvPr id="6" name="Text 3"/>
          <p:cNvSpPr/>
          <p:nvPr/>
        </p:nvSpPr>
        <p:spPr>
          <a:xfrm>
            <a:off x="548640" y="822960"/>
            <a:ext cx="8046720" cy="347472"/>
          </a:xfrm>
          <a:prstGeom prst="rect">
            <a:avLst/>
          </a:prstGeom>
          <a:noFill/>
          <a:ln/>
        </p:spPr>
        <p:txBody>
          <a:bodyPr wrap="square" lIns="0" tIns="0" rIns="0" bIns="0" rtlCol="0" anchor="ctr"/>
          <a:lstStyle/>
          <a:p>
            <a:pPr marL="0" indent="0">
              <a:buNone/>
            </a:pPr>
            <a:r>
              <a:rPr lang="en-US" sz="1400" b="1" dirty="0">
                <a:solidFill>
                  <a:srgbClr val="1A2E5A"/>
                </a:solidFill>
                <a:latin typeface="Cambria" pitchFamily="34" charset="0"/>
                <a:ea typeface="Cambria" pitchFamily="34" charset="-122"/>
                <a:cs typeface="Cambria" pitchFamily="34" charset="-120"/>
              </a:rPr>
              <a:t>L'arc jurisprudentiel : objectif → subjectif → objectif nuancé</a:t>
            </a:r>
            <a:endParaRPr lang="en-US" sz="1400" dirty="0"/>
          </a:p>
        </p:txBody>
      </p:sp>
      <p:sp>
        <p:nvSpPr>
          <p:cNvPr id="7" name="Text 4"/>
          <p:cNvSpPr/>
          <p:nvPr/>
        </p:nvSpPr>
        <p:spPr>
          <a:xfrm>
            <a:off x="548640" y="1188720"/>
            <a:ext cx="8046720" cy="384048"/>
          </a:xfrm>
          <a:prstGeom prst="rect">
            <a:avLst/>
          </a:prstGeom>
          <a:noFill/>
          <a:ln/>
        </p:spPr>
        <p:txBody>
          <a:bodyPr wrap="square" lIns="0" tIns="0" rIns="0" bIns="0" rtlCol="0" anchor="ctr"/>
          <a:lstStyle/>
          <a:p>
            <a:pPr marL="0" indent="0">
              <a:buNone/>
            </a:pPr>
            <a:r>
              <a:rPr lang="en-US" sz="1100" dirty="0">
                <a:solidFill>
                  <a:srgbClr val="1A2E5A"/>
                </a:solidFill>
                <a:latin typeface="Calibri" pitchFamily="34" charset="0"/>
                <a:ea typeface="Calibri" pitchFamily="34" charset="-122"/>
                <a:cs typeface="Calibri" pitchFamily="34" charset="-120"/>
              </a:rPr>
              <a:t>L'arrêt du 18 sept. 2025 confirme la formule de 2011 tout en préservant l'exigence d'une analyse concrète au regard de l'activité exercée.</a:t>
            </a:r>
            <a:endParaRPr lang="en-US" sz="1100" dirty="0"/>
          </a:p>
        </p:txBody>
      </p:sp>
      <p:sp>
        <p:nvSpPr>
          <p:cNvPr id="8" name="Text 5"/>
          <p:cNvSpPr/>
          <p:nvPr/>
        </p:nvSpPr>
        <p:spPr>
          <a:xfrm>
            <a:off x="457200" y="1920240"/>
            <a:ext cx="8229600" cy="566928"/>
          </a:xfrm>
          <a:prstGeom prst="rect">
            <a:avLst/>
          </a:prstGeom>
          <a:noFill/>
          <a:ln/>
        </p:spPr>
        <p:txBody>
          <a:bodyPr wrap="square" lIns="0" tIns="0" rIns="0" bIns="0" rtlCol="0" anchor="ctr"/>
          <a:lstStyle/>
          <a:p>
            <a:pPr marL="0" indent="0">
              <a:buNone/>
            </a:pPr>
            <a:r>
              <a:rPr lang="en-US" sz="1300" b="1" dirty="0">
                <a:solidFill>
                  <a:srgbClr val="B8962E"/>
                </a:solidFill>
                <a:latin typeface="Calibri" pitchFamily="34" charset="0"/>
                <a:ea typeface="Calibri" pitchFamily="34" charset="-122"/>
                <a:cs typeface="Calibri" pitchFamily="34" charset="-120"/>
              </a:rPr>
              <a:t>▶  </a:t>
            </a:r>
            <a:r>
              <a:rPr lang="en-US" sz="1100" dirty="0">
                <a:solidFill>
                  <a:srgbClr val="FFFFFF"/>
                </a:solidFill>
                <a:latin typeface="Calibri" pitchFamily="34" charset="0"/>
                <a:ea typeface="Calibri" pitchFamily="34" charset="-122"/>
                <a:cs typeface="Calibri" pitchFamily="34" charset="-120"/>
              </a:rPr>
              <a:t>Le critère est potentiel, non effectif : une incidence « de nature à » profiter à l'activité suffit au déplafonnement.</a:t>
            </a:r>
            <a:endParaRPr lang="en-US" sz="1300" dirty="0"/>
          </a:p>
        </p:txBody>
      </p:sp>
      <p:sp>
        <p:nvSpPr>
          <p:cNvPr id="9" name="Text 6"/>
          <p:cNvSpPr/>
          <p:nvPr/>
        </p:nvSpPr>
        <p:spPr>
          <a:xfrm>
            <a:off x="457200" y="2578608"/>
            <a:ext cx="8229600" cy="566928"/>
          </a:xfrm>
          <a:prstGeom prst="rect">
            <a:avLst/>
          </a:prstGeom>
          <a:noFill/>
          <a:ln/>
        </p:spPr>
        <p:txBody>
          <a:bodyPr wrap="square" lIns="0" tIns="0" rIns="0" bIns="0" rtlCol="0" anchor="ctr"/>
          <a:lstStyle/>
          <a:p>
            <a:pPr marL="0" indent="0">
              <a:buNone/>
            </a:pPr>
            <a:r>
              <a:rPr lang="en-US" sz="1300" b="1" dirty="0">
                <a:solidFill>
                  <a:srgbClr val="B8962E"/>
                </a:solidFill>
                <a:latin typeface="Calibri" pitchFamily="34" charset="0"/>
                <a:ea typeface="Calibri" pitchFamily="34" charset="-122"/>
                <a:cs typeface="Calibri" pitchFamily="34" charset="-120"/>
              </a:rPr>
              <a:t>▶  </a:t>
            </a:r>
            <a:r>
              <a:rPr lang="en-US" sz="1100" dirty="0">
                <a:solidFill>
                  <a:srgbClr val="FFFFFF"/>
                </a:solidFill>
                <a:latin typeface="Calibri" pitchFamily="34" charset="0"/>
                <a:ea typeface="Calibri" pitchFamily="34" charset="-122"/>
                <a:cs typeface="Calibri" pitchFamily="34" charset="-120"/>
              </a:rPr>
              <a:t>Mais cette potentialité doit être démontrée concrètement sur le commerce réellement exploité — pas en général sur le secteur ou la zone.</a:t>
            </a:r>
            <a:endParaRPr lang="en-US" sz="1300" dirty="0"/>
          </a:p>
        </p:txBody>
      </p:sp>
      <p:sp>
        <p:nvSpPr>
          <p:cNvPr id="10" name="Text 7"/>
          <p:cNvSpPr/>
          <p:nvPr/>
        </p:nvSpPr>
        <p:spPr>
          <a:xfrm>
            <a:off x="457200" y="3236976"/>
            <a:ext cx="8229600" cy="566928"/>
          </a:xfrm>
          <a:prstGeom prst="rect">
            <a:avLst/>
          </a:prstGeom>
          <a:noFill/>
          <a:ln/>
        </p:spPr>
        <p:txBody>
          <a:bodyPr wrap="square" lIns="0" tIns="0" rIns="0" bIns="0" rtlCol="0" anchor="ctr"/>
          <a:lstStyle/>
          <a:p>
            <a:pPr marL="0" indent="0">
              <a:buNone/>
            </a:pPr>
            <a:r>
              <a:rPr lang="en-US" sz="1300" b="1" dirty="0">
                <a:solidFill>
                  <a:srgbClr val="B8962E"/>
                </a:solidFill>
                <a:latin typeface="Calibri" pitchFamily="34" charset="0"/>
                <a:ea typeface="Calibri" pitchFamily="34" charset="-122"/>
                <a:cs typeface="Calibri" pitchFamily="34" charset="-120"/>
              </a:rPr>
              <a:t>▶  </a:t>
            </a:r>
            <a:r>
              <a:rPr lang="en-US" sz="1100" dirty="0">
                <a:solidFill>
                  <a:srgbClr val="FFFFFF"/>
                </a:solidFill>
                <a:latin typeface="Calibri" pitchFamily="34" charset="0"/>
                <a:ea typeface="Calibri" pitchFamily="34" charset="-122"/>
                <a:cs typeface="Calibri" pitchFamily="34" charset="-120"/>
              </a:rPr>
              <a:t>Le chiffre d'affaires du preneur n'est pas déterminant, mais peut rester un indice utile pour appuyer la démonstration.</a:t>
            </a:r>
            <a:endParaRPr lang="en-US" sz="1300" dirty="0"/>
          </a:p>
        </p:txBody>
      </p:sp>
      <p:sp>
        <p:nvSpPr>
          <p:cNvPr id="11" name="Text 8"/>
          <p:cNvSpPr/>
          <p:nvPr/>
        </p:nvSpPr>
        <p:spPr>
          <a:xfrm>
            <a:off x="457200" y="3895344"/>
            <a:ext cx="8229600" cy="566928"/>
          </a:xfrm>
          <a:prstGeom prst="rect">
            <a:avLst/>
          </a:prstGeom>
          <a:noFill/>
          <a:ln/>
        </p:spPr>
        <p:txBody>
          <a:bodyPr wrap="square" lIns="0" tIns="0" rIns="0" bIns="0" rtlCol="0" anchor="ctr"/>
          <a:lstStyle/>
          <a:p>
            <a:pPr marL="0" indent="0">
              <a:buNone/>
            </a:pPr>
            <a:r>
              <a:rPr lang="en-US" sz="1300" b="1" dirty="0">
                <a:solidFill>
                  <a:srgbClr val="B8962E"/>
                </a:solidFill>
                <a:latin typeface="Calibri" pitchFamily="34" charset="0"/>
                <a:ea typeface="Calibri" pitchFamily="34" charset="-122"/>
                <a:cs typeface="Calibri" pitchFamily="34" charset="-120"/>
              </a:rPr>
              <a:t>▶  </a:t>
            </a:r>
            <a:r>
              <a:rPr lang="en-US" sz="1100" dirty="0">
                <a:solidFill>
                  <a:srgbClr val="FFFFFF"/>
                </a:solidFill>
                <a:latin typeface="Calibri" pitchFamily="34" charset="0"/>
                <a:ea typeface="Calibri" pitchFamily="34" charset="-122"/>
                <a:cs typeface="Calibri" pitchFamily="34" charset="-120"/>
              </a:rPr>
              <a:t>L'expert judiciaire conserve un rôle essentiel afin que ces données factuelles puissent trouver leur bonne qualification juridique devant le juge des loyers.</a:t>
            </a:r>
            <a:endParaRPr lang="en-US" sz="1300" dirty="0"/>
          </a:p>
        </p:txBody>
      </p:sp>
      <p:sp>
        <p:nvSpPr>
          <p:cNvPr id="12" name="Shape 9"/>
          <p:cNvSpPr/>
          <p:nvPr/>
        </p:nvSpPr>
        <p:spPr>
          <a:xfrm>
            <a:off x="1920240" y="4572000"/>
            <a:ext cx="5303520" cy="402336"/>
          </a:xfrm>
          <a:prstGeom prst="roundRect">
            <a:avLst>
              <a:gd name="adj" fmla="val 9091"/>
            </a:avLst>
          </a:prstGeom>
          <a:solidFill>
            <a:srgbClr val="FFFFFF">
              <a:alpha val="90000"/>
            </a:srgbClr>
          </a:solidFill>
          <a:ln w="12700">
            <a:solidFill>
              <a:srgbClr val="B8962E"/>
            </a:solidFill>
            <a:prstDash val="solid"/>
          </a:ln>
        </p:spPr>
        <p:txBody>
          <a:bodyPr/>
          <a:lstStyle/>
          <a:p>
            <a:endParaRPr lang="fr-FR"/>
          </a:p>
        </p:txBody>
      </p:sp>
      <p:sp>
        <p:nvSpPr>
          <p:cNvPr id="13" name="Text 10"/>
          <p:cNvSpPr/>
          <p:nvPr/>
        </p:nvSpPr>
        <p:spPr>
          <a:xfrm>
            <a:off x="1920240" y="4572000"/>
            <a:ext cx="5303520" cy="402336"/>
          </a:xfrm>
          <a:prstGeom prst="rect">
            <a:avLst/>
          </a:prstGeom>
          <a:noFill/>
          <a:ln/>
        </p:spPr>
        <p:txBody>
          <a:bodyPr wrap="square" lIns="0" tIns="0" rIns="0" bIns="0" rtlCol="0" anchor="ctr"/>
          <a:lstStyle/>
          <a:p>
            <a:pPr marL="0" indent="0" algn="ctr">
              <a:buNone/>
            </a:pPr>
            <a:r>
              <a:rPr lang="en-US" sz="1200" b="1" i="1" dirty="0">
                <a:solidFill>
                  <a:srgbClr val="B8962E"/>
                </a:solidFill>
                <a:latin typeface="Cambria" pitchFamily="34" charset="0"/>
                <a:ea typeface="Cambria" pitchFamily="34" charset="-122"/>
                <a:cs typeface="Cambria" pitchFamily="34" charset="-120"/>
              </a:rPr>
              <a:t>« L'analyse in concreto dans l'approche in abstracto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sp>
        <p:nvSpPr>
          <p:cNvPr id="3" name="Shape 1"/>
          <p:cNvSpPr/>
          <p:nvPr/>
        </p:nvSpPr>
        <p:spPr>
          <a:xfrm>
            <a:off x="0" y="5047488"/>
            <a:ext cx="9144000" cy="91440"/>
          </a:xfrm>
          <a:prstGeom prst="rect">
            <a:avLst/>
          </a:prstGeom>
          <a:solidFill>
            <a:srgbClr val="B8962E"/>
          </a:solidFill>
          <a:ln w="12700">
            <a:solidFill>
              <a:srgbClr val="B8962E"/>
            </a:solidFill>
            <a:prstDash val="solid"/>
          </a:ln>
        </p:spPr>
        <p:txBody>
          <a:bodyPr/>
          <a:lstStyle/>
          <a:p>
            <a:endParaRPr lang="fr-FR"/>
          </a:p>
        </p:txBody>
      </p:sp>
      <p:pic>
        <p:nvPicPr>
          <p:cNvPr id="4" name="Image 0" descr="preencoded.png"/>
          <p:cNvPicPr>
            <a:picLocks noChangeAspect="1"/>
          </p:cNvPicPr>
          <p:nvPr/>
        </p:nvPicPr>
        <p:blipFill>
          <a:blip r:embed="rId3"/>
          <a:stretch>
            <a:fillRect/>
          </a:stretch>
        </p:blipFill>
        <p:spPr>
          <a:xfrm>
            <a:off x="3108960" y="228600"/>
            <a:ext cx="2926080" cy="1938528"/>
          </a:xfrm>
          <a:prstGeom prst="rect">
            <a:avLst/>
          </a:prstGeom>
        </p:spPr>
      </p:pic>
      <p:sp>
        <p:nvSpPr>
          <p:cNvPr id="5" name="Text 2"/>
          <p:cNvSpPr/>
          <p:nvPr/>
        </p:nvSpPr>
        <p:spPr>
          <a:xfrm>
            <a:off x="914400" y="2304288"/>
            <a:ext cx="7315200" cy="502920"/>
          </a:xfrm>
          <a:prstGeom prst="rect">
            <a:avLst/>
          </a:prstGeom>
          <a:noFill/>
          <a:ln/>
        </p:spPr>
        <p:txBody>
          <a:bodyPr wrap="square" lIns="0" tIns="0" rIns="0" bIns="0" rtlCol="0" anchor="ctr"/>
          <a:lstStyle/>
          <a:p>
            <a:pPr marL="0" indent="0" algn="ctr">
              <a:buNone/>
            </a:pPr>
            <a:r>
              <a:rPr lang="en-US" sz="2200" b="1" dirty="0">
                <a:solidFill>
                  <a:srgbClr val="1A2E5A"/>
                </a:solidFill>
                <a:latin typeface="Cambria" pitchFamily="34" charset="0"/>
                <a:ea typeface="Cambria" pitchFamily="34" charset="-122"/>
                <a:cs typeface="Cambria" pitchFamily="34" charset="-120"/>
              </a:rPr>
              <a:t>Jérôme CULIOLI</a:t>
            </a:r>
            <a:endParaRPr lang="en-US" sz="2200" dirty="0"/>
          </a:p>
        </p:txBody>
      </p:sp>
      <p:sp>
        <p:nvSpPr>
          <p:cNvPr id="6" name="Text 3"/>
          <p:cNvSpPr/>
          <p:nvPr/>
        </p:nvSpPr>
        <p:spPr>
          <a:xfrm>
            <a:off x="914400" y="2816352"/>
            <a:ext cx="7315200" cy="292608"/>
          </a:xfrm>
          <a:prstGeom prst="rect">
            <a:avLst/>
          </a:prstGeom>
          <a:noFill/>
          <a:ln/>
        </p:spPr>
        <p:txBody>
          <a:bodyPr wrap="square" lIns="0" tIns="0" rIns="0" bIns="0" rtlCol="0" anchor="ctr"/>
          <a:lstStyle/>
          <a:p>
            <a:pPr marL="0" indent="0" algn="ctr">
              <a:buNone/>
            </a:pPr>
            <a:r>
              <a:rPr lang="en-US" sz="1300" dirty="0">
                <a:solidFill>
                  <a:srgbClr val="B8962E"/>
                </a:solidFill>
                <a:latin typeface="Calibri" pitchFamily="34" charset="0"/>
                <a:ea typeface="Calibri" pitchFamily="34" charset="-122"/>
                <a:cs typeface="Calibri" pitchFamily="34" charset="-120"/>
              </a:rPr>
              <a:t>Avocat  |  jerome.culioli@jurisfiducia.fr</a:t>
            </a:r>
            <a:endParaRPr lang="en-US" sz="1300" dirty="0"/>
          </a:p>
        </p:txBody>
      </p:sp>
      <p:sp>
        <p:nvSpPr>
          <p:cNvPr id="7" name="Shape 4"/>
          <p:cNvSpPr/>
          <p:nvPr/>
        </p:nvSpPr>
        <p:spPr>
          <a:xfrm>
            <a:off x="457200" y="3273552"/>
            <a:ext cx="3840480" cy="1481328"/>
          </a:xfrm>
          <a:prstGeom prst="roundRect">
            <a:avLst>
              <a:gd name="adj" fmla="val 3704"/>
            </a:avLst>
          </a:prstGeom>
          <a:solidFill>
            <a:srgbClr val="1A2E5A"/>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8" name="Text 5"/>
          <p:cNvSpPr/>
          <p:nvPr/>
        </p:nvSpPr>
        <p:spPr>
          <a:xfrm>
            <a:off x="621792" y="3346704"/>
            <a:ext cx="3511296" cy="274320"/>
          </a:xfrm>
          <a:prstGeom prst="rect">
            <a:avLst/>
          </a:prstGeom>
          <a:noFill/>
          <a:ln/>
        </p:spPr>
        <p:txBody>
          <a:bodyPr wrap="square" lIns="0" tIns="0" rIns="0" bIns="0" rtlCol="0" anchor="ctr"/>
          <a:lstStyle/>
          <a:p>
            <a:pPr marL="0" indent="0">
              <a:buNone/>
            </a:pPr>
            <a:r>
              <a:rPr lang="en-US" sz="1200" b="1" dirty="0">
                <a:solidFill>
                  <a:srgbClr val="B8962E"/>
                </a:solidFill>
                <a:latin typeface="Cambria" pitchFamily="34" charset="0"/>
                <a:ea typeface="Cambria" pitchFamily="34" charset="-122"/>
                <a:cs typeface="Cambria" pitchFamily="34" charset="-120"/>
              </a:rPr>
              <a:t>NICE</a:t>
            </a:r>
            <a:endParaRPr lang="en-US" sz="1200" dirty="0"/>
          </a:p>
        </p:txBody>
      </p:sp>
      <p:sp>
        <p:nvSpPr>
          <p:cNvPr id="9" name="Text 6"/>
          <p:cNvSpPr/>
          <p:nvPr/>
        </p:nvSpPr>
        <p:spPr>
          <a:xfrm>
            <a:off x="621792" y="3639312"/>
            <a:ext cx="3511296" cy="1051560"/>
          </a:xfrm>
          <a:prstGeom prst="rect">
            <a:avLst/>
          </a:prstGeom>
          <a:noFill/>
          <a:ln/>
        </p:spPr>
        <p:txBody>
          <a:bodyPr wrap="square" lIns="0" tIns="0" rIns="0" bIns="0" rtlCol="0" anchor="ctr"/>
          <a:lstStyle/>
          <a:p>
            <a:pPr marL="0" indent="0">
              <a:buNone/>
            </a:pPr>
            <a:r>
              <a:rPr lang="en-US" sz="1100" dirty="0">
                <a:solidFill>
                  <a:srgbClr val="FFFFFF"/>
                </a:solidFill>
                <a:latin typeface="Calibri" pitchFamily="34" charset="0"/>
                <a:ea typeface="Calibri" pitchFamily="34" charset="-122"/>
                <a:cs typeface="Calibri" pitchFamily="34" charset="-120"/>
              </a:rPr>
              <a:t>27, bd. Victor Hugo</a:t>
            </a:r>
            <a:endParaRPr lang="en-US" sz="1100" dirty="0"/>
          </a:p>
          <a:p>
            <a:pPr marL="0" indent="0">
              <a:buNone/>
            </a:pPr>
            <a:r>
              <a:rPr lang="en-US" sz="1100" dirty="0">
                <a:solidFill>
                  <a:srgbClr val="FFFFFF"/>
                </a:solidFill>
                <a:latin typeface="Calibri" pitchFamily="34" charset="0"/>
                <a:ea typeface="Calibri" pitchFamily="34" charset="-122"/>
                <a:cs typeface="Calibri" pitchFamily="34" charset="-120"/>
              </a:rPr>
              <a:t>06000 Nice</a:t>
            </a:r>
            <a:endParaRPr lang="en-US" sz="1100" dirty="0"/>
          </a:p>
          <a:p>
            <a:pPr marL="0" indent="0">
              <a:buNone/>
            </a:pPr>
            <a:r>
              <a:rPr lang="en-US" sz="1100" dirty="0">
                <a:solidFill>
                  <a:srgbClr val="FFFFFF"/>
                </a:solidFill>
                <a:latin typeface="Calibri" pitchFamily="34" charset="0"/>
                <a:ea typeface="Calibri" pitchFamily="34" charset="-122"/>
                <a:cs typeface="Calibri" pitchFamily="34" charset="-120"/>
              </a:rPr>
              <a:t>Tél. 04 97 03 13 00  |  Fax. 04 97 03 13 01</a:t>
            </a:r>
            <a:endParaRPr lang="en-US" sz="1100" dirty="0"/>
          </a:p>
        </p:txBody>
      </p:sp>
      <p:sp>
        <p:nvSpPr>
          <p:cNvPr id="10" name="Shape 7"/>
          <p:cNvSpPr/>
          <p:nvPr/>
        </p:nvSpPr>
        <p:spPr>
          <a:xfrm>
            <a:off x="4846320" y="3273552"/>
            <a:ext cx="3840480" cy="1481328"/>
          </a:xfrm>
          <a:prstGeom prst="roundRect">
            <a:avLst>
              <a:gd name="adj" fmla="val 3704"/>
            </a:avLst>
          </a:prstGeom>
          <a:solidFill>
            <a:srgbClr val="1A2E5A"/>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1" name="Text 8"/>
          <p:cNvSpPr/>
          <p:nvPr/>
        </p:nvSpPr>
        <p:spPr>
          <a:xfrm>
            <a:off x="5010912" y="3346704"/>
            <a:ext cx="3511296" cy="274320"/>
          </a:xfrm>
          <a:prstGeom prst="rect">
            <a:avLst/>
          </a:prstGeom>
          <a:noFill/>
          <a:ln/>
        </p:spPr>
        <p:txBody>
          <a:bodyPr wrap="square" lIns="0" tIns="0" rIns="0" bIns="0" rtlCol="0" anchor="ctr"/>
          <a:lstStyle/>
          <a:p>
            <a:pPr marL="0" indent="0">
              <a:buNone/>
            </a:pPr>
            <a:r>
              <a:rPr lang="en-US" sz="1200" b="1" dirty="0">
                <a:solidFill>
                  <a:srgbClr val="B8962E"/>
                </a:solidFill>
                <a:latin typeface="Cambria" pitchFamily="34" charset="0"/>
                <a:ea typeface="Cambria" pitchFamily="34" charset="-122"/>
                <a:cs typeface="Cambria" pitchFamily="34" charset="-120"/>
              </a:rPr>
              <a:t>PARIS</a:t>
            </a:r>
            <a:endParaRPr lang="en-US" sz="1200" dirty="0"/>
          </a:p>
        </p:txBody>
      </p:sp>
      <p:sp>
        <p:nvSpPr>
          <p:cNvPr id="12" name="Text 9"/>
          <p:cNvSpPr/>
          <p:nvPr/>
        </p:nvSpPr>
        <p:spPr>
          <a:xfrm>
            <a:off x="5010912" y="3639312"/>
            <a:ext cx="3511296" cy="1051560"/>
          </a:xfrm>
          <a:prstGeom prst="rect">
            <a:avLst/>
          </a:prstGeom>
          <a:noFill/>
          <a:ln/>
        </p:spPr>
        <p:txBody>
          <a:bodyPr wrap="square" lIns="0" tIns="0" rIns="0" bIns="0" rtlCol="0" anchor="ctr"/>
          <a:lstStyle/>
          <a:p>
            <a:pPr marL="0" indent="0">
              <a:buNone/>
            </a:pPr>
            <a:r>
              <a:rPr lang="en-US" sz="1100" dirty="0">
                <a:solidFill>
                  <a:srgbClr val="FFFFFF"/>
                </a:solidFill>
                <a:latin typeface="Calibri" pitchFamily="34" charset="0"/>
                <a:ea typeface="Calibri" pitchFamily="34" charset="-122"/>
                <a:cs typeface="Calibri" pitchFamily="34" charset="-120"/>
              </a:rPr>
              <a:t>20, rue du Louvre</a:t>
            </a:r>
            <a:endParaRPr lang="en-US" sz="1100" dirty="0"/>
          </a:p>
          <a:p>
            <a:pPr marL="0" indent="0">
              <a:buNone/>
            </a:pPr>
            <a:r>
              <a:rPr lang="en-US" sz="1100" dirty="0">
                <a:solidFill>
                  <a:srgbClr val="FFFFFF"/>
                </a:solidFill>
                <a:latin typeface="Calibri" pitchFamily="34" charset="0"/>
                <a:ea typeface="Calibri" pitchFamily="34" charset="-122"/>
                <a:cs typeface="Calibri" pitchFamily="34" charset="-120"/>
              </a:rPr>
              <a:t>75001 Paris</a:t>
            </a:r>
            <a:endParaRPr lang="en-US" sz="1100" dirty="0"/>
          </a:p>
          <a:p>
            <a:pPr marL="0" indent="0">
              <a:buNone/>
            </a:pPr>
            <a:r>
              <a:rPr lang="en-US" sz="1100" dirty="0">
                <a:solidFill>
                  <a:srgbClr val="FFFFFF"/>
                </a:solidFill>
                <a:latin typeface="Calibri" pitchFamily="34" charset="0"/>
                <a:ea typeface="Calibri" pitchFamily="34" charset="-122"/>
                <a:cs typeface="Calibri" pitchFamily="34" charset="-120"/>
              </a:rPr>
              <a:t>Tél. 01 42 44 12 52  |  Fax. 01 42 61 99 30</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201168"/>
            <a:ext cx="7315200" cy="502920"/>
          </a:xfrm>
          <a:prstGeom prst="rect">
            <a:avLst/>
          </a:prstGeom>
          <a:noFill/>
          <a:ln/>
        </p:spPr>
        <p:txBody>
          <a:bodyPr wrap="square" lIns="0" tIns="0" rIns="0" bIns="0" rtlCol="0" anchor="ctr"/>
          <a:lstStyle/>
          <a:p>
            <a:pPr marL="0" indent="0">
              <a:buNone/>
            </a:pPr>
            <a:r>
              <a:rPr lang="en-US" sz="2400" b="1" dirty="0">
                <a:solidFill>
                  <a:srgbClr val="1A2E5A"/>
                </a:solidFill>
                <a:latin typeface="Cambria" pitchFamily="34" charset="0"/>
                <a:ea typeface="Cambria" pitchFamily="34" charset="-122"/>
                <a:cs typeface="Cambria" pitchFamily="34" charset="-120"/>
              </a:rPr>
              <a:t>Plan de la présentation</a:t>
            </a:r>
            <a:endParaRPr lang="en-US" sz="2400" dirty="0"/>
          </a:p>
        </p:txBody>
      </p:sp>
      <p:sp>
        <p:nvSpPr>
          <p:cNvPr id="5" name="Shape 2"/>
          <p:cNvSpPr/>
          <p:nvPr/>
        </p:nvSpPr>
        <p:spPr>
          <a:xfrm>
            <a:off x="365760" y="960120"/>
            <a:ext cx="3931920" cy="731520"/>
          </a:xfrm>
          <a:prstGeom prst="roundRect">
            <a:avLst>
              <a:gd name="adj" fmla="val 6250"/>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6" name="Text 3"/>
          <p:cNvSpPr/>
          <p:nvPr/>
        </p:nvSpPr>
        <p:spPr>
          <a:xfrm>
            <a:off x="493776" y="1051560"/>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01</a:t>
            </a:r>
            <a:endParaRPr lang="en-US" sz="1900" dirty="0"/>
          </a:p>
        </p:txBody>
      </p:sp>
      <p:sp>
        <p:nvSpPr>
          <p:cNvPr id="7" name="Text 4"/>
          <p:cNvSpPr/>
          <p:nvPr/>
        </p:nvSpPr>
        <p:spPr>
          <a:xfrm>
            <a:off x="987552" y="1051560"/>
            <a:ext cx="3218688" cy="530352"/>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Cadre général : valeur locative &amp; plafonnement</a:t>
            </a:r>
            <a:endParaRPr lang="en-US" sz="1050" dirty="0"/>
          </a:p>
        </p:txBody>
      </p:sp>
      <p:sp>
        <p:nvSpPr>
          <p:cNvPr id="8" name="Shape 5"/>
          <p:cNvSpPr/>
          <p:nvPr/>
        </p:nvSpPr>
        <p:spPr>
          <a:xfrm>
            <a:off x="4846320" y="960120"/>
            <a:ext cx="3931920" cy="731520"/>
          </a:xfrm>
          <a:prstGeom prst="roundRect">
            <a:avLst>
              <a:gd name="adj" fmla="val 6250"/>
            </a:avLst>
          </a:prstGeom>
          <a:solidFill>
            <a:srgbClr val="D9E4F0"/>
          </a:solidFill>
          <a:ln w="12700">
            <a:solidFill>
              <a:srgbClr val="D9E4F0"/>
            </a:solidFill>
            <a:prstDash val="solid"/>
          </a:ln>
          <a:effectLst>
            <a:outerShdw blurRad="101600" dist="38100" dir="2700000" algn="bl" rotWithShape="0">
              <a:srgbClr val="000000">
                <a:alpha val="13000"/>
              </a:srgbClr>
            </a:outerShdw>
          </a:effectLst>
        </p:spPr>
        <p:txBody>
          <a:bodyPr/>
          <a:lstStyle/>
          <a:p>
            <a:endParaRPr lang="fr-FR"/>
          </a:p>
        </p:txBody>
      </p:sp>
      <p:sp>
        <p:nvSpPr>
          <p:cNvPr id="9" name="Text 6"/>
          <p:cNvSpPr/>
          <p:nvPr/>
        </p:nvSpPr>
        <p:spPr>
          <a:xfrm>
            <a:off x="4974336" y="1051560"/>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02</a:t>
            </a:r>
            <a:endParaRPr lang="en-US" sz="1900" dirty="0"/>
          </a:p>
        </p:txBody>
      </p:sp>
      <p:sp>
        <p:nvSpPr>
          <p:cNvPr id="10" name="Text 7"/>
          <p:cNvSpPr/>
          <p:nvPr/>
        </p:nvSpPr>
        <p:spPr>
          <a:xfrm>
            <a:off x="5468112" y="1051560"/>
            <a:ext cx="3218688" cy="530352"/>
          </a:xfrm>
          <a:prstGeom prst="rect">
            <a:avLst/>
          </a:prstGeom>
          <a:noFill/>
          <a:ln/>
        </p:spPr>
        <p:txBody>
          <a:bodyPr wrap="square" lIns="0" tIns="0" rIns="0" bIns="0" rtlCol="0" anchor="ctr"/>
          <a:lstStyle/>
          <a:p>
            <a:pPr marL="0" indent="0">
              <a:buNone/>
            </a:pPr>
            <a:r>
              <a:rPr lang="en-US" sz="1050" dirty="0">
                <a:solidFill>
                  <a:srgbClr val="1A2E5A"/>
                </a:solidFill>
                <a:latin typeface="Calibri" pitchFamily="34" charset="0"/>
                <a:ea typeface="Calibri" pitchFamily="34" charset="-122"/>
                <a:cs typeface="Calibri" pitchFamily="34" charset="-120"/>
              </a:rPr>
              <a:t>Les textes de référence : L. 145-34 &amp; R. 145-6 C. com.</a:t>
            </a:r>
            <a:endParaRPr lang="en-US" sz="1050" dirty="0"/>
          </a:p>
        </p:txBody>
      </p:sp>
      <p:sp>
        <p:nvSpPr>
          <p:cNvPr id="11" name="Shape 8"/>
          <p:cNvSpPr/>
          <p:nvPr/>
        </p:nvSpPr>
        <p:spPr>
          <a:xfrm>
            <a:off x="365760" y="1892808"/>
            <a:ext cx="3931920" cy="731520"/>
          </a:xfrm>
          <a:prstGeom prst="roundRect">
            <a:avLst>
              <a:gd name="adj" fmla="val 6250"/>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12" name="Text 9"/>
          <p:cNvSpPr/>
          <p:nvPr/>
        </p:nvSpPr>
        <p:spPr>
          <a:xfrm>
            <a:off x="493776" y="1984248"/>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03</a:t>
            </a:r>
            <a:endParaRPr lang="en-US" sz="1900" dirty="0"/>
          </a:p>
        </p:txBody>
      </p:sp>
      <p:sp>
        <p:nvSpPr>
          <p:cNvPr id="13" name="Text 10"/>
          <p:cNvSpPr/>
          <p:nvPr/>
        </p:nvSpPr>
        <p:spPr>
          <a:xfrm>
            <a:off x="987552" y="1984248"/>
            <a:ext cx="3218688" cy="530352"/>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Un arrêt structurant : Cass. civ. 3, 14 septembre 2011</a:t>
            </a:r>
            <a:endParaRPr lang="en-US" sz="1050" dirty="0"/>
          </a:p>
        </p:txBody>
      </p:sp>
      <p:sp>
        <p:nvSpPr>
          <p:cNvPr id="14" name="Shape 11"/>
          <p:cNvSpPr/>
          <p:nvPr/>
        </p:nvSpPr>
        <p:spPr>
          <a:xfrm>
            <a:off x="4846320" y="1892808"/>
            <a:ext cx="3931920" cy="731520"/>
          </a:xfrm>
          <a:prstGeom prst="roundRect">
            <a:avLst>
              <a:gd name="adj" fmla="val 6250"/>
            </a:avLst>
          </a:prstGeom>
          <a:solidFill>
            <a:srgbClr val="D9E4F0"/>
          </a:solidFill>
          <a:ln w="12700">
            <a:solidFill>
              <a:srgbClr val="D9E4F0"/>
            </a:solidFill>
            <a:prstDash val="solid"/>
          </a:ln>
          <a:effectLst>
            <a:outerShdw blurRad="101600" dist="38100" dir="2700000" algn="bl" rotWithShape="0">
              <a:srgbClr val="000000">
                <a:alpha val="13000"/>
              </a:srgbClr>
            </a:outerShdw>
          </a:effectLst>
        </p:spPr>
        <p:txBody>
          <a:bodyPr/>
          <a:lstStyle/>
          <a:p>
            <a:endParaRPr lang="fr-FR"/>
          </a:p>
        </p:txBody>
      </p:sp>
      <p:sp>
        <p:nvSpPr>
          <p:cNvPr id="15" name="Text 12"/>
          <p:cNvSpPr/>
          <p:nvPr/>
        </p:nvSpPr>
        <p:spPr>
          <a:xfrm>
            <a:off x="4974336" y="1984248"/>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04</a:t>
            </a:r>
            <a:endParaRPr lang="en-US" sz="1900" dirty="0"/>
          </a:p>
        </p:txBody>
      </p:sp>
      <p:sp>
        <p:nvSpPr>
          <p:cNvPr id="16" name="Text 13"/>
          <p:cNvSpPr/>
          <p:nvPr/>
        </p:nvSpPr>
        <p:spPr>
          <a:xfrm>
            <a:off x="5468112" y="1984248"/>
            <a:ext cx="3218688" cy="530352"/>
          </a:xfrm>
          <a:prstGeom prst="rect">
            <a:avLst/>
          </a:prstGeom>
          <a:noFill/>
          <a:ln/>
        </p:spPr>
        <p:txBody>
          <a:bodyPr wrap="square" lIns="0" tIns="0" rIns="0" bIns="0" rtlCol="0" anchor="ctr"/>
          <a:lstStyle/>
          <a:p>
            <a:pPr marL="0" indent="0">
              <a:buNone/>
            </a:pPr>
            <a:r>
              <a:rPr lang="en-US" sz="1050" dirty="0">
                <a:solidFill>
                  <a:srgbClr val="1A2E5A"/>
                </a:solidFill>
                <a:latin typeface="Calibri" pitchFamily="34" charset="0"/>
                <a:ea typeface="Calibri" pitchFamily="34" charset="-122"/>
                <a:cs typeface="Calibri" pitchFamily="34" charset="-120"/>
              </a:rPr>
              <a:t>L'évolution jurisprudentielle avant le 18 septembre 2025</a:t>
            </a:r>
            <a:endParaRPr lang="en-US" sz="1050" dirty="0"/>
          </a:p>
        </p:txBody>
      </p:sp>
      <p:sp>
        <p:nvSpPr>
          <p:cNvPr id="17" name="Shape 14"/>
          <p:cNvSpPr/>
          <p:nvPr/>
        </p:nvSpPr>
        <p:spPr>
          <a:xfrm>
            <a:off x="365760" y="2825496"/>
            <a:ext cx="3931920" cy="731520"/>
          </a:xfrm>
          <a:prstGeom prst="roundRect">
            <a:avLst>
              <a:gd name="adj" fmla="val 6250"/>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18" name="Text 15"/>
          <p:cNvSpPr/>
          <p:nvPr/>
        </p:nvSpPr>
        <p:spPr>
          <a:xfrm>
            <a:off x="493776" y="2916936"/>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05</a:t>
            </a:r>
            <a:endParaRPr lang="en-US" sz="1900" dirty="0"/>
          </a:p>
        </p:txBody>
      </p:sp>
      <p:sp>
        <p:nvSpPr>
          <p:cNvPr id="19" name="Text 16"/>
          <p:cNvSpPr/>
          <p:nvPr/>
        </p:nvSpPr>
        <p:spPr>
          <a:xfrm>
            <a:off x="987552" y="2916936"/>
            <a:ext cx="3218688" cy="530352"/>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Le chiffre d'affaires : un critère inadapté</a:t>
            </a:r>
            <a:endParaRPr lang="en-US" sz="1050" dirty="0"/>
          </a:p>
        </p:txBody>
      </p:sp>
      <p:sp>
        <p:nvSpPr>
          <p:cNvPr id="20" name="Shape 17"/>
          <p:cNvSpPr/>
          <p:nvPr/>
        </p:nvSpPr>
        <p:spPr>
          <a:xfrm>
            <a:off x="4846320" y="2825496"/>
            <a:ext cx="3931920" cy="731520"/>
          </a:xfrm>
          <a:prstGeom prst="roundRect">
            <a:avLst>
              <a:gd name="adj" fmla="val 6250"/>
            </a:avLst>
          </a:prstGeom>
          <a:solidFill>
            <a:srgbClr val="D9E4F0"/>
          </a:solidFill>
          <a:ln w="12700">
            <a:solidFill>
              <a:srgbClr val="D9E4F0"/>
            </a:solidFill>
            <a:prstDash val="solid"/>
          </a:ln>
          <a:effectLst>
            <a:outerShdw blurRad="101600" dist="38100" dir="2700000" algn="bl" rotWithShape="0">
              <a:srgbClr val="000000">
                <a:alpha val="13000"/>
              </a:srgbClr>
            </a:outerShdw>
          </a:effectLst>
        </p:spPr>
        <p:txBody>
          <a:bodyPr/>
          <a:lstStyle/>
          <a:p>
            <a:endParaRPr lang="fr-FR"/>
          </a:p>
        </p:txBody>
      </p:sp>
      <p:sp>
        <p:nvSpPr>
          <p:cNvPr id="21" name="Text 18"/>
          <p:cNvSpPr/>
          <p:nvPr/>
        </p:nvSpPr>
        <p:spPr>
          <a:xfrm>
            <a:off x="4974336" y="2916936"/>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06</a:t>
            </a:r>
            <a:endParaRPr lang="en-US" sz="1900" dirty="0"/>
          </a:p>
        </p:txBody>
      </p:sp>
      <p:sp>
        <p:nvSpPr>
          <p:cNvPr id="22" name="Text 19"/>
          <p:cNvSpPr/>
          <p:nvPr/>
        </p:nvSpPr>
        <p:spPr>
          <a:xfrm>
            <a:off x="5468112" y="2916936"/>
            <a:ext cx="3218688" cy="530352"/>
          </a:xfrm>
          <a:prstGeom prst="rect">
            <a:avLst/>
          </a:prstGeom>
          <a:noFill/>
          <a:ln/>
        </p:spPr>
        <p:txBody>
          <a:bodyPr wrap="square" lIns="0" tIns="0" rIns="0" bIns="0" rtlCol="0" anchor="ctr"/>
          <a:lstStyle/>
          <a:p>
            <a:pPr marL="0" indent="0">
              <a:buNone/>
            </a:pPr>
            <a:r>
              <a:rPr lang="en-US" sz="1050" dirty="0">
                <a:solidFill>
                  <a:srgbClr val="1A2E5A"/>
                </a:solidFill>
                <a:latin typeface="Calibri" pitchFamily="34" charset="0"/>
                <a:ea typeface="Calibri" pitchFamily="34" charset="-122"/>
                <a:cs typeface="Calibri" pitchFamily="34" charset="-120"/>
              </a:rPr>
              <a:t>L'arrêt du 18 septembre 2025 : principe retenu</a:t>
            </a:r>
            <a:endParaRPr lang="en-US" sz="1050" dirty="0"/>
          </a:p>
        </p:txBody>
      </p:sp>
      <p:sp>
        <p:nvSpPr>
          <p:cNvPr id="23" name="Shape 20"/>
          <p:cNvSpPr/>
          <p:nvPr/>
        </p:nvSpPr>
        <p:spPr>
          <a:xfrm>
            <a:off x="365760" y="3758184"/>
            <a:ext cx="3931920" cy="731520"/>
          </a:xfrm>
          <a:prstGeom prst="roundRect">
            <a:avLst>
              <a:gd name="adj" fmla="val 6250"/>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24" name="Text 21"/>
          <p:cNvSpPr/>
          <p:nvPr/>
        </p:nvSpPr>
        <p:spPr>
          <a:xfrm>
            <a:off x="493776" y="3849624"/>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07</a:t>
            </a:r>
            <a:endParaRPr lang="en-US" sz="1900" dirty="0"/>
          </a:p>
        </p:txBody>
      </p:sp>
      <p:sp>
        <p:nvSpPr>
          <p:cNvPr id="25" name="Text 22"/>
          <p:cNvSpPr/>
          <p:nvPr/>
        </p:nvSpPr>
        <p:spPr>
          <a:xfrm>
            <a:off x="987552" y="3849624"/>
            <a:ext cx="3218688" cy="530352"/>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In abstracto nuancé : portée et risques</a:t>
            </a:r>
            <a:endParaRPr lang="en-US" sz="1050" dirty="0"/>
          </a:p>
        </p:txBody>
      </p:sp>
      <p:sp>
        <p:nvSpPr>
          <p:cNvPr id="26" name="Shape 23"/>
          <p:cNvSpPr/>
          <p:nvPr/>
        </p:nvSpPr>
        <p:spPr>
          <a:xfrm>
            <a:off x="4846320" y="3758184"/>
            <a:ext cx="3931920" cy="731520"/>
          </a:xfrm>
          <a:prstGeom prst="roundRect">
            <a:avLst>
              <a:gd name="adj" fmla="val 6250"/>
            </a:avLst>
          </a:prstGeom>
          <a:solidFill>
            <a:srgbClr val="D9E4F0"/>
          </a:solidFill>
          <a:ln w="12700">
            <a:solidFill>
              <a:srgbClr val="D9E4F0"/>
            </a:solidFill>
            <a:prstDash val="solid"/>
          </a:ln>
          <a:effectLst>
            <a:outerShdw blurRad="101600" dist="38100" dir="2700000" algn="bl" rotWithShape="0">
              <a:srgbClr val="000000">
                <a:alpha val="13000"/>
              </a:srgbClr>
            </a:outerShdw>
          </a:effectLst>
        </p:spPr>
        <p:txBody>
          <a:bodyPr/>
          <a:lstStyle/>
          <a:p>
            <a:endParaRPr lang="fr-FR"/>
          </a:p>
        </p:txBody>
      </p:sp>
      <p:sp>
        <p:nvSpPr>
          <p:cNvPr id="27" name="Text 24"/>
          <p:cNvSpPr/>
          <p:nvPr/>
        </p:nvSpPr>
        <p:spPr>
          <a:xfrm>
            <a:off x="4974336" y="3849624"/>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08</a:t>
            </a:r>
            <a:endParaRPr lang="en-US" sz="1900" dirty="0"/>
          </a:p>
        </p:txBody>
      </p:sp>
      <p:sp>
        <p:nvSpPr>
          <p:cNvPr id="28" name="Text 25"/>
          <p:cNvSpPr/>
          <p:nvPr/>
        </p:nvSpPr>
        <p:spPr>
          <a:xfrm>
            <a:off x="5468112" y="3849624"/>
            <a:ext cx="3218688" cy="530352"/>
          </a:xfrm>
          <a:prstGeom prst="rect">
            <a:avLst/>
          </a:prstGeom>
          <a:noFill/>
          <a:ln/>
        </p:spPr>
        <p:txBody>
          <a:bodyPr wrap="square" lIns="0" tIns="0" rIns="0" bIns="0" rtlCol="0" anchor="ctr"/>
          <a:lstStyle/>
          <a:p>
            <a:pPr marL="0" indent="0">
              <a:buNone/>
            </a:pPr>
            <a:r>
              <a:rPr lang="en-US" sz="1050" dirty="0">
                <a:solidFill>
                  <a:srgbClr val="1A2E5A"/>
                </a:solidFill>
                <a:latin typeface="Calibri" pitchFamily="34" charset="0"/>
                <a:ea typeface="Calibri" pitchFamily="34" charset="-122"/>
                <a:cs typeface="Calibri" pitchFamily="34" charset="-120"/>
              </a:rPr>
              <a:t>Un exemple parlant entre Nice et Aix en Provence</a:t>
            </a:r>
            <a:endParaRPr lang="en-US" sz="1050" dirty="0"/>
          </a:p>
        </p:txBody>
      </p:sp>
      <p:sp>
        <p:nvSpPr>
          <p:cNvPr id="29" name="Shape 26"/>
          <p:cNvSpPr/>
          <p:nvPr/>
        </p:nvSpPr>
        <p:spPr>
          <a:xfrm>
            <a:off x="365760" y="4690872"/>
            <a:ext cx="3931920" cy="731520"/>
          </a:xfrm>
          <a:prstGeom prst="roundRect">
            <a:avLst>
              <a:gd name="adj" fmla="val 6250"/>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30" name="Text 27"/>
          <p:cNvSpPr/>
          <p:nvPr/>
        </p:nvSpPr>
        <p:spPr>
          <a:xfrm>
            <a:off x="493776" y="4782312"/>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09</a:t>
            </a:r>
            <a:endParaRPr lang="en-US" sz="1900" dirty="0"/>
          </a:p>
        </p:txBody>
      </p:sp>
      <p:sp>
        <p:nvSpPr>
          <p:cNvPr id="31" name="Text 28"/>
          <p:cNvSpPr/>
          <p:nvPr/>
        </p:nvSpPr>
        <p:spPr>
          <a:xfrm>
            <a:off x="987552" y="4782312"/>
            <a:ext cx="3218688" cy="530352"/>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Les analyses du juge de Nice et de la CA d'Aix</a:t>
            </a:r>
            <a:endParaRPr lang="en-US" sz="1050" dirty="0"/>
          </a:p>
        </p:txBody>
      </p:sp>
      <p:sp>
        <p:nvSpPr>
          <p:cNvPr id="32" name="Shape 29"/>
          <p:cNvSpPr/>
          <p:nvPr/>
        </p:nvSpPr>
        <p:spPr>
          <a:xfrm>
            <a:off x="4846320" y="4690872"/>
            <a:ext cx="3931920" cy="731520"/>
          </a:xfrm>
          <a:prstGeom prst="roundRect">
            <a:avLst>
              <a:gd name="adj" fmla="val 6250"/>
            </a:avLst>
          </a:prstGeom>
          <a:solidFill>
            <a:srgbClr val="D9E4F0"/>
          </a:solidFill>
          <a:ln w="12700">
            <a:solidFill>
              <a:srgbClr val="D9E4F0"/>
            </a:solidFill>
            <a:prstDash val="solid"/>
          </a:ln>
          <a:effectLst>
            <a:outerShdw blurRad="101600" dist="38100" dir="2700000" algn="bl" rotWithShape="0">
              <a:srgbClr val="000000">
                <a:alpha val="13000"/>
              </a:srgbClr>
            </a:outerShdw>
          </a:effectLst>
        </p:spPr>
        <p:txBody>
          <a:bodyPr/>
          <a:lstStyle/>
          <a:p>
            <a:endParaRPr lang="fr-FR"/>
          </a:p>
        </p:txBody>
      </p:sp>
      <p:sp>
        <p:nvSpPr>
          <p:cNvPr id="33" name="Text 30"/>
          <p:cNvSpPr/>
          <p:nvPr/>
        </p:nvSpPr>
        <p:spPr>
          <a:xfrm>
            <a:off x="4974336" y="4782312"/>
            <a:ext cx="457200" cy="530352"/>
          </a:xfrm>
          <a:prstGeom prst="rect">
            <a:avLst/>
          </a:prstGeom>
          <a:noFill/>
          <a:ln/>
        </p:spPr>
        <p:txBody>
          <a:bodyPr wrap="square" lIns="0" tIns="0" rIns="0" bIns="0" rtlCol="0" anchor="ctr"/>
          <a:lstStyle/>
          <a:p>
            <a:pPr marL="0" indent="0">
              <a:buNone/>
            </a:pPr>
            <a:r>
              <a:rPr lang="en-US" sz="1900" b="1" dirty="0">
                <a:solidFill>
                  <a:srgbClr val="B8962E"/>
                </a:solidFill>
                <a:latin typeface="Cambria" pitchFamily="34" charset="0"/>
                <a:ea typeface="Cambria" pitchFamily="34" charset="-122"/>
                <a:cs typeface="Cambria" pitchFamily="34" charset="-120"/>
              </a:rPr>
              <a:t>10</a:t>
            </a:r>
            <a:endParaRPr lang="en-US" sz="1900" dirty="0"/>
          </a:p>
        </p:txBody>
      </p:sp>
      <p:sp>
        <p:nvSpPr>
          <p:cNvPr id="34" name="Text 31"/>
          <p:cNvSpPr/>
          <p:nvPr/>
        </p:nvSpPr>
        <p:spPr>
          <a:xfrm>
            <a:off x="5468112" y="4782312"/>
            <a:ext cx="3218688" cy="530352"/>
          </a:xfrm>
          <a:prstGeom prst="rect">
            <a:avLst/>
          </a:prstGeom>
          <a:noFill/>
          <a:ln/>
        </p:spPr>
        <p:txBody>
          <a:bodyPr wrap="square" lIns="0" tIns="0" rIns="0" bIns="0" rtlCol="0" anchor="ctr"/>
          <a:lstStyle/>
          <a:p>
            <a:pPr marL="0" indent="0">
              <a:buNone/>
            </a:pPr>
            <a:r>
              <a:rPr lang="en-US" sz="1050" dirty="0">
                <a:solidFill>
                  <a:srgbClr val="1A2E5A"/>
                </a:solidFill>
                <a:latin typeface="Calibri" pitchFamily="34" charset="0"/>
                <a:ea typeface="Calibri" pitchFamily="34" charset="-122"/>
                <a:cs typeface="Calibri" pitchFamily="34" charset="-120"/>
              </a:rPr>
              <a:t>Portée &amp; enseignements pratiques</a:t>
            </a: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64592"/>
            <a:ext cx="7772400" cy="475488"/>
          </a:xfrm>
          <a:prstGeom prst="rect">
            <a:avLst/>
          </a:prstGeom>
          <a:noFill/>
          <a:ln/>
        </p:spPr>
        <p:txBody>
          <a:bodyPr wrap="square" lIns="0" tIns="0" rIns="0" bIns="0" rtlCol="0" anchor="ctr"/>
          <a:lstStyle/>
          <a:p>
            <a:pPr marL="0" indent="0">
              <a:buNone/>
            </a:pPr>
            <a:r>
              <a:rPr lang="en-US" sz="2000" b="1" dirty="0">
                <a:solidFill>
                  <a:srgbClr val="1A2E5A"/>
                </a:solidFill>
                <a:latin typeface="Cambria" pitchFamily="34" charset="0"/>
                <a:ea typeface="Cambria" pitchFamily="34" charset="-122"/>
                <a:cs typeface="Cambria" pitchFamily="34" charset="-120"/>
              </a:rPr>
              <a:t>01  |  Cadre général : valeur locative &amp; plafonnement</a:t>
            </a:r>
            <a:endParaRPr lang="en-US" sz="2000" dirty="0"/>
          </a:p>
        </p:txBody>
      </p:sp>
      <p:sp>
        <p:nvSpPr>
          <p:cNvPr id="5" name="Shape 2"/>
          <p:cNvSpPr/>
          <p:nvPr/>
        </p:nvSpPr>
        <p:spPr>
          <a:xfrm>
            <a:off x="347472" y="804672"/>
            <a:ext cx="4114800" cy="4069080"/>
          </a:xfrm>
          <a:prstGeom prst="roundRect">
            <a:avLst>
              <a:gd name="adj" fmla="val 1348"/>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6" name="Text 3"/>
          <p:cNvSpPr/>
          <p:nvPr/>
        </p:nvSpPr>
        <p:spPr>
          <a:xfrm>
            <a:off x="502920" y="877824"/>
            <a:ext cx="3794760" cy="530352"/>
          </a:xfrm>
          <a:prstGeom prst="rect">
            <a:avLst/>
          </a:prstGeom>
          <a:noFill/>
          <a:ln/>
        </p:spPr>
        <p:txBody>
          <a:bodyPr wrap="square" lIns="0" tIns="0" rIns="0" bIns="0" rtlCol="0" anchor="ctr"/>
          <a:lstStyle/>
          <a:p>
            <a:pPr marL="0" indent="0">
              <a:buNone/>
            </a:pPr>
            <a:r>
              <a:rPr lang="en-US" sz="1150" b="1" dirty="0">
                <a:solidFill>
                  <a:srgbClr val="B8962E"/>
                </a:solidFill>
                <a:latin typeface="Cambria" pitchFamily="34" charset="0"/>
                <a:ea typeface="Cambria" pitchFamily="34" charset="-122"/>
                <a:cs typeface="Cambria" pitchFamily="34" charset="-120"/>
              </a:rPr>
              <a:t>Art. L. 145-33 — La valeur locative</a:t>
            </a:r>
            <a:endParaRPr lang="en-US" sz="1150" dirty="0"/>
          </a:p>
          <a:p>
            <a:pPr marL="0" indent="0">
              <a:buNone/>
            </a:pPr>
            <a:r>
              <a:rPr lang="en-US" sz="1150" b="1" dirty="0">
                <a:solidFill>
                  <a:srgbClr val="B8962E"/>
                </a:solidFill>
                <a:latin typeface="Cambria" pitchFamily="34" charset="0"/>
                <a:ea typeface="Cambria" pitchFamily="34" charset="-122"/>
                <a:cs typeface="Cambria" pitchFamily="34" charset="-120"/>
              </a:rPr>
              <a:t>(critères d'appréciation)</a:t>
            </a:r>
            <a:endParaRPr lang="en-US" sz="1150" dirty="0"/>
          </a:p>
        </p:txBody>
      </p:sp>
      <p:sp>
        <p:nvSpPr>
          <p:cNvPr id="7" name="Shape 4"/>
          <p:cNvSpPr/>
          <p:nvPr/>
        </p:nvSpPr>
        <p:spPr>
          <a:xfrm>
            <a:off x="502920" y="1481328"/>
            <a:ext cx="3794760" cy="493776"/>
          </a:xfrm>
          <a:prstGeom prst="roundRect">
            <a:avLst>
              <a:gd name="adj" fmla="val 7407"/>
            </a:avLst>
          </a:prstGeom>
          <a:solidFill>
            <a:srgbClr val="243660"/>
          </a:solidFill>
          <a:ln w="6350">
            <a:solidFill>
              <a:srgbClr val="B8962E"/>
            </a:solidFill>
            <a:prstDash val="solid"/>
          </a:ln>
        </p:spPr>
        <p:txBody>
          <a:bodyPr/>
          <a:lstStyle/>
          <a:p>
            <a:endParaRPr lang="fr-FR"/>
          </a:p>
        </p:txBody>
      </p:sp>
      <p:sp>
        <p:nvSpPr>
          <p:cNvPr id="8" name="Text 5"/>
          <p:cNvSpPr/>
          <p:nvPr/>
        </p:nvSpPr>
        <p:spPr>
          <a:xfrm>
            <a:off x="566928" y="1517904"/>
            <a:ext cx="3666744" cy="402336"/>
          </a:xfrm>
          <a:prstGeom prst="rect">
            <a:avLst/>
          </a:prstGeom>
          <a:noFill/>
          <a:ln/>
        </p:spPr>
        <p:txBody>
          <a:bodyPr wrap="square" lIns="0" tIns="0" rIns="0" bIns="0" rtlCol="0" anchor="ctr"/>
          <a:lstStyle/>
          <a:p>
            <a:pPr marL="0" indent="0">
              <a:buNone/>
            </a:pPr>
            <a:r>
              <a:rPr lang="en-US" sz="1100" b="1" dirty="0">
                <a:solidFill>
                  <a:srgbClr val="B8962E"/>
                </a:solidFill>
                <a:latin typeface="Calibri" pitchFamily="34" charset="0"/>
                <a:ea typeface="Calibri" pitchFamily="34" charset="-122"/>
                <a:cs typeface="Calibri" pitchFamily="34" charset="-120"/>
              </a:rPr>
              <a:t>1°  </a:t>
            </a:r>
            <a:r>
              <a:rPr lang="en-US" sz="1050" dirty="0">
                <a:solidFill>
                  <a:srgbClr val="FFFFFF"/>
                </a:solidFill>
                <a:latin typeface="Calibri" pitchFamily="34" charset="0"/>
                <a:ea typeface="Calibri" pitchFamily="34" charset="-122"/>
                <a:cs typeface="Calibri" pitchFamily="34" charset="-120"/>
              </a:rPr>
              <a:t>Caractéristiques du local</a:t>
            </a:r>
            <a:endParaRPr lang="en-US" sz="1100" dirty="0"/>
          </a:p>
        </p:txBody>
      </p:sp>
      <p:sp>
        <p:nvSpPr>
          <p:cNvPr id="9" name="Shape 6"/>
          <p:cNvSpPr/>
          <p:nvPr/>
        </p:nvSpPr>
        <p:spPr>
          <a:xfrm>
            <a:off x="502920" y="2048256"/>
            <a:ext cx="3794760" cy="493776"/>
          </a:xfrm>
          <a:prstGeom prst="roundRect">
            <a:avLst>
              <a:gd name="adj" fmla="val 7407"/>
            </a:avLst>
          </a:prstGeom>
          <a:solidFill>
            <a:srgbClr val="243660"/>
          </a:solidFill>
          <a:ln w="6350">
            <a:solidFill>
              <a:srgbClr val="B8962E"/>
            </a:solidFill>
            <a:prstDash val="solid"/>
          </a:ln>
        </p:spPr>
        <p:txBody>
          <a:bodyPr/>
          <a:lstStyle/>
          <a:p>
            <a:endParaRPr lang="fr-FR"/>
          </a:p>
        </p:txBody>
      </p:sp>
      <p:sp>
        <p:nvSpPr>
          <p:cNvPr id="10" name="Text 7"/>
          <p:cNvSpPr/>
          <p:nvPr/>
        </p:nvSpPr>
        <p:spPr>
          <a:xfrm>
            <a:off x="566928" y="2084832"/>
            <a:ext cx="3666744" cy="402336"/>
          </a:xfrm>
          <a:prstGeom prst="rect">
            <a:avLst/>
          </a:prstGeom>
          <a:noFill/>
          <a:ln/>
        </p:spPr>
        <p:txBody>
          <a:bodyPr wrap="square" lIns="0" tIns="0" rIns="0" bIns="0" rtlCol="0" anchor="ctr"/>
          <a:lstStyle/>
          <a:p>
            <a:pPr marL="0" indent="0">
              <a:buNone/>
            </a:pPr>
            <a:r>
              <a:rPr lang="en-US" sz="1100" b="1" dirty="0">
                <a:solidFill>
                  <a:srgbClr val="B8962E"/>
                </a:solidFill>
                <a:latin typeface="Calibri" pitchFamily="34" charset="0"/>
                <a:ea typeface="Calibri" pitchFamily="34" charset="-122"/>
                <a:cs typeface="Calibri" pitchFamily="34" charset="-120"/>
              </a:rPr>
              <a:t>2°  </a:t>
            </a:r>
            <a:r>
              <a:rPr lang="en-US" sz="1050" dirty="0">
                <a:solidFill>
                  <a:srgbClr val="FFFFFF"/>
                </a:solidFill>
                <a:latin typeface="Calibri" pitchFamily="34" charset="0"/>
                <a:ea typeface="Calibri" pitchFamily="34" charset="-122"/>
                <a:cs typeface="Calibri" pitchFamily="34" charset="-120"/>
              </a:rPr>
              <a:t>Destination des lieux</a:t>
            </a:r>
            <a:endParaRPr lang="en-US" sz="1100" dirty="0"/>
          </a:p>
        </p:txBody>
      </p:sp>
      <p:sp>
        <p:nvSpPr>
          <p:cNvPr id="11" name="Shape 8"/>
          <p:cNvSpPr/>
          <p:nvPr/>
        </p:nvSpPr>
        <p:spPr>
          <a:xfrm>
            <a:off x="502920" y="2615184"/>
            <a:ext cx="3794760" cy="493776"/>
          </a:xfrm>
          <a:prstGeom prst="roundRect">
            <a:avLst>
              <a:gd name="adj" fmla="val 7407"/>
            </a:avLst>
          </a:prstGeom>
          <a:solidFill>
            <a:srgbClr val="243660"/>
          </a:solidFill>
          <a:ln w="6350">
            <a:solidFill>
              <a:srgbClr val="B8962E"/>
            </a:solidFill>
            <a:prstDash val="solid"/>
          </a:ln>
        </p:spPr>
        <p:txBody>
          <a:bodyPr/>
          <a:lstStyle/>
          <a:p>
            <a:endParaRPr lang="fr-FR"/>
          </a:p>
        </p:txBody>
      </p:sp>
      <p:sp>
        <p:nvSpPr>
          <p:cNvPr id="12" name="Text 9"/>
          <p:cNvSpPr/>
          <p:nvPr/>
        </p:nvSpPr>
        <p:spPr>
          <a:xfrm>
            <a:off x="566928" y="2651760"/>
            <a:ext cx="3666744" cy="402336"/>
          </a:xfrm>
          <a:prstGeom prst="rect">
            <a:avLst/>
          </a:prstGeom>
          <a:noFill/>
          <a:ln/>
        </p:spPr>
        <p:txBody>
          <a:bodyPr wrap="square" lIns="0" tIns="0" rIns="0" bIns="0" rtlCol="0" anchor="ctr"/>
          <a:lstStyle/>
          <a:p>
            <a:pPr marL="0" indent="0">
              <a:buNone/>
            </a:pPr>
            <a:r>
              <a:rPr lang="en-US" sz="1100" b="1" dirty="0">
                <a:solidFill>
                  <a:srgbClr val="B8962E"/>
                </a:solidFill>
                <a:latin typeface="Calibri" pitchFamily="34" charset="0"/>
                <a:ea typeface="Calibri" pitchFamily="34" charset="-122"/>
                <a:cs typeface="Calibri" pitchFamily="34" charset="-120"/>
              </a:rPr>
              <a:t>3°  </a:t>
            </a:r>
            <a:r>
              <a:rPr lang="en-US" sz="1050" dirty="0">
                <a:solidFill>
                  <a:srgbClr val="FFFFFF"/>
                </a:solidFill>
                <a:latin typeface="Calibri" pitchFamily="34" charset="0"/>
                <a:ea typeface="Calibri" pitchFamily="34" charset="-122"/>
                <a:cs typeface="Calibri" pitchFamily="34" charset="-120"/>
              </a:rPr>
              <a:t>Obligations respectives des parties</a:t>
            </a:r>
            <a:endParaRPr lang="en-US" sz="1100" dirty="0"/>
          </a:p>
        </p:txBody>
      </p:sp>
      <p:sp>
        <p:nvSpPr>
          <p:cNvPr id="13" name="Shape 10"/>
          <p:cNvSpPr/>
          <p:nvPr/>
        </p:nvSpPr>
        <p:spPr>
          <a:xfrm>
            <a:off x="502920" y="3182112"/>
            <a:ext cx="3794760" cy="493776"/>
          </a:xfrm>
          <a:prstGeom prst="roundRect">
            <a:avLst>
              <a:gd name="adj" fmla="val 7407"/>
            </a:avLst>
          </a:prstGeom>
          <a:solidFill>
            <a:srgbClr val="243660"/>
          </a:solidFill>
          <a:ln w="6350">
            <a:solidFill>
              <a:srgbClr val="B8962E"/>
            </a:solidFill>
            <a:prstDash val="solid"/>
          </a:ln>
        </p:spPr>
        <p:txBody>
          <a:bodyPr/>
          <a:lstStyle/>
          <a:p>
            <a:endParaRPr lang="fr-FR"/>
          </a:p>
        </p:txBody>
      </p:sp>
      <p:sp>
        <p:nvSpPr>
          <p:cNvPr id="14" name="Text 11"/>
          <p:cNvSpPr/>
          <p:nvPr/>
        </p:nvSpPr>
        <p:spPr>
          <a:xfrm>
            <a:off x="566928" y="3218688"/>
            <a:ext cx="3666744" cy="402336"/>
          </a:xfrm>
          <a:prstGeom prst="rect">
            <a:avLst/>
          </a:prstGeom>
          <a:noFill/>
          <a:ln/>
        </p:spPr>
        <p:txBody>
          <a:bodyPr wrap="square" lIns="0" tIns="0" rIns="0" bIns="0" rtlCol="0" anchor="ctr"/>
          <a:lstStyle/>
          <a:p>
            <a:pPr marL="0" indent="0">
              <a:buNone/>
            </a:pPr>
            <a:r>
              <a:rPr lang="en-US" sz="1100" b="1" dirty="0">
                <a:solidFill>
                  <a:srgbClr val="B8962E"/>
                </a:solidFill>
                <a:latin typeface="Calibri" pitchFamily="34" charset="0"/>
                <a:ea typeface="Calibri" pitchFamily="34" charset="-122"/>
                <a:cs typeface="Calibri" pitchFamily="34" charset="-120"/>
              </a:rPr>
              <a:t>4°  </a:t>
            </a:r>
            <a:r>
              <a:rPr lang="en-US" sz="1050" dirty="0">
                <a:solidFill>
                  <a:srgbClr val="FFFFFF"/>
                </a:solidFill>
                <a:latin typeface="Calibri" pitchFamily="34" charset="0"/>
                <a:ea typeface="Calibri" pitchFamily="34" charset="-122"/>
                <a:cs typeface="Calibri" pitchFamily="34" charset="-120"/>
              </a:rPr>
              <a:t>Facteurs locaux de commercialité</a:t>
            </a:r>
            <a:endParaRPr lang="en-US" sz="1100" dirty="0"/>
          </a:p>
        </p:txBody>
      </p:sp>
      <p:sp>
        <p:nvSpPr>
          <p:cNvPr id="15" name="Shape 12"/>
          <p:cNvSpPr/>
          <p:nvPr/>
        </p:nvSpPr>
        <p:spPr>
          <a:xfrm>
            <a:off x="502920" y="3749040"/>
            <a:ext cx="3794760" cy="493776"/>
          </a:xfrm>
          <a:prstGeom prst="roundRect">
            <a:avLst>
              <a:gd name="adj" fmla="val 7407"/>
            </a:avLst>
          </a:prstGeom>
          <a:solidFill>
            <a:srgbClr val="243660"/>
          </a:solidFill>
          <a:ln w="6350">
            <a:solidFill>
              <a:srgbClr val="B8962E"/>
            </a:solidFill>
            <a:prstDash val="solid"/>
          </a:ln>
        </p:spPr>
        <p:txBody>
          <a:bodyPr/>
          <a:lstStyle/>
          <a:p>
            <a:endParaRPr lang="fr-FR"/>
          </a:p>
        </p:txBody>
      </p:sp>
      <p:sp>
        <p:nvSpPr>
          <p:cNvPr id="16" name="Text 13"/>
          <p:cNvSpPr/>
          <p:nvPr/>
        </p:nvSpPr>
        <p:spPr>
          <a:xfrm>
            <a:off x="566928" y="3785616"/>
            <a:ext cx="3666744" cy="402336"/>
          </a:xfrm>
          <a:prstGeom prst="rect">
            <a:avLst/>
          </a:prstGeom>
          <a:noFill/>
          <a:ln/>
        </p:spPr>
        <p:txBody>
          <a:bodyPr wrap="square" lIns="0" tIns="0" rIns="0" bIns="0" rtlCol="0" anchor="ctr"/>
          <a:lstStyle/>
          <a:p>
            <a:pPr marL="0" indent="0">
              <a:buNone/>
            </a:pPr>
            <a:r>
              <a:rPr lang="en-US" sz="1100" b="1" dirty="0">
                <a:solidFill>
                  <a:srgbClr val="B8962E"/>
                </a:solidFill>
                <a:latin typeface="Calibri" pitchFamily="34" charset="0"/>
                <a:ea typeface="Calibri" pitchFamily="34" charset="-122"/>
                <a:cs typeface="Calibri" pitchFamily="34" charset="-120"/>
              </a:rPr>
              <a:t>5°  </a:t>
            </a:r>
            <a:r>
              <a:rPr lang="en-US" sz="1050" dirty="0">
                <a:solidFill>
                  <a:srgbClr val="FFFFFF"/>
                </a:solidFill>
                <a:latin typeface="Calibri" pitchFamily="34" charset="0"/>
                <a:ea typeface="Calibri" pitchFamily="34" charset="-122"/>
                <a:cs typeface="Calibri" pitchFamily="34" charset="-120"/>
              </a:rPr>
              <a:t>Prix couramment pratiqués dans le voisinage</a:t>
            </a:r>
            <a:endParaRPr lang="en-US" sz="1100" dirty="0"/>
          </a:p>
        </p:txBody>
      </p:sp>
      <p:sp>
        <p:nvSpPr>
          <p:cNvPr id="17" name="Shape 14"/>
          <p:cNvSpPr/>
          <p:nvPr/>
        </p:nvSpPr>
        <p:spPr>
          <a:xfrm>
            <a:off x="4663440" y="804672"/>
            <a:ext cx="4133088" cy="1508760"/>
          </a:xfrm>
          <a:prstGeom prst="roundRect">
            <a:avLst>
              <a:gd name="adj" fmla="val 3636"/>
            </a:avLst>
          </a:prstGeom>
          <a:solidFill>
            <a:srgbClr val="F0E6C8"/>
          </a:solidFill>
          <a:ln w="1524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8" name="Text 15"/>
          <p:cNvSpPr/>
          <p:nvPr/>
        </p:nvSpPr>
        <p:spPr>
          <a:xfrm>
            <a:off x="4828032" y="877824"/>
            <a:ext cx="3794760" cy="310896"/>
          </a:xfrm>
          <a:prstGeom prst="rect">
            <a:avLst/>
          </a:prstGeom>
          <a:noFill/>
          <a:ln/>
        </p:spPr>
        <p:txBody>
          <a:bodyPr wrap="square" lIns="0" tIns="0" rIns="0" bIns="0" rtlCol="0" anchor="ctr"/>
          <a:lstStyle/>
          <a:p>
            <a:pPr marL="0" indent="0">
              <a:buNone/>
            </a:pPr>
            <a:r>
              <a:rPr lang="en-US" sz="1200" b="1" dirty="0">
                <a:solidFill>
                  <a:srgbClr val="1A2E5A"/>
                </a:solidFill>
                <a:latin typeface="Cambria" pitchFamily="34" charset="0"/>
                <a:ea typeface="Cambria" pitchFamily="34" charset="-122"/>
                <a:cs typeface="Cambria" pitchFamily="34" charset="-120"/>
              </a:rPr>
              <a:t>Art. L. 145-34 — Le plafonnement</a:t>
            </a:r>
            <a:endParaRPr lang="en-US" sz="1200" dirty="0"/>
          </a:p>
        </p:txBody>
      </p:sp>
      <p:sp>
        <p:nvSpPr>
          <p:cNvPr id="19" name="Text 16"/>
          <p:cNvSpPr/>
          <p:nvPr/>
        </p:nvSpPr>
        <p:spPr>
          <a:xfrm>
            <a:off x="4828032" y="1225296"/>
            <a:ext cx="3794760" cy="1024128"/>
          </a:xfrm>
          <a:prstGeom prst="rect">
            <a:avLst/>
          </a:prstGeom>
          <a:noFill/>
          <a:ln/>
        </p:spPr>
        <p:txBody>
          <a:bodyPr wrap="square" lIns="0" tIns="0" rIns="0" bIns="0" rtlCol="0" anchor="ctr"/>
          <a:lstStyle/>
          <a:p>
            <a:pPr marL="0" indent="0">
              <a:buNone/>
            </a:pPr>
            <a:r>
              <a:rPr lang="en-US" sz="1050" dirty="0">
                <a:solidFill>
                  <a:srgbClr val="1A2E5A"/>
                </a:solidFill>
                <a:latin typeface="Calibri" pitchFamily="34" charset="0"/>
                <a:ea typeface="Calibri" pitchFamily="34" charset="-122"/>
                <a:cs typeface="Calibri" pitchFamily="34" charset="-120"/>
              </a:rPr>
              <a:t>Par principe, le loyer de renouvellement ne peut excéder la variation de l'ILC ou de l'ILAT depuis la fixation initiale du loyer du bail expiré.</a:t>
            </a:r>
            <a:endParaRPr lang="en-US" sz="1050" dirty="0"/>
          </a:p>
        </p:txBody>
      </p:sp>
      <p:sp>
        <p:nvSpPr>
          <p:cNvPr id="20" name="Shape 17"/>
          <p:cNvSpPr/>
          <p:nvPr/>
        </p:nvSpPr>
        <p:spPr>
          <a:xfrm>
            <a:off x="4663440" y="2468880"/>
            <a:ext cx="4133088" cy="2423160"/>
          </a:xfrm>
          <a:prstGeom prst="roundRect">
            <a:avLst>
              <a:gd name="adj" fmla="val 2264"/>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21" name="Text 18"/>
          <p:cNvSpPr/>
          <p:nvPr/>
        </p:nvSpPr>
        <p:spPr>
          <a:xfrm>
            <a:off x="4828032" y="2542032"/>
            <a:ext cx="3794760" cy="347472"/>
          </a:xfrm>
          <a:prstGeom prst="rect">
            <a:avLst/>
          </a:prstGeom>
          <a:noFill/>
          <a:ln/>
        </p:spPr>
        <p:txBody>
          <a:bodyPr wrap="square" lIns="0" tIns="0" rIns="0" bIns="0" rtlCol="0" anchor="ctr"/>
          <a:lstStyle/>
          <a:p>
            <a:pPr marL="0" indent="0">
              <a:buNone/>
            </a:pPr>
            <a:r>
              <a:rPr lang="en-US" sz="1200" b="1" dirty="0">
                <a:solidFill>
                  <a:srgbClr val="B8962E"/>
                </a:solidFill>
                <a:latin typeface="Cambria" pitchFamily="34" charset="0"/>
                <a:ea typeface="Cambria" pitchFamily="34" charset="-122"/>
                <a:cs typeface="Cambria" pitchFamily="34" charset="-120"/>
              </a:rPr>
              <a:t>L'exception : le déplafonnement</a:t>
            </a:r>
            <a:endParaRPr lang="en-US" sz="1200" dirty="0"/>
          </a:p>
        </p:txBody>
      </p:sp>
      <p:sp>
        <p:nvSpPr>
          <p:cNvPr id="22" name="Text 19"/>
          <p:cNvSpPr/>
          <p:nvPr/>
        </p:nvSpPr>
        <p:spPr>
          <a:xfrm>
            <a:off x="4828032" y="2944368"/>
            <a:ext cx="3822192" cy="621792"/>
          </a:xfrm>
          <a:prstGeom prst="rect">
            <a:avLst/>
          </a:prstGeom>
          <a:noFill/>
          <a:ln/>
        </p:spPr>
        <p:txBody>
          <a:bodyPr wrap="square" lIns="0" tIns="0" rIns="0" bIns="0" rtlCol="0" anchor="ctr"/>
          <a:lstStyle/>
          <a:p>
            <a:pPr marL="0" indent="0">
              <a:buNone/>
            </a:pPr>
            <a:r>
              <a:rPr lang="en-US" sz="1000" b="1" dirty="0">
                <a:solidFill>
                  <a:srgbClr val="B8962E"/>
                </a:solidFill>
                <a:latin typeface="Calibri" pitchFamily="34" charset="0"/>
                <a:ea typeface="Calibri" pitchFamily="34" charset="-122"/>
                <a:cs typeface="Calibri" pitchFamily="34" charset="-120"/>
              </a:rPr>
              <a:t>›  </a:t>
            </a:r>
            <a:r>
              <a:rPr lang="en-US" sz="1000" dirty="0">
                <a:solidFill>
                  <a:srgbClr val="FFFFFF"/>
                </a:solidFill>
                <a:latin typeface="Calibri" pitchFamily="34" charset="0"/>
                <a:ea typeface="Calibri" pitchFamily="34" charset="-122"/>
                <a:cs typeface="Calibri" pitchFamily="34" charset="-120"/>
              </a:rPr>
              <a:t>Le bailleur peut demander la fixation du loyer renouvelé à la valeur locative.</a:t>
            </a:r>
            <a:endParaRPr lang="en-US" sz="1000" dirty="0"/>
          </a:p>
        </p:txBody>
      </p:sp>
      <p:sp>
        <p:nvSpPr>
          <p:cNvPr id="23" name="Text 20"/>
          <p:cNvSpPr/>
          <p:nvPr/>
        </p:nvSpPr>
        <p:spPr>
          <a:xfrm>
            <a:off x="4828032" y="3630168"/>
            <a:ext cx="3822192" cy="621792"/>
          </a:xfrm>
          <a:prstGeom prst="rect">
            <a:avLst/>
          </a:prstGeom>
          <a:noFill/>
          <a:ln/>
        </p:spPr>
        <p:txBody>
          <a:bodyPr wrap="square" lIns="0" tIns="0" rIns="0" bIns="0" rtlCol="0" anchor="ctr"/>
          <a:lstStyle/>
          <a:p>
            <a:pPr marL="0" indent="0">
              <a:buNone/>
            </a:pPr>
            <a:r>
              <a:rPr lang="en-US" sz="1000" b="1" dirty="0">
                <a:solidFill>
                  <a:srgbClr val="B8962E"/>
                </a:solidFill>
                <a:latin typeface="Calibri" pitchFamily="34" charset="0"/>
                <a:ea typeface="Calibri" pitchFamily="34" charset="-122"/>
                <a:cs typeface="Calibri" pitchFamily="34" charset="-120"/>
              </a:rPr>
              <a:t>›  </a:t>
            </a:r>
            <a:r>
              <a:rPr lang="en-US" sz="1000" dirty="0">
                <a:solidFill>
                  <a:srgbClr val="FFFFFF"/>
                </a:solidFill>
                <a:latin typeface="Calibri" pitchFamily="34" charset="0"/>
                <a:ea typeface="Calibri" pitchFamily="34" charset="-122"/>
                <a:cs typeface="Calibri" pitchFamily="34" charset="-120"/>
              </a:rPr>
              <a:t>Motif : modification notable de l'un des éléments 1° à 4° de L. 145-33, dont les facteurs locaux de commercialité.</a:t>
            </a:r>
            <a:endParaRPr lang="en-US" sz="1000" dirty="0"/>
          </a:p>
        </p:txBody>
      </p:sp>
      <p:sp>
        <p:nvSpPr>
          <p:cNvPr id="24" name="Text 21"/>
          <p:cNvSpPr/>
          <p:nvPr/>
        </p:nvSpPr>
        <p:spPr>
          <a:xfrm>
            <a:off x="4828032" y="4315968"/>
            <a:ext cx="3822192" cy="621792"/>
          </a:xfrm>
          <a:prstGeom prst="rect">
            <a:avLst/>
          </a:prstGeom>
          <a:noFill/>
          <a:ln/>
        </p:spPr>
        <p:txBody>
          <a:bodyPr wrap="square" lIns="0" tIns="0" rIns="0" bIns="0" rtlCol="0" anchor="ctr"/>
          <a:lstStyle/>
          <a:p>
            <a:pPr marL="0" indent="0">
              <a:buNone/>
            </a:pPr>
            <a:r>
              <a:rPr lang="en-US" sz="1000" b="1" dirty="0">
                <a:solidFill>
                  <a:srgbClr val="B8962E"/>
                </a:solidFill>
                <a:latin typeface="Calibri" pitchFamily="34" charset="0"/>
                <a:ea typeface="Calibri" pitchFamily="34" charset="-122"/>
                <a:cs typeface="Calibri" pitchFamily="34" charset="-120"/>
              </a:rPr>
              <a:t>›  </a:t>
            </a:r>
            <a:r>
              <a:rPr lang="en-US" sz="1000" dirty="0">
                <a:solidFill>
                  <a:srgbClr val="FFFFFF"/>
                </a:solidFill>
                <a:latin typeface="Calibri" pitchFamily="34" charset="0"/>
                <a:ea typeface="Calibri" pitchFamily="34" charset="-122"/>
                <a:cs typeface="Calibri" pitchFamily="34" charset="-120"/>
              </a:rPr>
              <a:t>Exemples : création d'une zone piétonne, arrivée d'un tramway, rénovation du quartier, nouvelle zone de chalandise…</a:t>
            </a:r>
            <a:endParaRPr lang="en-US" sz="1000" dirty="0"/>
          </a:p>
        </p:txBody>
      </p:sp>
      <p:sp>
        <p:nvSpPr>
          <p:cNvPr id="25" name="Text 22"/>
          <p:cNvSpPr/>
          <p:nvPr/>
        </p:nvSpPr>
        <p:spPr>
          <a:xfrm>
            <a:off x="365760" y="4800600"/>
            <a:ext cx="8412480" cy="256032"/>
          </a:xfrm>
          <a:prstGeom prst="rect">
            <a:avLst/>
          </a:prstGeom>
          <a:noFill/>
          <a:ln/>
        </p:spPr>
        <p:txBody>
          <a:bodyPr wrap="square" lIns="0" tIns="0" rIns="0" bIns="0" rtlCol="0" anchor="ctr"/>
          <a:lstStyle/>
          <a:p>
            <a:pPr marL="0" indent="0">
              <a:buNone/>
            </a:pPr>
            <a:r>
              <a:rPr lang="en-US" sz="750" i="1" dirty="0">
                <a:solidFill>
                  <a:srgbClr val="5A6E8C"/>
                </a:solidFill>
                <a:latin typeface="Calibri" pitchFamily="34" charset="0"/>
                <a:ea typeface="Calibri" pitchFamily="34" charset="-122"/>
                <a:cs typeface="Calibri" pitchFamily="34" charset="-120"/>
              </a:rPr>
              <a:t>Cass. civ. 3, 18 sept. 2025, n° 24-13.288 FS-B | Art. L. 145-33, L. 145-34, R. 145-6 C. com.</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64592"/>
            <a:ext cx="7772400" cy="475488"/>
          </a:xfrm>
          <a:prstGeom prst="rect">
            <a:avLst/>
          </a:prstGeom>
          <a:noFill/>
          <a:ln/>
        </p:spPr>
        <p:txBody>
          <a:bodyPr wrap="square" lIns="0" tIns="0" rIns="0" bIns="0" rtlCol="0" anchor="ctr"/>
          <a:lstStyle/>
          <a:p>
            <a:pPr marL="0" indent="0">
              <a:buNone/>
            </a:pPr>
            <a:r>
              <a:rPr lang="en-US" sz="2200" b="1" dirty="0">
                <a:solidFill>
                  <a:srgbClr val="1A2E5A"/>
                </a:solidFill>
                <a:latin typeface="Cambria" pitchFamily="34" charset="0"/>
                <a:ea typeface="Cambria" pitchFamily="34" charset="-122"/>
                <a:cs typeface="Cambria" pitchFamily="34" charset="-120"/>
              </a:rPr>
              <a:t>02  |  Les textes de référence</a:t>
            </a:r>
            <a:endParaRPr lang="en-US" sz="2200" dirty="0"/>
          </a:p>
        </p:txBody>
      </p:sp>
      <p:sp>
        <p:nvSpPr>
          <p:cNvPr id="5" name="Shape 2"/>
          <p:cNvSpPr/>
          <p:nvPr/>
        </p:nvSpPr>
        <p:spPr>
          <a:xfrm>
            <a:off x="365760" y="822960"/>
            <a:ext cx="8412480" cy="1554480"/>
          </a:xfrm>
          <a:prstGeom prst="roundRect">
            <a:avLst>
              <a:gd name="adj" fmla="val 3529"/>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6" name="Text 3"/>
          <p:cNvSpPr/>
          <p:nvPr/>
        </p:nvSpPr>
        <p:spPr>
          <a:xfrm>
            <a:off x="566928" y="886968"/>
            <a:ext cx="8046720" cy="329184"/>
          </a:xfrm>
          <a:prstGeom prst="rect">
            <a:avLst/>
          </a:prstGeom>
          <a:noFill/>
          <a:ln/>
        </p:spPr>
        <p:txBody>
          <a:bodyPr wrap="square" lIns="0" tIns="0" rIns="0" bIns="0" rtlCol="0" anchor="ctr"/>
          <a:lstStyle/>
          <a:p>
            <a:pPr marL="0" indent="0">
              <a:buNone/>
            </a:pPr>
            <a:r>
              <a:rPr lang="en-US" sz="1250" b="1" dirty="0">
                <a:solidFill>
                  <a:srgbClr val="B8962E"/>
                </a:solidFill>
                <a:latin typeface="Cambria" pitchFamily="34" charset="0"/>
                <a:ea typeface="Cambria" pitchFamily="34" charset="-122"/>
                <a:cs typeface="Cambria" pitchFamily="34" charset="-120"/>
              </a:rPr>
              <a:t>Art. L. 145-34 C. com.  —  Le principe du plafonnement &amp; ses exceptions</a:t>
            </a:r>
            <a:endParaRPr lang="en-US" sz="1250" dirty="0"/>
          </a:p>
        </p:txBody>
      </p:sp>
      <p:sp>
        <p:nvSpPr>
          <p:cNvPr id="7" name="Text 4"/>
          <p:cNvSpPr/>
          <p:nvPr/>
        </p:nvSpPr>
        <p:spPr>
          <a:xfrm>
            <a:off x="566928" y="1252728"/>
            <a:ext cx="8046720" cy="1024128"/>
          </a:xfrm>
          <a:prstGeom prst="rect">
            <a:avLst/>
          </a:prstGeom>
          <a:noFill/>
          <a:ln/>
        </p:spPr>
        <p:txBody>
          <a:bodyPr wrap="square" lIns="0" tIns="0" rIns="0" bIns="0" rtlCol="0" anchor="ctr"/>
          <a:lstStyle/>
          <a:p>
            <a:pPr marL="0" indent="0">
              <a:buNone/>
            </a:pPr>
            <a:r>
              <a:rPr lang="en-US" sz="1050" i="1" dirty="0">
                <a:solidFill>
                  <a:srgbClr val="D9E4F0"/>
                </a:solidFill>
                <a:latin typeface="Calibri" pitchFamily="34" charset="0"/>
                <a:ea typeface="Calibri" pitchFamily="34" charset="-122"/>
                <a:cs typeface="Calibri" pitchFamily="34" charset="-120"/>
              </a:rPr>
              <a:t>À moins d'une modification notable de l'un des éléments mentionnés aux 1° à 4° de l'article L. 145-33, le taux de variation du loyer applicable lors de la prise d'effet du bail à renouveler ne peut excéder la variation de l'indice trimestriel des loyers commerciaux ou de l'indice trimestriel des loyers des activités tertiaires sur la période écoulée.</a:t>
            </a:r>
            <a:endParaRPr lang="en-US" sz="1050" dirty="0"/>
          </a:p>
        </p:txBody>
      </p:sp>
      <p:sp>
        <p:nvSpPr>
          <p:cNvPr id="8" name="Shape 5"/>
          <p:cNvSpPr/>
          <p:nvPr/>
        </p:nvSpPr>
        <p:spPr>
          <a:xfrm>
            <a:off x="365760" y="2542032"/>
            <a:ext cx="8412480" cy="1901952"/>
          </a:xfrm>
          <a:prstGeom prst="roundRect">
            <a:avLst>
              <a:gd name="adj" fmla="val 2885"/>
            </a:avLst>
          </a:prstGeom>
          <a:solidFill>
            <a:srgbClr val="F0E6C8"/>
          </a:solidFill>
          <a:ln w="1524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9" name="Text 6"/>
          <p:cNvSpPr/>
          <p:nvPr/>
        </p:nvSpPr>
        <p:spPr>
          <a:xfrm>
            <a:off x="566928" y="2606040"/>
            <a:ext cx="8046720" cy="329184"/>
          </a:xfrm>
          <a:prstGeom prst="rect">
            <a:avLst/>
          </a:prstGeom>
          <a:noFill/>
          <a:ln/>
        </p:spPr>
        <p:txBody>
          <a:bodyPr wrap="square" lIns="0" tIns="0" rIns="0" bIns="0" rtlCol="0" anchor="ctr"/>
          <a:lstStyle/>
          <a:p>
            <a:pPr marL="0" indent="0">
              <a:buNone/>
            </a:pPr>
            <a:r>
              <a:rPr lang="en-US" sz="1250" b="1" dirty="0">
                <a:solidFill>
                  <a:srgbClr val="1A2E5A"/>
                </a:solidFill>
                <a:latin typeface="Cambria" pitchFamily="34" charset="0"/>
                <a:ea typeface="Cambria" pitchFamily="34" charset="-122"/>
                <a:cs typeface="Cambria" pitchFamily="34" charset="-120"/>
              </a:rPr>
              <a:t>Art. R. 145-6 C. com.  —  Les facteurs locaux de commercialité</a:t>
            </a:r>
            <a:endParaRPr lang="en-US" sz="1250" dirty="0"/>
          </a:p>
        </p:txBody>
      </p:sp>
      <p:sp>
        <p:nvSpPr>
          <p:cNvPr id="10" name="Text 7"/>
          <p:cNvSpPr/>
          <p:nvPr/>
        </p:nvSpPr>
        <p:spPr>
          <a:xfrm>
            <a:off x="566928" y="2962656"/>
            <a:ext cx="8046720" cy="1115568"/>
          </a:xfrm>
          <a:prstGeom prst="rect">
            <a:avLst/>
          </a:prstGeom>
          <a:noFill/>
          <a:ln/>
        </p:spPr>
        <p:txBody>
          <a:bodyPr wrap="square" lIns="0" tIns="0" rIns="0" bIns="0" rtlCol="0" anchor="ctr"/>
          <a:lstStyle/>
          <a:p>
            <a:pPr marL="0" indent="0">
              <a:buNone/>
            </a:pPr>
            <a:r>
              <a:rPr lang="en-US" sz="1050" i="1" dirty="0">
                <a:solidFill>
                  <a:srgbClr val="1A2E5A"/>
                </a:solidFill>
                <a:latin typeface="Calibri" pitchFamily="34" charset="0"/>
                <a:ea typeface="Calibri" pitchFamily="34" charset="-122"/>
                <a:cs typeface="Calibri" pitchFamily="34" charset="-120"/>
              </a:rPr>
              <a:t>Les facteurs locaux de commercialité dépendent principalement de l'intérêt que présente, pour le commerce considéré, l'importance de la ville, du quartier ou de la rue où il est situé, du lieu de son implantation, de la répartition des diverses activités dans le voisinage, des moyens de transport, de l'attrait particulier ou des sujétions que peut présenter l'emplacement pour l'activité exercée et des modifications que ces éléments sont susceptibles de connaître.</a:t>
            </a: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A2E5A"/>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64592"/>
            <a:ext cx="7772400" cy="457200"/>
          </a:xfrm>
          <a:prstGeom prst="rect">
            <a:avLst/>
          </a:prstGeom>
          <a:noFill/>
          <a:ln/>
        </p:spPr>
        <p:txBody>
          <a:bodyPr wrap="square" lIns="0" tIns="0" rIns="0" bIns="0" rtlCol="0" anchor="ctr"/>
          <a:lstStyle/>
          <a:p>
            <a:pPr marL="0" indent="0">
              <a:buNone/>
            </a:pPr>
            <a:r>
              <a:rPr lang="en-US" sz="1900" b="1" dirty="0">
                <a:solidFill>
                  <a:srgbClr val="FFFFFF"/>
                </a:solidFill>
                <a:latin typeface="Cambria" pitchFamily="34" charset="0"/>
                <a:ea typeface="Cambria" pitchFamily="34" charset="-122"/>
                <a:cs typeface="Cambria" pitchFamily="34" charset="-120"/>
              </a:rPr>
              <a:t>03  |  Un arrêt structurant : Cass. civ. 3,  14 septembre 2011</a:t>
            </a:r>
            <a:endParaRPr lang="en-US" sz="1900" dirty="0"/>
          </a:p>
        </p:txBody>
      </p:sp>
      <p:sp>
        <p:nvSpPr>
          <p:cNvPr id="5" name="Text 2"/>
          <p:cNvSpPr/>
          <p:nvPr/>
        </p:nvSpPr>
        <p:spPr>
          <a:xfrm>
            <a:off x="457200" y="621792"/>
            <a:ext cx="7772400" cy="256032"/>
          </a:xfrm>
          <a:prstGeom prst="rect">
            <a:avLst/>
          </a:prstGeom>
          <a:noFill/>
          <a:ln/>
        </p:spPr>
        <p:txBody>
          <a:bodyPr wrap="square" lIns="0" tIns="0" rIns="0" bIns="0" rtlCol="0" anchor="ctr"/>
          <a:lstStyle/>
          <a:p>
            <a:pPr marL="0" indent="0">
              <a:buNone/>
            </a:pPr>
            <a:r>
              <a:rPr lang="en-US" sz="1000" i="1" dirty="0">
                <a:solidFill>
                  <a:srgbClr val="B8962E"/>
                </a:solidFill>
                <a:latin typeface="Calibri" pitchFamily="34" charset="0"/>
                <a:ea typeface="Calibri" pitchFamily="34" charset="-122"/>
                <a:cs typeface="Calibri" pitchFamily="34" charset="-120"/>
              </a:rPr>
              <a:t>n° 10-30.825  ·  FS-P+B+R  (publié au Rapport annuel)</a:t>
            </a:r>
            <a:endParaRPr lang="en-US" sz="1000" dirty="0"/>
          </a:p>
        </p:txBody>
      </p:sp>
      <p:sp>
        <p:nvSpPr>
          <p:cNvPr id="6" name="Shape 3"/>
          <p:cNvSpPr/>
          <p:nvPr/>
        </p:nvSpPr>
        <p:spPr>
          <a:xfrm>
            <a:off x="457200" y="1005840"/>
            <a:ext cx="8229600" cy="1298448"/>
          </a:xfrm>
          <a:prstGeom prst="roundRect">
            <a:avLst>
              <a:gd name="adj" fmla="val 4225"/>
            </a:avLst>
          </a:prstGeom>
          <a:solidFill>
            <a:srgbClr val="FFFFFF">
              <a:alpha val="94000"/>
            </a:srgbClr>
          </a:solidFill>
          <a:ln w="19050">
            <a:solidFill>
              <a:srgbClr val="B8962E"/>
            </a:solidFill>
            <a:prstDash val="solid"/>
          </a:ln>
        </p:spPr>
        <p:txBody>
          <a:bodyPr/>
          <a:lstStyle/>
          <a:p>
            <a:endParaRPr lang="fr-FR"/>
          </a:p>
        </p:txBody>
      </p:sp>
      <p:sp>
        <p:nvSpPr>
          <p:cNvPr id="7" name="Text 4"/>
          <p:cNvSpPr/>
          <p:nvPr/>
        </p:nvSpPr>
        <p:spPr>
          <a:xfrm>
            <a:off x="658368" y="1069848"/>
            <a:ext cx="7827264" cy="1170432"/>
          </a:xfrm>
          <a:prstGeom prst="rect">
            <a:avLst/>
          </a:prstGeom>
          <a:noFill/>
          <a:ln/>
        </p:spPr>
        <p:txBody>
          <a:bodyPr wrap="square" lIns="0" tIns="0" rIns="0" bIns="0" rtlCol="0" anchor="ctr"/>
          <a:lstStyle/>
          <a:p>
            <a:pPr marL="0" indent="0" algn="ctr">
              <a:buNone/>
            </a:pPr>
            <a:r>
              <a:rPr lang="en-US" sz="1300" i="1" dirty="0">
                <a:solidFill>
                  <a:srgbClr val="1A2E5A"/>
                </a:solidFill>
                <a:latin typeface="Cambria" pitchFamily="34" charset="0"/>
                <a:ea typeface="Cambria" pitchFamily="34" charset="-122"/>
                <a:cs typeface="Cambria" pitchFamily="34" charset="-120"/>
              </a:rPr>
              <a:t>" La modification notable des facteurs locaux de commercialité ne constitue un motif de déplafonnement que si elle est de nature à avoir une incidence favorable sur l'activité commerciale effectivement exercée par le preneur. "</a:t>
            </a:r>
            <a:endParaRPr lang="en-US" sz="1300" dirty="0"/>
          </a:p>
        </p:txBody>
      </p:sp>
      <p:sp>
        <p:nvSpPr>
          <p:cNvPr id="8" name="Shape 5"/>
          <p:cNvSpPr/>
          <p:nvPr/>
        </p:nvSpPr>
        <p:spPr>
          <a:xfrm>
            <a:off x="347472" y="2487168"/>
            <a:ext cx="2651760" cy="2395728"/>
          </a:xfrm>
          <a:prstGeom prst="roundRect">
            <a:avLst>
              <a:gd name="adj" fmla="val 2290"/>
            </a:avLst>
          </a:prstGeom>
          <a:solidFill>
            <a:srgbClr val="B8962E"/>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9" name="Text 6"/>
          <p:cNvSpPr/>
          <p:nvPr/>
        </p:nvSpPr>
        <p:spPr>
          <a:xfrm>
            <a:off x="457200" y="2578608"/>
            <a:ext cx="2432304" cy="420624"/>
          </a:xfrm>
          <a:prstGeom prst="rect">
            <a:avLst/>
          </a:prstGeom>
          <a:noFill/>
          <a:ln/>
        </p:spPr>
        <p:txBody>
          <a:bodyPr wrap="square" lIns="0" tIns="0" rIns="0" bIns="0" rtlCol="0" anchor="ctr"/>
          <a:lstStyle/>
          <a:p>
            <a:pPr marL="0" indent="0">
              <a:buNone/>
            </a:pPr>
            <a:r>
              <a:rPr lang="en-US" sz="1150" b="1" dirty="0">
                <a:solidFill>
                  <a:srgbClr val="1A2E5A"/>
                </a:solidFill>
                <a:latin typeface="Cambria" pitchFamily="34" charset="0"/>
                <a:ea typeface="Cambria" pitchFamily="34" charset="-122"/>
                <a:cs typeface="Cambria" pitchFamily="34" charset="-120"/>
              </a:rPr>
              <a:t>Modification NOTABLE</a:t>
            </a:r>
            <a:endParaRPr lang="en-US" sz="1150" dirty="0"/>
          </a:p>
        </p:txBody>
      </p:sp>
      <p:sp>
        <p:nvSpPr>
          <p:cNvPr id="10" name="Text 7"/>
          <p:cNvSpPr/>
          <p:nvPr/>
        </p:nvSpPr>
        <p:spPr>
          <a:xfrm>
            <a:off x="457200" y="3054096"/>
            <a:ext cx="2432304" cy="1737360"/>
          </a:xfrm>
          <a:prstGeom prst="rect">
            <a:avLst/>
          </a:prstGeom>
          <a:noFill/>
          <a:ln/>
        </p:spPr>
        <p:txBody>
          <a:bodyPr wrap="square" lIns="0" tIns="0" rIns="0" bIns="0" rtlCol="0" anchor="ctr"/>
          <a:lstStyle/>
          <a:p>
            <a:pPr marL="0" indent="0">
              <a:buNone/>
            </a:pPr>
            <a:r>
              <a:rPr lang="en-US" sz="1000" dirty="0">
                <a:solidFill>
                  <a:srgbClr val="1A2E5A"/>
                </a:solidFill>
                <a:latin typeface="Calibri" pitchFamily="34" charset="0"/>
                <a:ea typeface="Calibri" pitchFamily="34" charset="-122"/>
                <a:cs typeface="Calibri" pitchFamily="34" charset="-120"/>
              </a:rPr>
              <a:t>Substantielle, caractérisée, dépassant la variation ordinaire de l'environnement commercial. Non insignifiante.</a:t>
            </a:r>
            <a:endParaRPr lang="en-US" sz="1000" dirty="0"/>
          </a:p>
        </p:txBody>
      </p:sp>
      <p:sp>
        <p:nvSpPr>
          <p:cNvPr id="11" name="Shape 8"/>
          <p:cNvSpPr/>
          <p:nvPr/>
        </p:nvSpPr>
        <p:spPr>
          <a:xfrm>
            <a:off x="3182112" y="2487168"/>
            <a:ext cx="2651760" cy="2395728"/>
          </a:xfrm>
          <a:prstGeom prst="roundRect">
            <a:avLst>
              <a:gd name="adj" fmla="val 2290"/>
            </a:avLst>
          </a:prstGeom>
          <a:solidFill>
            <a:srgbClr val="B8962E"/>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2" name="Text 9"/>
          <p:cNvSpPr/>
          <p:nvPr/>
        </p:nvSpPr>
        <p:spPr>
          <a:xfrm>
            <a:off x="3291840" y="2578608"/>
            <a:ext cx="2432304" cy="420624"/>
          </a:xfrm>
          <a:prstGeom prst="rect">
            <a:avLst/>
          </a:prstGeom>
          <a:noFill/>
          <a:ln/>
        </p:spPr>
        <p:txBody>
          <a:bodyPr wrap="square" lIns="0" tIns="0" rIns="0" bIns="0" rtlCol="0" anchor="ctr"/>
          <a:lstStyle/>
          <a:p>
            <a:pPr marL="0" indent="0">
              <a:buNone/>
            </a:pPr>
            <a:r>
              <a:rPr lang="en-US" sz="1150" b="1" dirty="0">
                <a:solidFill>
                  <a:srgbClr val="1A2E5A"/>
                </a:solidFill>
                <a:latin typeface="Cambria" pitchFamily="34" charset="0"/>
                <a:ea typeface="Cambria" pitchFamily="34" charset="-122"/>
                <a:cs typeface="Cambria" pitchFamily="34" charset="-120"/>
              </a:rPr>
              <a:t>Incidence FAVORABLE</a:t>
            </a:r>
            <a:endParaRPr lang="en-US" sz="1150" dirty="0"/>
          </a:p>
        </p:txBody>
      </p:sp>
      <p:sp>
        <p:nvSpPr>
          <p:cNvPr id="13" name="Text 10"/>
          <p:cNvSpPr/>
          <p:nvPr/>
        </p:nvSpPr>
        <p:spPr>
          <a:xfrm>
            <a:off x="3291840" y="3054096"/>
            <a:ext cx="2432304" cy="1737360"/>
          </a:xfrm>
          <a:prstGeom prst="rect">
            <a:avLst/>
          </a:prstGeom>
          <a:noFill/>
          <a:ln/>
        </p:spPr>
        <p:txBody>
          <a:bodyPr wrap="square" lIns="0" tIns="0" rIns="0" bIns="0" rtlCol="0" anchor="ctr"/>
          <a:lstStyle/>
          <a:p>
            <a:pPr marL="0" indent="0">
              <a:buNone/>
            </a:pPr>
            <a:r>
              <a:rPr lang="en-US" sz="1000" dirty="0">
                <a:solidFill>
                  <a:srgbClr val="1A2E5A"/>
                </a:solidFill>
                <a:latin typeface="Calibri" pitchFamily="34" charset="0"/>
                <a:ea typeface="Calibri" pitchFamily="34" charset="-122"/>
                <a:cs typeface="Calibri" pitchFamily="34" charset="-120"/>
              </a:rPr>
              <a:t>La modification doit être bénéfique pour le commerce. Un apport de concurrents sans chalandage n'est pas favorable.</a:t>
            </a:r>
            <a:endParaRPr lang="en-US" sz="1000" dirty="0"/>
          </a:p>
        </p:txBody>
      </p:sp>
      <p:sp>
        <p:nvSpPr>
          <p:cNvPr id="14" name="Shape 11"/>
          <p:cNvSpPr/>
          <p:nvPr/>
        </p:nvSpPr>
        <p:spPr>
          <a:xfrm>
            <a:off x="6016752" y="2487168"/>
            <a:ext cx="2651760" cy="2395728"/>
          </a:xfrm>
          <a:prstGeom prst="roundRect">
            <a:avLst>
              <a:gd name="adj" fmla="val 2290"/>
            </a:avLst>
          </a:prstGeom>
          <a:solidFill>
            <a:srgbClr val="B8962E"/>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5" name="Text 12"/>
          <p:cNvSpPr/>
          <p:nvPr/>
        </p:nvSpPr>
        <p:spPr>
          <a:xfrm>
            <a:off x="6126480" y="2578608"/>
            <a:ext cx="2432304" cy="420624"/>
          </a:xfrm>
          <a:prstGeom prst="rect">
            <a:avLst/>
          </a:prstGeom>
          <a:noFill/>
          <a:ln/>
        </p:spPr>
        <p:txBody>
          <a:bodyPr wrap="square" lIns="0" tIns="0" rIns="0" bIns="0" rtlCol="0" anchor="ctr"/>
          <a:lstStyle/>
          <a:p>
            <a:pPr marL="0" indent="0">
              <a:buNone/>
            </a:pPr>
            <a:r>
              <a:rPr lang="en-US" sz="1150" b="1" dirty="0">
                <a:solidFill>
                  <a:srgbClr val="1A2E5A"/>
                </a:solidFill>
                <a:latin typeface="Cambria" pitchFamily="34" charset="0"/>
                <a:ea typeface="Cambria" pitchFamily="34" charset="-122"/>
                <a:cs typeface="Cambria" pitchFamily="34" charset="-120"/>
              </a:rPr>
              <a:t>Activité EFFECTIVEMENT exercée</a:t>
            </a:r>
            <a:endParaRPr lang="en-US" sz="1150" dirty="0"/>
          </a:p>
        </p:txBody>
      </p:sp>
      <p:sp>
        <p:nvSpPr>
          <p:cNvPr id="16" name="Text 13"/>
          <p:cNvSpPr/>
          <p:nvPr/>
        </p:nvSpPr>
        <p:spPr>
          <a:xfrm>
            <a:off x="6126480" y="3054096"/>
            <a:ext cx="2432304" cy="1737360"/>
          </a:xfrm>
          <a:prstGeom prst="rect">
            <a:avLst/>
          </a:prstGeom>
          <a:noFill/>
          <a:ln/>
        </p:spPr>
        <p:txBody>
          <a:bodyPr wrap="square" lIns="0" tIns="0" rIns="0" bIns="0" rtlCol="0" anchor="ctr"/>
          <a:lstStyle/>
          <a:p>
            <a:pPr marL="0" indent="0">
              <a:buNone/>
            </a:pPr>
            <a:r>
              <a:rPr lang="en-US" sz="1000" dirty="0">
                <a:solidFill>
                  <a:srgbClr val="1A2E5A"/>
                </a:solidFill>
                <a:latin typeface="Calibri" pitchFamily="34" charset="0"/>
                <a:ea typeface="Calibri" pitchFamily="34" charset="-122"/>
                <a:cs typeface="Calibri" pitchFamily="34" charset="-120"/>
              </a:rPr>
              <a:t>L'analyse porte sur le fonds réellement exploité, pas sur la destination contractuelle ni le secteur en général.</a:t>
            </a:r>
            <a:endParaRPr lang="en-US" sz="1000" dirty="0"/>
          </a:p>
        </p:txBody>
      </p:sp>
      <p:sp>
        <p:nvSpPr>
          <p:cNvPr id="17" name="Text 14"/>
          <p:cNvSpPr/>
          <p:nvPr/>
        </p:nvSpPr>
        <p:spPr>
          <a:xfrm>
            <a:off x="365760" y="4864608"/>
            <a:ext cx="8412480" cy="201168"/>
          </a:xfrm>
          <a:prstGeom prst="rect">
            <a:avLst/>
          </a:prstGeom>
          <a:noFill/>
          <a:ln/>
        </p:spPr>
        <p:txBody>
          <a:bodyPr wrap="square" lIns="0" tIns="0" rIns="0" bIns="0" rtlCol="0" anchor="ctr"/>
          <a:lstStyle/>
          <a:p>
            <a:pPr marL="0" indent="0">
              <a:buNone/>
            </a:pPr>
            <a:r>
              <a:rPr lang="en-US" sz="850" i="1" dirty="0">
                <a:solidFill>
                  <a:srgbClr val="B8962E"/>
                </a:solidFill>
                <a:latin typeface="Calibri" pitchFamily="34" charset="0"/>
                <a:ea typeface="Calibri" pitchFamily="34" charset="-122"/>
                <a:cs typeface="Calibri" pitchFamily="34" charset="-120"/>
              </a:rPr>
              <a:t>Première formulation de principe : la capacité (potentielle) de produire un effet, pas l'effet lui-même.</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64592"/>
            <a:ext cx="7132320" cy="475488"/>
          </a:xfrm>
          <a:prstGeom prst="rect">
            <a:avLst/>
          </a:prstGeom>
          <a:noFill/>
          <a:ln/>
        </p:spPr>
        <p:txBody>
          <a:bodyPr wrap="square" lIns="0" tIns="0" rIns="0" bIns="0" rtlCol="0" anchor="ctr"/>
          <a:lstStyle/>
          <a:p>
            <a:pPr marL="0" indent="0">
              <a:buNone/>
            </a:pPr>
            <a:r>
              <a:rPr lang="en-US" sz="1500" b="1" dirty="0">
                <a:solidFill>
                  <a:srgbClr val="1A2E5A"/>
                </a:solidFill>
                <a:latin typeface="Cambria" pitchFamily="34" charset="0"/>
                <a:ea typeface="Cambria" pitchFamily="34" charset="-122"/>
                <a:cs typeface="Cambria" pitchFamily="34" charset="-120"/>
              </a:rPr>
              <a:t>04  |  L'évolution jurisprudentielle avant le 18 septembre 2025 — du potentiel au concret</a:t>
            </a:r>
            <a:endParaRPr lang="en-US" sz="1500" dirty="0"/>
          </a:p>
        </p:txBody>
      </p:sp>
      <p:sp>
        <p:nvSpPr>
          <p:cNvPr id="5" name="Text 2"/>
          <p:cNvSpPr/>
          <p:nvPr/>
        </p:nvSpPr>
        <p:spPr>
          <a:xfrm>
            <a:off x="365760" y="786384"/>
            <a:ext cx="8412480" cy="411480"/>
          </a:xfrm>
          <a:prstGeom prst="rect">
            <a:avLst/>
          </a:prstGeom>
          <a:solidFill>
            <a:srgbClr val="D9E4F0"/>
          </a:solidFill>
          <a:ln/>
        </p:spPr>
        <p:txBody>
          <a:bodyPr wrap="square" lIns="38100" tIns="101600" rIns="101600" bIns="38100" rtlCol="0" anchor="ctr"/>
          <a:lstStyle/>
          <a:p>
            <a:pPr marL="0" indent="0">
              <a:buNone/>
            </a:pPr>
            <a:r>
              <a:rPr lang="en-US" sz="1000" i="1" dirty="0">
                <a:solidFill>
                  <a:srgbClr val="5A6E8C"/>
                </a:solidFill>
                <a:latin typeface="Calibri" pitchFamily="34" charset="0"/>
                <a:ea typeface="Calibri" pitchFamily="34" charset="-122"/>
                <a:cs typeface="Calibri" pitchFamily="34" charset="-120"/>
              </a:rPr>
              <a:t>La jurisprudence oscille entre appréciation in abstracto (potentielle) et in concreto (effective), avant un retour affirmé à l'abstrait nuancé en 2025.</a:t>
            </a:r>
            <a:endParaRPr lang="en-US" sz="1000" dirty="0"/>
          </a:p>
        </p:txBody>
      </p:sp>
      <p:sp>
        <p:nvSpPr>
          <p:cNvPr id="6" name="Shape 3"/>
          <p:cNvSpPr/>
          <p:nvPr/>
        </p:nvSpPr>
        <p:spPr>
          <a:xfrm>
            <a:off x="1097280" y="2788920"/>
            <a:ext cx="6858000" cy="0"/>
          </a:xfrm>
          <a:prstGeom prst="line">
            <a:avLst/>
          </a:prstGeom>
          <a:noFill/>
          <a:ln w="25400">
            <a:solidFill>
              <a:srgbClr val="B8962E"/>
            </a:solidFill>
            <a:prstDash val="solid"/>
          </a:ln>
        </p:spPr>
        <p:txBody>
          <a:bodyPr/>
          <a:lstStyle/>
          <a:p>
            <a:endParaRPr lang="fr-FR"/>
          </a:p>
        </p:txBody>
      </p:sp>
      <p:sp>
        <p:nvSpPr>
          <p:cNvPr id="7" name="Shape 4"/>
          <p:cNvSpPr/>
          <p:nvPr/>
        </p:nvSpPr>
        <p:spPr>
          <a:xfrm>
            <a:off x="1078992" y="2633472"/>
            <a:ext cx="292608" cy="292608"/>
          </a:xfrm>
          <a:prstGeom prst="ellipse">
            <a:avLst/>
          </a:prstGeom>
          <a:solidFill>
            <a:srgbClr val="B8962E"/>
          </a:solidFill>
          <a:ln w="12700">
            <a:solidFill>
              <a:srgbClr val="1A2E5A"/>
            </a:solidFill>
            <a:prstDash val="solid"/>
          </a:ln>
        </p:spPr>
        <p:txBody>
          <a:bodyPr/>
          <a:lstStyle/>
          <a:p>
            <a:endParaRPr lang="fr-FR"/>
          </a:p>
        </p:txBody>
      </p:sp>
      <p:sp>
        <p:nvSpPr>
          <p:cNvPr id="8" name="Text 5"/>
          <p:cNvSpPr/>
          <p:nvPr/>
        </p:nvSpPr>
        <p:spPr>
          <a:xfrm>
            <a:off x="457200" y="2286000"/>
            <a:ext cx="1572768" cy="292608"/>
          </a:xfrm>
          <a:prstGeom prst="rect">
            <a:avLst/>
          </a:prstGeom>
          <a:noFill/>
          <a:ln/>
        </p:spPr>
        <p:txBody>
          <a:bodyPr wrap="square" lIns="0" tIns="0" rIns="0" bIns="0" rtlCol="0" anchor="ctr"/>
          <a:lstStyle/>
          <a:p>
            <a:pPr marL="0" indent="0" algn="ctr">
              <a:buNone/>
            </a:pPr>
            <a:r>
              <a:rPr lang="en-US" sz="900" b="1" dirty="0">
                <a:solidFill>
                  <a:srgbClr val="1A2E5A"/>
                </a:solidFill>
                <a:latin typeface="Cambria" pitchFamily="34" charset="0"/>
                <a:ea typeface="Cambria" pitchFamily="34" charset="-122"/>
                <a:cs typeface="Cambria" pitchFamily="34" charset="-120"/>
              </a:rPr>
              <a:t>1999</a:t>
            </a:r>
            <a:endParaRPr lang="en-US" sz="900" dirty="0"/>
          </a:p>
        </p:txBody>
      </p:sp>
      <p:sp>
        <p:nvSpPr>
          <p:cNvPr id="9" name="Shape 6"/>
          <p:cNvSpPr/>
          <p:nvPr/>
        </p:nvSpPr>
        <p:spPr>
          <a:xfrm>
            <a:off x="457200" y="2990088"/>
            <a:ext cx="1572768" cy="1664208"/>
          </a:xfrm>
          <a:prstGeom prst="roundRect">
            <a:avLst>
              <a:gd name="adj" fmla="val 2907"/>
            </a:avLst>
          </a:prstGeom>
          <a:solidFill>
            <a:srgbClr val="D9E4F0"/>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0" name="Text 7"/>
          <p:cNvSpPr/>
          <p:nvPr/>
        </p:nvSpPr>
        <p:spPr>
          <a:xfrm>
            <a:off x="521208" y="3044952"/>
            <a:ext cx="1444752" cy="320040"/>
          </a:xfrm>
          <a:prstGeom prst="rect">
            <a:avLst/>
          </a:prstGeom>
          <a:noFill/>
          <a:ln/>
        </p:spPr>
        <p:txBody>
          <a:bodyPr wrap="square" lIns="0" tIns="0" rIns="0" bIns="0" rtlCol="0" anchor="ctr"/>
          <a:lstStyle/>
          <a:p>
            <a:pPr marL="0" indent="0">
              <a:buNone/>
            </a:pPr>
            <a:r>
              <a:rPr lang="en-US" sz="900" b="1" dirty="0">
                <a:solidFill>
                  <a:srgbClr val="1A2E5A"/>
                </a:solidFill>
                <a:latin typeface="Cambria" pitchFamily="34" charset="0"/>
                <a:ea typeface="Cambria" pitchFamily="34" charset="-122"/>
                <a:cs typeface="Cambria" pitchFamily="34" charset="-120"/>
              </a:rPr>
              <a:t>Approche objective</a:t>
            </a:r>
            <a:endParaRPr lang="en-US" sz="900" dirty="0"/>
          </a:p>
        </p:txBody>
      </p:sp>
      <p:sp>
        <p:nvSpPr>
          <p:cNvPr id="11" name="Text 8"/>
          <p:cNvSpPr/>
          <p:nvPr/>
        </p:nvSpPr>
        <p:spPr>
          <a:xfrm>
            <a:off x="521208" y="3392424"/>
            <a:ext cx="1444752" cy="1188720"/>
          </a:xfrm>
          <a:prstGeom prst="rect">
            <a:avLst/>
          </a:prstGeom>
          <a:noFill/>
          <a:ln/>
        </p:spPr>
        <p:txBody>
          <a:bodyPr wrap="square" lIns="0" tIns="0" rIns="0" bIns="0" rtlCol="0" anchor="ctr"/>
          <a:lstStyle/>
          <a:p>
            <a:pPr marL="0" indent="0">
              <a:buNone/>
            </a:pPr>
            <a:r>
              <a:rPr lang="en-US" sz="750" dirty="0">
                <a:solidFill>
                  <a:srgbClr val="1A2E5A"/>
                </a:solidFill>
                <a:latin typeface="Calibri" pitchFamily="34" charset="0"/>
                <a:ea typeface="Calibri" pitchFamily="34" charset="-122"/>
                <a:cs typeface="Calibri" pitchFamily="34" charset="-120"/>
              </a:rPr>
              <a:t>Peu importe que la modification soit favorable ou défavorable au locataire — seule son existence compte</a:t>
            </a:r>
            <a:endParaRPr lang="en-US" sz="750" dirty="0"/>
          </a:p>
          <a:p>
            <a:pPr marL="0" indent="0">
              <a:buNone/>
            </a:pPr>
            <a:r>
              <a:rPr lang="en-US" sz="750" dirty="0">
                <a:solidFill>
                  <a:srgbClr val="1A2E5A"/>
                </a:solidFill>
                <a:latin typeface="Calibri" pitchFamily="34" charset="0"/>
                <a:ea typeface="Calibri" pitchFamily="34" charset="-122"/>
                <a:cs typeface="Calibri" pitchFamily="34" charset="-120"/>
              </a:rPr>
              <a:t>Cass. 3e civ., 13 juill. 1999</a:t>
            </a:r>
            <a:endParaRPr lang="en-US" sz="750" dirty="0"/>
          </a:p>
          <a:p>
            <a:pPr marL="0" indent="0">
              <a:buNone/>
            </a:pPr>
            <a:r>
              <a:rPr lang="en-US" sz="750" dirty="0">
                <a:solidFill>
                  <a:srgbClr val="1A2E5A"/>
                </a:solidFill>
                <a:latin typeface="Calibri" pitchFamily="34" charset="0"/>
                <a:ea typeface="Calibri" pitchFamily="34" charset="-122"/>
                <a:cs typeface="Calibri" pitchFamily="34" charset="-120"/>
              </a:rPr>
              <a:t>n°97-18.295</a:t>
            </a:r>
            <a:endParaRPr lang="en-US" sz="750" dirty="0"/>
          </a:p>
        </p:txBody>
      </p:sp>
      <p:sp>
        <p:nvSpPr>
          <p:cNvPr id="12" name="Shape 9"/>
          <p:cNvSpPr/>
          <p:nvPr/>
        </p:nvSpPr>
        <p:spPr>
          <a:xfrm>
            <a:off x="3136392" y="2633472"/>
            <a:ext cx="292608" cy="292608"/>
          </a:xfrm>
          <a:prstGeom prst="ellipse">
            <a:avLst/>
          </a:prstGeom>
          <a:solidFill>
            <a:srgbClr val="B8962E"/>
          </a:solidFill>
          <a:ln w="12700">
            <a:solidFill>
              <a:srgbClr val="1A2E5A"/>
            </a:solidFill>
            <a:prstDash val="solid"/>
          </a:ln>
        </p:spPr>
        <p:txBody>
          <a:bodyPr/>
          <a:lstStyle/>
          <a:p>
            <a:endParaRPr lang="fr-FR"/>
          </a:p>
        </p:txBody>
      </p:sp>
      <p:sp>
        <p:nvSpPr>
          <p:cNvPr id="13" name="Text 10"/>
          <p:cNvSpPr/>
          <p:nvPr/>
        </p:nvSpPr>
        <p:spPr>
          <a:xfrm>
            <a:off x="2514600" y="2286000"/>
            <a:ext cx="1572768" cy="292608"/>
          </a:xfrm>
          <a:prstGeom prst="rect">
            <a:avLst/>
          </a:prstGeom>
          <a:noFill/>
          <a:ln/>
        </p:spPr>
        <p:txBody>
          <a:bodyPr wrap="square" lIns="0" tIns="0" rIns="0" bIns="0" rtlCol="0" anchor="ctr"/>
          <a:lstStyle/>
          <a:p>
            <a:pPr marL="0" indent="0" algn="ctr">
              <a:buNone/>
            </a:pPr>
            <a:r>
              <a:rPr lang="en-US" sz="900" b="1" dirty="0">
                <a:solidFill>
                  <a:srgbClr val="1A2E5A"/>
                </a:solidFill>
                <a:latin typeface="Cambria" pitchFamily="34" charset="0"/>
                <a:ea typeface="Cambria" pitchFamily="34" charset="-122"/>
                <a:cs typeface="Cambria" pitchFamily="34" charset="-120"/>
              </a:rPr>
              <a:t>2007</a:t>
            </a:r>
            <a:endParaRPr lang="en-US" sz="900" dirty="0"/>
          </a:p>
        </p:txBody>
      </p:sp>
      <p:sp>
        <p:nvSpPr>
          <p:cNvPr id="14" name="Shape 11"/>
          <p:cNvSpPr/>
          <p:nvPr/>
        </p:nvSpPr>
        <p:spPr>
          <a:xfrm>
            <a:off x="2514600" y="2990088"/>
            <a:ext cx="1572768" cy="1664208"/>
          </a:xfrm>
          <a:prstGeom prst="roundRect">
            <a:avLst>
              <a:gd name="adj" fmla="val 2907"/>
            </a:avLst>
          </a:prstGeom>
          <a:solidFill>
            <a:srgbClr val="D9E4F0"/>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5" name="Text 12"/>
          <p:cNvSpPr/>
          <p:nvPr/>
        </p:nvSpPr>
        <p:spPr>
          <a:xfrm>
            <a:off x="2578608" y="3044952"/>
            <a:ext cx="1444752" cy="320040"/>
          </a:xfrm>
          <a:prstGeom prst="rect">
            <a:avLst/>
          </a:prstGeom>
          <a:noFill/>
          <a:ln/>
        </p:spPr>
        <p:txBody>
          <a:bodyPr wrap="square" lIns="0" tIns="0" rIns="0" bIns="0" rtlCol="0" anchor="ctr"/>
          <a:lstStyle/>
          <a:p>
            <a:pPr marL="0" indent="0">
              <a:buNone/>
            </a:pPr>
            <a:r>
              <a:rPr lang="en-US" sz="900" b="1" dirty="0">
                <a:solidFill>
                  <a:srgbClr val="1A2E5A"/>
                </a:solidFill>
                <a:latin typeface="Cambria" pitchFamily="34" charset="0"/>
                <a:ea typeface="Cambria" pitchFamily="34" charset="-122"/>
                <a:cs typeface="Cambria" pitchFamily="34" charset="-120"/>
              </a:rPr>
              <a:t>Glissement in concreto</a:t>
            </a:r>
            <a:endParaRPr lang="en-US" sz="900" dirty="0"/>
          </a:p>
        </p:txBody>
      </p:sp>
      <p:sp>
        <p:nvSpPr>
          <p:cNvPr id="16" name="Text 13"/>
          <p:cNvSpPr/>
          <p:nvPr/>
        </p:nvSpPr>
        <p:spPr>
          <a:xfrm>
            <a:off x="2578608" y="3392424"/>
            <a:ext cx="1444752" cy="1188720"/>
          </a:xfrm>
          <a:prstGeom prst="rect">
            <a:avLst/>
          </a:prstGeom>
          <a:noFill/>
          <a:ln/>
        </p:spPr>
        <p:txBody>
          <a:bodyPr wrap="square" lIns="0" tIns="0" rIns="0" bIns="0" rtlCol="0" anchor="ctr"/>
          <a:lstStyle/>
          <a:p>
            <a:pPr marL="0" indent="0">
              <a:buNone/>
            </a:pPr>
            <a:r>
              <a:rPr lang="en-US" sz="750" dirty="0">
                <a:solidFill>
                  <a:srgbClr val="1A2E5A"/>
                </a:solidFill>
                <a:latin typeface="Calibri" pitchFamily="34" charset="0"/>
                <a:ea typeface="Calibri" pitchFamily="34" charset="-122"/>
                <a:cs typeface="Calibri" pitchFamily="34" charset="-120"/>
              </a:rPr>
              <a:t>La jur. exige que la modification présente un intérêt pour l'activité exercée dans les lieux loués</a:t>
            </a:r>
            <a:endParaRPr lang="en-US" sz="750" dirty="0"/>
          </a:p>
          <a:p>
            <a:pPr marL="0" indent="0">
              <a:buNone/>
            </a:pPr>
            <a:r>
              <a:rPr lang="en-US" sz="750" dirty="0">
                <a:solidFill>
                  <a:srgbClr val="1A2E5A"/>
                </a:solidFill>
                <a:latin typeface="Calibri" pitchFamily="34" charset="0"/>
                <a:ea typeface="Calibri" pitchFamily="34" charset="-122"/>
                <a:cs typeface="Calibri" pitchFamily="34" charset="-120"/>
              </a:rPr>
              <a:t>Cass. 3e civ., 2 oct. 2007</a:t>
            </a:r>
            <a:endParaRPr lang="en-US" sz="750" dirty="0"/>
          </a:p>
          <a:p>
            <a:pPr marL="0" indent="0">
              <a:buNone/>
            </a:pPr>
            <a:r>
              <a:rPr lang="en-US" sz="750" dirty="0">
                <a:solidFill>
                  <a:srgbClr val="1A2E5A"/>
                </a:solidFill>
                <a:latin typeface="Calibri" pitchFamily="34" charset="0"/>
                <a:ea typeface="Calibri" pitchFamily="34" charset="-122"/>
                <a:cs typeface="Calibri" pitchFamily="34" charset="-120"/>
              </a:rPr>
              <a:t>n°06-17.780</a:t>
            </a:r>
            <a:endParaRPr lang="en-US" sz="750" dirty="0"/>
          </a:p>
        </p:txBody>
      </p:sp>
      <p:sp>
        <p:nvSpPr>
          <p:cNvPr id="17" name="Shape 14"/>
          <p:cNvSpPr/>
          <p:nvPr/>
        </p:nvSpPr>
        <p:spPr>
          <a:xfrm>
            <a:off x="5193792" y="2633472"/>
            <a:ext cx="292608" cy="292608"/>
          </a:xfrm>
          <a:prstGeom prst="ellipse">
            <a:avLst/>
          </a:prstGeom>
          <a:solidFill>
            <a:srgbClr val="B8962E"/>
          </a:solidFill>
          <a:ln w="12700">
            <a:solidFill>
              <a:srgbClr val="1A2E5A"/>
            </a:solidFill>
            <a:prstDash val="solid"/>
          </a:ln>
        </p:spPr>
        <p:txBody>
          <a:bodyPr/>
          <a:lstStyle/>
          <a:p>
            <a:endParaRPr lang="fr-FR"/>
          </a:p>
        </p:txBody>
      </p:sp>
      <p:sp>
        <p:nvSpPr>
          <p:cNvPr id="18" name="Text 15"/>
          <p:cNvSpPr/>
          <p:nvPr/>
        </p:nvSpPr>
        <p:spPr>
          <a:xfrm>
            <a:off x="4572000" y="2286000"/>
            <a:ext cx="1572768" cy="292608"/>
          </a:xfrm>
          <a:prstGeom prst="rect">
            <a:avLst/>
          </a:prstGeom>
          <a:noFill/>
          <a:ln/>
        </p:spPr>
        <p:txBody>
          <a:bodyPr wrap="square" lIns="0" tIns="0" rIns="0" bIns="0" rtlCol="0" anchor="ctr"/>
          <a:lstStyle/>
          <a:p>
            <a:pPr marL="0" indent="0" algn="ctr">
              <a:buNone/>
            </a:pPr>
            <a:r>
              <a:rPr lang="en-US" sz="900" b="1" dirty="0">
                <a:solidFill>
                  <a:srgbClr val="1A2E5A"/>
                </a:solidFill>
                <a:latin typeface="Cambria" pitchFamily="34" charset="0"/>
                <a:ea typeface="Cambria" pitchFamily="34" charset="-122"/>
                <a:cs typeface="Cambria" pitchFamily="34" charset="-120"/>
              </a:rPr>
              <a:t>2011</a:t>
            </a:r>
            <a:endParaRPr lang="en-US" sz="900" dirty="0"/>
          </a:p>
        </p:txBody>
      </p:sp>
      <p:sp>
        <p:nvSpPr>
          <p:cNvPr id="19" name="Shape 16"/>
          <p:cNvSpPr/>
          <p:nvPr/>
        </p:nvSpPr>
        <p:spPr>
          <a:xfrm>
            <a:off x="4572000" y="2990088"/>
            <a:ext cx="1572768" cy="1664208"/>
          </a:xfrm>
          <a:prstGeom prst="roundRect">
            <a:avLst>
              <a:gd name="adj" fmla="val 2907"/>
            </a:avLst>
          </a:prstGeom>
          <a:solidFill>
            <a:srgbClr val="D9E4F0"/>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20" name="Text 17"/>
          <p:cNvSpPr/>
          <p:nvPr/>
        </p:nvSpPr>
        <p:spPr>
          <a:xfrm>
            <a:off x="4636008" y="3044952"/>
            <a:ext cx="1444752" cy="320040"/>
          </a:xfrm>
          <a:prstGeom prst="rect">
            <a:avLst/>
          </a:prstGeom>
          <a:noFill/>
          <a:ln/>
        </p:spPr>
        <p:txBody>
          <a:bodyPr wrap="square" lIns="0" tIns="0" rIns="0" bIns="0" rtlCol="0" anchor="ctr"/>
          <a:lstStyle/>
          <a:p>
            <a:pPr marL="0" indent="0">
              <a:buNone/>
            </a:pPr>
            <a:r>
              <a:rPr lang="en-US" sz="900" b="1" dirty="0">
                <a:solidFill>
                  <a:srgbClr val="1A2E5A"/>
                </a:solidFill>
                <a:latin typeface="Cambria" pitchFamily="34" charset="0"/>
                <a:ea typeface="Cambria" pitchFamily="34" charset="-122"/>
                <a:cs typeface="Cambria" pitchFamily="34" charset="-120"/>
              </a:rPr>
              <a:t>Arrêt de principe</a:t>
            </a:r>
            <a:endParaRPr lang="en-US" sz="900" dirty="0"/>
          </a:p>
        </p:txBody>
      </p:sp>
      <p:sp>
        <p:nvSpPr>
          <p:cNvPr id="21" name="Text 18"/>
          <p:cNvSpPr/>
          <p:nvPr/>
        </p:nvSpPr>
        <p:spPr>
          <a:xfrm>
            <a:off x="4636008" y="3392424"/>
            <a:ext cx="1444752" cy="1188720"/>
          </a:xfrm>
          <a:prstGeom prst="rect">
            <a:avLst/>
          </a:prstGeom>
          <a:noFill/>
          <a:ln/>
        </p:spPr>
        <p:txBody>
          <a:bodyPr wrap="square" lIns="0" tIns="0" rIns="0" bIns="0" rtlCol="0" anchor="ctr"/>
          <a:lstStyle/>
          <a:p>
            <a:pPr marL="0" indent="0">
              <a:buNone/>
            </a:pPr>
            <a:r>
              <a:rPr lang="en-US" sz="750" dirty="0">
                <a:solidFill>
                  <a:srgbClr val="1A2E5A"/>
                </a:solidFill>
                <a:latin typeface="Calibri" pitchFamily="34" charset="0"/>
                <a:ea typeface="Calibri" pitchFamily="34" charset="-122"/>
                <a:cs typeface="Calibri" pitchFamily="34" charset="-120"/>
              </a:rPr>
              <a:t>Critère « de nature à » : incidence potentiellement favorable</a:t>
            </a:r>
            <a:endParaRPr lang="en-US" sz="750" dirty="0"/>
          </a:p>
          <a:p>
            <a:pPr marL="0" indent="0">
              <a:buNone/>
            </a:pPr>
            <a:r>
              <a:rPr lang="en-US" sz="750" dirty="0">
                <a:solidFill>
                  <a:srgbClr val="1A2E5A"/>
                </a:solidFill>
                <a:latin typeface="Calibri" pitchFamily="34" charset="0"/>
                <a:ea typeface="Calibri" pitchFamily="34" charset="-122"/>
                <a:cs typeface="Calibri" pitchFamily="34" charset="-120"/>
              </a:rPr>
              <a:t>Cass. 3e civ.</a:t>
            </a:r>
            <a:endParaRPr lang="en-US" sz="750" dirty="0"/>
          </a:p>
          <a:p>
            <a:pPr marL="0" indent="0">
              <a:buNone/>
            </a:pPr>
            <a:r>
              <a:rPr lang="en-US" sz="750" dirty="0">
                <a:solidFill>
                  <a:srgbClr val="1A2E5A"/>
                </a:solidFill>
                <a:latin typeface="Calibri" pitchFamily="34" charset="0"/>
                <a:ea typeface="Calibri" pitchFamily="34" charset="-122"/>
                <a:cs typeface="Calibri" pitchFamily="34" charset="-120"/>
              </a:rPr>
              <a:t>n°10-30.825</a:t>
            </a:r>
            <a:endParaRPr lang="en-US" sz="750" dirty="0"/>
          </a:p>
        </p:txBody>
      </p:sp>
      <p:sp>
        <p:nvSpPr>
          <p:cNvPr id="22" name="Shape 19"/>
          <p:cNvSpPr/>
          <p:nvPr/>
        </p:nvSpPr>
        <p:spPr>
          <a:xfrm>
            <a:off x="7251192" y="2633472"/>
            <a:ext cx="292608" cy="292608"/>
          </a:xfrm>
          <a:prstGeom prst="ellipse">
            <a:avLst/>
          </a:prstGeom>
          <a:solidFill>
            <a:srgbClr val="1A2E5A"/>
          </a:solidFill>
          <a:ln w="12700">
            <a:solidFill>
              <a:srgbClr val="1A2E5A"/>
            </a:solidFill>
            <a:prstDash val="solid"/>
          </a:ln>
        </p:spPr>
        <p:txBody>
          <a:bodyPr/>
          <a:lstStyle/>
          <a:p>
            <a:endParaRPr lang="fr-FR"/>
          </a:p>
        </p:txBody>
      </p:sp>
      <p:sp>
        <p:nvSpPr>
          <p:cNvPr id="23" name="Text 20"/>
          <p:cNvSpPr/>
          <p:nvPr/>
        </p:nvSpPr>
        <p:spPr>
          <a:xfrm>
            <a:off x="6629400" y="2286000"/>
            <a:ext cx="1572768" cy="292608"/>
          </a:xfrm>
          <a:prstGeom prst="rect">
            <a:avLst/>
          </a:prstGeom>
          <a:noFill/>
          <a:ln/>
        </p:spPr>
        <p:txBody>
          <a:bodyPr wrap="square" lIns="0" tIns="0" rIns="0" bIns="0" rtlCol="0" anchor="ctr"/>
          <a:lstStyle/>
          <a:p>
            <a:pPr marL="0" indent="0" algn="ctr">
              <a:buNone/>
            </a:pPr>
            <a:r>
              <a:rPr lang="en-US" sz="900" b="1" dirty="0">
                <a:solidFill>
                  <a:srgbClr val="1A2E5A"/>
                </a:solidFill>
                <a:latin typeface="Cambria" pitchFamily="34" charset="0"/>
                <a:ea typeface="Cambria" pitchFamily="34" charset="-122"/>
                <a:cs typeface="Cambria" pitchFamily="34" charset="-120"/>
              </a:rPr>
              <a:t>2013–24</a:t>
            </a:r>
            <a:endParaRPr lang="en-US" sz="900" dirty="0"/>
          </a:p>
        </p:txBody>
      </p:sp>
      <p:sp>
        <p:nvSpPr>
          <p:cNvPr id="24" name="Shape 21"/>
          <p:cNvSpPr/>
          <p:nvPr/>
        </p:nvSpPr>
        <p:spPr>
          <a:xfrm>
            <a:off x="6629400" y="2990088"/>
            <a:ext cx="1572768" cy="1664208"/>
          </a:xfrm>
          <a:prstGeom prst="roundRect">
            <a:avLst>
              <a:gd name="adj" fmla="val 2907"/>
            </a:avLst>
          </a:prstGeom>
          <a:solidFill>
            <a:srgbClr val="1A2E5A"/>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25" name="Text 22"/>
          <p:cNvSpPr/>
          <p:nvPr/>
        </p:nvSpPr>
        <p:spPr>
          <a:xfrm>
            <a:off x="6693408" y="3044952"/>
            <a:ext cx="1444752" cy="320040"/>
          </a:xfrm>
          <a:prstGeom prst="rect">
            <a:avLst/>
          </a:prstGeom>
          <a:noFill/>
          <a:ln/>
        </p:spPr>
        <p:txBody>
          <a:bodyPr wrap="square" lIns="0" tIns="0" rIns="0" bIns="0" rtlCol="0" anchor="ctr"/>
          <a:lstStyle/>
          <a:p>
            <a:pPr marL="0" indent="0">
              <a:buNone/>
            </a:pPr>
            <a:r>
              <a:rPr lang="en-US" sz="900" b="1" dirty="0">
                <a:solidFill>
                  <a:srgbClr val="B8962E"/>
                </a:solidFill>
                <a:latin typeface="Cambria" pitchFamily="34" charset="0"/>
                <a:ea typeface="Cambria" pitchFamily="34" charset="-122"/>
                <a:cs typeface="Cambria" pitchFamily="34" charset="-120"/>
              </a:rPr>
              <a:t>Apogée subjectif</a:t>
            </a:r>
            <a:endParaRPr lang="en-US" sz="900" dirty="0"/>
          </a:p>
        </p:txBody>
      </p:sp>
      <p:sp>
        <p:nvSpPr>
          <p:cNvPr id="26" name="Text 23"/>
          <p:cNvSpPr/>
          <p:nvPr/>
        </p:nvSpPr>
        <p:spPr>
          <a:xfrm>
            <a:off x="6693408" y="3392424"/>
            <a:ext cx="1444752" cy="1188720"/>
          </a:xfrm>
          <a:prstGeom prst="rect">
            <a:avLst/>
          </a:prstGeom>
          <a:noFill/>
          <a:ln/>
        </p:spPr>
        <p:txBody>
          <a:bodyPr wrap="square" lIns="0" tIns="0" rIns="0" bIns="0" rtlCol="0" anchor="ctr"/>
          <a:lstStyle/>
          <a:p>
            <a:pPr marL="0" indent="0">
              <a:buNone/>
            </a:pPr>
            <a:r>
              <a:rPr lang="en-US" sz="750" dirty="0">
                <a:solidFill>
                  <a:srgbClr val="FFFFFF"/>
                </a:solidFill>
                <a:latin typeface="Calibri" pitchFamily="34" charset="0"/>
                <a:ea typeface="Calibri" pitchFamily="34" charset="-122"/>
                <a:cs typeface="Calibri" pitchFamily="34" charset="-120"/>
              </a:rPr>
              <a:t>Certaines juridictions analysent l'évolution du CA comme critère d'appréciation</a:t>
            </a:r>
            <a:endParaRPr lang="en-US" sz="750" dirty="0"/>
          </a:p>
          <a:p>
            <a:pPr marL="0" indent="0">
              <a:buNone/>
            </a:pPr>
            <a:r>
              <a:rPr lang="en-US" sz="750" dirty="0">
                <a:solidFill>
                  <a:srgbClr val="FFFFFF"/>
                </a:solidFill>
                <a:latin typeface="Calibri" pitchFamily="34" charset="0"/>
                <a:ea typeface="Calibri" pitchFamily="34" charset="-122"/>
                <a:cs typeface="Calibri" pitchFamily="34" charset="-120"/>
              </a:rPr>
              <a:t>Cass. 3e civ., 15 oct. 2013</a:t>
            </a:r>
            <a:endParaRPr lang="en-US" sz="750" dirty="0"/>
          </a:p>
        </p:txBody>
      </p:sp>
      <p:sp>
        <p:nvSpPr>
          <p:cNvPr id="27" name="Text 24"/>
          <p:cNvSpPr/>
          <p:nvPr/>
        </p:nvSpPr>
        <p:spPr>
          <a:xfrm>
            <a:off x="365760" y="4800600"/>
            <a:ext cx="8412480" cy="256032"/>
          </a:xfrm>
          <a:prstGeom prst="rect">
            <a:avLst/>
          </a:prstGeom>
          <a:noFill/>
          <a:ln/>
        </p:spPr>
        <p:txBody>
          <a:bodyPr wrap="square" lIns="0" tIns="0" rIns="0" bIns="0" rtlCol="0" anchor="ctr"/>
          <a:lstStyle/>
          <a:p>
            <a:pPr marL="0" indent="0">
              <a:buNone/>
            </a:pPr>
            <a:r>
              <a:rPr lang="en-US" sz="750" i="1" dirty="0">
                <a:solidFill>
                  <a:srgbClr val="5A6E8C"/>
                </a:solidFill>
                <a:latin typeface="Calibri" pitchFamily="34" charset="0"/>
                <a:ea typeface="Calibri" pitchFamily="34" charset="-122"/>
                <a:cs typeface="Calibri" pitchFamily="34" charset="-120"/>
              </a:rPr>
              <a:t>Sources : Cass. civ. 3, 13 juill. 1999 n°97-18.295 | 2 oct. 2007 n°06-17.780 | 14 sept. 2011 n°10-30.825 | 15 oct. 2013 n°12-21.274</a:t>
            </a:r>
            <a:endParaRPr lang="en-US" sz="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64592"/>
            <a:ext cx="7772400" cy="475488"/>
          </a:xfrm>
          <a:prstGeom prst="rect">
            <a:avLst/>
          </a:prstGeom>
          <a:noFill/>
          <a:ln/>
        </p:spPr>
        <p:txBody>
          <a:bodyPr wrap="square" lIns="0" tIns="0" rIns="0" bIns="0" rtlCol="0" anchor="ctr"/>
          <a:lstStyle/>
          <a:p>
            <a:pPr marL="0" indent="0">
              <a:buNone/>
            </a:pPr>
            <a:r>
              <a:rPr lang="en-US" sz="1900" b="1" dirty="0">
                <a:solidFill>
                  <a:srgbClr val="1A2E5A"/>
                </a:solidFill>
                <a:latin typeface="Cambria" pitchFamily="34" charset="0"/>
                <a:ea typeface="Cambria" pitchFamily="34" charset="-122"/>
                <a:cs typeface="Cambria" pitchFamily="34" charset="-120"/>
              </a:rPr>
              <a:t>05  |  Le chiffre d'affaires : un critère inadapté</a:t>
            </a:r>
            <a:endParaRPr lang="en-US" sz="1900" dirty="0"/>
          </a:p>
        </p:txBody>
      </p:sp>
      <p:sp>
        <p:nvSpPr>
          <p:cNvPr id="5" name="Shape 2"/>
          <p:cNvSpPr/>
          <p:nvPr/>
        </p:nvSpPr>
        <p:spPr>
          <a:xfrm>
            <a:off x="347472" y="804672"/>
            <a:ext cx="4005072" cy="4041648"/>
          </a:xfrm>
          <a:prstGeom prst="roundRect">
            <a:avLst>
              <a:gd name="adj" fmla="val 1370"/>
            </a:avLst>
          </a:prstGeom>
          <a:solidFill>
            <a:srgbClr val="1A2E5A"/>
          </a:solidFill>
          <a:ln w="12700">
            <a:solidFill>
              <a:srgbClr val="1A2E5A"/>
            </a:solidFill>
            <a:prstDash val="solid"/>
          </a:ln>
          <a:effectLst>
            <a:outerShdw blurRad="101600" dist="38100" dir="2700000" algn="bl" rotWithShape="0">
              <a:srgbClr val="000000">
                <a:alpha val="13000"/>
              </a:srgbClr>
            </a:outerShdw>
          </a:effectLst>
        </p:spPr>
        <p:txBody>
          <a:bodyPr/>
          <a:lstStyle/>
          <a:p>
            <a:endParaRPr lang="fr-FR"/>
          </a:p>
        </p:txBody>
      </p:sp>
      <p:sp>
        <p:nvSpPr>
          <p:cNvPr id="6" name="Text 3"/>
          <p:cNvSpPr/>
          <p:nvPr/>
        </p:nvSpPr>
        <p:spPr>
          <a:xfrm>
            <a:off x="502920" y="877824"/>
            <a:ext cx="3657600" cy="347472"/>
          </a:xfrm>
          <a:prstGeom prst="rect">
            <a:avLst/>
          </a:prstGeom>
          <a:noFill/>
          <a:ln/>
        </p:spPr>
        <p:txBody>
          <a:bodyPr wrap="square" lIns="0" tIns="0" rIns="0" bIns="0" rtlCol="0" anchor="ctr"/>
          <a:lstStyle/>
          <a:p>
            <a:pPr marL="0" indent="0">
              <a:buNone/>
            </a:pPr>
            <a:r>
              <a:rPr lang="en-US" sz="1250" b="1" dirty="0">
                <a:solidFill>
                  <a:srgbClr val="B8962E"/>
                </a:solidFill>
                <a:latin typeface="Cambria" pitchFamily="34" charset="0"/>
                <a:ea typeface="Cambria" pitchFamily="34" charset="-122"/>
                <a:cs typeface="Cambria" pitchFamily="34" charset="-120"/>
              </a:rPr>
              <a:t>Le problème du critère CA</a:t>
            </a:r>
            <a:endParaRPr lang="en-US" sz="1250" dirty="0"/>
          </a:p>
        </p:txBody>
      </p:sp>
      <p:sp>
        <p:nvSpPr>
          <p:cNvPr id="7" name="Text 4"/>
          <p:cNvSpPr/>
          <p:nvPr/>
        </p:nvSpPr>
        <p:spPr>
          <a:xfrm>
            <a:off x="502920" y="1353312"/>
            <a:ext cx="3657600" cy="859536"/>
          </a:xfrm>
          <a:prstGeom prst="rect">
            <a:avLst/>
          </a:prstGeom>
          <a:noFill/>
          <a:ln/>
        </p:spPr>
        <p:txBody>
          <a:bodyPr wrap="square" lIns="0" tIns="0" rIns="0" bIns="0" rtlCol="0" anchor="ctr"/>
          <a:lstStyle/>
          <a:p>
            <a:pPr marL="0" indent="0">
              <a:buNone/>
            </a:pPr>
            <a:r>
              <a:rPr lang="en-US" sz="1050" b="1" dirty="0">
                <a:solidFill>
                  <a:srgbClr val="B8962E"/>
                </a:solidFill>
                <a:latin typeface="Calibri" pitchFamily="34" charset="0"/>
                <a:ea typeface="Calibri" pitchFamily="34" charset="-122"/>
                <a:cs typeface="Calibri" pitchFamily="34" charset="-120"/>
              </a:rPr>
              <a:t>›  </a:t>
            </a:r>
            <a:r>
              <a:rPr lang="en-US" sz="1050" dirty="0">
                <a:solidFill>
                  <a:srgbClr val="FFFFFF"/>
                </a:solidFill>
                <a:latin typeface="Calibri" pitchFamily="34" charset="0"/>
                <a:ea typeface="Calibri" pitchFamily="34" charset="-122"/>
                <a:cs typeface="Calibri" pitchFamily="34" charset="-120"/>
              </a:rPr>
              <a:t>Bailleur et locataire ne sont pas associés : l'évolution du CA dépend de la gestion du fonds, pas de l'environnement commercial.</a:t>
            </a:r>
            <a:endParaRPr lang="en-US" sz="1050" dirty="0"/>
          </a:p>
        </p:txBody>
      </p:sp>
      <p:sp>
        <p:nvSpPr>
          <p:cNvPr id="8" name="Text 5"/>
          <p:cNvSpPr/>
          <p:nvPr/>
        </p:nvSpPr>
        <p:spPr>
          <a:xfrm>
            <a:off x="502920" y="2340864"/>
            <a:ext cx="3657600" cy="859536"/>
          </a:xfrm>
          <a:prstGeom prst="rect">
            <a:avLst/>
          </a:prstGeom>
          <a:noFill/>
          <a:ln/>
        </p:spPr>
        <p:txBody>
          <a:bodyPr wrap="square" lIns="0" tIns="0" rIns="0" bIns="0" rtlCol="0" anchor="ctr"/>
          <a:lstStyle/>
          <a:p>
            <a:pPr marL="0" indent="0">
              <a:buNone/>
            </a:pPr>
            <a:r>
              <a:rPr lang="en-US" sz="1050" b="1" dirty="0">
                <a:solidFill>
                  <a:srgbClr val="B8962E"/>
                </a:solidFill>
                <a:latin typeface="Calibri" pitchFamily="34" charset="0"/>
                <a:ea typeface="Calibri" pitchFamily="34" charset="-122"/>
                <a:cs typeface="Calibri" pitchFamily="34" charset="-120"/>
              </a:rPr>
              <a:t>›  </a:t>
            </a:r>
            <a:r>
              <a:rPr lang="en-US" sz="1050" dirty="0">
                <a:solidFill>
                  <a:srgbClr val="FFFFFF"/>
                </a:solidFill>
                <a:latin typeface="Calibri" pitchFamily="34" charset="0"/>
                <a:ea typeface="Calibri" pitchFamily="34" charset="-122"/>
                <a:cs typeface="Calibri" pitchFamily="34" charset="-120"/>
              </a:rPr>
              <a:t>Une même modification peut affecter plusieurs commerçants d'une zone ; seul celui dont le CA a augmenté se verrait imposer le déplafonnement — résultat inéquitable.</a:t>
            </a:r>
            <a:endParaRPr lang="en-US" sz="1050" dirty="0"/>
          </a:p>
        </p:txBody>
      </p:sp>
      <p:sp>
        <p:nvSpPr>
          <p:cNvPr id="9" name="Text 6"/>
          <p:cNvSpPr/>
          <p:nvPr/>
        </p:nvSpPr>
        <p:spPr>
          <a:xfrm>
            <a:off x="502920" y="3328416"/>
            <a:ext cx="3657600" cy="859536"/>
          </a:xfrm>
          <a:prstGeom prst="rect">
            <a:avLst/>
          </a:prstGeom>
          <a:noFill/>
          <a:ln/>
        </p:spPr>
        <p:txBody>
          <a:bodyPr wrap="square" lIns="0" tIns="0" rIns="0" bIns="0" rtlCol="0" anchor="ctr"/>
          <a:lstStyle/>
          <a:p>
            <a:pPr marL="0" indent="0">
              <a:buNone/>
            </a:pPr>
            <a:r>
              <a:rPr lang="en-US" sz="1050" b="1" dirty="0">
                <a:solidFill>
                  <a:srgbClr val="B8962E"/>
                </a:solidFill>
                <a:latin typeface="Calibri" pitchFamily="34" charset="0"/>
                <a:ea typeface="Calibri" pitchFamily="34" charset="-122"/>
                <a:cs typeface="Calibri" pitchFamily="34" charset="-120"/>
              </a:rPr>
              <a:t>›  </a:t>
            </a:r>
            <a:r>
              <a:rPr lang="en-US" sz="1050" dirty="0">
                <a:solidFill>
                  <a:srgbClr val="FFFFFF"/>
                </a:solidFill>
                <a:latin typeface="Calibri" pitchFamily="34" charset="0"/>
                <a:ea typeface="Calibri" pitchFamily="34" charset="-122"/>
                <a:cs typeface="Calibri" pitchFamily="34" charset="-120"/>
              </a:rPr>
              <a:t>La stagnation du CA peut résulter de facteurs propres au locataire (mauvaise gestion, concurrents directs) sans lien avec la modification alléguée.</a:t>
            </a:r>
            <a:endParaRPr lang="en-US" sz="1050" dirty="0"/>
          </a:p>
        </p:txBody>
      </p:sp>
      <p:sp>
        <p:nvSpPr>
          <p:cNvPr id="10" name="Shape 7"/>
          <p:cNvSpPr/>
          <p:nvPr/>
        </p:nvSpPr>
        <p:spPr>
          <a:xfrm>
            <a:off x="4526280" y="804672"/>
            <a:ext cx="4270248" cy="4041648"/>
          </a:xfrm>
          <a:prstGeom prst="roundRect">
            <a:avLst>
              <a:gd name="adj" fmla="val 1357"/>
            </a:avLst>
          </a:prstGeom>
          <a:solidFill>
            <a:srgbClr val="F0E6C8"/>
          </a:solidFill>
          <a:ln w="1524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1" name="Text 8"/>
          <p:cNvSpPr/>
          <p:nvPr/>
        </p:nvSpPr>
        <p:spPr>
          <a:xfrm>
            <a:off x="4681728" y="877824"/>
            <a:ext cx="3931920" cy="347472"/>
          </a:xfrm>
          <a:prstGeom prst="rect">
            <a:avLst/>
          </a:prstGeom>
          <a:noFill/>
          <a:ln/>
        </p:spPr>
        <p:txBody>
          <a:bodyPr wrap="square" lIns="0" tIns="0" rIns="0" bIns="0" rtlCol="0" anchor="ctr"/>
          <a:lstStyle/>
          <a:p>
            <a:pPr marL="0" indent="0">
              <a:buNone/>
            </a:pPr>
            <a:r>
              <a:rPr lang="en-US" sz="1250" b="1" dirty="0">
                <a:solidFill>
                  <a:srgbClr val="1A2E5A"/>
                </a:solidFill>
                <a:latin typeface="Cambria" pitchFamily="34" charset="0"/>
                <a:ea typeface="Cambria" pitchFamily="34" charset="-122"/>
                <a:cs typeface="Cambria" pitchFamily="34" charset="-120"/>
              </a:rPr>
              <a:t>La solution 2025 : retour à l'in abstracto</a:t>
            </a:r>
            <a:endParaRPr lang="en-US" sz="1250" dirty="0"/>
          </a:p>
        </p:txBody>
      </p:sp>
      <p:sp>
        <p:nvSpPr>
          <p:cNvPr id="12" name="Text 9"/>
          <p:cNvSpPr/>
          <p:nvPr/>
        </p:nvSpPr>
        <p:spPr>
          <a:xfrm>
            <a:off x="4681728" y="1353312"/>
            <a:ext cx="4005072" cy="859536"/>
          </a:xfrm>
          <a:prstGeom prst="rect">
            <a:avLst/>
          </a:prstGeom>
          <a:noFill/>
          <a:ln/>
        </p:spPr>
        <p:txBody>
          <a:bodyPr wrap="square" lIns="0" tIns="0" rIns="0" bIns="0" rtlCol="0" anchor="ctr"/>
          <a:lstStyle/>
          <a:p>
            <a:pPr marL="0" indent="0">
              <a:buNone/>
            </a:pPr>
            <a:r>
              <a:rPr lang="en-US" sz="1050" b="1" dirty="0">
                <a:solidFill>
                  <a:srgbClr val="1A2E5A"/>
                </a:solidFill>
                <a:latin typeface="Calibri" pitchFamily="34" charset="0"/>
                <a:ea typeface="Calibri" pitchFamily="34" charset="-122"/>
                <a:cs typeface="Calibri" pitchFamily="34" charset="-120"/>
              </a:rPr>
              <a:t>›  </a:t>
            </a:r>
            <a:r>
              <a:rPr lang="en-US" sz="1050" dirty="0">
                <a:solidFill>
                  <a:srgbClr val="1A2E5A"/>
                </a:solidFill>
                <a:latin typeface="Calibri" pitchFamily="34" charset="0"/>
                <a:ea typeface="Calibri" pitchFamily="34" charset="-122"/>
                <a:cs typeface="Calibri" pitchFamily="34" charset="-120"/>
              </a:rPr>
              <a:t>L'incidence favorable s'apprécie sur la capacité de la modification à profiter à l'activité — pas sur son résultat effectif.</a:t>
            </a:r>
            <a:endParaRPr lang="en-US" sz="1050" dirty="0"/>
          </a:p>
        </p:txBody>
      </p:sp>
      <p:sp>
        <p:nvSpPr>
          <p:cNvPr id="13" name="Text 10"/>
          <p:cNvSpPr/>
          <p:nvPr/>
        </p:nvSpPr>
        <p:spPr>
          <a:xfrm>
            <a:off x="4681728" y="2340864"/>
            <a:ext cx="4005072" cy="859536"/>
          </a:xfrm>
          <a:prstGeom prst="rect">
            <a:avLst/>
          </a:prstGeom>
          <a:noFill/>
          <a:ln/>
        </p:spPr>
        <p:txBody>
          <a:bodyPr wrap="square" lIns="0" tIns="0" rIns="0" bIns="0" rtlCol="0" anchor="ctr"/>
          <a:lstStyle/>
          <a:p>
            <a:pPr marL="0" indent="0">
              <a:buNone/>
            </a:pPr>
            <a:r>
              <a:rPr lang="en-US" sz="1050" b="1" dirty="0">
                <a:solidFill>
                  <a:srgbClr val="1A2E5A"/>
                </a:solidFill>
                <a:latin typeface="Calibri" pitchFamily="34" charset="0"/>
                <a:ea typeface="Calibri" pitchFamily="34" charset="-122"/>
                <a:cs typeface="Calibri" pitchFamily="34" charset="-120"/>
              </a:rPr>
              <a:t>›  </a:t>
            </a:r>
            <a:r>
              <a:rPr lang="en-US" sz="1050" dirty="0">
                <a:solidFill>
                  <a:srgbClr val="1A2E5A"/>
                </a:solidFill>
                <a:latin typeface="Calibri" pitchFamily="34" charset="0"/>
                <a:ea typeface="Calibri" pitchFamily="34" charset="-122"/>
                <a:cs typeface="Calibri" pitchFamily="34" charset="-120"/>
              </a:rPr>
              <a:t>Ancrage textuel : l'art. R. 145-6 évoque l'« intérêt que présente » l'emplacement — formule de potentiel, non d'effet.</a:t>
            </a:r>
            <a:endParaRPr lang="en-US" sz="1050" dirty="0"/>
          </a:p>
        </p:txBody>
      </p:sp>
      <p:sp>
        <p:nvSpPr>
          <p:cNvPr id="14" name="Text 11"/>
          <p:cNvSpPr/>
          <p:nvPr/>
        </p:nvSpPr>
        <p:spPr>
          <a:xfrm>
            <a:off x="4681728" y="3328416"/>
            <a:ext cx="4005072" cy="859536"/>
          </a:xfrm>
          <a:prstGeom prst="rect">
            <a:avLst/>
          </a:prstGeom>
          <a:noFill/>
          <a:ln/>
        </p:spPr>
        <p:txBody>
          <a:bodyPr wrap="square" lIns="0" tIns="0" rIns="0" bIns="0" rtlCol="0" anchor="ctr"/>
          <a:lstStyle/>
          <a:p>
            <a:pPr marL="0" indent="0">
              <a:buNone/>
            </a:pPr>
            <a:r>
              <a:rPr lang="en-US" sz="1050" b="1" dirty="0">
                <a:solidFill>
                  <a:srgbClr val="1A2E5A"/>
                </a:solidFill>
                <a:latin typeface="Calibri" pitchFamily="34" charset="0"/>
                <a:ea typeface="Calibri" pitchFamily="34" charset="-122"/>
                <a:cs typeface="Calibri" pitchFamily="34" charset="-120"/>
              </a:rPr>
              <a:t>›  </a:t>
            </a:r>
            <a:r>
              <a:rPr lang="en-US" sz="1050" dirty="0">
                <a:solidFill>
                  <a:srgbClr val="1A2E5A"/>
                </a:solidFill>
                <a:latin typeface="Calibri" pitchFamily="34" charset="0"/>
                <a:ea typeface="Calibri" pitchFamily="34" charset="-122"/>
                <a:cs typeface="Calibri" pitchFamily="34" charset="-120"/>
              </a:rPr>
              <a:t>Le CA reste un indice : il peut établir que la modification n'a pas modifié l'environnement commercial, sans être décisif.</a:t>
            </a:r>
            <a:endParaRPr lang="en-US" sz="1050" dirty="0"/>
          </a:p>
        </p:txBody>
      </p:sp>
      <p:sp>
        <p:nvSpPr>
          <p:cNvPr id="15" name="Shape 12"/>
          <p:cNvSpPr/>
          <p:nvPr/>
        </p:nvSpPr>
        <p:spPr>
          <a:xfrm>
            <a:off x="347472" y="4645152"/>
            <a:ext cx="8449056" cy="329184"/>
          </a:xfrm>
          <a:prstGeom prst="roundRect">
            <a:avLst>
              <a:gd name="adj" fmla="val 11111"/>
            </a:avLst>
          </a:prstGeom>
          <a:solidFill>
            <a:srgbClr val="1A2E5A"/>
          </a:solidFill>
          <a:ln w="12700">
            <a:solidFill>
              <a:srgbClr val="1A2E5A"/>
            </a:solidFill>
            <a:prstDash val="solid"/>
          </a:ln>
        </p:spPr>
        <p:txBody>
          <a:bodyPr/>
          <a:lstStyle/>
          <a:p>
            <a:endParaRPr lang="fr-FR"/>
          </a:p>
        </p:txBody>
      </p:sp>
      <p:sp>
        <p:nvSpPr>
          <p:cNvPr id="16" name="Text 13"/>
          <p:cNvSpPr/>
          <p:nvPr/>
        </p:nvSpPr>
        <p:spPr>
          <a:xfrm>
            <a:off x="475488" y="4645152"/>
            <a:ext cx="8302752" cy="329184"/>
          </a:xfrm>
          <a:prstGeom prst="rect">
            <a:avLst/>
          </a:prstGeom>
          <a:noFill/>
          <a:ln/>
        </p:spPr>
        <p:txBody>
          <a:bodyPr wrap="square" lIns="25400" tIns="50800" rIns="50800" bIns="25400" rtlCol="0" anchor="ctr"/>
          <a:lstStyle/>
          <a:p>
            <a:pPr marL="0" indent="0">
              <a:buNone/>
            </a:pPr>
            <a:r>
              <a:rPr lang="en-US" sz="850" dirty="0">
                <a:solidFill>
                  <a:srgbClr val="B8962E"/>
                </a:solidFill>
                <a:latin typeface="Calibri" pitchFamily="34" charset="0"/>
                <a:ea typeface="Calibri" pitchFamily="34" charset="-122"/>
                <a:cs typeface="Calibri" pitchFamily="34" charset="-120"/>
              </a:rPr>
              <a:t>⚑  L'équité est le moteur implicite : dès lors que bailleur et locataire ne sont pas associés, le seul CA d'un commerçant ne peut être le juge de la modification notable.</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A2E5A"/>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46304"/>
            <a:ext cx="7772400" cy="457200"/>
          </a:xfrm>
          <a:prstGeom prst="rect">
            <a:avLst/>
          </a:prstGeom>
          <a:noFill/>
          <a:ln/>
        </p:spPr>
        <p:txBody>
          <a:bodyPr wrap="square" lIns="0" tIns="0" rIns="0" bIns="0" rtlCol="0" anchor="ctr"/>
          <a:lstStyle/>
          <a:p>
            <a:pPr marL="0" indent="0">
              <a:buNone/>
            </a:pPr>
            <a:r>
              <a:rPr lang="en-US" sz="1800" b="1" dirty="0">
                <a:solidFill>
                  <a:srgbClr val="FFFFFF"/>
                </a:solidFill>
                <a:latin typeface="Cambria" pitchFamily="34" charset="0"/>
                <a:ea typeface="Cambria" pitchFamily="34" charset="-122"/>
                <a:cs typeface="Cambria" pitchFamily="34" charset="-120"/>
              </a:rPr>
              <a:t>06  |  L'arrêt du 18 septembre 2025 — Retour affirmé à l'objectif nuancé</a:t>
            </a:r>
            <a:endParaRPr lang="en-US" sz="1800" dirty="0"/>
          </a:p>
        </p:txBody>
      </p:sp>
      <p:sp>
        <p:nvSpPr>
          <p:cNvPr id="5" name="Text 2"/>
          <p:cNvSpPr/>
          <p:nvPr/>
        </p:nvSpPr>
        <p:spPr>
          <a:xfrm>
            <a:off x="457200" y="621792"/>
            <a:ext cx="7772400" cy="237744"/>
          </a:xfrm>
          <a:prstGeom prst="rect">
            <a:avLst/>
          </a:prstGeom>
          <a:noFill/>
          <a:ln/>
        </p:spPr>
        <p:txBody>
          <a:bodyPr wrap="square" lIns="0" tIns="0" rIns="0" bIns="0" rtlCol="0" anchor="ctr"/>
          <a:lstStyle/>
          <a:p>
            <a:pPr marL="0" indent="0">
              <a:buNone/>
            </a:pPr>
            <a:r>
              <a:rPr lang="en-US" sz="1000" i="1" dirty="0">
                <a:solidFill>
                  <a:srgbClr val="B8962E"/>
                </a:solidFill>
                <a:latin typeface="Calibri" pitchFamily="34" charset="0"/>
                <a:ea typeface="Calibri" pitchFamily="34" charset="-122"/>
                <a:cs typeface="Calibri" pitchFamily="34" charset="-120"/>
              </a:rPr>
              <a:t>Cass. civ. 3,  18 sept. 2025,  n° 24-13.288  ·  FS-B  (arrêt publié)</a:t>
            </a:r>
            <a:endParaRPr lang="en-US" sz="1000" dirty="0"/>
          </a:p>
        </p:txBody>
      </p:sp>
      <p:sp>
        <p:nvSpPr>
          <p:cNvPr id="6" name="Shape 3"/>
          <p:cNvSpPr/>
          <p:nvPr/>
        </p:nvSpPr>
        <p:spPr>
          <a:xfrm>
            <a:off x="347472" y="987552"/>
            <a:ext cx="2852928" cy="3840480"/>
          </a:xfrm>
          <a:prstGeom prst="roundRect">
            <a:avLst>
              <a:gd name="adj" fmla="val 1923"/>
            </a:avLst>
          </a:prstGeom>
          <a:solidFill>
            <a:srgbClr val="243660"/>
          </a:solidFill>
          <a:ln w="12700">
            <a:solidFill>
              <a:srgbClr val="B8962E"/>
            </a:solidFill>
            <a:prstDash val="solid"/>
          </a:ln>
        </p:spPr>
        <p:txBody>
          <a:bodyPr/>
          <a:lstStyle/>
          <a:p>
            <a:endParaRPr lang="fr-FR"/>
          </a:p>
        </p:txBody>
      </p:sp>
      <p:sp>
        <p:nvSpPr>
          <p:cNvPr id="7" name="Text 4"/>
          <p:cNvSpPr/>
          <p:nvPr/>
        </p:nvSpPr>
        <p:spPr>
          <a:xfrm>
            <a:off x="502920" y="1060704"/>
            <a:ext cx="2542032" cy="329184"/>
          </a:xfrm>
          <a:prstGeom prst="rect">
            <a:avLst/>
          </a:prstGeom>
          <a:noFill/>
          <a:ln/>
        </p:spPr>
        <p:txBody>
          <a:bodyPr wrap="square" lIns="0" tIns="0" rIns="0" bIns="0" rtlCol="0" anchor="ctr"/>
          <a:lstStyle/>
          <a:p>
            <a:pPr marL="0" indent="0">
              <a:buNone/>
            </a:pPr>
            <a:r>
              <a:rPr lang="en-US" sz="1200" b="1" dirty="0">
                <a:solidFill>
                  <a:srgbClr val="B8962E"/>
                </a:solidFill>
                <a:latin typeface="Cambria" pitchFamily="34" charset="0"/>
                <a:ea typeface="Cambria" pitchFamily="34" charset="-122"/>
                <a:cs typeface="Cambria" pitchFamily="34" charset="-120"/>
              </a:rPr>
              <a:t>Les faits</a:t>
            </a:r>
            <a:endParaRPr lang="en-US" sz="1200" dirty="0"/>
          </a:p>
        </p:txBody>
      </p:sp>
      <p:sp>
        <p:nvSpPr>
          <p:cNvPr id="8" name="Text 5"/>
          <p:cNvSpPr/>
          <p:nvPr/>
        </p:nvSpPr>
        <p:spPr>
          <a:xfrm>
            <a:off x="502920" y="1481328"/>
            <a:ext cx="2542032" cy="640080"/>
          </a:xfrm>
          <a:prstGeom prst="rect">
            <a:avLst/>
          </a:prstGeom>
          <a:noFill/>
          <a:ln/>
        </p:spPr>
        <p:txBody>
          <a:bodyPr wrap="square" lIns="0" tIns="0" rIns="0" bIns="0" rtlCol="0" anchor="ctr"/>
          <a:lstStyle/>
          <a:p>
            <a:pPr marL="0" indent="0">
              <a:buNone/>
            </a:pPr>
            <a:r>
              <a:rPr lang="en-US" sz="950" b="1" dirty="0">
                <a:solidFill>
                  <a:srgbClr val="B8962E"/>
                </a:solidFill>
                <a:latin typeface="Calibri" pitchFamily="34" charset="0"/>
                <a:ea typeface="Calibri" pitchFamily="34" charset="-122"/>
                <a:cs typeface="Calibri" pitchFamily="34" charset="-120"/>
              </a:rPr>
              <a:t>›  </a:t>
            </a:r>
            <a:r>
              <a:rPr lang="en-US" sz="950" dirty="0">
                <a:solidFill>
                  <a:srgbClr val="FFFFFF"/>
                </a:solidFill>
                <a:latin typeface="Calibri" pitchFamily="34" charset="0"/>
                <a:ea typeface="Calibri" pitchFamily="34" charset="-122"/>
                <a:cs typeface="Calibri" pitchFamily="34" charset="-120"/>
              </a:rPr>
              <a:t>Bail 2002  ·  Renouvellement demandé en 2014</a:t>
            </a:r>
            <a:endParaRPr lang="en-US" sz="950" dirty="0"/>
          </a:p>
        </p:txBody>
      </p:sp>
      <p:sp>
        <p:nvSpPr>
          <p:cNvPr id="9" name="Text 6"/>
          <p:cNvSpPr/>
          <p:nvPr/>
        </p:nvSpPr>
        <p:spPr>
          <a:xfrm>
            <a:off x="502920" y="2194560"/>
            <a:ext cx="2542032" cy="640080"/>
          </a:xfrm>
          <a:prstGeom prst="rect">
            <a:avLst/>
          </a:prstGeom>
          <a:noFill/>
          <a:ln/>
        </p:spPr>
        <p:txBody>
          <a:bodyPr wrap="square" lIns="0" tIns="0" rIns="0" bIns="0" rtlCol="0" anchor="ctr"/>
          <a:lstStyle/>
          <a:p>
            <a:pPr marL="0" indent="0">
              <a:buNone/>
            </a:pPr>
            <a:r>
              <a:rPr lang="en-US" sz="950" b="1" dirty="0">
                <a:solidFill>
                  <a:srgbClr val="B8962E"/>
                </a:solidFill>
                <a:latin typeface="Calibri" pitchFamily="34" charset="0"/>
                <a:ea typeface="Calibri" pitchFamily="34" charset="-122"/>
                <a:cs typeface="Calibri" pitchFamily="34" charset="-120"/>
              </a:rPr>
              <a:t>›  </a:t>
            </a:r>
            <a:r>
              <a:rPr lang="en-US" sz="950" dirty="0">
                <a:solidFill>
                  <a:srgbClr val="FFFFFF"/>
                </a:solidFill>
                <a:latin typeface="Calibri" pitchFamily="34" charset="0"/>
                <a:ea typeface="Calibri" pitchFamily="34" charset="-122"/>
                <a:cs typeface="Calibri" pitchFamily="34" charset="-120"/>
              </a:rPr>
              <a:t>Création d'un retail park de +100 000 m² à proximité immédiate</a:t>
            </a:r>
            <a:endParaRPr lang="en-US" sz="950" dirty="0"/>
          </a:p>
        </p:txBody>
      </p:sp>
      <p:sp>
        <p:nvSpPr>
          <p:cNvPr id="10" name="Text 7"/>
          <p:cNvSpPr/>
          <p:nvPr/>
        </p:nvSpPr>
        <p:spPr>
          <a:xfrm>
            <a:off x="502920" y="2907792"/>
            <a:ext cx="2542032" cy="640080"/>
          </a:xfrm>
          <a:prstGeom prst="rect">
            <a:avLst/>
          </a:prstGeom>
          <a:noFill/>
          <a:ln/>
        </p:spPr>
        <p:txBody>
          <a:bodyPr wrap="square" lIns="0" tIns="0" rIns="0" bIns="0" rtlCol="0" anchor="ctr"/>
          <a:lstStyle/>
          <a:p>
            <a:pPr marL="0" indent="0">
              <a:buNone/>
            </a:pPr>
            <a:r>
              <a:rPr lang="en-US" sz="950" b="1" dirty="0">
                <a:solidFill>
                  <a:srgbClr val="B8962E"/>
                </a:solidFill>
                <a:latin typeface="Calibri" pitchFamily="34" charset="0"/>
                <a:ea typeface="Calibri" pitchFamily="34" charset="-122"/>
                <a:cs typeface="Calibri" pitchFamily="34" charset="-120"/>
              </a:rPr>
              <a:t>›  </a:t>
            </a:r>
            <a:r>
              <a:rPr lang="en-US" sz="950" dirty="0">
                <a:solidFill>
                  <a:srgbClr val="FFFFFF"/>
                </a:solidFill>
                <a:latin typeface="Calibri" pitchFamily="34" charset="0"/>
                <a:ea typeface="Calibri" pitchFamily="34" charset="-122"/>
                <a:cs typeface="Calibri" pitchFamily="34" charset="-120"/>
              </a:rPr>
              <a:t>CA Paris (2024) : déplafonnement admis malgré l'absence d'évolution du CA</a:t>
            </a:r>
            <a:endParaRPr lang="en-US" sz="950" dirty="0"/>
          </a:p>
        </p:txBody>
      </p:sp>
      <p:sp>
        <p:nvSpPr>
          <p:cNvPr id="11" name="Text 8"/>
          <p:cNvSpPr/>
          <p:nvPr/>
        </p:nvSpPr>
        <p:spPr>
          <a:xfrm>
            <a:off x="502920" y="3621024"/>
            <a:ext cx="2542032" cy="640080"/>
          </a:xfrm>
          <a:prstGeom prst="rect">
            <a:avLst/>
          </a:prstGeom>
          <a:noFill/>
          <a:ln/>
        </p:spPr>
        <p:txBody>
          <a:bodyPr wrap="square" lIns="0" tIns="0" rIns="0" bIns="0" rtlCol="0" anchor="ctr"/>
          <a:lstStyle/>
          <a:p>
            <a:pPr marL="0" indent="0">
              <a:buNone/>
            </a:pPr>
            <a:r>
              <a:rPr lang="en-US" sz="950" b="1" dirty="0">
                <a:solidFill>
                  <a:srgbClr val="B8962E"/>
                </a:solidFill>
                <a:latin typeface="Calibri" pitchFamily="34" charset="0"/>
                <a:ea typeface="Calibri" pitchFamily="34" charset="-122"/>
                <a:cs typeface="Calibri" pitchFamily="34" charset="-120"/>
              </a:rPr>
              <a:t>›  </a:t>
            </a:r>
            <a:r>
              <a:rPr lang="en-US" sz="950" dirty="0">
                <a:solidFill>
                  <a:srgbClr val="FFFFFF"/>
                </a:solidFill>
                <a:latin typeface="Calibri" pitchFamily="34" charset="0"/>
                <a:ea typeface="Calibri" pitchFamily="34" charset="-122"/>
                <a:cs typeface="Calibri" pitchFamily="34" charset="-120"/>
              </a:rPr>
              <a:t>Pourvoi du preneur : exige une incidence « effective et réelle »</a:t>
            </a:r>
            <a:endParaRPr lang="en-US" sz="950" dirty="0"/>
          </a:p>
        </p:txBody>
      </p:sp>
      <p:sp>
        <p:nvSpPr>
          <p:cNvPr id="12" name="Shape 9"/>
          <p:cNvSpPr/>
          <p:nvPr/>
        </p:nvSpPr>
        <p:spPr>
          <a:xfrm>
            <a:off x="3364992" y="987552"/>
            <a:ext cx="5440680" cy="1847088"/>
          </a:xfrm>
          <a:prstGeom prst="roundRect">
            <a:avLst>
              <a:gd name="adj" fmla="val 2970"/>
            </a:avLst>
          </a:prstGeom>
          <a:solidFill>
            <a:srgbClr val="B8962E"/>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3" name="Text 10"/>
          <p:cNvSpPr/>
          <p:nvPr/>
        </p:nvSpPr>
        <p:spPr>
          <a:xfrm>
            <a:off x="3529584" y="1060704"/>
            <a:ext cx="5120640" cy="329184"/>
          </a:xfrm>
          <a:prstGeom prst="rect">
            <a:avLst/>
          </a:prstGeom>
          <a:noFill/>
          <a:ln/>
        </p:spPr>
        <p:txBody>
          <a:bodyPr wrap="square" lIns="0" tIns="0" rIns="0" bIns="0" rtlCol="0" anchor="ctr"/>
          <a:lstStyle/>
          <a:p>
            <a:pPr marL="0" indent="0">
              <a:buNone/>
            </a:pPr>
            <a:r>
              <a:rPr lang="en-US" sz="1200" b="1" dirty="0">
                <a:solidFill>
                  <a:srgbClr val="1A2E5A"/>
                </a:solidFill>
                <a:latin typeface="Cambria" pitchFamily="34" charset="0"/>
                <a:ea typeface="Cambria" pitchFamily="34" charset="-122"/>
                <a:cs typeface="Cambria" pitchFamily="34" charset="-120"/>
              </a:rPr>
              <a:t>Principe retenu</a:t>
            </a:r>
            <a:endParaRPr lang="en-US" sz="1200" dirty="0"/>
          </a:p>
        </p:txBody>
      </p:sp>
      <p:sp>
        <p:nvSpPr>
          <p:cNvPr id="14" name="Text 11"/>
          <p:cNvSpPr/>
          <p:nvPr/>
        </p:nvSpPr>
        <p:spPr>
          <a:xfrm>
            <a:off x="3529584" y="1435608"/>
            <a:ext cx="5120640" cy="1316736"/>
          </a:xfrm>
          <a:prstGeom prst="rect">
            <a:avLst/>
          </a:prstGeom>
          <a:noFill/>
          <a:ln/>
        </p:spPr>
        <p:txBody>
          <a:bodyPr wrap="square" lIns="0" tIns="0" rIns="0" bIns="0" rtlCol="0" anchor="ctr"/>
          <a:lstStyle/>
          <a:p>
            <a:pPr marL="0" indent="0">
              <a:buNone/>
            </a:pPr>
            <a:r>
              <a:rPr lang="en-US" sz="1050" i="1" dirty="0">
                <a:solidFill>
                  <a:srgbClr val="1A2E5A"/>
                </a:solidFill>
                <a:latin typeface="Calibri" pitchFamily="34" charset="0"/>
                <a:ea typeface="Calibri" pitchFamily="34" charset="-122"/>
                <a:cs typeface="Calibri" pitchFamily="34" charset="-120"/>
              </a:rPr>
              <a:t>« La modification notable des facteurs locaux de commercialité constitue un motif de déplafonnement si elle est de nature à avoir une incidence favorable sur l'activité commerciale effectivement exercée par le locataire, INDÉPENDAMMENT de son incidence effective et réelle sur le commerce exploité dans les locaux. »</a:t>
            </a:r>
            <a:endParaRPr lang="en-US" sz="1050" dirty="0"/>
          </a:p>
        </p:txBody>
      </p:sp>
      <p:sp>
        <p:nvSpPr>
          <p:cNvPr id="15" name="Shape 12"/>
          <p:cNvSpPr/>
          <p:nvPr/>
        </p:nvSpPr>
        <p:spPr>
          <a:xfrm>
            <a:off x="3364992" y="2980944"/>
            <a:ext cx="2615184" cy="1847088"/>
          </a:xfrm>
          <a:prstGeom prst="roundRect">
            <a:avLst>
              <a:gd name="adj" fmla="val 2970"/>
            </a:avLst>
          </a:prstGeom>
          <a:solidFill>
            <a:srgbClr val="1A2E5A"/>
          </a:solidFill>
          <a:ln w="19050">
            <a:solidFill>
              <a:srgbClr val="B8962E"/>
            </a:solidFill>
            <a:prstDash val="solid"/>
          </a:ln>
        </p:spPr>
        <p:txBody>
          <a:bodyPr/>
          <a:lstStyle/>
          <a:p>
            <a:endParaRPr lang="fr-FR"/>
          </a:p>
        </p:txBody>
      </p:sp>
      <p:sp>
        <p:nvSpPr>
          <p:cNvPr id="16" name="Text 13"/>
          <p:cNvSpPr/>
          <p:nvPr/>
        </p:nvSpPr>
        <p:spPr>
          <a:xfrm>
            <a:off x="3520440" y="3054096"/>
            <a:ext cx="2304288" cy="475488"/>
          </a:xfrm>
          <a:prstGeom prst="rect">
            <a:avLst/>
          </a:prstGeom>
          <a:noFill/>
          <a:ln/>
        </p:spPr>
        <p:txBody>
          <a:bodyPr wrap="square" lIns="0" tIns="0" rIns="0" bIns="0" rtlCol="0" anchor="ctr"/>
          <a:lstStyle/>
          <a:p>
            <a:pPr marL="0" indent="0">
              <a:buNone/>
            </a:pPr>
            <a:r>
              <a:rPr lang="en-US" sz="1050" b="1" dirty="0">
                <a:solidFill>
                  <a:srgbClr val="B8962E"/>
                </a:solidFill>
                <a:latin typeface="Cambria" pitchFamily="34" charset="0"/>
                <a:ea typeface="Cambria" pitchFamily="34" charset="-122"/>
                <a:cs typeface="Cambria" pitchFamily="34" charset="-120"/>
              </a:rPr>
              <a:t>Objectif :</a:t>
            </a:r>
            <a:endParaRPr lang="en-US" sz="1050" dirty="0"/>
          </a:p>
          <a:p>
            <a:pPr marL="0" indent="0">
              <a:buNone/>
            </a:pPr>
            <a:r>
              <a:rPr lang="en-US" sz="1050" b="1" dirty="0">
                <a:solidFill>
                  <a:srgbClr val="B8962E"/>
                </a:solidFill>
                <a:latin typeface="Cambria" pitchFamily="34" charset="0"/>
                <a:ea typeface="Cambria" pitchFamily="34" charset="-122"/>
                <a:cs typeface="Cambria" pitchFamily="34" charset="-120"/>
              </a:rPr>
              <a:t>Pas besoin d'un impact mesuré</a:t>
            </a:r>
            <a:endParaRPr lang="en-US" sz="1050" dirty="0"/>
          </a:p>
        </p:txBody>
      </p:sp>
      <p:sp>
        <p:nvSpPr>
          <p:cNvPr id="17" name="Text 14"/>
          <p:cNvSpPr/>
          <p:nvPr/>
        </p:nvSpPr>
        <p:spPr>
          <a:xfrm>
            <a:off x="3520440" y="3566160"/>
            <a:ext cx="2304288" cy="1188720"/>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Le CA ou les résultats du preneur ne constituent pas un critère décisif. L'analyse porte sur la capacité de la modification à profiter à l'activité.</a:t>
            </a:r>
            <a:endParaRPr lang="en-US" sz="950" dirty="0"/>
          </a:p>
        </p:txBody>
      </p:sp>
      <p:sp>
        <p:nvSpPr>
          <p:cNvPr id="18" name="Shape 15"/>
          <p:cNvSpPr/>
          <p:nvPr/>
        </p:nvSpPr>
        <p:spPr>
          <a:xfrm>
            <a:off x="6126480" y="2980944"/>
            <a:ext cx="2679192" cy="1847088"/>
          </a:xfrm>
          <a:prstGeom prst="roundRect">
            <a:avLst>
              <a:gd name="adj" fmla="val 2970"/>
            </a:avLst>
          </a:prstGeom>
          <a:solidFill>
            <a:srgbClr val="1A2E5A"/>
          </a:solidFill>
          <a:ln w="19050">
            <a:solidFill>
              <a:srgbClr val="B8962E"/>
            </a:solidFill>
            <a:prstDash val="solid"/>
          </a:ln>
        </p:spPr>
        <p:txBody>
          <a:bodyPr/>
          <a:lstStyle/>
          <a:p>
            <a:endParaRPr lang="fr-FR"/>
          </a:p>
        </p:txBody>
      </p:sp>
      <p:sp>
        <p:nvSpPr>
          <p:cNvPr id="19" name="Text 16"/>
          <p:cNvSpPr/>
          <p:nvPr/>
        </p:nvSpPr>
        <p:spPr>
          <a:xfrm>
            <a:off x="6281928" y="3054096"/>
            <a:ext cx="2377440" cy="475488"/>
          </a:xfrm>
          <a:prstGeom prst="rect">
            <a:avLst/>
          </a:prstGeom>
          <a:noFill/>
          <a:ln/>
        </p:spPr>
        <p:txBody>
          <a:bodyPr wrap="square" lIns="0" tIns="0" rIns="0" bIns="0" rtlCol="0" anchor="ctr"/>
          <a:lstStyle/>
          <a:p>
            <a:pPr marL="0" indent="0">
              <a:buNone/>
            </a:pPr>
            <a:r>
              <a:rPr lang="en-US" sz="1050" b="1" dirty="0">
                <a:solidFill>
                  <a:srgbClr val="B8962E"/>
                </a:solidFill>
                <a:latin typeface="Cambria" pitchFamily="34" charset="0"/>
                <a:ea typeface="Cambria" pitchFamily="34" charset="-122"/>
                <a:cs typeface="Cambria" pitchFamily="34" charset="-120"/>
              </a:rPr>
              <a:t>Subjectif :</a:t>
            </a:r>
            <a:endParaRPr lang="en-US" sz="1050" dirty="0"/>
          </a:p>
          <a:p>
            <a:pPr marL="0" indent="0">
              <a:buNone/>
            </a:pPr>
            <a:r>
              <a:rPr lang="en-US" sz="1050" b="1" dirty="0">
                <a:solidFill>
                  <a:srgbClr val="B8962E"/>
                </a:solidFill>
                <a:latin typeface="Cambria" pitchFamily="34" charset="0"/>
                <a:ea typeface="Cambria" pitchFamily="34" charset="-122"/>
                <a:cs typeface="Cambria" pitchFamily="34" charset="-120"/>
              </a:rPr>
              <a:t>L'activité effectivement exercée</a:t>
            </a:r>
            <a:endParaRPr lang="en-US" sz="1050" dirty="0"/>
          </a:p>
        </p:txBody>
      </p:sp>
      <p:sp>
        <p:nvSpPr>
          <p:cNvPr id="20" name="Text 17"/>
          <p:cNvSpPr/>
          <p:nvPr/>
        </p:nvSpPr>
        <p:spPr>
          <a:xfrm>
            <a:off x="6281928" y="3566160"/>
            <a:ext cx="2377440" cy="1188720"/>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L'incidence potentielle doit être analysée au regard du commerce réellement exploité — pas de la destination du bail ni du secteur en général.</a:t>
            </a:r>
            <a:endParaRPr lang="en-US" sz="950" dirty="0"/>
          </a:p>
        </p:txBody>
      </p:sp>
      <p:sp>
        <p:nvSpPr>
          <p:cNvPr id="21" name="Text 18"/>
          <p:cNvSpPr/>
          <p:nvPr/>
        </p:nvSpPr>
        <p:spPr>
          <a:xfrm>
            <a:off x="365760" y="4800600"/>
            <a:ext cx="8412480" cy="256032"/>
          </a:xfrm>
          <a:prstGeom prst="rect">
            <a:avLst/>
          </a:prstGeom>
          <a:noFill/>
          <a:ln/>
        </p:spPr>
        <p:txBody>
          <a:bodyPr wrap="square" lIns="0" tIns="0" rIns="0" bIns="0" rtlCol="0" anchor="ctr"/>
          <a:lstStyle/>
          <a:p>
            <a:pPr marL="0" indent="0">
              <a:buNone/>
            </a:pPr>
            <a:r>
              <a:rPr lang="en-US" sz="750" i="1" dirty="0">
                <a:solidFill>
                  <a:srgbClr val="5A6E8C"/>
                </a:solidFill>
                <a:latin typeface="Calibri" pitchFamily="34" charset="0"/>
                <a:ea typeface="Calibri" pitchFamily="34" charset="-122"/>
                <a:cs typeface="Calibri" pitchFamily="34" charset="-120"/>
              </a:rPr>
              <a:t>Cass. civ. 3, 18 sept. 2025, n° 24-13.288, FS-B | CA Paris, 25 janv. 2024, n° 20/14692 | Cass. civ. 3, 17 sept. 2020, n° 19-19.433</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A2E5A"/>
        </a:solidFill>
        <a:effectLst/>
      </p:bgPr>
    </p:bg>
    <p:spTree>
      <p:nvGrpSpPr>
        <p:cNvPr id="1" name=""/>
        <p:cNvGrpSpPr/>
        <p:nvPr/>
      </p:nvGrpSpPr>
      <p:grpSpPr>
        <a:xfrm>
          <a:off x="0" y="0"/>
          <a:ext cx="0" cy="0"/>
          <a:chOff x="0" y="0"/>
          <a:chExt cx="0" cy="0"/>
        </a:xfrm>
      </p:grpSpPr>
      <p:sp>
        <p:nvSpPr>
          <p:cNvPr id="2" name="Shape 0"/>
          <p:cNvSpPr/>
          <p:nvPr/>
        </p:nvSpPr>
        <p:spPr>
          <a:xfrm>
            <a:off x="0" y="0"/>
            <a:ext cx="9144000" cy="73152"/>
          </a:xfrm>
          <a:prstGeom prst="rect">
            <a:avLst/>
          </a:prstGeom>
          <a:solidFill>
            <a:srgbClr val="B8962E"/>
          </a:solidFill>
          <a:ln w="12700">
            <a:solidFill>
              <a:srgbClr val="B8962E"/>
            </a:solidFill>
            <a:prstDash val="solid"/>
          </a:ln>
        </p:spPr>
        <p:txBody>
          <a:bodyPr/>
          <a:lstStyle/>
          <a:p>
            <a:endParaRPr lang="fr-FR"/>
          </a:p>
        </p:txBody>
      </p:sp>
      <p:pic>
        <p:nvPicPr>
          <p:cNvPr id="3" name="Image 0" descr="preencoded.png"/>
          <p:cNvPicPr>
            <a:picLocks noChangeAspect="1"/>
          </p:cNvPicPr>
          <p:nvPr/>
        </p:nvPicPr>
        <p:blipFill>
          <a:blip r:embed="rId3"/>
          <a:stretch>
            <a:fillRect/>
          </a:stretch>
        </p:blipFill>
        <p:spPr>
          <a:xfrm>
            <a:off x="7818120" y="91440"/>
            <a:ext cx="1005840" cy="667512"/>
          </a:xfrm>
          <a:prstGeom prst="rect">
            <a:avLst/>
          </a:prstGeom>
        </p:spPr>
      </p:pic>
      <p:sp>
        <p:nvSpPr>
          <p:cNvPr id="4" name="Text 1"/>
          <p:cNvSpPr/>
          <p:nvPr/>
        </p:nvSpPr>
        <p:spPr>
          <a:xfrm>
            <a:off x="457200" y="146304"/>
            <a:ext cx="7772400" cy="457200"/>
          </a:xfrm>
          <a:prstGeom prst="rect">
            <a:avLst/>
          </a:prstGeom>
          <a:noFill/>
          <a:ln/>
        </p:spPr>
        <p:txBody>
          <a:bodyPr wrap="square" lIns="0" tIns="0" rIns="0" bIns="0" rtlCol="0" anchor="ctr"/>
          <a:lstStyle/>
          <a:p>
            <a:pPr marL="0" indent="0">
              <a:buNone/>
            </a:pPr>
            <a:r>
              <a:rPr lang="en-US" sz="2000" b="1" dirty="0">
                <a:solidFill>
                  <a:srgbClr val="FFFFFF"/>
                </a:solidFill>
                <a:latin typeface="Cambria" pitchFamily="34" charset="0"/>
                <a:ea typeface="Cambria" pitchFamily="34" charset="-122"/>
                <a:cs typeface="Cambria" pitchFamily="34" charset="-120"/>
              </a:rPr>
              <a:t>07  |  In abstracto nuancé : portée et risques</a:t>
            </a:r>
            <a:endParaRPr lang="en-US" sz="2000" dirty="0"/>
          </a:p>
        </p:txBody>
      </p:sp>
      <p:sp>
        <p:nvSpPr>
          <p:cNvPr id="5" name="Text 2"/>
          <p:cNvSpPr/>
          <p:nvPr/>
        </p:nvSpPr>
        <p:spPr>
          <a:xfrm>
            <a:off x="457200" y="621792"/>
            <a:ext cx="7772400" cy="237744"/>
          </a:xfrm>
          <a:prstGeom prst="rect">
            <a:avLst/>
          </a:prstGeom>
          <a:noFill/>
          <a:ln/>
        </p:spPr>
        <p:txBody>
          <a:bodyPr wrap="square" lIns="0" tIns="0" rIns="0" bIns="0" rtlCol="0" anchor="ctr"/>
          <a:lstStyle/>
          <a:p>
            <a:pPr marL="0" indent="0">
              <a:buNone/>
            </a:pPr>
            <a:r>
              <a:rPr lang="en-US" sz="900" i="1" dirty="0">
                <a:solidFill>
                  <a:srgbClr val="B8962E"/>
                </a:solidFill>
                <a:latin typeface="Calibri" pitchFamily="34" charset="0"/>
                <a:ea typeface="Calibri" pitchFamily="34" charset="-122"/>
                <a:cs typeface="Calibri" pitchFamily="34" charset="-120"/>
              </a:rPr>
              <a:t>Loyers et Copropriété, n° 11, nov. 2025  |  JurisClasseur Bail à Loyer, fasc. 1420</a:t>
            </a:r>
            <a:endParaRPr lang="en-US" sz="900" dirty="0"/>
          </a:p>
        </p:txBody>
      </p:sp>
      <p:sp>
        <p:nvSpPr>
          <p:cNvPr id="6" name="Shape 3"/>
          <p:cNvSpPr/>
          <p:nvPr/>
        </p:nvSpPr>
        <p:spPr>
          <a:xfrm>
            <a:off x="301752" y="1024128"/>
            <a:ext cx="2670048" cy="3749040"/>
          </a:xfrm>
          <a:prstGeom prst="roundRect">
            <a:avLst>
              <a:gd name="adj" fmla="val 2055"/>
            </a:avLst>
          </a:prstGeom>
          <a:solidFill>
            <a:srgbClr val="B8962E"/>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7" name="Shape 4"/>
          <p:cNvSpPr/>
          <p:nvPr/>
        </p:nvSpPr>
        <p:spPr>
          <a:xfrm>
            <a:off x="1307592" y="1078992"/>
            <a:ext cx="457200" cy="457200"/>
          </a:xfrm>
          <a:prstGeom prst="ellipse">
            <a:avLst/>
          </a:prstGeom>
          <a:solidFill>
            <a:srgbClr val="1A2E5A"/>
          </a:solidFill>
          <a:ln w="12700">
            <a:solidFill>
              <a:srgbClr val="1A2E5A"/>
            </a:solidFill>
            <a:prstDash val="solid"/>
          </a:ln>
        </p:spPr>
        <p:txBody>
          <a:bodyPr/>
          <a:lstStyle/>
          <a:p>
            <a:endParaRPr lang="fr-FR"/>
          </a:p>
        </p:txBody>
      </p:sp>
      <p:sp>
        <p:nvSpPr>
          <p:cNvPr id="8" name="Text 5"/>
          <p:cNvSpPr/>
          <p:nvPr/>
        </p:nvSpPr>
        <p:spPr>
          <a:xfrm>
            <a:off x="1307592" y="1078992"/>
            <a:ext cx="457200" cy="457200"/>
          </a:xfrm>
          <a:prstGeom prst="rect">
            <a:avLst/>
          </a:prstGeom>
          <a:noFill/>
          <a:ln/>
        </p:spPr>
        <p:txBody>
          <a:bodyPr wrap="square" lIns="0" tIns="0" rIns="0" bIns="0" rtlCol="0" anchor="ctr"/>
          <a:lstStyle/>
          <a:p>
            <a:pPr marL="0" indent="0" algn="ctr">
              <a:buNone/>
            </a:pPr>
            <a:r>
              <a:rPr lang="en-US" sz="1400" b="1" dirty="0">
                <a:solidFill>
                  <a:srgbClr val="B8962E"/>
                </a:solidFill>
                <a:latin typeface="Cambria" pitchFamily="34" charset="0"/>
                <a:ea typeface="Cambria" pitchFamily="34" charset="-122"/>
                <a:cs typeface="Cambria" pitchFamily="34" charset="-120"/>
              </a:rPr>
              <a:t>1</a:t>
            </a:r>
            <a:endParaRPr lang="en-US" sz="1400" dirty="0"/>
          </a:p>
        </p:txBody>
      </p:sp>
      <p:sp>
        <p:nvSpPr>
          <p:cNvPr id="9" name="Text 6"/>
          <p:cNvSpPr/>
          <p:nvPr/>
        </p:nvSpPr>
        <p:spPr>
          <a:xfrm>
            <a:off x="420624" y="1627632"/>
            <a:ext cx="2432304" cy="502920"/>
          </a:xfrm>
          <a:prstGeom prst="rect">
            <a:avLst/>
          </a:prstGeom>
          <a:noFill/>
          <a:ln/>
        </p:spPr>
        <p:txBody>
          <a:bodyPr wrap="square" lIns="0" tIns="0" rIns="0" bIns="0" rtlCol="0" anchor="ctr"/>
          <a:lstStyle/>
          <a:p>
            <a:pPr marL="0" indent="0">
              <a:buNone/>
            </a:pPr>
            <a:r>
              <a:rPr lang="en-US" sz="1050" b="1" dirty="0">
                <a:solidFill>
                  <a:srgbClr val="1A2E5A"/>
                </a:solidFill>
                <a:latin typeface="Cambria" pitchFamily="34" charset="0"/>
                <a:ea typeface="Cambria" pitchFamily="34" charset="-122"/>
                <a:cs typeface="Cambria" pitchFamily="34" charset="-120"/>
              </a:rPr>
              <a:t>Ancrage textuel de l'in abstracto</a:t>
            </a:r>
            <a:endParaRPr lang="en-US" sz="1050" dirty="0"/>
          </a:p>
        </p:txBody>
      </p:sp>
      <p:sp>
        <p:nvSpPr>
          <p:cNvPr id="10" name="Text 7"/>
          <p:cNvSpPr/>
          <p:nvPr/>
        </p:nvSpPr>
        <p:spPr>
          <a:xfrm>
            <a:off x="420624" y="2176272"/>
            <a:ext cx="2432304" cy="2514600"/>
          </a:xfrm>
          <a:prstGeom prst="rect">
            <a:avLst/>
          </a:prstGeom>
          <a:noFill/>
          <a:ln/>
        </p:spPr>
        <p:txBody>
          <a:bodyPr wrap="square" lIns="0" tIns="0" rIns="0" bIns="0" rtlCol="0" anchor="ctr"/>
          <a:lstStyle/>
          <a:p>
            <a:pPr marL="0" indent="0">
              <a:buNone/>
            </a:pPr>
            <a:r>
              <a:rPr lang="en-US" sz="950" dirty="0">
                <a:solidFill>
                  <a:srgbClr val="1A2E5A"/>
                </a:solidFill>
                <a:latin typeface="Calibri" pitchFamily="34" charset="0"/>
                <a:ea typeface="Calibri" pitchFamily="34" charset="-122"/>
                <a:cs typeface="Calibri" pitchFamily="34" charset="-120"/>
              </a:rPr>
              <a:t>L'art. R. 145-6 vise l'intérêt que « présente » l'emplacement et les sujétions qu'il « peut présenter » — formules de potentiel. La Cour revient à la lettre du texte, abandonnant l'exigence prétorienne d'un impact effectif.</a:t>
            </a:r>
            <a:endParaRPr lang="en-US" sz="950" dirty="0"/>
          </a:p>
        </p:txBody>
      </p:sp>
      <p:sp>
        <p:nvSpPr>
          <p:cNvPr id="11" name="Shape 8"/>
          <p:cNvSpPr/>
          <p:nvPr/>
        </p:nvSpPr>
        <p:spPr>
          <a:xfrm>
            <a:off x="3154680" y="1024128"/>
            <a:ext cx="2670048" cy="3749040"/>
          </a:xfrm>
          <a:prstGeom prst="roundRect">
            <a:avLst>
              <a:gd name="adj" fmla="val 2055"/>
            </a:avLst>
          </a:prstGeom>
          <a:solidFill>
            <a:srgbClr val="243660"/>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2" name="Shape 9"/>
          <p:cNvSpPr/>
          <p:nvPr/>
        </p:nvSpPr>
        <p:spPr>
          <a:xfrm>
            <a:off x="4160520" y="1078992"/>
            <a:ext cx="457200" cy="457200"/>
          </a:xfrm>
          <a:prstGeom prst="ellipse">
            <a:avLst/>
          </a:prstGeom>
          <a:solidFill>
            <a:srgbClr val="B8962E"/>
          </a:solidFill>
          <a:ln w="12700">
            <a:solidFill>
              <a:srgbClr val="B8962E"/>
            </a:solidFill>
            <a:prstDash val="solid"/>
          </a:ln>
        </p:spPr>
        <p:txBody>
          <a:bodyPr/>
          <a:lstStyle/>
          <a:p>
            <a:endParaRPr lang="fr-FR"/>
          </a:p>
        </p:txBody>
      </p:sp>
      <p:sp>
        <p:nvSpPr>
          <p:cNvPr id="13" name="Text 10"/>
          <p:cNvSpPr/>
          <p:nvPr/>
        </p:nvSpPr>
        <p:spPr>
          <a:xfrm>
            <a:off x="4160520" y="1078992"/>
            <a:ext cx="457200" cy="457200"/>
          </a:xfrm>
          <a:prstGeom prst="rect">
            <a:avLst/>
          </a:prstGeom>
          <a:noFill/>
          <a:ln/>
        </p:spPr>
        <p:txBody>
          <a:bodyPr wrap="square" lIns="0" tIns="0" rIns="0" bIns="0" rtlCol="0" anchor="ctr"/>
          <a:lstStyle/>
          <a:p>
            <a:pPr marL="0" indent="0" algn="ctr">
              <a:buNone/>
            </a:pPr>
            <a:r>
              <a:rPr lang="en-US" sz="1400" b="1" dirty="0">
                <a:solidFill>
                  <a:srgbClr val="1A2E5A"/>
                </a:solidFill>
                <a:latin typeface="Cambria" pitchFamily="34" charset="0"/>
                <a:ea typeface="Cambria" pitchFamily="34" charset="-122"/>
                <a:cs typeface="Cambria" pitchFamily="34" charset="-120"/>
              </a:rPr>
              <a:t>2</a:t>
            </a:r>
            <a:endParaRPr lang="en-US" sz="1400" dirty="0"/>
          </a:p>
        </p:txBody>
      </p:sp>
      <p:sp>
        <p:nvSpPr>
          <p:cNvPr id="14" name="Text 11"/>
          <p:cNvSpPr/>
          <p:nvPr/>
        </p:nvSpPr>
        <p:spPr>
          <a:xfrm>
            <a:off x="3273552" y="1627632"/>
            <a:ext cx="2432304" cy="502920"/>
          </a:xfrm>
          <a:prstGeom prst="rect">
            <a:avLst/>
          </a:prstGeom>
          <a:noFill/>
          <a:ln/>
        </p:spPr>
        <p:txBody>
          <a:bodyPr wrap="square" lIns="0" tIns="0" rIns="0" bIns="0" rtlCol="0" anchor="ctr"/>
          <a:lstStyle/>
          <a:p>
            <a:pPr marL="0" indent="0">
              <a:buNone/>
            </a:pPr>
            <a:r>
              <a:rPr lang="en-US" sz="1050" b="1" dirty="0">
                <a:solidFill>
                  <a:srgbClr val="B8962E"/>
                </a:solidFill>
                <a:latin typeface="Cambria" pitchFamily="34" charset="0"/>
                <a:ea typeface="Cambria" pitchFamily="34" charset="-122"/>
                <a:cs typeface="Cambria" pitchFamily="34" charset="-120"/>
              </a:rPr>
              <a:t>L'équité comme moteur implicite</a:t>
            </a:r>
            <a:endParaRPr lang="en-US" sz="1050" dirty="0"/>
          </a:p>
        </p:txBody>
      </p:sp>
      <p:sp>
        <p:nvSpPr>
          <p:cNvPr id="15" name="Text 12"/>
          <p:cNvSpPr/>
          <p:nvPr/>
        </p:nvSpPr>
        <p:spPr>
          <a:xfrm>
            <a:off x="3273552" y="2176272"/>
            <a:ext cx="2432304" cy="2514600"/>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Retenir le seul CA du commerçant dont les résultats ont augmenté serait inéquitable : d'autres commerçants exposés à la même modification n'auraient pas connu la même évolution favorable (analyse doctrinale).</a:t>
            </a:r>
            <a:endParaRPr lang="en-US" sz="950" dirty="0"/>
          </a:p>
        </p:txBody>
      </p:sp>
      <p:sp>
        <p:nvSpPr>
          <p:cNvPr id="16" name="Shape 13"/>
          <p:cNvSpPr/>
          <p:nvPr/>
        </p:nvSpPr>
        <p:spPr>
          <a:xfrm>
            <a:off x="6007608" y="1024128"/>
            <a:ext cx="2670048" cy="3749040"/>
          </a:xfrm>
          <a:prstGeom prst="roundRect">
            <a:avLst>
              <a:gd name="adj" fmla="val 2055"/>
            </a:avLst>
          </a:prstGeom>
          <a:solidFill>
            <a:srgbClr val="243660"/>
          </a:solidFill>
          <a:ln w="12700">
            <a:solidFill>
              <a:srgbClr val="B8962E"/>
            </a:solidFill>
            <a:prstDash val="solid"/>
          </a:ln>
          <a:effectLst>
            <a:outerShdw blurRad="101600" dist="38100" dir="2700000" algn="bl" rotWithShape="0">
              <a:srgbClr val="000000">
                <a:alpha val="13000"/>
              </a:srgbClr>
            </a:outerShdw>
          </a:effectLst>
        </p:spPr>
        <p:txBody>
          <a:bodyPr/>
          <a:lstStyle/>
          <a:p>
            <a:endParaRPr lang="fr-FR"/>
          </a:p>
        </p:txBody>
      </p:sp>
      <p:sp>
        <p:nvSpPr>
          <p:cNvPr id="17" name="Shape 14"/>
          <p:cNvSpPr/>
          <p:nvPr/>
        </p:nvSpPr>
        <p:spPr>
          <a:xfrm>
            <a:off x="7013448" y="1078992"/>
            <a:ext cx="457200" cy="457200"/>
          </a:xfrm>
          <a:prstGeom prst="ellipse">
            <a:avLst/>
          </a:prstGeom>
          <a:solidFill>
            <a:srgbClr val="B8962E"/>
          </a:solidFill>
          <a:ln w="12700">
            <a:solidFill>
              <a:srgbClr val="B8962E"/>
            </a:solidFill>
            <a:prstDash val="solid"/>
          </a:ln>
        </p:spPr>
        <p:txBody>
          <a:bodyPr/>
          <a:lstStyle/>
          <a:p>
            <a:endParaRPr lang="fr-FR"/>
          </a:p>
        </p:txBody>
      </p:sp>
      <p:sp>
        <p:nvSpPr>
          <p:cNvPr id="18" name="Text 15"/>
          <p:cNvSpPr/>
          <p:nvPr/>
        </p:nvSpPr>
        <p:spPr>
          <a:xfrm>
            <a:off x="7013448" y="1078992"/>
            <a:ext cx="457200" cy="457200"/>
          </a:xfrm>
          <a:prstGeom prst="rect">
            <a:avLst/>
          </a:prstGeom>
          <a:noFill/>
          <a:ln/>
        </p:spPr>
        <p:txBody>
          <a:bodyPr wrap="square" lIns="0" tIns="0" rIns="0" bIns="0" rtlCol="0" anchor="ctr"/>
          <a:lstStyle/>
          <a:p>
            <a:pPr marL="0" indent="0" algn="ctr">
              <a:buNone/>
            </a:pPr>
            <a:r>
              <a:rPr lang="en-US" sz="1400" b="1" dirty="0">
                <a:solidFill>
                  <a:srgbClr val="1A2E5A"/>
                </a:solidFill>
                <a:latin typeface="Cambria" pitchFamily="34" charset="0"/>
                <a:ea typeface="Cambria" pitchFamily="34" charset="-122"/>
                <a:cs typeface="Cambria" pitchFamily="34" charset="-120"/>
              </a:rPr>
              <a:t>3</a:t>
            </a:r>
            <a:endParaRPr lang="en-US" sz="1400" dirty="0"/>
          </a:p>
        </p:txBody>
      </p:sp>
      <p:sp>
        <p:nvSpPr>
          <p:cNvPr id="19" name="Text 16"/>
          <p:cNvSpPr/>
          <p:nvPr/>
        </p:nvSpPr>
        <p:spPr>
          <a:xfrm>
            <a:off x="6126480" y="1627632"/>
            <a:ext cx="2432304" cy="502920"/>
          </a:xfrm>
          <a:prstGeom prst="rect">
            <a:avLst/>
          </a:prstGeom>
          <a:noFill/>
          <a:ln/>
        </p:spPr>
        <p:txBody>
          <a:bodyPr wrap="square" lIns="0" tIns="0" rIns="0" bIns="0" rtlCol="0" anchor="ctr"/>
          <a:lstStyle/>
          <a:p>
            <a:pPr marL="0" indent="0">
              <a:buNone/>
            </a:pPr>
            <a:r>
              <a:rPr lang="en-US" sz="1050" b="1" dirty="0">
                <a:solidFill>
                  <a:srgbClr val="B8962E"/>
                </a:solidFill>
                <a:latin typeface="Cambria" pitchFamily="34" charset="0"/>
                <a:ea typeface="Cambria" pitchFamily="34" charset="-122"/>
                <a:cs typeface="Cambria" pitchFamily="34" charset="-120"/>
              </a:rPr>
              <a:t>Risque : la complexité contentieuse</a:t>
            </a:r>
            <a:endParaRPr lang="en-US" sz="1050" dirty="0"/>
          </a:p>
        </p:txBody>
      </p:sp>
      <p:sp>
        <p:nvSpPr>
          <p:cNvPr id="20" name="Text 17"/>
          <p:cNvSpPr/>
          <p:nvPr/>
        </p:nvSpPr>
        <p:spPr>
          <a:xfrm>
            <a:off x="6126480" y="2176272"/>
            <a:ext cx="2432304" cy="2514600"/>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La combinaison « potentiel in abstracto + activité effectivement exercée in concreto » génère des éléments probatoires multiples. Les conseils devront démontrer la capacité de la modification à profiter au fonds précis exploité.</a:t>
            </a:r>
            <a:endParaRPr lang="en-US" sz="950" dirty="0"/>
          </a:p>
        </p:txBody>
      </p:sp>
      <p:sp>
        <p:nvSpPr>
          <p:cNvPr id="21" name="Text 18"/>
          <p:cNvSpPr/>
          <p:nvPr/>
        </p:nvSpPr>
        <p:spPr>
          <a:xfrm>
            <a:off x="365760" y="4828032"/>
            <a:ext cx="8412480" cy="237744"/>
          </a:xfrm>
          <a:prstGeom prst="rect">
            <a:avLst/>
          </a:prstGeom>
          <a:noFill/>
          <a:ln/>
        </p:spPr>
        <p:txBody>
          <a:bodyPr wrap="square" lIns="0" tIns="0" rIns="0" bIns="0" rtlCol="0" anchor="ctr"/>
          <a:lstStyle/>
          <a:p>
            <a:pPr marL="0" indent="0">
              <a:buNone/>
            </a:pPr>
            <a:r>
              <a:rPr lang="en-US" sz="800" i="1" dirty="0">
                <a:solidFill>
                  <a:srgbClr val="B8962E"/>
                </a:solidFill>
                <a:latin typeface="Calibri" pitchFamily="34" charset="0"/>
                <a:ea typeface="Calibri" pitchFamily="34" charset="-122"/>
                <a:cs typeface="Calibri" pitchFamily="34" charset="-120"/>
              </a:rPr>
              <a:t>« La combinaison de ce nouveau principe avec la jurisprudence constante risque d'engendrer un certain nombre de contentieux empreints d'une complexité complémentaire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2727</Words>
  <Application>Microsoft Office PowerPoint</Application>
  <PresentationFormat>Affichage à l'écran (16:9)</PresentationFormat>
  <Paragraphs>200</Paragraphs>
  <Slides>14</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Cambria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L'évolution favorable et notable des facteurs locaux de commercialité</dc:title>
  <dc:subject>PptxGenJS Presentation</dc:subject>
  <dc:creator>PptxGenJS</dc:creator>
  <cp:lastModifiedBy>Valérie TEISSEIRE</cp:lastModifiedBy>
  <cp:revision>1</cp:revision>
  <dcterms:created xsi:type="dcterms:W3CDTF">2026-06-15T14:08:10Z</dcterms:created>
  <dcterms:modified xsi:type="dcterms:W3CDTF">2026-06-15T14:56:35Z</dcterms:modified>
</cp:coreProperties>
</file>