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78" r:id="rId4"/>
    <p:sldId id="258" r:id="rId5"/>
    <p:sldId id="266" r:id="rId6"/>
    <p:sldId id="287" r:id="rId7"/>
    <p:sldId id="260" r:id="rId8"/>
    <p:sldId id="280" r:id="rId9"/>
    <p:sldId id="282" r:id="rId10"/>
    <p:sldId id="279" r:id="rId11"/>
    <p:sldId id="284" r:id="rId12"/>
    <p:sldId id="285" r:id="rId13"/>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1127F2-5729-4B01-AFF0-D84B2C5A2C01}" v="12" dt="2026-06-17T19:29:56.4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908" autoAdjust="0"/>
  </p:normalViewPr>
  <p:slideViewPr>
    <p:cSldViewPr snapToGrid="0">
      <p:cViewPr varScale="1">
        <p:scale>
          <a:sx n="92" d="100"/>
          <a:sy n="92" d="100"/>
        </p:scale>
        <p:origin x="13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55FFB8-BD0E-8550-0A6D-8E56A80268F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C58E832-C119-D909-142E-B09B2BF9FD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B1D0B8D-52ED-A1F2-494D-41DEB45AE84B}"/>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05FE6D12-4CB6-E31C-8CC7-1FAD9FE4B8B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EEDD6C5-2C90-0DBC-59CE-8E74DFD18262}"/>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4293294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98507-4A4A-F59D-9833-8F66459D973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7898086-CD96-252F-A72D-0E295A7E4CD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C1B330-2B24-56E3-ED6A-AB5EF4DBA7C6}"/>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247808A5-41BC-FB75-EADB-BC6687232F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AA6C29-19A9-2BA5-679A-8D0583EF21AE}"/>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127821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F000FE8-D5A3-6E94-FF04-EE32382FB70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9D8AC53-E657-5FFC-8AF6-ECCCC1C20AD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C56601C-5797-3089-F0F8-C299978A0088}"/>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BA6A96DD-1358-B49B-75DF-347C0FE5577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467819-44F4-E474-8BC9-78DD05704450}"/>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1148173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83E1D1-007B-99CB-55C4-6028D58BDB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7FBAA9-D5BE-2882-BBA3-3826846CFB3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D3E176-FC4E-C890-FAEA-E4C085236931}"/>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040C75F4-FB5B-6DED-9062-1B0BE2C43B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D5D71D-E144-76AA-1DCF-851FBC7E007B}"/>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235911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D71427-A076-08FC-7C4A-F62BD213CFF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2E870E8-2CEA-031B-8AED-B132282434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AABDE84-5359-B5FB-F792-F870DB727E26}"/>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D59AD7E9-F51F-67EB-B80E-6966853AFB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E96A44-2B6C-A340-09BA-13C6AE4BF49C}"/>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3813526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67C35E-91CD-BA74-7178-B09A4094E13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D8DCEB2-6313-2C61-E98B-3EB0E403A61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E00CF49-A03C-5B74-E6FE-915CA124BDB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CA7DFE5-63AF-D795-FE5F-A8966A2D4346}"/>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6" name="Espace réservé du pied de page 5">
            <a:extLst>
              <a:ext uri="{FF2B5EF4-FFF2-40B4-BE49-F238E27FC236}">
                <a16:creationId xmlns:a16="http://schemas.microsoft.com/office/drawing/2014/main" id="{B84909BA-A0AB-495E-5C31-2F02C1026AF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BAFDEB1-6856-B904-DD81-9F69ECB50337}"/>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210655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63901-B599-BC79-EB5A-8387AF403BF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4D82BE2-4B5E-B55F-35DF-FC4FFD6FB8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FD248D6-FD46-91C0-9DEF-C2B2DFB1563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0501FFD-1406-B7AB-A121-28BD1CB361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0FCBECF-4A0A-2FC1-9016-590192092F4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2373C27-161F-A9F3-3D8A-7EA65FF9951D}"/>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8" name="Espace réservé du pied de page 7">
            <a:extLst>
              <a:ext uri="{FF2B5EF4-FFF2-40B4-BE49-F238E27FC236}">
                <a16:creationId xmlns:a16="http://schemas.microsoft.com/office/drawing/2014/main" id="{BAC0DCD1-1D4C-6AF3-97D4-12CBF639A0E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660BAFF-81AF-7B63-299E-63CF222EA307}"/>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869306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BA0CF0-1713-44AC-F374-DC9C479FD12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B1F38A2-9B6A-5700-3373-F63EB2725793}"/>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4" name="Espace réservé du pied de page 3">
            <a:extLst>
              <a:ext uri="{FF2B5EF4-FFF2-40B4-BE49-F238E27FC236}">
                <a16:creationId xmlns:a16="http://schemas.microsoft.com/office/drawing/2014/main" id="{70FAF1FA-1051-17C3-591B-85D1B11A44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142BF70-3569-167E-5F71-AD56E84CBD57}"/>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168894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2CD797E-127D-AAD2-58B4-E0606738004C}"/>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3" name="Espace réservé du pied de page 2">
            <a:extLst>
              <a:ext uri="{FF2B5EF4-FFF2-40B4-BE49-F238E27FC236}">
                <a16:creationId xmlns:a16="http://schemas.microsoft.com/office/drawing/2014/main" id="{2A7F1E91-8F04-9F9D-E1F1-BE6D135C0DF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F69912C-B53A-9B05-2802-DA16BB83D436}"/>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3798657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6C2B33-2E9E-9089-E392-E00C27FAD51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1B1C8B9-DED0-FC1C-C6A1-8391F274E4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61C3248-FD3E-1FEE-EA8C-1E01294916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6E59FB4-EF42-D018-BE26-156828A992EE}"/>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6" name="Espace réservé du pied de page 5">
            <a:extLst>
              <a:ext uri="{FF2B5EF4-FFF2-40B4-BE49-F238E27FC236}">
                <a16:creationId xmlns:a16="http://schemas.microsoft.com/office/drawing/2014/main" id="{CBFB49DB-FEEB-AE15-2BC4-A65A8ED685E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A9C0E89-C36B-D152-41C9-C6BE0B253B91}"/>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516906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2F4A3F-7096-E994-BE6F-612A71B164F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D5332AB-A793-E6FB-7A0A-C82F4F5176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FF8F40A-46EF-1236-9154-6347299EB0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60E9E3-6865-6387-6093-FF1A90726475}"/>
              </a:ext>
            </a:extLst>
          </p:cNvPr>
          <p:cNvSpPr>
            <a:spLocks noGrp="1"/>
          </p:cNvSpPr>
          <p:nvPr>
            <p:ph type="dt" sz="half" idx="10"/>
          </p:nvPr>
        </p:nvSpPr>
        <p:spPr/>
        <p:txBody>
          <a:bodyPr/>
          <a:lstStyle/>
          <a:p>
            <a:fld id="{710344D4-E520-4212-8DE0-B2C22730A828}" type="datetimeFigureOut">
              <a:rPr lang="fr-FR" smtClean="0"/>
              <a:t>18/06/2026</a:t>
            </a:fld>
            <a:endParaRPr lang="fr-FR"/>
          </a:p>
        </p:txBody>
      </p:sp>
      <p:sp>
        <p:nvSpPr>
          <p:cNvPr id="6" name="Espace réservé du pied de page 5">
            <a:extLst>
              <a:ext uri="{FF2B5EF4-FFF2-40B4-BE49-F238E27FC236}">
                <a16:creationId xmlns:a16="http://schemas.microsoft.com/office/drawing/2014/main" id="{5AF10578-F6B4-D98B-0E49-82B67A7E1C5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448D14-D230-E840-9004-70B13146D276}"/>
              </a:ext>
            </a:extLst>
          </p:cNvPr>
          <p:cNvSpPr>
            <a:spLocks noGrp="1"/>
          </p:cNvSpPr>
          <p:nvPr>
            <p:ph type="sldNum" sz="quarter" idx="12"/>
          </p:nvPr>
        </p:nvSpPr>
        <p:spPr/>
        <p:txBody>
          <a:bodyPr/>
          <a:lstStyle/>
          <a:p>
            <a:fld id="{1D4BED3B-17F8-4482-A07B-39C28052AD6F}" type="slidenum">
              <a:rPr lang="fr-FR" smtClean="0"/>
              <a:t>‹N°›</a:t>
            </a:fld>
            <a:endParaRPr lang="fr-FR"/>
          </a:p>
        </p:txBody>
      </p:sp>
    </p:spTree>
    <p:extLst>
      <p:ext uri="{BB962C8B-B14F-4D97-AF65-F5344CB8AC3E}">
        <p14:creationId xmlns:p14="http://schemas.microsoft.com/office/powerpoint/2010/main" val="709171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F409DEB-7151-9DBF-CDA2-D937F7FDD3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183FA5D-B8C2-C499-9222-53F7B17CE2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07C3859-58DB-8469-D5E5-55086B68FE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0344D4-E520-4212-8DE0-B2C22730A828}" type="datetimeFigureOut">
              <a:rPr lang="fr-FR" smtClean="0"/>
              <a:t>18/06/2026</a:t>
            </a:fld>
            <a:endParaRPr lang="fr-FR"/>
          </a:p>
        </p:txBody>
      </p:sp>
      <p:sp>
        <p:nvSpPr>
          <p:cNvPr id="5" name="Espace réservé du pied de page 4">
            <a:extLst>
              <a:ext uri="{FF2B5EF4-FFF2-40B4-BE49-F238E27FC236}">
                <a16:creationId xmlns:a16="http://schemas.microsoft.com/office/drawing/2014/main" id="{CE4084EF-87C3-379E-4C0E-F532659F88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A985C07-2AB4-746F-4FC3-FF56C0291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4BED3B-17F8-4482-A07B-39C28052AD6F}" type="slidenum">
              <a:rPr lang="fr-FR" smtClean="0"/>
              <a:t>‹N°›</a:t>
            </a:fld>
            <a:endParaRPr lang="fr-FR"/>
          </a:p>
        </p:txBody>
      </p:sp>
    </p:spTree>
    <p:extLst>
      <p:ext uri="{BB962C8B-B14F-4D97-AF65-F5344CB8AC3E}">
        <p14:creationId xmlns:p14="http://schemas.microsoft.com/office/powerpoint/2010/main" val="550818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labase-lextenso.fr/jp/cc/2024-12/24-14-754-CC-18122024-24_14754?prod-recherche%5Bquery%5D=article%201223%20code%20civil%20r%C3%A9duction%20du%20prix&amp;prod-recherche%5BrefinementList%5D%5Btype_document.type%5D%5B0%5D=Jurisprudence%20France&amp;prod-recherche%5BrefinementList%5D%5Bjuridiction_france%5D%5B0%5D=Cour%20de%20cassation" TargetMode="External"/><Relationship Id="rId2" Type="http://schemas.openxmlformats.org/officeDocument/2006/relationships/hyperlink" Target="https://www.labase-lextenso.fr/jp-commente/cc/2024-10/23-10-288-CC-17102024-23_10288?prod-recherche%5Bquery%5D=article%201223%20code%20civil%20r%C3%A9duction%20du%20prix&amp;prod-recherche%5BrefinementList%5D%5Btype_document.type%5D%5B0%5D=Jurisprudence%20France&amp;prod-recherche%5BrefinementList%5D%5Bjuridiction_france%5D%5B0%5D=Cour%20de%20cass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egifrance.gouv.fr/juri/id/JURITEXT000049092136?isSuggest=tru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jurisprudence.lefebvre-dalloz.fr/jp/tribunal-judiciaire-paris-2024-02-13-n-20-09116_gdd2dffe9-5376-4f50-a122-6dfb8e584185?query=TJ+Paris+13+fevr.+2024%2C+n%C2%B0+20%2F09116&amp;r=search&amp;highlight=true" TargetMode="External"/><Relationship Id="rId2" Type="http://schemas.openxmlformats.org/officeDocument/2006/relationships/hyperlink" Target="https://www.labase-lextenso.fr/jp-commente/ca/2016-06/15-10056-CAAIXPROVENCE-21062016-15_10056?prod-recherche%5Bquery%5D=bail%20commercial&amp;prod-recherche%5BrefinementList%5D%5Btab_type_doc.type%5D%5B0%5D=Jurisprudence&amp;prod-recherche%5BrefinementList%5D%5Btab_type_doc.sous_type%5D%5B0%5D=Jurisprudence%20France&amp;prod-recherche%5BrefinementList%5D%5Bjuridiction_france%5D%5B0%5D=Cours%20d%27appel&amp;prod-recherche%5BrefinementList%5D%5Bsiege%5D%5B0%5D=Aix-en-Provence&amp;prod-recherche%5Brange%5D%5Bdate_parution_timestamp%5D=1466460000%3A1466546399" TargetMode="External"/><Relationship Id="rId1" Type="http://schemas.openxmlformats.org/officeDocument/2006/relationships/slideLayout" Target="../slideLayouts/slideLayout2.xml"/><Relationship Id="rId6" Type="http://schemas.openxmlformats.org/officeDocument/2006/relationships/hyperlink" Target="https://www.labase-lextenso.fr/jp-commente/ca/2021-12/21-05062-CAAIXPROVENCE-16122021-21_05062?prod-recherche%5Bquery%5D=1195%20code%20civil%20ordre%20public" TargetMode="External"/><Relationship Id="rId5" Type="http://schemas.openxmlformats.org/officeDocument/2006/relationships/hyperlink" Target="https://www.courdecassation.fr/decision/68676126c173dff6a793379e" TargetMode="External"/><Relationship Id="rId4" Type="http://schemas.openxmlformats.org/officeDocument/2006/relationships/hyperlink" Target="https://jurisprudence.lefebvre-dalloz.fr/jp/cour-appel-versailles-2019-12-12-n-18-07183_g4d05452a-9bce-4105-9cb1-7f33dd291252?r=search&amp;index=0&amp;query=Cour+d%27appel+de+Versailles+12+decembre+2019+1195+code+civil&amp;highlight=tru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Freeform: Shape 26">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9" name="Freeform: Shape 28">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9E0E6332-72A2-7B7D-CCA0-32FFF497CF68}"/>
              </a:ext>
            </a:extLst>
          </p:cNvPr>
          <p:cNvSpPr>
            <a:spLocks noGrp="1"/>
          </p:cNvSpPr>
          <p:nvPr>
            <p:ph type="ctrTitle"/>
          </p:nvPr>
        </p:nvSpPr>
        <p:spPr>
          <a:xfrm>
            <a:off x="489098" y="1106034"/>
            <a:ext cx="5019074" cy="3204134"/>
          </a:xfrm>
        </p:spPr>
        <p:txBody>
          <a:bodyPr anchor="b">
            <a:normAutofit fontScale="90000"/>
          </a:bodyPr>
          <a:lstStyle/>
          <a:p>
            <a:pPr algn="l"/>
            <a:r>
              <a:rPr lang="fr-FR" sz="3800" dirty="0">
                <a:latin typeface="Verdana" panose="020B0604030504040204" pitchFamily="34" charset="0"/>
                <a:ea typeface="Verdana" panose="020B0604030504040204" pitchFamily="34" charset="0"/>
              </a:rPr>
              <a:t>Sous-commission des baux commerciaux - 10 ans de la réforme du droit des contrats</a:t>
            </a:r>
          </a:p>
        </p:txBody>
      </p:sp>
      <p:sp>
        <p:nvSpPr>
          <p:cNvPr id="3" name="Sous-titre 2">
            <a:extLst>
              <a:ext uri="{FF2B5EF4-FFF2-40B4-BE49-F238E27FC236}">
                <a16:creationId xmlns:a16="http://schemas.microsoft.com/office/drawing/2014/main" id="{07D84992-1E1D-4D30-0840-D76824D967E8}"/>
              </a:ext>
            </a:extLst>
          </p:cNvPr>
          <p:cNvSpPr>
            <a:spLocks noGrp="1"/>
          </p:cNvSpPr>
          <p:nvPr>
            <p:ph type="subTitle" idx="1"/>
          </p:nvPr>
        </p:nvSpPr>
        <p:spPr>
          <a:xfrm>
            <a:off x="494124" y="4872922"/>
            <a:ext cx="5013698" cy="1208141"/>
          </a:xfrm>
        </p:spPr>
        <p:txBody>
          <a:bodyPr>
            <a:normAutofit/>
          </a:bodyPr>
          <a:lstStyle/>
          <a:p>
            <a:pPr algn="l"/>
            <a:r>
              <a:rPr lang="fr-FR" sz="1800" dirty="0">
                <a:latin typeface="Verdana" panose="020B0604030504040204" pitchFamily="34" charset="0"/>
                <a:ea typeface="Verdana" panose="020B0604030504040204" pitchFamily="34" charset="0"/>
              </a:rPr>
              <a:t>Présentation du 17 juin 2026 </a:t>
            </a:r>
          </a:p>
          <a:p>
            <a:pPr algn="l"/>
            <a:endParaRPr lang="fr-FR" sz="1800" dirty="0">
              <a:latin typeface="Verdana" panose="020B0604030504040204" pitchFamily="34" charset="0"/>
              <a:ea typeface="Verdana" panose="020B0604030504040204" pitchFamily="34" charset="0"/>
            </a:endParaRPr>
          </a:p>
          <a:p>
            <a:pPr algn="l"/>
            <a:r>
              <a:rPr lang="fr-FR" sz="1800" dirty="0">
                <a:latin typeface="Verdana" panose="020B0604030504040204" pitchFamily="34" charset="0"/>
                <a:ea typeface="Verdana" panose="020B0604030504040204" pitchFamily="34" charset="0"/>
              </a:rPr>
              <a:t>Maîtres Hanan Chaoui et Amélie Pinçon </a:t>
            </a:r>
          </a:p>
        </p:txBody>
      </p:sp>
      <p:sp>
        <p:nvSpPr>
          <p:cNvPr id="31" name="Rectangle 3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3" name="Rectangle 3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Image 5">
            <a:extLst>
              <a:ext uri="{FF2B5EF4-FFF2-40B4-BE49-F238E27FC236}">
                <a16:creationId xmlns:a16="http://schemas.microsoft.com/office/drawing/2014/main" id="{89E8354B-80B6-9C82-0C72-4D965DF60CBF}"/>
              </a:ext>
            </a:extLst>
          </p:cNvPr>
          <p:cNvPicPr>
            <a:picLocks noChangeAspect="1"/>
          </p:cNvPicPr>
          <p:nvPr/>
        </p:nvPicPr>
        <p:blipFill>
          <a:blip r:embed="rId2"/>
          <a:stretch>
            <a:fillRect/>
          </a:stretch>
        </p:blipFill>
        <p:spPr>
          <a:xfrm>
            <a:off x="7356764" y="1381991"/>
            <a:ext cx="3574472" cy="1413164"/>
          </a:xfrm>
          <a:prstGeom prst="rect">
            <a:avLst/>
          </a:prstGeom>
        </p:spPr>
      </p:pic>
      <p:pic>
        <p:nvPicPr>
          <p:cNvPr id="8" name="Image 7">
            <a:extLst>
              <a:ext uri="{FF2B5EF4-FFF2-40B4-BE49-F238E27FC236}">
                <a16:creationId xmlns:a16="http://schemas.microsoft.com/office/drawing/2014/main" id="{44A46DFB-0870-444B-D1BC-640635B2F850}"/>
              </a:ext>
            </a:extLst>
          </p:cNvPr>
          <p:cNvPicPr>
            <a:picLocks noChangeAspect="1"/>
          </p:cNvPicPr>
          <p:nvPr/>
        </p:nvPicPr>
        <p:blipFill>
          <a:blip r:embed="rId3"/>
          <a:stretch>
            <a:fillRect/>
          </a:stretch>
        </p:blipFill>
        <p:spPr>
          <a:xfrm>
            <a:off x="7751618" y="3221182"/>
            <a:ext cx="3179618" cy="1517074"/>
          </a:xfrm>
          <a:prstGeom prst="rect">
            <a:avLst/>
          </a:prstGeom>
        </p:spPr>
      </p:pic>
    </p:spTree>
    <p:extLst>
      <p:ext uri="{BB962C8B-B14F-4D97-AF65-F5344CB8AC3E}">
        <p14:creationId xmlns:p14="http://schemas.microsoft.com/office/powerpoint/2010/main" val="2611355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3BB82-8B7B-92B2-2EE1-54C8C65FACD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20F144-878E-73E0-455A-0A26C530C543}"/>
              </a:ext>
            </a:extLst>
          </p:cNvPr>
          <p:cNvSpPr>
            <a:spLocks noGrp="1"/>
          </p:cNvSpPr>
          <p:nvPr>
            <p:ph type="title"/>
          </p:nvPr>
        </p:nvSpPr>
        <p:spPr/>
        <p:txBody>
          <a:bodyPr>
            <a:normAutofit fontScale="90000"/>
          </a:bodyPr>
          <a:lstStyle/>
          <a:p>
            <a:r>
              <a:rPr lang="fr-FR" sz="3600" dirty="0">
                <a:latin typeface="Verdana" panose="020B0604030504040204" pitchFamily="34" charset="0"/>
                <a:ea typeface="Verdana" panose="020B0604030504040204" pitchFamily="34" charset="0"/>
              </a:rPr>
              <a:t>III - </a:t>
            </a:r>
            <a:r>
              <a:rPr lang="fr-FR" sz="3600" u="sng" dirty="0">
                <a:latin typeface="Verdana" panose="020B0604030504040204" pitchFamily="34" charset="0"/>
                <a:ea typeface="Verdana" panose="020B0604030504040204" pitchFamily="34" charset="0"/>
              </a:rPr>
              <a:t>La résolution du contrat – clause résolutoire</a:t>
            </a:r>
            <a:br>
              <a:rPr lang="fr-FR" sz="3600" u="sng" dirty="0">
                <a:latin typeface="Verdanas"/>
              </a:rPr>
            </a:br>
            <a:endParaRPr lang="fr-FR" sz="3600" u="sng" dirty="0">
              <a:latin typeface="Verdanas"/>
            </a:endParaRPr>
          </a:p>
        </p:txBody>
      </p:sp>
      <p:sp>
        <p:nvSpPr>
          <p:cNvPr id="3" name="Espace réservé du contenu 2">
            <a:extLst>
              <a:ext uri="{FF2B5EF4-FFF2-40B4-BE49-F238E27FC236}">
                <a16:creationId xmlns:a16="http://schemas.microsoft.com/office/drawing/2014/main" id="{CCDE625F-E2A9-3794-E095-69811BAE6B43}"/>
              </a:ext>
            </a:extLst>
          </p:cNvPr>
          <p:cNvSpPr>
            <a:spLocks noGrp="1"/>
          </p:cNvSpPr>
          <p:nvPr>
            <p:ph idx="1"/>
          </p:nvPr>
        </p:nvSpPr>
        <p:spPr>
          <a:xfrm>
            <a:off x="838200" y="1520792"/>
            <a:ext cx="10515600" cy="4329165"/>
          </a:xfrm>
        </p:spPr>
        <p:txBody>
          <a:bodyPr>
            <a:normAutofit/>
          </a:bodyPr>
          <a:lstStyle/>
          <a:p>
            <a:pPr marL="0" indent="0" algn="just">
              <a:buNone/>
            </a:pPr>
            <a:r>
              <a:rPr lang="fr-FR" sz="1800" b="1" dirty="0">
                <a:latin typeface="Verdana" panose="020B0604030504040204" pitchFamily="34" charset="0"/>
                <a:ea typeface="Verdana" panose="020B0604030504040204" pitchFamily="34" charset="0"/>
              </a:rPr>
              <a:t>Article 1225 du code civil </a:t>
            </a:r>
            <a:r>
              <a:rPr lang="fr-FR" sz="1800" dirty="0">
                <a:latin typeface="Verdana" panose="020B0604030504040204" pitchFamily="34" charset="0"/>
                <a:ea typeface="Verdana" panose="020B0604030504040204" pitchFamily="34" charset="0"/>
              </a:rPr>
              <a:t>: </a:t>
            </a:r>
          </a:p>
          <a:p>
            <a:pPr marL="0" indent="0" algn="just">
              <a:buNone/>
            </a:pPr>
            <a:endParaRPr lang="fr-FR" sz="1800" dirty="0">
              <a:latin typeface="Verdana" panose="020B0604030504040204" pitchFamily="34" charset="0"/>
              <a:ea typeface="Verdana" panose="020B0604030504040204" pitchFamily="34" charset="0"/>
            </a:endParaRPr>
          </a:p>
          <a:p>
            <a:pPr marL="0" indent="0">
              <a:buNone/>
            </a:pPr>
            <a:r>
              <a:rPr lang="fr-FR" b="1" dirty="0"/>
              <a:t>«</a:t>
            </a:r>
            <a:r>
              <a:rPr lang="fr-FR" sz="1800" b="1" i="1" dirty="0">
                <a:latin typeface="Verdana" panose="020B0604030504040204" pitchFamily="34" charset="0"/>
                <a:ea typeface="Verdana" panose="020B0604030504040204" pitchFamily="34" charset="0"/>
              </a:rPr>
              <a:t> La clause résolutoire précise les engagements dont l’inexécution entraînera la résolution du contrat. </a:t>
            </a:r>
            <a:endParaRPr lang="fr-FR" sz="1800" i="1" dirty="0">
              <a:latin typeface="Verdana" panose="020B0604030504040204" pitchFamily="34" charset="0"/>
              <a:ea typeface="Verdana" panose="020B0604030504040204" pitchFamily="34" charset="0"/>
            </a:endParaRPr>
          </a:p>
          <a:p>
            <a:pPr marL="0" indent="0" algn="just">
              <a:buNone/>
            </a:pPr>
            <a:r>
              <a:rPr lang="fr-FR" sz="1800" i="1" dirty="0">
                <a:latin typeface="Verdana" panose="020B0604030504040204" pitchFamily="34" charset="0"/>
                <a:ea typeface="Verdana" panose="020B0604030504040204" pitchFamily="34" charset="0"/>
              </a:rPr>
              <a:t>La résolution est subordonnée à une mise en demeure infructueuse, s’il n’a pas été convenu que celle-ci résulterait du seul fait de l’inexécution.  La mise en demeure ne produit effet que si elle mentionne expressément la clause résolutoire. </a:t>
            </a:r>
            <a:r>
              <a:rPr lang="fr-FR" b="1" dirty="0"/>
              <a:t>»</a:t>
            </a:r>
            <a:endParaRPr lang="fr-FR" dirty="0"/>
          </a:p>
          <a:p>
            <a:pPr marL="0" indent="0" algn="just">
              <a:buNone/>
            </a:pPr>
            <a:endParaRPr lang="fr-FR" sz="1800"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rPr>
              <a:t>Cass. com., 3 juin 2026, n° 24-19.612</a:t>
            </a:r>
          </a:p>
          <a:p>
            <a:pPr marL="0" indent="0" algn="just">
              <a:lnSpc>
                <a:spcPct val="120000"/>
              </a:lnSpc>
              <a:buNone/>
            </a:pPr>
            <a:endParaRPr lang="fr-FR" sz="1800" b="1" i="1" dirty="0">
              <a:latin typeface="Verdana" panose="020B0604030504040204" pitchFamily="34" charset="0"/>
              <a:ea typeface="Verdana" panose="020B0604030504040204" pitchFamily="34" charset="0"/>
            </a:endParaRPr>
          </a:p>
          <a:p>
            <a:pPr marL="0" indent="0">
              <a:buNone/>
            </a:pPr>
            <a:endParaRPr lang="fr-FR" dirty="0"/>
          </a:p>
        </p:txBody>
      </p:sp>
    </p:spTree>
    <p:extLst>
      <p:ext uri="{BB962C8B-B14F-4D97-AF65-F5344CB8AC3E}">
        <p14:creationId xmlns:p14="http://schemas.microsoft.com/office/powerpoint/2010/main" val="1034535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9E48B-0698-044E-AF36-5C0739A1EBC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FB83B48-0BD7-5BF5-7535-6F28BE00674C}"/>
              </a:ext>
            </a:extLst>
          </p:cNvPr>
          <p:cNvSpPr>
            <a:spLocks noGrp="1"/>
          </p:cNvSpPr>
          <p:nvPr>
            <p:ph type="title"/>
          </p:nvPr>
        </p:nvSpPr>
        <p:spPr/>
        <p:txBody>
          <a:bodyPr>
            <a:normAutofit/>
          </a:bodyPr>
          <a:lstStyle/>
          <a:p>
            <a:r>
              <a:rPr lang="fr-FR" sz="3600" dirty="0">
                <a:latin typeface="Verdana" panose="020B0604030504040204" pitchFamily="34" charset="0"/>
                <a:ea typeface="Verdana" panose="020B0604030504040204" pitchFamily="34" charset="0"/>
              </a:rPr>
              <a:t>IV - </a:t>
            </a:r>
            <a:r>
              <a:rPr lang="fr-FR" sz="3600" u="sng" dirty="0">
                <a:latin typeface="Verdana" panose="020B0604030504040204" pitchFamily="34" charset="0"/>
                <a:ea typeface="Verdana" panose="020B0604030504040204" pitchFamily="34" charset="0"/>
              </a:rPr>
              <a:t>La réduction du prix</a:t>
            </a:r>
            <a:br>
              <a:rPr lang="fr-FR" sz="3600" u="sng" dirty="0">
                <a:latin typeface="Verdanas"/>
              </a:rPr>
            </a:br>
            <a:endParaRPr lang="fr-FR" sz="3600" u="sng" dirty="0">
              <a:latin typeface="Verdanas"/>
            </a:endParaRPr>
          </a:p>
        </p:txBody>
      </p:sp>
      <p:sp>
        <p:nvSpPr>
          <p:cNvPr id="3" name="Espace réservé du contenu 2">
            <a:extLst>
              <a:ext uri="{FF2B5EF4-FFF2-40B4-BE49-F238E27FC236}">
                <a16:creationId xmlns:a16="http://schemas.microsoft.com/office/drawing/2014/main" id="{2CC3BE60-5DD2-E3B4-C7F9-70E3EB3F7C03}"/>
              </a:ext>
            </a:extLst>
          </p:cNvPr>
          <p:cNvSpPr>
            <a:spLocks noGrp="1"/>
          </p:cNvSpPr>
          <p:nvPr>
            <p:ph idx="1"/>
          </p:nvPr>
        </p:nvSpPr>
        <p:spPr>
          <a:xfrm>
            <a:off x="838200" y="1520792"/>
            <a:ext cx="10515600" cy="4329165"/>
          </a:xfrm>
        </p:spPr>
        <p:txBody>
          <a:bodyPr>
            <a:normAutofit/>
          </a:bodyPr>
          <a:lstStyle/>
          <a:p>
            <a:pPr marL="0" indent="0" algn="just">
              <a:buNone/>
            </a:pPr>
            <a:r>
              <a:rPr lang="fr-FR" sz="1800" b="1" dirty="0">
                <a:latin typeface="Verdana" panose="020B0604030504040204" pitchFamily="34" charset="0"/>
                <a:ea typeface="Verdana" panose="020B0604030504040204" pitchFamily="34" charset="0"/>
              </a:rPr>
              <a:t>Article 1223 du code civil </a:t>
            </a:r>
            <a:r>
              <a:rPr lang="fr-FR" sz="1800" dirty="0">
                <a:latin typeface="Verdana" panose="020B0604030504040204" pitchFamily="34" charset="0"/>
                <a:ea typeface="Verdana" panose="020B0604030504040204" pitchFamily="34" charset="0"/>
              </a:rPr>
              <a:t>: </a:t>
            </a:r>
          </a:p>
          <a:p>
            <a:pPr marL="0" indent="0" algn="just">
              <a:buNone/>
            </a:pPr>
            <a:endParaRPr lang="fr-FR" sz="1800" dirty="0">
              <a:latin typeface="Verdana" panose="020B0604030504040204" pitchFamily="34" charset="0"/>
              <a:ea typeface="Verdana" panose="020B0604030504040204" pitchFamily="34" charset="0"/>
            </a:endParaRPr>
          </a:p>
          <a:p>
            <a:pPr marL="0" indent="0" algn="just">
              <a:buNone/>
            </a:pPr>
            <a:r>
              <a:rPr lang="fr-FR" sz="1800" i="1" dirty="0">
                <a:latin typeface="Verdana" panose="020B0604030504040204" pitchFamily="34" charset="0"/>
                <a:ea typeface="Verdana" panose="020B0604030504040204" pitchFamily="34" charset="0"/>
              </a:rPr>
              <a:t>« En cas d’exécution imparfaite de la prestation, le créancier peut, après mise en demeure et s’il n’a pas encore payé tout ou partie de la prestation, notifier dans les meilleurs délais au débiteur sa décision d’en réduire de manière proportionnelle le prix.  L’acceptation par le débiteur de la décision de réduction de prix du créancier doit être rédigée par écrit »</a:t>
            </a:r>
            <a:r>
              <a:rPr lang="fr-FR" sz="1800" b="1" dirty="0">
                <a:latin typeface="Verdana" panose="020B0604030504040204" pitchFamily="34" charset="0"/>
                <a:ea typeface="Verdana" panose="020B0604030504040204" pitchFamily="34" charset="0"/>
              </a:rPr>
              <a:t> (version de la loi du 20 avril 2018).</a:t>
            </a:r>
          </a:p>
          <a:p>
            <a:pPr marL="0" indent="0" algn="just">
              <a:buNone/>
            </a:pP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Cass. </a:t>
            </a:r>
            <a:r>
              <a:rPr lang="fr-FR" sz="1800" b="1" dirty="0" err="1">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Civ</a:t>
            </a:r>
            <a:r>
              <a:rPr lang="fr-FR" sz="1800" b="1" dirty="0">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 3ème, 17 oct. 2024, n° 23-10.288</a:t>
            </a: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Cass. </a:t>
            </a:r>
            <a:r>
              <a:rPr lang="fr-FR" sz="1800" b="1" dirty="0" err="1">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Civ</a:t>
            </a:r>
            <a:r>
              <a:rPr lang="fr-FR" sz="1800" b="1" dirty="0">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 1ère, 18 déc. 2024, n° 24-14.754</a:t>
            </a:r>
            <a:endParaRPr lang="fr-FR" sz="18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32510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3C718-A7EB-E4C7-F808-86E6778A9FA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ED207CF-2A13-0146-5A83-6BA0CB6968D4}"/>
              </a:ext>
            </a:extLst>
          </p:cNvPr>
          <p:cNvSpPr>
            <a:spLocks noGrp="1"/>
          </p:cNvSpPr>
          <p:nvPr>
            <p:ph type="title"/>
          </p:nvPr>
        </p:nvSpPr>
        <p:spPr/>
        <p:txBody>
          <a:bodyPr>
            <a:normAutofit/>
          </a:bodyPr>
          <a:lstStyle/>
          <a:p>
            <a:r>
              <a:rPr lang="fr-FR" sz="3600" dirty="0">
                <a:latin typeface="Verdana" panose="020B0604030504040204" pitchFamily="34" charset="0"/>
                <a:ea typeface="Verdana" panose="020B0604030504040204" pitchFamily="34" charset="0"/>
              </a:rPr>
              <a:t>V - </a:t>
            </a:r>
            <a:r>
              <a:rPr lang="fr-FR" sz="3600" u="sng" dirty="0">
                <a:latin typeface="Verdana" panose="020B0604030504040204" pitchFamily="34" charset="0"/>
                <a:ea typeface="Verdana" panose="020B0604030504040204" pitchFamily="34" charset="0"/>
              </a:rPr>
              <a:t>La résolution (unilatérale)</a:t>
            </a:r>
            <a:br>
              <a:rPr lang="fr-FR" sz="3600" u="sng" dirty="0">
                <a:latin typeface="Verdana" panose="020B0604030504040204" pitchFamily="34" charset="0"/>
                <a:ea typeface="Verdana" panose="020B0604030504040204" pitchFamily="34" charset="0"/>
              </a:rPr>
            </a:br>
            <a:endParaRPr lang="fr-FR" sz="3600" u="sng"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303EC49E-6988-CB44-C299-E3093132B7D9}"/>
              </a:ext>
            </a:extLst>
          </p:cNvPr>
          <p:cNvSpPr>
            <a:spLocks noGrp="1"/>
          </p:cNvSpPr>
          <p:nvPr>
            <p:ph idx="1"/>
          </p:nvPr>
        </p:nvSpPr>
        <p:spPr>
          <a:xfrm>
            <a:off x="838200" y="1520792"/>
            <a:ext cx="10515600" cy="4329165"/>
          </a:xfrm>
        </p:spPr>
        <p:txBody>
          <a:bodyPr>
            <a:normAutofit lnSpcReduction="10000"/>
          </a:bodyPr>
          <a:lstStyle/>
          <a:p>
            <a:pPr marL="0" indent="0" algn="just">
              <a:buNone/>
            </a:pPr>
            <a:r>
              <a:rPr lang="fr-FR" sz="1800" b="1" dirty="0">
                <a:latin typeface="Verdana" panose="020B0604030504040204" pitchFamily="34" charset="0"/>
                <a:ea typeface="Verdana" panose="020B0604030504040204" pitchFamily="34" charset="0"/>
              </a:rPr>
              <a:t>Article 1226 du code civil </a:t>
            </a:r>
            <a:r>
              <a:rPr lang="fr-FR" sz="1800" dirty="0">
                <a:latin typeface="Verdana" panose="020B0604030504040204" pitchFamily="34" charset="0"/>
                <a:ea typeface="Verdana" panose="020B0604030504040204" pitchFamily="34" charset="0"/>
              </a:rPr>
              <a:t>: </a:t>
            </a:r>
          </a:p>
          <a:p>
            <a:pPr marL="0" indent="0" algn="just">
              <a:buNone/>
            </a:pP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rPr>
              <a:t>« </a:t>
            </a:r>
            <a:r>
              <a:rPr lang="fr-FR" sz="1800" i="1" dirty="0">
                <a:latin typeface="Verdana" panose="020B0604030504040204" pitchFamily="34" charset="0"/>
                <a:ea typeface="Verdana" panose="020B0604030504040204" pitchFamily="34" charset="0"/>
              </a:rPr>
              <a:t>Le créancier peut, à ses risques et périls, résoudre le contrat par voie de notification. Sauf urgence, il doit préalablement mettre en demeure le débiteur défaillant de satisfaire à son engagement dans un délai raisonnable.</a:t>
            </a:r>
          </a:p>
          <a:p>
            <a:pPr marL="0" indent="0" algn="just">
              <a:buNone/>
            </a:pPr>
            <a:r>
              <a:rPr lang="fr-FR" sz="1800" i="1" dirty="0">
                <a:latin typeface="Verdana" panose="020B0604030504040204" pitchFamily="34" charset="0"/>
                <a:ea typeface="Verdana" panose="020B0604030504040204" pitchFamily="34" charset="0"/>
              </a:rPr>
              <a:t>La mise en demeure mentionne expressément qu’à défaut pour le débiteur de satisfaire à son obligation, le créancier sera en droit de résoudre le contrat.</a:t>
            </a:r>
          </a:p>
          <a:p>
            <a:pPr marL="0" indent="0" algn="just">
              <a:buNone/>
            </a:pPr>
            <a:r>
              <a:rPr lang="fr-FR" sz="1800" i="1" dirty="0">
                <a:latin typeface="Verdana" panose="020B0604030504040204" pitchFamily="34" charset="0"/>
                <a:ea typeface="Verdana" panose="020B0604030504040204" pitchFamily="34" charset="0"/>
              </a:rPr>
              <a:t>Lorsque l’inexécution persiste, le créancier notifie au débiteur la résolution du contrat et les raisons qui la motivent.</a:t>
            </a:r>
          </a:p>
          <a:p>
            <a:pPr marL="0" indent="0" algn="just">
              <a:buNone/>
            </a:pPr>
            <a:r>
              <a:rPr lang="fr-FR" sz="1800" i="1" dirty="0">
                <a:latin typeface="Verdana" panose="020B0604030504040204" pitchFamily="34" charset="0"/>
                <a:ea typeface="Verdana" panose="020B0604030504040204" pitchFamily="34" charset="0"/>
              </a:rPr>
              <a:t>Le débiteur peut à tout moment saisir le juge pour contester la résolution. Le créancier doit alors prouver la gravité de l’inexécution</a:t>
            </a:r>
            <a:r>
              <a:rPr lang="fr-FR" sz="1800" b="1" i="1" dirty="0">
                <a:latin typeface="Verdana" panose="020B0604030504040204" pitchFamily="34" charset="0"/>
                <a:ea typeface="Verdana" panose="020B0604030504040204" pitchFamily="34" charset="0"/>
              </a:rPr>
              <a:t>. </a:t>
            </a:r>
            <a:r>
              <a:rPr lang="fr-FR" sz="1800" b="1" dirty="0">
                <a:latin typeface="Verdana" panose="020B0604030504040204" pitchFamily="34" charset="0"/>
                <a:ea typeface="Verdana" panose="020B0604030504040204" pitchFamily="34" charset="0"/>
              </a:rPr>
              <a:t>»</a:t>
            </a:r>
          </a:p>
          <a:p>
            <a:pPr marL="0" indent="0" algn="just">
              <a:buNone/>
            </a:pP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Cass. </a:t>
            </a:r>
            <a:r>
              <a:rPr lang="fr-FR" sz="1800" b="1" dirty="0" err="1">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Civ</a:t>
            </a:r>
            <a:r>
              <a:rPr lang="fr-FR" sz="1800" b="1" dirty="0">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 3ème, 25 janv. 2024, n° 22-16.583</a:t>
            </a: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1494873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E83BD8-1A3E-84EC-E3BB-1756B58E3587}"/>
              </a:ext>
            </a:extLst>
          </p:cNvPr>
          <p:cNvSpPr>
            <a:spLocks noGrp="1"/>
          </p:cNvSpPr>
          <p:nvPr>
            <p:ph type="title"/>
          </p:nvPr>
        </p:nvSpPr>
        <p:spPr/>
        <p:txBody>
          <a:bodyPr>
            <a:normAutofit/>
          </a:bodyPr>
          <a:lstStyle/>
          <a:p>
            <a:r>
              <a:rPr lang="fr-FR" sz="3600" u="sng" dirty="0">
                <a:latin typeface="Verdana" panose="020B0604030504040204" pitchFamily="34" charset="0"/>
                <a:ea typeface="Verdana" panose="020B0604030504040204" pitchFamily="34" charset="0"/>
              </a:rPr>
              <a:t>Introduction</a:t>
            </a:r>
            <a:br>
              <a:rPr lang="fr-FR" sz="3600" u="sng" dirty="0">
                <a:latin typeface="Verdana" panose="020B0604030504040204" pitchFamily="34" charset="0"/>
                <a:ea typeface="Verdana" panose="020B0604030504040204" pitchFamily="34" charset="0"/>
              </a:rPr>
            </a:br>
            <a:r>
              <a:rPr lang="fr-FR" sz="3600" u="sng" dirty="0">
                <a:latin typeface="Verdana" panose="020B0604030504040204" pitchFamily="34" charset="0"/>
                <a:ea typeface="Verdana" panose="020B0604030504040204" pitchFamily="34" charset="0"/>
              </a:rPr>
              <a:t>rappel des textes – entrée en vigueur</a:t>
            </a:r>
          </a:p>
        </p:txBody>
      </p:sp>
      <p:sp>
        <p:nvSpPr>
          <p:cNvPr id="3" name="Espace réservé du contenu 2">
            <a:extLst>
              <a:ext uri="{FF2B5EF4-FFF2-40B4-BE49-F238E27FC236}">
                <a16:creationId xmlns:a16="http://schemas.microsoft.com/office/drawing/2014/main" id="{E027AF68-DF3A-E7C3-4C48-256F2DB6AD84}"/>
              </a:ext>
            </a:extLst>
          </p:cNvPr>
          <p:cNvSpPr>
            <a:spLocks noGrp="1"/>
          </p:cNvSpPr>
          <p:nvPr>
            <p:ph idx="1"/>
          </p:nvPr>
        </p:nvSpPr>
        <p:spPr/>
        <p:txBody>
          <a:bodyPr>
            <a:normAutofit/>
          </a:bodyPr>
          <a:lstStyle/>
          <a:p>
            <a:endParaRPr lang="fr-FR" sz="2000" dirty="0">
              <a:highlight>
                <a:srgbClr val="FFFF00"/>
              </a:highlight>
            </a:endParaRPr>
          </a:p>
          <a:p>
            <a:r>
              <a:rPr lang="fr-FR" sz="1800" dirty="0">
                <a:latin typeface="Verdana" panose="020B0604030504040204" pitchFamily="34" charset="0"/>
                <a:ea typeface="Verdana" panose="020B0604030504040204" pitchFamily="34" charset="0"/>
              </a:rPr>
              <a:t>Ordonnance n° 2016-131 du 10 février 2016 portant réforme du droit des contrats, du régime général et de la preuve des obligations</a:t>
            </a:r>
          </a:p>
          <a:p>
            <a:endParaRPr lang="fr-FR" sz="1800" dirty="0">
              <a:highlight>
                <a:srgbClr val="FFFF00"/>
              </a:highlight>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Loi n° 2018-287 du 20 avril 2018 ratifiant l'ordonnance n° 2016-131 du 10 février 2016 portant réforme du droit des contrats, du régime général et de la preuve des obligations</a:t>
            </a:r>
          </a:p>
          <a:p>
            <a:endParaRPr lang="fr-FR" sz="1800"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Entrée en vigueur de l’ordonnance du 10 février 2016 :</a:t>
            </a:r>
          </a:p>
          <a:p>
            <a:pPr marL="0" indent="0">
              <a:buNone/>
            </a:pPr>
            <a:r>
              <a:rPr lang="fr-FR" sz="1800" dirty="0">
                <a:latin typeface="Verdana" panose="020B0604030504040204" pitchFamily="34" charset="0"/>
                <a:ea typeface="Verdana" panose="020B0604030504040204" pitchFamily="34" charset="0"/>
              </a:rPr>
              <a:t>   Contrats conclus ou renouvelés à compter du 1</a:t>
            </a:r>
            <a:r>
              <a:rPr lang="fr-FR" sz="1800" baseline="30000" dirty="0">
                <a:latin typeface="Verdana" panose="020B0604030504040204" pitchFamily="34" charset="0"/>
                <a:ea typeface="Verdana" panose="020B0604030504040204" pitchFamily="34" charset="0"/>
              </a:rPr>
              <a:t>er</a:t>
            </a:r>
            <a:r>
              <a:rPr lang="fr-FR" sz="1800" dirty="0">
                <a:latin typeface="Verdana" panose="020B0604030504040204" pitchFamily="34" charset="0"/>
                <a:ea typeface="Verdana" panose="020B0604030504040204" pitchFamily="34" charset="0"/>
              </a:rPr>
              <a:t> </a:t>
            </a:r>
            <a:r>
              <a:rPr lang="fr-FR" sz="1800">
                <a:latin typeface="Verdana" panose="020B0604030504040204" pitchFamily="34" charset="0"/>
                <a:ea typeface="Verdana" panose="020B0604030504040204" pitchFamily="34" charset="0"/>
              </a:rPr>
              <a:t>octobre 2016</a:t>
            </a:r>
            <a:endParaRPr lang="fr-FR" sz="1800" b="1" dirty="0">
              <a:latin typeface="Verdana" panose="020B0604030504040204" pitchFamily="34" charset="0"/>
              <a:ea typeface="Verdana" panose="020B0604030504040204" pitchFamily="34" charset="0"/>
            </a:endParaRPr>
          </a:p>
          <a:p>
            <a:endParaRPr lang="fr-FR" sz="2000" dirty="0">
              <a:highlight>
                <a:srgbClr val="FFFF00"/>
              </a:highligh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8968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1C341-03A7-16ED-6C8D-6C97057C098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C2F3D79-8DEF-FBC1-20D4-AE85989BC664}"/>
              </a:ext>
            </a:extLst>
          </p:cNvPr>
          <p:cNvSpPr>
            <a:spLocks noGrp="1"/>
          </p:cNvSpPr>
          <p:nvPr>
            <p:ph type="title"/>
          </p:nvPr>
        </p:nvSpPr>
        <p:spPr/>
        <p:txBody>
          <a:bodyPr>
            <a:normAutofit/>
          </a:bodyPr>
          <a:lstStyle/>
          <a:p>
            <a:pPr algn="just"/>
            <a:r>
              <a:rPr lang="fr-FR" sz="3600" dirty="0">
                <a:latin typeface="Verdana" panose="020B0604030504040204" pitchFamily="34" charset="0"/>
                <a:ea typeface="Verdana" panose="020B0604030504040204" pitchFamily="34" charset="0"/>
              </a:rPr>
              <a:t>I – </a:t>
            </a:r>
            <a:r>
              <a:rPr lang="fr-FR" sz="3600" u="sng" dirty="0">
                <a:latin typeface="Verdana" panose="020B0604030504040204" pitchFamily="34" charset="0"/>
                <a:ea typeface="Verdana" panose="020B0604030504040204" pitchFamily="34" charset="0"/>
              </a:rPr>
              <a:t>Focus sur l’article 1171 du Code civil</a:t>
            </a:r>
          </a:p>
        </p:txBody>
      </p:sp>
      <p:sp>
        <p:nvSpPr>
          <p:cNvPr id="3" name="Espace réservé du contenu 2">
            <a:extLst>
              <a:ext uri="{FF2B5EF4-FFF2-40B4-BE49-F238E27FC236}">
                <a16:creationId xmlns:a16="http://schemas.microsoft.com/office/drawing/2014/main" id="{6577F886-1947-CB96-61CF-FC5C111E43E0}"/>
              </a:ext>
            </a:extLst>
          </p:cNvPr>
          <p:cNvSpPr>
            <a:spLocks noGrp="1"/>
          </p:cNvSpPr>
          <p:nvPr>
            <p:ph idx="1"/>
          </p:nvPr>
        </p:nvSpPr>
        <p:spPr/>
        <p:txBody>
          <a:bodyPr>
            <a:normAutofit/>
          </a:bodyPr>
          <a:lstStyle/>
          <a:p>
            <a:r>
              <a:rPr lang="fr-FR" sz="1800" b="1" dirty="0">
                <a:latin typeface="Verdana" panose="020B0604030504040204" pitchFamily="34" charset="0"/>
                <a:ea typeface="Verdana" panose="020B0604030504040204" pitchFamily="34" charset="0"/>
              </a:rPr>
              <a:t>1° - </a:t>
            </a:r>
            <a:r>
              <a:rPr lang="fr-FR" sz="1800" b="1" u="sng" dirty="0">
                <a:latin typeface="Verdana" panose="020B0604030504040204" pitchFamily="34" charset="0"/>
                <a:ea typeface="Verdana" panose="020B0604030504040204" pitchFamily="34" charset="0"/>
              </a:rPr>
              <a:t>Le champ d’application, revu : le contrat d’adhésion</a:t>
            </a:r>
          </a:p>
          <a:p>
            <a:endParaRPr lang="fr-FR" sz="1800" b="1" u="sng"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Rédaction initiale du 1</a:t>
            </a:r>
            <a:r>
              <a:rPr lang="fr-FR" sz="1800" baseline="30000" dirty="0">
                <a:latin typeface="Verdana" panose="020B0604030504040204" pitchFamily="34" charset="0"/>
                <a:ea typeface="Verdana" panose="020B0604030504040204" pitchFamily="34" charset="0"/>
              </a:rPr>
              <a:t>er</a:t>
            </a:r>
            <a:r>
              <a:rPr lang="fr-FR" sz="1800" dirty="0">
                <a:latin typeface="Verdana" panose="020B0604030504040204" pitchFamily="34" charset="0"/>
                <a:ea typeface="Verdana" panose="020B0604030504040204" pitchFamily="34" charset="0"/>
              </a:rPr>
              <a:t> alinéa de l’article 1171 du Code civil :</a:t>
            </a:r>
          </a:p>
          <a:p>
            <a:endParaRPr lang="fr-FR" sz="1800" dirty="0">
              <a:highlight>
                <a:srgbClr val="FFFF00"/>
              </a:highlight>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 </a:t>
            </a:r>
            <a:r>
              <a:rPr lang="fr-FR" sz="1800" i="1" dirty="0">
                <a:latin typeface="Verdana" panose="020B0604030504040204" pitchFamily="34" charset="0"/>
                <a:ea typeface="Verdana" panose="020B0604030504040204" pitchFamily="34" charset="0"/>
              </a:rPr>
              <a:t>Dans un contrat d'adhésion, toute clause qui crée un déséquilibre significatif entre les droits et obligations des parties au contrat est réputée non écrite. </a:t>
            </a:r>
            <a:endParaRPr lang="fr-FR" sz="1800" dirty="0">
              <a:latin typeface="Verdana" panose="020B0604030504040204" pitchFamily="34" charset="0"/>
              <a:ea typeface="Verdana" panose="020B0604030504040204" pitchFamily="34" charset="0"/>
            </a:endParaRPr>
          </a:p>
          <a:p>
            <a:endParaRPr lang="fr-FR" sz="2000" dirty="0">
              <a:highlight>
                <a:srgbClr val="FFFF00"/>
              </a:highlight>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Rédaction du 1</a:t>
            </a:r>
            <a:r>
              <a:rPr lang="fr-FR" sz="1800" baseline="30000" dirty="0">
                <a:latin typeface="Verdana" panose="020B0604030504040204" pitchFamily="34" charset="0"/>
                <a:ea typeface="Verdana" panose="020B0604030504040204" pitchFamily="34" charset="0"/>
              </a:rPr>
              <a:t>er</a:t>
            </a:r>
            <a:r>
              <a:rPr lang="fr-FR" sz="1800" dirty="0">
                <a:latin typeface="Verdana" panose="020B0604030504040204" pitchFamily="34" charset="0"/>
                <a:ea typeface="Verdana" panose="020B0604030504040204" pitchFamily="34" charset="0"/>
              </a:rPr>
              <a:t> alinéa de l’article 1171 du Code civil, après l’entrée en vigueur de la loi du 20 avril 2018 de ratification de l’ordonnance :</a:t>
            </a:r>
          </a:p>
          <a:p>
            <a:pPr marL="0" indent="0">
              <a:buNone/>
            </a:pPr>
            <a:endParaRPr lang="fr-FR" sz="1800"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 </a:t>
            </a:r>
            <a:r>
              <a:rPr lang="fr-FR" sz="1800" i="1" dirty="0">
                <a:latin typeface="Verdana" panose="020B0604030504040204" pitchFamily="34" charset="0"/>
                <a:ea typeface="Verdana" panose="020B0604030504040204" pitchFamily="34" charset="0"/>
              </a:rPr>
              <a:t>Dans un contrat d'adhésion, toute clause </a:t>
            </a:r>
            <a:r>
              <a:rPr lang="fr-FR" sz="1800" b="1" i="1" dirty="0">
                <a:latin typeface="Verdana" panose="020B0604030504040204" pitchFamily="34" charset="0"/>
                <a:ea typeface="Verdana" panose="020B0604030504040204" pitchFamily="34" charset="0"/>
              </a:rPr>
              <a:t>non négociable, déterminée à l'avance par l'une des parties,</a:t>
            </a:r>
            <a:r>
              <a:rPr lang="fr-FR" sz="1800" i="1" dirty="0">
                <a:latin typeface="Verdana" panose="020B0604030504040204" pitchFamily="34" charset="0"/>
                <a:ea typeface="Verdana" panose="020B0604030504040204" pitchFamily="34" charset="0"/>
              </a:rPr>
              <a:t> qui crée un déséquilibre significatif entre les droits et obligations des parties au contrat est réputée non écrite.</a:t>
            </a:r>
            <a:endParaRPr lang="fr-FR" sz="1800" dirty="0">
              <a:latin typeface="Verdana" panose="020B0604030504040204" pitchFamily="34" charset="0"/>
              <a:ea typeface="Verdana" panose="020B0604030504040204" pitchFamily="34" charset="0"/>
            </a:endParaRPr>
          </a:p>
          <a:p>
            <a:endParaRPr lang="fr-FR" sz="2000" dirty="0">
              <a:highlight>
                <a:srgbClr val="FFFF00"/>
              </a:highlight>
              <a:latin typeface="Verdana" panose="020B0604030504040204" pitchFamily="34" charset="0"/>
              <a:ea typeface="Verdana" panose="020B0604030504040204" pitchFamily="34" charset="0"/>
            </a:endParaRPr>
          </a:p>
          <a:p>
            <a:endParaRPr lang="fr-FR" sz="2000" dirty="0">
              <a:highlight>
                <a:srgbClr val="FFFF00"/>
              </a:highlight>
              <a:latin typeface="Verdana" panose="020B0604030504040204" pitchFamily="34" charset="0"/>
              <a:ea typeface="Verdana" panose="020B0604030504040204" pitchFamily="34" charset="0"/>
            </a:endParaRPr>
          </a:p>
          <a:p>
            <a:endParaRPr lang="fr-FR" sz="2000" dirty="0">
              <a:highlight>
                <a:srgbClr val="FFFF00"/>
              </a:highligh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773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36772-8626-8D63-1461-C27BFEAC7464}"/>
              </a:ext>
            </a:extLst>
          </p:cNvPr>
          <p:cNvSpPr>
            <a:spLocks noGrp="1"/>
          </p:cNvSpPr>
          <p:nvPr>
            <p:ph type="title"/>
          </p:nvPr>
        </p:nvSpPr>
        <p:spPr>
          <a:xfrm>
            <a:off x="838200" y="365125"/>
            <a:ext cx="10515600" cy="1460500"/>
          </a:xfrm>
        </p:spPr>
        <p:txBody>
          <a:bodyPr>
            <a:noAutofit/>
          </a:bodyPr>
          <a:lstStyle/>
          <a:p>
            <a:r>
              <a:rPr lang="fr-FR" sz="3600" dirty="0">
                <a:latin typeface="Verdana" panose="020B0604030504040204" pitchFamily="34" charset="0"/>
                <a:ea typeface="Verdana" panose="020B0604030504040204" pitchFamily="34" charset="0"/>
              </a:rPr>
              <a:t>I – </a:t>
            </a:r>
            <a:r>
              <a:rPr lang="fr-FR" sz="3600" u="sng" dirty="0">
                <a:latin typeface="Verdana" panose="020B0604030504040204" pitchFamily="34" charset="0"/>
                <a:ea typeface="Verdana" panose="020B0604030504040204" pitchFamily="34" charset="0"/>
              </a:rPr>
              <a:t>Focus sur l’article 1171 du Code civil</a:t>
            </a:r>
          </a:p>
        </p:txBody>
      </p:sp>
      <p:sp>
        <p:nvSpPr>
          <p:cNvPr id="3" name="Espace réservé du contenu 2">
            <a:extLst>
              <a:ext uri="{FF2B5EF4-FFF2-40B4-BE49-F238E27FC236}">
                <a16:creationId xmlns:a16="http://schemas.microsoft.com/office/drawing/2014/main" id="{2EDCBEF1-981F-2FC8-6B68-E93586F1398B}"/>
              </a:ext>
            </a:extLst>
          </p:cNvPr>
          <p:cNvSpPr>
            <a:spLocks noGrp="1"/>
          </p:cNvSpPr>
          <p:nvPr>
            <p:ph idx="1"/>
          </p:nvPr>
        </p:nvSpPr>
        <p:spPr>
          <a:xfrm>
            <a:off x="838200" y="1956391"/>
            <a:ext cx="10515600" cy="4636914"/>
          </a:xfrm>
        </p:spPr>
        <p:txBody>
          <a:bodyPr>
            <a:normAutofit fontScale="92500" lnSpcReduction="20000"/>
          </a:bodyPr>
          <a:lstStyle/>
          <a:p>
            <a:r>
              <a:rPr lang="fr-FR" sz="1800" b="1" dirty="0">
                <a:latin typeface="Verdana" panose="020B0604030504040204" pitchFamily="34" charset="0"/>
                <a:ea typeface="Verdana" panose="020B0604030504040204" pitchFamily="34" charset="0"/>
              </a:rPr>
              <a:t>2° - </a:t>
            </a:r>
            <a:r>
              <a:rPr lang="fr-FR" sz="1800" b="1" u="sng" dirty="0">
                <a:latin typeface="Verdana" panose="020B0604030504040204" pitchFamily="34" charset="0"/>
                <a:ea typeface="Verdana" panose="020B0604030504040204" pitchFamily="34" charset="0"/>
              </a:rPr>
              <a:t>L’absence de cumul de l’article 1171 du Code civil avec les dispositifs voisins</a:t>
            </a:r>
          </a:p>
          <a:p>
            <a:endParaRPr lang="fr-FR" sz="1800" b="1" u="sng"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Cass. 3</a:t>
            </a:r>
            <a:r>
              <a:rPr lang="fr-FR" sz="1800" baseline="30000" dirty="0">
                <a:latin typeface="Verdana" panose="020B0604030504040204" pitchFamily="34" charset="0"/>
                <a:ea typeface="Verdana" panose="020B0604030504040204" pitchFamily="34" charset="0"/>
              </a:rPr>
              <a:t>ème</a:t>
            </a:r>
            <a:r>
              <a:rPr lang="fr-FR" sz="1800" dirty="0">
                <a:latin typeface="Verdana" panose="020B0604030504040204" pitchFamily="34" charset="0"/>
                <a:ea typeface="Verdana" panose="020B0604030504040204" pitchFamily="34" charset="0"/>
              </a:rPr>
              <a:t> civ 15 fév. 2018, n°17-11329:</a:t>
            </a:r>
          </a:p>
          <a:p>
            <a:pPr marL="0" indent="0">
              <a:buNone/>
            </a:pPr>
            <a:r>
              <a:rPr lang="fr-FR" sz="1800" dirty="0">
                <a:latin typeface="Verdana" panose="020B0604030504040204" pitchFamily="34" charset="0"/>
                <a:ea typeface="Verdana" panose="020B0604030504040204" pitchFamily="34" charset="0"/>
              </a:rPr>
              <a:t>« En matière de baux commerciaux, les dispositions relatives aux pratiques restrictives de concurrence ne sont pas applicables » (un arrêt de CA Nancy avait déjà statué en ce sens bien avant - CA Nancy, 31 mai 2012, n°09/01190).</a:t>
            </a:r>
          </a:p>
          <a:p>
            <a:endParaRPr lang="fr-FR" sz="1600" dirty="0">
              <a:latin typeface="Verdana" panose="020B0604030504040204" pitchFamily="34" charset="0"/>
              <a:ea typeface="Verdana" panose="020B0604030504040204" pitchFamily="34" charset="0"/>
            </a:endParaRPr>
          </a:p>
          <a:p>
            <a:endParaRPr lang="fr-FR" sz="1600" dirty="0">
              <a:latin typeface="Verdana" panose="020B0604030504040204" pitchFamily="34" charset="0"/>
              <a:ea typeface="Verdana" panose="020B0604030504040204" pitchFamily="34" charset="0"/>
            </a:endParaRPr>
          </a:p>
          <a:p>
            <a:r>
              <a:rPr lang="fr-FR" sz="1900" dirty="0">
                <a:latin typeface="Verdana" panose="020B0604030504040204" pitchFamily="34" charset="0"/>
                <a:ea typeface="Verdana" panose="020B0604030504040204" pitchFamily="34" charset="0"/>
              </a:rPr>
              <a:t>Cass, com., 26 janvier 2022 (n° 20-16.782) : </a:t>
            </a:r>
          </a:p>
          <a:p>
            <a:r>
              <a:rPr lang="fr-FR" sz="1900" dirty="0">
                <a:latin typeface="Verdana" panose="020B0604030504040204" pitchFamily="34" charset="0"/>
                <a:ea typeface="Verdana" panose="020B0604030504040204" pitchFamily="34" charset="0"/>
              </a:rPr>
              <a:t>« […]</a:t>
            </a:r>
            <a:r>
              <a:rPr lang="fr-FR" sz="1900" i="1" dirty="0">
                <a:latin typeface="Verdana" panose="020B0604030504040204" pitchFamily="34" charset="0"/>
                <a:ea typeface="Verdana" panose="020B0604030504040204" pitchFamily="34" charset="0"/>
              </a:rPr>
              <a:t> l'intention du législateur était que l'article 1171 du code civil, qui régit le droit commun des contrats, sanctionne les clauses abusives dans les contrats ne relevant pas des dispositions spéciales des articles L. 442-6 du code de commerce et L. 212-1 du code de la consommation </a:t>
            </a:r>
            <a:r>
              <a:rPr lang="fr-FR" sz="1900" dirty="0">
                <a:latin typeface="Verdana" panose="020B0604030504040204" pitchFamily="34" charset="0"/>
                <a:ea typeface="Verdana" panose="020B0604030504040204" pitchFamily="34" charset="0"/>
              </a:rPr>
              <a:t>».</a:t>
            </a:r>
          </a:p>
          <a:p>
            <a:r>
              <a:rPr lang="fr-FR" sz="1900" dirty="0">
                <a:latin typeface="Verdana" panose="020B0604030504040204" pitchFamily="34" charset="0"/>
                <a:ea typeface="Verdana" panose="020B0604030504040204" pitchFamily="34" charset="0"/>
              </a:rPr>
              <a:t>« </a:t>
            </a:r>
            <a:r>
              <a:rPr lang="fr-FR" sz="1900" i="1" dirty="0">
                <a:latin typeface="Verdana" panose="020B0604030504040204" pitchFamily="34" charset="0"/>
                <a:ea typeface="Verdana" panose="020B0604030504040204" pitchFamily="34" charset="0"/>
              </a:rPr>
              <a:t>L'article 1171 du code civil, interprété à la lumière de ces travaux, s'applique donc aux contrats, même conclus entre producteurs, commerçants, industriels ou personnes immatriculées au répertoire des métiers, lorsqu'ils ne relèvent pas de l'article L. 442-6, I, 2° du code de commerce […] </a:t>
            </a:r>
            <a:r>
              <a:rPr lang="fr-FR" sz="1900" dirty="0">
                <a:latin typeface="Verdana" panose="020B0604030504040204" pitchFamily="34" charset="0"/>
                <a:ea typeface="Verdana" panose="020B0604030504040204" pitchFamily="34" charset="0"/>
              </a:rPr>
              <a:t>».</a:t>
            </a:r>
          </a:p>
          <a:p>
            <a:endParaRPr lang="fr-FR" dirty="0"/>
          </a:p>
        </p:txBody>
      </p:sp>
    </p:spTree>
    <p:extLst>
      <p:ext uri="{BB962C8B-B14F-4D97-AF65-F5344CB8AC3E}">
        <p14:creationId xmlns:p14="http://schemas.microsoft.com/office/powerpoint/2010/main" val="2100083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DCAB12-AF1D-F140-828C-7961AED67C9F}"/>
              </a:ext>
            </a:extLst>
          </p:cNvPr>
          <p:cNvSpPr>
            <a:spLocks noGrp="1"/>
          </p:cNvSpPr>
          <p:nvPr>
            <p:ph type="title"/>
          </p:nvPr>
        </p:nvSpPr>
        <p:spPr/>
        <p:txBody>
          <a:bodyPr>
            <a:normAutofit/>
          </a:bodyPr>
          <a:lstStyle/>
          <a:p>
            <a:pPr algn="just"/>
            <a:r>
              <a:rPr lang="fr-FR" sz="3600" dirty="0">
                <a:latin typeface="Verdana" panose="020B0604030504040204" pitchFamily="34" charset="0"/>
                <a:ea typeface="Verdana" panose="020B0604030504040204" pitchFamily="34" charset="0"/>
              </a:rPr>
              <a:t>I – </a:t>
            </a:r>
            <a:r>
              <a:rPr lang="fr-FR" sz="3600" u="sng" dirty="0">
                <a:latin typeface="Verdana" panose="020B0604030504040204" pitchFamily="34" charset="0"/>
                <a:ea typeface="Verdana" panose="020B0604030504040204" pitchFamily="34" charset="0"/>
              </a:rPr>
              <a:t>Focus sur l’article 1171 du Code civil</a:t>
            </a:r>
          </a:p>
        </p:txBody>
      </p:sp>
      <p:sp>
        <p:nvSpPr>
          <p:cNvPr id="3" name="Espace réservé du contenu 2">
            <a:extLst>
              <a:ext uri="{FF2B5EF4-FFF2-40B4-BE49-F238E27FC236}">
                <a16:creationId xmlns:a16="http://schemas.microsoft.com/office/drawing/2014/main" id="{86E0A8E6-0E47-FC9E-33E2-D9C829A545D3}"/>
              </a:ext>
            </a:extLst>
          </p:cNvPr>
          <p:cNvSpPr>
            <a:spLocks noGrp="1"/>
          </p:cNvSpPr>
          <p:nvPr>
            <p:ph idx="1"/>
          </p:nvPr>
        </p:nvSpPr>
        <p:spPr>
          <a:xfrm>
            <a:off x="838200" y="1771048"/>
            <a:ext cx="10515600" cy="4721827"/>
          </a:xfrm>
        </p:spPr>
        <p:txBody>
          <a:bodyPr>
            <a:normAutofit/>
          </a:bodyPr>
          <a:lstStyle/>
          <a:p>
            <a:r>
              <a:rPr lang="fr-FR" sz="1800" b="1" dirty="0">
                <a:latin typeface="Verdana" panose="020B0604030504040204" pitchFamily="34" charset="0"/>
                <a:ea typeface="Verdana" panose="020B0604030504040204" pitchFamily="34" charset="0"/>
              </a:rPr>
              <a:t>2° - </a:t>
            </a:r>
            <a:r>
              <a:rPr lang="fr-FR" sz="1800" b="1" u="sng" dirty="0">
                <a:latin typeface="Verdana" panose="020B0604030504040204" pitchFamily="34" charset="0"/>
                <a:ea typeface="Verdana" panose="020B0604030504040204" pitchFamily="34" charset="0"/>
              </a:rPr>
              <a:t>L’absence de cumul de l’article 1171 du Code civil avec les dispositifs voisins</a:t>
            </a:r>
          </a:p>
          <a:p>
            <a:endParaRPr lang="fr-FR" sz="1800" b="1" u="sng" dirty="0">
              <a:highlight>
                <a:srgbClr val="FFFF00"/>
              </a:highlight>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Cass, com., 13 mai 2026 (n° 24-17.137) :  un principe confirmé et renforcé</a:t>
            </a:r>
          </a:p>
          <a:p>
            <a:endParaRPr lang="fr-FR" sz="1800"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  </a:t>
            </a:r>
            <a:r>
              <a:rPr lang="fr-FR" sz="1800" i="1" dirty="0">
                <a:latin typeface="Verdana" panose="020B0604030504040204" pitchFamily="34" charset="0"/>
                <a:ea typeface="Verdana" panose="020B0604030504040204" pitchFamily="34" charset="0"/>
              </a:rPr>
              <a:t>L'article 1171 du code civil, interprété à la lumière de ces travaux, ne s'applique donc pas aux contrats conclus par une personne exerçant des activités de production, de distribution ou de services, excepté si l'application de l'article L. 442-1 du code de commerce à ces contrats est exclue par une autre disposition </a:t>
            </a:r>
            <a:r>
              <a:rPr lang="fr-FR" sz="1800" dirty="0">
                <a:latin typeface="Verdana" panose="020B0604030504040204" pitchFamily="34" charset="0"/>
                <a:ea typeface="Verdana" panose="020B0604030504040204" pitchFamily="34" charset="0"/>
              </a:rPr>
              <a:t>».</a:t>
            </a:r>
          </a:p>
          <a:p>
            <a:endParaRPr lang="fr-FR" sz="2000" b="1" u="sng" dirty="0">
              <a:highlight>
                <a:srgbClr val="FFFF00"/>
              </a:highlight>
              <a:latin typeface="Verdana" panose="020B0604030504040204" pitchFamily="34" charset="0"/>
              <a:ea typeface="Verdana" panose="020B0604030504040204" pitchFamily="34" charset="0"/>
            </a:endParaRPr>
          </a:p>
          <a:p>
            <a:pPr algn="just">
              <a:lnSpc>
                <a:spcPct val="120000"/>
              </a:lnSpc>
            </a:pPr>
            <a:endParaRPr lang="fr-FR" sz="1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90177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C5F6E-BADE-B5E9-EF93-8CCF3CA5471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71E7A6E-12D6-1EB3-4094-6ABD4CDA8304}"/>
              </a:ext>
            </a:extLst>
          </p:cNvPr>
          <p:cNvSpPr>
            <a:spLocks noGrp="1"/>
          </p:cNvSpPr>
          <p:nvPr>
            <p:ph type="title"/>
          </p:nvPr>
        </p:nvSpPr>
        <p:spPr/>
        <p:txBody>
          <a:bodyPr>
            <a:normAutofit/>
          </a:bodyPr>
          <a:lstStyle/>
          <a:p>
            <a:pPr algn="just"/>
            <a:r>
              <a:rPr lang="fr-FR" sz="3600" dirty="0">
                <a:latin typeface="Verdana" panose="020B0604030504040204" pitchFamily="34" charset="0"/>
                <a:ea typeface="Verdana" panose="020B0604030504040204" pitchFamily="34" charset="0"/>
              </a:rPr>
              <a:t>I – </a:t>
            </a:r>
            <a:r>
              <a:rPr lang="fr-FR" sz="3600" u="sng" dirty="0">
                <a:latin typeface="Verdana" panose="020B0604030504040204" pitchFamily="34" charset="0"/>
                <a:ea typeface="Verdana" panose="020B0604030504040204" pitchFamily="34" charset="0"/>
              </a:rPr>
              <a:t>Focus sur l’article 1171 du Code civil</a:t>
            </a:r>
          </a:p>
        </p:txBody>
      </p:sp>
      <p:sp>
        <p:nvSpPr>
          <p:cNvPr id="3" name="Espace réservé du contenu 2">
            <a:extLst>
              <a:ext uri="{FF2B5EF4-FFF2-40B4-BE49-F238E27FC236}">
                <a16:creationId xmlns:a16="http://schemas.microsoft.com/office/drawing/2014/main" id="{7E193191-AA83-6EB8-A1B5-253E15A676AD}"/>
              </a:ext>
            </a:extLst>
          </p:cNvPr>
          <p:cNvSpPr>
            <a:spLocks noGrp="1"/>
          </p:cNvSpPr>
          <p:nvPr>
            <p:ph idx="1"/>
          </p:nvPr>
        </p:nvSpPr>
        <p:spPr>
          <a:xfrm>
            <a:off x="838200" y="1771048"/>
            <a:ext cx="10515600" cy="4721827"/>
          </a:xfrm>
        </p:spPr>
        <p:txBody>
          <a:bodyPr>
            <a:normAutofit/>
          </a:bodyPr>
          <a:lstStyle/>
          <a:p>
            <a:r>
              <a:rPr lang="fr-FR" sz="2000" b="1" dirty="0">
                <a:latin typeface="Verdana" panose="020B0604030504040204" pitchFamily="34" charset="0"/>
                <a:ea typeface="Verdana" panose="020B0604030504040204" pitchFamily="34" charset="0"/>
              </a:rPr>
              <a:t>3° - </a:t>
            </a:r>
            <a:r>
              <a:rPr lang="fr-FR" sz="2000" b="1" u="sng" dirty="0">
                <a:latin typeface="Verdana" panose="020B0604030504040204" pitchFamily="34" charset="0"/>
                <a:ea typeface="Verdana" panose="020B0604030504040204" pitchFamily="34" charset="0"/>
              </a:rPr>
              <a:t>Les conséquences et sanctions</a:t>
            </a:r>
          </a:p>
          <a:p>
            <a:endParaRPr lang="fr-FR" sz="2000" b="1" u="sng" dirty="0">
              <a:highlight>
                <a:srgbClr val="FFFF00"/>
              </a:highlight>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La sanction </a:t>
            </a:r>
            <a:r>
              <a:rPr lang="fr-FR" sz="1800">
                <a:latin typeface="Verdana" panose="020B0604030504040204" pitchFamily="34" charset="0"/>
                <a:ea typeface="Verdana" panose="020B0604030504040204" pitchFamily="34" charset="0"/>
              </a:rPr>
              <a:t>du « réputé non écrit »</a:t>
            </a:r>
            <a:endParaRPr lang="fr-FR" sz="1800" dirty="0">
              <a:latin typeface="Verdana" panose="020B0604030504040204" pitchFamily="34" charset="0"/>
              <a:ea typeface="Verdana" panose="020B0604030504040204" pitchFamily="34" charset="0"/>
            </a:endParaRPr>
          </a:p>
          <a:p>
            <a:endParaRPr lang="fr-FR" sz="1800"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L’absence d’indemnisation financière</a:t>
            </a:r>
          </a:p>
          <a:p>
            <a:endParaRPr lang="fr-FR" sz="1800" dirty="0">
              <a:latin typeface="Verdana" panose="020B0604030504040204" pitchFamily="34" charset="0"/>
              <a:ea typeface="Verdana" panose="020B0604030504040204" pitchFamily="34" charset="0"/>
            </a:endParaRPr>
          </a:p>
          <a:p>
            <a:r>
              <a:rPr lang="fr-FR" sz="1800" dirty="0">
                <a:latin typeface="Verdana" panose="020B0604030504040204" pitchFamily="34" charset="0"/>
                <a:ea typeface="Verdana" panose="020B0604030504040204" pitchFamily="34" charset="0"/>
              </a:rPr>
              <a:t>Quelle efficacité ?</a:t>
            </a:r>
          </a:p>
          <a:p>
            <a:endParaRPr lang="fr-FR" sz="2000" b="1" u="sng" dirty="0">
              <a:highlight>
                <a:srgbClr val="FFFF00"/>
              </a:highlight>
              <a:latin typeface="Verdana" panose="020B0604030504040204" pitchFamily="34" charset="0"/>
              <a:ea typeface="Verdana" panose="020B0604030504040204" pitchFamily="34" charset="0"/>
            </a:endParaRPr>
          </a:p>
          <a:p>
            <a:pPr algn="just">
              <a:lnSpc>
                <a:spcPct val="120000"/>
              </a:lnSpc>
            </a:pPr>
            <a:endParaRPr lang="fr-FR" sz="1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7678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90C99-30F0-E3D5-E1AF-C753B451E8F4}"/>
              </a:ext>
            </a:extLst>
          </p:cNvPr>
          <p:cNvSpPr>
            <a:spLocks noGrp="1"/>
          </p:cNvSpPr>
          <p:nvPr>
            <p:ph type="title"/>
          </p:nvPr>
        </p:nvSpPr>
        <p:spPr/>
        <p:txBody>
          <a:bodyPr>
            <a:normAutofit/>
          </a:bodyPr>
          <a:lstStyle/>
          <a:p>
            <a:r>
              <a:rPr lang="fr-FR" sz="3600" dirty="0">
                <a:latin typeface="Verdana" panose="020B0604030504040204" pitchFamily="34" charset="0"/>
                <a:ea typeface="Verdana" panose="020B0604030504040204" pitchFamily="34" charset="0"/>
              </a:rPr>
              <a:t>II - </a:t>
            </a:r>
            <a:r>
              <a:rPr lang="fr-FR" sz="3600" u="sng" dirty="0">
                <a:latin typeface="Verdana" panose="020B0604030504040204" pitchFamily="34" charset="0"/>
                <a:ea typeface="Verdana" panose="020B0604030504040204" pitchFamily="34" charset="0"/>
              </a:rPr>
              <a:t>L’imprévision</a:t>
            </a:r>
            <a:br>
              <a:rPr lang="fr-FR" sz="1800" dirty="0">
                <a:highlight>
                  <a:srgbClr val="FFFF00"/>
                </a:highlight>
                <a:latin typeface="Verdana" panose="020B0604030504040204" pitchFamily="34" charset="0"/>
                <a:ea typeface="Verdana" panose="020B0604030504040204" pitchFamily="34" charset="0"/>
              </a:rPr>
            </a:br>
            <a:endParaRPr lang="fr-FR" sz="1800" u="sng" dirty="0">
              <a:latin typeface="Verdanas"/>
            </a:endParaRPr>
          </a:p>
        </p:txBody>
      </p:sp>
      <p:sp>
        <p:nvSpPr>
          <p:cNvPr id="3" name="Espace réservé du contenu 2">
            <a:extLst>
              <a:ext uri="{FF2B5EF4-FFF2-40B4-BE49-F238E27FC236}">
                <a16:creationId xmlns:a16="http://schemas.microsoft.com/office/drawing/2014/main" id="{60C49A89-1ADC-7F30-B93D-3785EAE452C0}"/>
              </a:ext>
            </a:extLst>
          </p:cNvPr>
          <p:cNvSpPr>
            <a:spLocks noGrp="1"/>
          </p:cNvSpPr>
          <p:nvPr>
            <p:ph idx="1"/>
          </p:nvPr>
        </p:nvSpPr>
        <p:spPr>
          <a:xfrm>
            <a:off x="838200" y="1520792"/>
            <a:ext cx="10515600" cy="4329165"/>
          </a:xfrm>
        </p:spPr>
        <p:txBody>
          <a:bodyPr>
            <a:normAutofit fontScale="40000" lnSpcReduction="20000"/>
          </a:bodyPr>
          <a:lstStyle/>
          <a:p>
            <a:pPr algn="just"/>
            <a:endParaRPr lang="fr-FR" sz="4400" dirty="0">
              <a:latin typeface="Verdana" panose="020B0604030504040204" pitchFamily="34" charset="0"/>
              <a:ea typeface="Verdana" panose="020B0604030504040204" pitchFamily="34" charset="0"/>
            </a:endParaRPr>
          </a:p>
          <a:p>
            <a:pPr algn="just">
              <a:lnSpc>
                <a:spcPct val="120000"/>
              </a:lnSpc>
            </a:pPr>
            <a:r>
              <a:rPr lang="fr-FR" sz="4400" dirty="0">
                <a:latin typeface="Verdana" panose="020B0604030504040204" pitchFamily="34" charset="0"/>
                <a:ea typeface="Verdana" panose="020B0604030504040204" pitchFamily="34" charset="0"/>
              </a:rPr>
              <a:t>Article </a:t>
            </a:r>
            <a:r>
              <a:rPr lang="fr-FR" sz="4400" b="1" dirty="0">
                <a:latin typeface="Verdana" panose="020B0604030504040204" pitchFamily="34" charset="0"/>
                <a:ea typeface="Verdana" panose="020B0604030504040204" pitchFamily="34" charset="0"/>
              </a:rPr>
              <a:t>1195</a:t>
            </a:r>
            <a:r>
              <a:rPr lang="fr-FR" sz="4400" dirty="0">
                <a:latin typeface="Verdana" panose="020B0604030504040204" pitchFamily="34" charset="0"/>
                <a:ea typeface="Verdana" panose="020B0604030504040204" pitchFamily="34" charset="0"/>
              </a:rPr>
              <a:t> code civil « </a:t>
            </a:r>
            <a:r>
              <a:rPr lang="fr-FR" sz="4400" i="1" dirty="0">
                <a:latin typeface="Verdana" panose="020B0604030504040204" pitchFamily="34" charset="0"/>
                <a:ea typeface="Verdana" panose="020B0604030504040204" pitchFamily="34" charset="0"/>
              </a:rPr>
              <a:t>Si un changement de circonstances imprévisible lors de la conclusion du contrat rend l’exécution excessivement onéreuse pour une partie qui n’avait pas accepté d’en assumer le risque, celle-ci peut demander une renégociation du contrat à son cocontractant. Elle continue à exécuter ses obligations durant la renégociation. En cas de refus ou d’échec de la renégociation, les parties peuvent convenir de la résolution du contrat, à la date et aux conditions qu’elles déterminent, ou demander d’un commun accord au juge de procéder à son adaptation. A défaut d’accord dans un délai raisonnable, le juge peut, à la demande d’une partie, réviser le contrat ou y mettre fin, à la date et aux conditions qu’il fixe </a:t>
            </a:r>
            <a:r>
              <a:rPr lang="fr-FR" sz="4400" dirty="0">
                <a:latin typeface="Verdana" panose="020B0604030504040204" pitchFamily="34" charset="0"/>
                <a:ea typeface="Verdana" panose="020B0604030504040204" pitchFamily="34" charset="0"/>
              </a:rPr>
              <a:t>».</a:t>
            </a:r>
          </a:p>
          <a:p>
            <a:pPr marL="0" indent="0" algn="just">
              <a:lnSpc>
                <a:spcPct val="120000"/>
              </a:lnSpc>
              <a:buNone/>
            </a:pPr>
            <a:endParaRPr lang="fr-FR" sz="4400" dirty="0">
              <a:latin typeface="Verdana" panose="020B0604030504040204" pitchFamily="34" charset="0"/>
              <a:ea typeface="Verdana" panose="020B0604030504040204" pitchFamily="34" charset="0"/>
            </a:endParaRPr>
          </a:p>
          <a:p>
            <a:pPr algn="just">
              <a:lnSpc>
                <a:spcPct val="120000"/>
              </a:lnSpc>
            </a:pPr>
            <a:r>
              <a:rPr lang="fr-FR" sz="4500" b="1" i="1" dirty="0">
                <a:latin typeface="Verdana" panose="020B0604030504040204" pitchFamily="34" charset="0"/>
                <a:ea typeface="Verdana" panose="020B0604030504040204" pitchFamily="34" charset="0"/>
              </a:rPr>
              <a:t>Versus Cass. civ., 6 mars 1876, De Galliffet c/ commune de Pélissanne, dit arrêt “Canal de Craponne</a:t>
            </a:r>
            <a:endParaRPr lang="fr-FR" sz="4400" dirty="0">
              <a:latin typeface="Verdana" panose="020B0604030504040204" pitchFamily="34" charset="0"/>
              <a:ea typeface="Verdana" panose="020B0604030504040204" pitchFamily="34" charset="0"/>
            </a:endParaRPr>
          </a:p>
          <a:p>
            <a:pPr marL="0" indent="0">
              <a:buNone/>
            </a:pPr>
            <a:endParaRPr lang="fr-FR" dirty="0"/>
          </a:p>
        </p:txBody>
      </p:sp>
    </p:spTree>
    <p:extLst>
      <p:ext uri="{BB962C8B-B14F-4D97-AF65-F5344CB8AC3E}">
        <p14:creationId xmlns:p14="http://schemas.microsoft.com/office/powerpoint/2010/main" val="3549242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EFF13-1F61-9378-BA6D-BB1044CAB39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2C4B382-D348-3F1B-7A73-1E6CE2293B96}"/>
              </a:ext>
            </a:extLst>
          </p:cNvPr>
          <p:cNvSpPr>
            <a:spLocks noGrp="1"/>
          </p:cNvSpPr>
          <p:nvPr>
            <p:ph type="title"/>
          </p:nvPr>
        </p:nvSpPr>
        <p:spPr/>
        <p:txBody>
          <a:bodyPr>
            <a:normAutofit/>
          </a:bodyPr>
          <a:lstStyle/>
          <a:p>
            <a:r>
              <a:rPr lang="fr-FR" sz="3600" dirty="0">
                <a:latin typeface="Verdana" panose="020B0604030504040204" pitchFamily="34" charset="0"/>
                <a:ea typeface="Verdana" panose="020B0604030504040204" pitchFamily="34" charset="0"/>
              </a:rPr>
              <a:t>II - </a:t>
            </a:r>
            <a:r>
              <a:rPr lang="fr-FR" sz="3600" u="sng" dirty="0">
                <a:latin typeface="Verdana" panose="020B0604030504040204" pitchFamily="34" charset="0"/>
                <a:ea typeface="Verdana" panose="020B0604030504040204" pitchFamily="34" charset="0"/>
              </a:rPr>
              <a:t>L’imprévision</a:t>
            </a:r>
            <a:br>
              <a:rPr lang="fr-FR" sz="1800" dirty="0">
                <a:highlight>
                  <a:srgbClr val="FFFF00"/>
                </a:highlight>
                <a:latin typeface="Verdana" panose="020B0604030504040204" pitchFamily="34" charset="0"/>
                <a:ea typeface="Verdana" panose="020B0604030504040204" pitchFamily="34" charset="0"/>
              </a:rPr>
            </a:br>
            <a:endParaRPr lang="fr-FR" sz="1800" u="sng" dirty="0">
              <a:latin typeface="Verdanas"/>
            </a:endParaRPr>
          </a:p>
        </p:txBody>
      </p:sp>
      <p:sp>
        <p:nvSpPr>
          <p:cNvPr id="3" name="Espace réservé du contenu 2">
            <a:extLst>
              <a:ext uri="{FF2B5EF4-FFF2-40B4-BE49-F238E27FC236}">
                <a16:creationId xmlns:a16="http://schemas.microsoft.com/office/drawing/2014/main" id="{380973A2-7F63-AB71-B967-BA3E3269D183}"/>
              </a:ext>
            </a:extLst>
          </p:cNvPr>
          <p:cNvSpPr>
            <a:spLocks noGrp="1"/>
          </p:cNvSpPr>
          <p:nvPr>
            <p:ph idx="1"/>
          </p:nvPr>
        </p:nvSpPr>
        <p:spPr>
          <a:xfrm>
            <a:off x="838200" y="1520792"/>
            <a:ext cx="10515600" cy="4329165"/>
          </a:xfrm>
        </p:spPr>
        <p:txBody>
          <a:bodyPr>
            <a:normAutofit/>
          </a:bodyPr>
          <a:lstStyle/>
          <a:p>
            <a:pPr algn="just"/>
            <a:endParaRPr lang="fr-FR" sz="4400" dirty="0">
              <a:latin typeface="Verdana" panose="020B0604030504040204" pitchFamily="34" charset="0"/>
              <a:ea typeface="Verdana" panose="020B0604030504040204" pitchFamily="34" charset="0"/>
            </a:endParaRPr>
          </a:p>
          <a:p>
            <a:pPr marL="0" indent="0">
              <a:buNone/>
            </a:pPr>
            <a:r>
              <a:rPr lang="fr-FR" sz="1800" dirty="0">
                <a:latin typeface="Verdana" panose="020B0604030504040204" pitchFamily="34" charset="0"/>
                <a:ea typeface="Verdana" panose="020B0604030504040204" pitchFamily="34" charset="0"/>
              </a:rPr>
              <a:t>-Entrée en vigueur : </a:t>
            </a:r>
            <a:r>
              <a:rPr lang="fr-FR" sz="1800" b="1" dirty="0">
                <a:latin typeface="Verdana" panose="020B0604030504040204" pitchFamily="34" charset="0"/>
                <a:ea typeface="Verdana" panose="020B0604030504040204" pitchFamily="34" charset="0"/>
              </a:rPr>
              <a:t>CA </a:t>
            </a:r>
            <a:r>
              <a:rPr lang="fr-FR" sz="1800" b="1" dirty="0">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Aix-en-Provence, 21 juin 2016, n° 15/10056</a:t>
            </a:r>
            <a:endParaRPr lang="fr-FR" sz="1800" b="1" dirty="0">
              <a:latin typeface="Verdana" panose="020B0604030504040204" pitchFamily="34" charset="0"/>
              <a:ea typeface="Verdana" panose="020B0604030504040204" pitchFamily="34" charset="0"/>
            </a:endParaRPr>
          </a:p>
          <a:p>
            <a:pPr marL="0" indent="0">
              <a:buNone/>
            </a:pPr>
            <a:endParaRPr lang="fr-FR" sz="1800" dirty="0">
              <a:latin typeface="Verdana" panose="020B0604030504040204" pitchFamily="34" charset="0"/>
              <a:ea typeface="Verdana" panose="020B0604030504040204" pitchFamily="34" charset="0"/>
            </a:endParaRPr>
          </a:p>
          <a:p>
            <a:pPr marL="0" indent="0">
              <a:buNone/>
            </a:pPr>
            <a:r>
              <a:rPr lang="fr-FR" sz="1800" dirty="0">
                <a:latin typeface="Verdana" panose="020B0604030504040204" pitchFamily="34" charset="0"/>
                <a:ea typeface="Verdana" panose="020B0604030504040204" pitchFamily="34" charset="0"/>
              </a:rPr>
              <a:t>-applicable aux baux commerciaux ? </a:t>
            </a:r>
          </a:p>
          <a:p>
            <a:pPr marL="0" indent="0">
              <a:buNone/>
            </a:pPr>
            <a:endParaRPr lang="fr-FR" sz="1800" dirty="0">
              <a:latin typeface="Verdana" panose="020B0604030504040204" pitchFamily="34" charset="0"/>
              <a:ea typeface="Verdana" panose="020B0604030504040204" pitchFamily="34" charset="0"/>
            </a:endParaRPr>
          </a:p>
          <a:p>
            <a:pPr marL="0" indent="0">
              <a:buNone/>
            </a:pPr>
            <a:r>
              <a:rPr lang="fr-FR" sz="1800" dirty="0">
                <a:latin typeface="Verdana" panose="020B0604030504040204" pitchFamily="34" charset="0"/>
                <a:ea typeface="Verdana" panose="020B0604030504040204" pitchFamily="34" charset="0"/>
              </a:rPr>
              <a:t>(</a:t>
            </a:r>
            <a:r>
              <a:rPr lang="fr-FR" sz="1800" b="1" dirty="0">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TJ Paris, 13 février 2024, n° 20/09116</a:t>
            </a:r>
            <a:r>
              <a:rPr lang="fr-FR" sz="1800" b="1" dirty="0">
                <a:latin typeface="Verdana" panose="020B0604030504040204" pitchFamily="34" charset="0"/>
                <a:ea typeface="Verdana" panose="020B0604030504040204" pitchFamily="34" charset="0"/>
              </a:rPr>
              <a:t> / CA Paris 9 fev,2022 n°21/17737)</a:t>
            </a:r>
          </a:p>
          <a:p>
            <a:pPr marL="0" indent="0">
              <a:buNone/>
            </a:pPr>
            <a:r>
              <a:rPr lang="fr-FR" sz="1800" b="1" dirty="0">
                <a:latin typeface="Verdana" panose="020B0604030504040204" pitchFamily="34" charset="0"/>
                <a:ea typeface="Verdana" panose="020B0604030504040204" pitchFamily="34" charset="0"/>
              </a:rPr>
              <a:t>CA </a:t>
            </a:r>
            <a:r>
              <a:rPr lang="fr-FR" sz="1800" b="1" dirty="0">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Versailles, 12 déc. 2019, n° 18/07183</a:t>
            </a:r>
            <a:r>
              <a:rPr lang="fr-FR" sz="1800" b="1" dirty="0">
                <a:latin typeface="Verdana" panose="020B0604030504040204" pitchFamily="34" charset="0"/>
                <a:ea typeface="Verdana" panose="020B0604030504040204" pitchFamily="34" charset="0"/>
              </a:rPr>
              <a:t> </a:t>
            </a:r>
            <a:r>
              <a:rPr lang="fr-FR" sz="1800" dirty="0">
                <a:latin typeface="Verdana" panose="020B0604030504040204" pitchFamily="34" charset="0"/>
                <a:ea typeface="Verdana" panose="020B0604030504040204" pitchFamily="34" charset="0"/>
              </a:rPr>
              <a:t>et plus récemment</a:t>
            </a:r>
            <a:r>
              <a:rPr lang="fr-FR" sz="1800" b="1" dirty="0">
                <a:latin typeface="Verdana" panose="020B0604030504040204" pitchFamily="34" charset="0"/>
                <a:ea typeface="Verdana" panose="020B0604030504040204" pitchFamily="34" charset="0"/>
              </a:rPr>
              <a:t> </a:t>
            </a:r>
            <a:r>
              <a:rPr lang="fr-FR" sz="1800" b="1" dirty="0">
                <a:latin typeface="Verdana" panose="020B0604030504040204" pitchFamily="34" charset="0"/>
                <a:ea typeface="Verdana" panose="020B0604030504040204" pitchFamily="34" charset="0"/>
                <a:hlinkClick r:id="rId5">
                  <a:extLst>
                    <a:ext uri="{A12FA001-AC4F-418D-AE19-62706E023703}">
                      <ahyp:hlinkClr xmlns:ahyp="http://schemas.microsoft.com/office/drawing/2018/hyperlinkcolor" val="tx"/>
                    </a:ext>
                  </a:extLst>
                </a:hlinkClick>
              </a:rPr>
              <a:t>3 juillet 2025, n° 24/06006</a:t>
            </a:r>
            <a:endParaRPr lang="fr-FR" sz="1800" b="1" dirty="0">
              <a:latin typeface="Verdana" panose="020B0604030504040204" pitchFamily="34" charset="0"/>
              <a:ea typeface="Verdana" panose="020B0604030504040204" pitchFamily="34" charset="0"/>
            </a:endParaRPr>
          </a:p>
          <a:p>
            <a:pPr marL="0" indent="0">
              <a:buNone/>
            </a:pPr>
            <a:endParaRPr lang="fr-FR" sz="1800" dirty="0">
              <a:latin typeface="Verdana" panose="020B0604030504040204" pitchFamily="34" charset="0"/>
              <a:ea typeface="Verdana" panose="020B0604030504040204" pitchFamily="34" charset="0"/>
            </a:endParaRPr>
          </a:p>
          <a:p>
            <a:pPr marL="0" indent="0">
              <a:buNone/>
            </a:pPr>
            <a:r>
              <a:rPr lang="fr-FR" sz="1800" dirty="0">
                <a:latin typeface="Verdana" panose="020B0604030504040204" pitchFamily="34" charset="0"/>
                <a:ea typeface="Verdana" panose="020B0604030504040204" pitchFamily="34" charset="0"/>
              </a:rPr>
              <a:t>- Supplétif ? </a:t>
            </a:r>
            <a:r>
              <a:rPr lang="fr-FR" sz="1800" b="1" dirty="0">
                <a:latin typeface="Verdana" panose="020B0604030504040204" pitchFamily="34" charset="0"/>
                <a:ea typeface="Verdana" panose="020B0604030504040204" pitchFamily="34" charset="0"/>
                <a:hlinkClick r:id="rId6">
                  <a:extLst>
                    <a:ext uri="{A12FA001-AC4F-418D-AE19-62706E023703}">
                      <ahyp:hlinkClr xmlns:ahyp="http://schemas.microsoft.com/office/drawing/2018/hyperlinkcolor" val="tx"/>
                    </a:ext>
                  </a:extLst>
                </a:hlinkClick>
              </a:rPr>
              <a:t>CA Aix-en-Provence, 16 déc. 2021, n° 21/05062</a:t>
            </a:r>
            <a:r>
              <a:rPr lang="fr-FR" sz="1800" b="1" dirty="0">
                <a:latin typeface="Verdana" panose="020B0604030504040204" pitchFamily="34" charset="0"/>
                <a:ea typeface="Verdana" panose="020B0604030504040204" pitchFamily="34" charset="0"/>
              </a:rPr>
              <a:t> et </a:t>
            </a:r>
            <a:r>
              <a:rPr lang="fr-FR" sz="1800" b="1" u="sng" dirty="0">
                <a:latin typeface="Verdana" panose="020B0604030504040204" pitchFamily="34" charset="0"/>
                <a:ea typeface="Verdana" panose="020B0604030504040204" pitchFamily="34" charset="0"/>
              </a:rPr>
              <a:t>CA</a:t>
            </a:r>
            <a:r>
              <a:rPr lang="fr-FR" u="sng" dirty="0"/>
              <a:t> </a:t>
            </a:r>
            <a:r>
              <a:rPr lang="fr-FR" sz="1800" b="1" u="sng" dirty="0">
                <a:latin typeface="Verdana" panose="020B0604030504040204" pitchFamily="34" charset="0"/>
                <a:ea typeface="Verdana" panose="020B0604030504040204" pitchFamily="34" charset="0"/>
              </a:rPr>
              <a:t>Paris, 5-4, 14 janvier 2026, n° 23/17036</a:t>
            </a:r>
          </a:p>
        </p:txBody>
      </p:sp>
    </p:spTree>
    <p:extLst>
      <p:ext uri="{BB962C8B-B14F-4D97-AF65-F5344CB8AC3E}">
        <p14:creationId xmlns:p14="http://schemas.microsoft.com/office/powerpoint/2010/main" val="914479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08486-D053-04FA-7B81-2C8AD43F655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8E3C392-3FE1-C880-C8F1-1E9257697355}"/>
              </a:ext>
            </a:extLst>
          </p:cNvPr>
          <p:cNvSpPr>
            <a:spLocks noGrp="1"/>
          </p:cNvSpPr>
          <p:nvPr>
            <p:ph type="title"/>
          </p:nvPr>
        </p:nvSpPr>
        <p:spPr/>
        <p:txBody>
          <a:bodyPr>
            <a:normAutofit/>
          </a:bodyPr>
          <a:lstStyle/>
          <a:p>
            <a:r>
              <a:rPr lang="fr-FR" sz="3600" dirty="0">
                <a:latin typeface="Verdana" panose="020B0604030504040204" pitchFamily="34" charset="0"/>
                <a:ea typeface="Verdana" panose="020B0604030504040204" pitchFamily="34" charset="0"/>
              </a:rPr>
              <a:t>II - </a:t>
            </a:r>
            <a:r>
              <a:rPr lang="fr-FR" sz="3600" u="sng" dirty="0">
                <a:latin typeface="Verdana" panose="020B0604030504040204" pitchFamily="34" charset="0"/>
                <a:ea typeface="Verdana" panose="020B0604030504040204" pitchFamily="34" charset="0"/>
              </a:rPr>
              <a:t>L’imprévision</a:t>
            </a:r>
            <a:br>
              <a:rPr lang="fr-FR" sz="1800" dirty="0">
                <a:highlight>
                  <a:srgbClr val="FFFF00"/>
                </a:highlight>
                <a:latin typeface="Verdana" panose="020B0604030504040204" pitchFamily="34" charset="0"/>
                <a:ea typeface="Verdana" panose="020B0604030504040204" pitchFamily="34" charset="0"/>
              </a:rPr>
            </a:br>
            <a:endParaRPr lang="fr-FR" sz="1800" u="sng" dirty="0">
              <a:latin typeface="Verdanas"/>
            </a:endParaRPr>
          </a:p>
        </p:txBody>
      </p:sp>
      <p:sp>
        <p:nvSpPr>
          <p:cNvPr id="3" name="Espace réservé du contenu 2">
            <a:extLst>
              <a:ext uri="{FF2B5EF4-FFF2-40B4-BE49-F238E27FC236}">
                <a16:creationId xmlns:a16="http://schemas.microsoft.com/office/drawing/2014/main" id="{901AC5DB-A5EC-AA8B-4D29-9902651A91A8}"/>
              </a:ext>
            </a:extLst>
          </p:cNvPr>
          <p:cNvSpPr>
            <a:spLocks noGrp="1"/>
          </p:cNvSpPr>
          <p:nvPr>
            <p:ph idx="1"/>
          </p:nvPr>
        </p:nvSpPr>
        <p:spPr>
          <a:xfrm>
            <a:off x="838200" y="1520792"/>
            <a:ext cx="10515600" cy="4329165"/>
          </a:xfrm>
        </p:spPr>
        <p:txBody>
          <a:bodyPr>
            <a:normAutofit/>
          </a:bodyPr>
          <a:lstStyle/>
          <a:p>
            <a:pPr algn="just"/>
            <a:endParaRPr lang="fr-FR" sz="4400" dirty="0">
              <a:latin typeface="Verdana" panose="020B0604030504040204" pitchFamily="34" charset="0"/>
              <a:ea typeface="Verdana" panose="020B0604030504040204" pitchFamily="34" charset="0"/>
            </a:endParaRPr>
          </a:p>
          <a:p>
            <a:pPr marL="0" indent="0">
              <a:buNone/>
            </a:pPr>
            <a:r>
              <a:rPr lang="fr-FR" sz="1800" dirty="0">
                <a:latin typeface="Verdana" panose="020B0604030504040204" pitchFamily="34" charset="0"/>
                <a:ea typeface="Verdana" panose="020B0604030504040204" pitchFamily="34" charset="0"/>
              </a:rPr>
              <a:t>-</a:t>
            </a:r>
            <a:r>
              <a:rPr lang="fr-FR" b="1" dirty="0"/>
              <a:t> </a:t>
            </a:r>
            <a:r>
              <a:rPr lang="fr-FR" sz="1800" b="1" dirty="0">
                <a:latin typeface="Verdana" panose="020B0604030504040204" pitchFamily="34" charset="0"/>
                <a:ea typeface="Verdana" panose="020B0604030504040204" pitchFamily="34" charset="0"/>
              </a:rPr>
              <a:t>Cass. com., 26 juin 2024, n° 23-12.586, </a:t>
            </a:r>
            <a:r>
              <a:rPr lang="fr-FR" sz="1800" b="1" dirty="0" err="1">
                <a:latin typeface="Verdana" panose="020B0604030504040204" pitchFamily="34" charset="0"/>
                <a:ea typeface="Verdana" panose="020B0604030504040204" pitchFamily="34" charset="0"/>
              </a:rPr>
              <a:t>Greenchem</a:t>
            </a:r>
            <a:r>
              <a:rPr lang="fr-FR" sz="1800" b="1" dirty="0">
                <a:latin typeface="Verdana" panose="020B0604030504040204" pitchFamily="34" charset="0"/>
                <a:ea typeface="Verdana" panose="020B0604030504040204" pitchFamily="34" charset="0"/>
              </a:rPr>
              <a:t> France c/ SAS </a:t>
            </a:r>
            <a:r>
              <a:rPr lang="fr-FR" sz="1800" b="1" dirty="0" err="1">
                <a:latin typeface="Verdana" panose="020B0604030504040204" pitchFamily="34" charset="0"/>
                <a:ea typeface="Verdana" panose="020B0604030504040204" pitchFamily="34" charset="0"/>
              </a:rPr>
              <a:t>Blueroad</a:t>
            </a:r>
            <a:r>
              <a:rPr lang="fr-FR" sz="1800" b="1" dirty="0">
                <a:latin typeface="Verdana" panose="020B0604030504040204" pitchFamily="34" charset="0"/>
                <a:ea typeface="Verdana" panose="020B0604030504040204" pitchFamily="34" charset="0"/>
              </a:rPr>
              <a:t>, (</a:t>
            </a:r>
            <a:r>
              <a:rPr lang="fr-FR" sz="1800" b="1" dirty="0" err="1">
                <a:latin typeface="Verdana" panose="020B0604030504040204" pitchFamily="34" charset="0"/>
                <a:ea typeface="Verdana" panose="020B0604030504040204" pitchFamily="34" charset="0"/>
              </a:rPr>
              <a:t>Adblue</a:t>
            </a:r>
            <a:r>
              <a:rPr lang="fr-FR" sz="1800" b="1" dirty="0">
                <a:latin typeface="Verdana" panose="020B0604030504040204" pitchFamily="34" charset="0"/>
                <a:ea typeface="Verdana" panose="020B0604030504040204" pitchFamily="34" charset="0"/>
              </a:rPr>
              <a:t>)</a:t>
            </a:r>
          </a:p>
          <a:p>
            <a:pPr marL="0" indent="0">
              <a:buNone/>
            </a:pPr>
            <a:endParaRPr lang="fr-FR" sz="1800" b="1" dirty="0">
              <a:latin typeface="Verdana" panose="020B0604030504040204" pitchFamily="34" charset="0"/>
              <a:ea typeface="Verdana" panose="020B0604030504040204" pitchFamily="34" charset="0"/>
            </a:endParaRPr>
          </a:p>
          <a:p>
            <a:pPr marL="0" indent="0" algn="just">
              <a:buNone/>
            </a:pPr>
            <a:r>
              <a:rPr lang="fr-FR" sz="1800" b="1" dirty="0">
                <a:latin typeface="Verdana" panose="020B0604030504040204" pitchFamily="34" charset="0"/>
                <a:ea typeface="Verdana" panose="020B0604030504040204" pitchFamily="34" charset="0"/>
              </a:rPr>
              <a:t>-Tribunal de commerce de Paris, 14 décembre 2022, n° 2022033136</a:t>
            </a:r>
          </a:p>
        </p:txBody>
      </p:sp>
    </p:spTree>
    <p:extLst>
      <p:ext uri="{BB962C8B-B14F-4D97-AF65-F5344CB8AC3E}">
        <p14:creationId xmlns:p14="http://schemas.microsoft.com/office/powerpoint/2010/main" val="21236711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1257</TotalTime>
  <Words>1212</Words>
  <Application>Microsoft Office PowerPoint</Application>
  <PresentationFormat>Grand écran</PresentationFormat>
  <Paragraphs>91</Paragraphs>
  <Slides>12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Aptos</vt:lpstr>
      <vt:lpstr>Aptos Display</vt:lpstr>
      <vt:lpstr>Arial</vt:lpstr>
      <vt:lpstr>Calibri</vt:lpstr>
      <vt:lpstr>Verdana</vt:lpstr>
      <vt:lpstr>Verdanas</vt:lpstr>
      <vt:lpstr>Thème Office</vt:lpstr>
      <vt:lpstr>Sous-commission des baux commerciaux - 10 ans de la réforme du droit des contrats</vt:lpstr>
      <vt:lpstr>Introduction rappel des textes – entrée en vigueur</vt:lpstr>
      <vt:lpstr>I – Focus sur l’article 1171 du Code civil</vt:lpstr>
      <vt:lpstr>I – Focus sur l’article 1171 du Code civil</vt:lpstr>
      <vt:lpstr>I – Focus sur l’article 1171 du Code civil</vt:lpstr>
      <vt:lpstr>I – Focus sur l’article 1171 du Code civil</vt:lpstr>
      <vt:lpstr>II - L’imprévision </vt:lpstr>
      <vt:lpstr>II - L’imprévision </vt:lpstr>
      <vt:lpstr>II - L’imprévision </vt:lpstr>
      <vt:lpstr>III - La résolution du contrat – clause résolutoire </vt:lpstr>
      <vt:lpstr>IV - La réduction du prix </vt:lpstr>
      <vt:lpstr>V - La résolution (unilatérale)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ADVANT ALTANA</dc:creator>
  <cp:lastModifiedBy>Valérie TEISSEIRE</cp:lastModifiedBy>
  <cp:revision>148</cp:revision>
  <cp:lastPrinted>2026-06-18T07:37:43Z</cp:lastPrinted>
  <dcterms:created xsi:type="dcterms:W3CDTF">2026-06-05T08:54:15Z</dcterms:created>
  <dcterms:modified xsi:type="dcterms:W3CDTF">2026-06-18T08:08:46Z</dcterms:modified>
</cp:coreProperties>
</file>