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3"/>
  </p:notesMasterIdLst>
  <p:sldIdLst>
    <p:sldId id="256" r:id="rId2"/>
    <p:sldId id="276" r:id="rId3"/>
    <p:sldId id="257" r:id="rId4"/>
    <p:sldId id="258" r:id="rId5"/>
    <p:sldId id="260" r:id="rId6"/>
    <p:sldId id="261" r:id="rId7"/>
    <p:sldId id="268" r:id="rId8"/>
    <p:sldId id="262" r:id="rId9"/>
    <p:sldId id="277" r:id="rId10"/>
    <p:sldId id="279" r:id="rId11"/>
    <p:sldId id="280" r:id="rId12"/>
    <p:sldId id="281" r:id="rId13"/>
    <p:sldId id="282" r:id="rId14"/>
    <p:sldId id="283" r:id="rId15"/>
    <p:sldId id="284" r:id="rId16"/>
    <p:sldId id="285" r:id="rId17"/>
    <p:sldId id="286" r:id="rId18"/>
    <p:sldId id="259" r:id="rId19"/>
    <p:sldId id="263" r:id="rId20"/>
    <p:sldId id="265" r:id="rId21"/>
    <p:sldId id="266" r:id="rId22"/>
    <p:sldId id="267" r:id="rId23"/>
    <p:sldId id="269" r:id="rId24"/>
    <p:sldId id="270" r:id="rId25"/>
    <p:sldId id="271" r:id="rId26"/>
    <p:sldId id="272" r:id="rId27"/>
    <p:sldId id="273" r:id="rId28"/>
    <p:sldId id="274" r:id="rId29"/>
    <p:sldId id="275" r:id="rId30"/>
    <p:sldId id="287" r:id="rId31"/>
    <p:sldId id="288"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8195" autoAdjust="0"/>
  </p:normalViewPr>
  <p:slideViewPr>
    <p:cSldViewPr snapToGrid="0">
      <p:cViewPr varScale="1">
        <p:scale>
          <a:sx n="51" d="100"/>
          <a:sy n="51" d="100"/>
        </p:scale>
        <p:origin x="1906"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E4135A-71C0-433C-9509-A3392E4F9701}" type="datetimeFigureOut">
              <a:rPr lang="fr-FR" smtClean="0"/>
              <a:t>17/06/2026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02AEE7-F46D-4577-AB7F-B27F9044D27D}" type="slidenum">
              <a:rPr lang="fr-FR" smtClean="0"/>
              <a:t>‹N°›</a:t>
            </a:fld>
            <a:endParaRPr lang="fr-FR"/>
          </a:p>
        </p:txBody>
      </p:sp>
    </p:spTree>
    <p:extLst>
      <p:ext uri="{BB962C8B-B14F-4D97-AF65-F5344CB8AC3E}">
        <p14:creationId xmlns:p14="http://schemas.microsoft.com/office/powerpoint/2010/main" val="4071246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802AEE7-F46D-4577-AB7F-B27F9044D27D}" type="slidenum">
              <a:rPr lang="fr-FR" smtClean="0"/>
              <a:t>1</a:t>
            </a:fld>
            <a:endParaRPr lang="fr-FR"/>
          </a:p>
        </p:txBody>
      </p:sp>
    </p:spTree>
    <p:extLst>
      <p:ext uri="{BB962C8B-B14F-4D97-AF65-F5344CB8AC3E}">
        <p14:creationId xmlns:p14="http://schemas.microsoft.com/office/powerpoint/2010/main" val="6810697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 présentation des différents « Projets » montre bien l’intérêt pour l’élève et ses parents d’avoir accès à la reconnaissance de handicap.</a:t>
            </a:r>
          </a:p>
          <a:p>
            <a:r>
              <a:rPr lang="fr-FR" dirty="0"/>
              <a:t>La démarche est lourde, mais c’est la seule qui permette : un droit aux aménagements d’examen incontestable, un accompagnement par AESH, une allocation et un soutien financier, l’accès à des personnels spécialisés (ERSEH mais aussi SESSAD par exemple).</a:t>
            </a:r>
          </a:p>
        </p:txBody>
      </p:sp>
      <p:sp>
        <p:nvSpPr>
          <p:cNvPr id="4" name="Espace réservé du numéro de diapositive 3"/>
          <p:cNvSpPr>
            <a:spLocks noGrp="1"/>
          </p:cNvSpPr>
          <p:nvPr>
            <p:ph type="sldNum" sz="quarter" idx="5"/>
          </p:nvPr>
        </p:nvSpPr>
        <p:spPr/>
        <p:txBody>
          <a:bodyPr/>
          <a:lstStyle/>
          <a:p>
            <a:fld id="{5802AEE7-F46D-4577-AB7F-B27F9044D27D}" type="slidenum">
              <a:rPr lang="fr-FR" smtClean="0"/>
              <a:t>17</a:t>
            </a:fld>
            <a:endParaRPr lang="fr-FR"/>
          </a:p>
        </p:txBody>
      </p:sp>
    </p:spTree>
    <p:extLst>
      <p:ext uri="{BB962C8B-B14F-4D97-AF65-F5344CB8AC3E}">
        <p14:creationId xmlns:p14="http://schemas.microsoft.com/office/powerpoint/2010/main" val="1188461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Les bilans sont en réalité indispensables pour que la MDPH comprenne du mieux possible la nature du handicap et ses conséquences sur la vie quotidienne et la scolarité de l’enfant.</a:t>
            </a:r>
          </a:p>
          <a:p>
            <a:r>
              <a:rPr lang="fr-FR" dirty="0"/>
              <a:t>La demande de reconnaissance de handicap n’est pas une voie d’entrée vers les soins. Les aménagements pédagogiques divers, dont l’accompagnement par AESH, ne se substituent pas au soin.</a:t>
            </a:r>
          </a:p>
          <a:p>
            <a:r>
              <a:rPr lang="fr-FR" dirty="0"/>
              <a:t>En conséquence, la prise en charge des problématiques liées au handicap doit être faite en parallèle de la scolarisation par les professionnels compétents (ortho, psychomot, psy, ergo…)</a:t>
            </a:r>
          </a:p>
        </p:txBody>
      </p:sp>
      <p:sp>
        <p:nvSpPr>
          <p:cNvPr id="4" name="Espace réservé du numéro de diapositive 3"/>
          <p:cNvSpPr>
            <a:spLocks noGrp="1"/>
          </p:cNvSpPr>
          <p:nvPr>
            <p:ph type="sldNum" sz="quarter" idx="5"/>
          </p:nvPr>
        </p:nvSpPr>
        <p:spPr/>
        <p:txBody>
          <a:bodyPr/>
          <a:lstStyle/>
          <a:p>
            <a:fld id="{5802AEE7-F46D-4577-AB7F-B27F9044D27D}" type="slidenum">
              <a:rPr lang="fr-FR" smtClean="0"/>
              <a:t>19</a:t>
            </a:fld>
            <a:endParaRPr lang="fr-FR"/>
          </a:p>
        </p:txBody>
      </p:sp>
    </p:spTree>
    <p:extLst>
      <p:ext uri="{BB962C8B-B14F-4D97-AF65-F5344CB8AC3E}">
        <p14:creationId xmlns:p14="http://schemas.microsoft.com/office/powerpoint/2010/main" val="33441032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CDAPH = commission des droits et de l’autonomie des personnes handicapées. Pluri catégorielle, elle  comprend : des membres représentant des associations de personnes handicapées, des syndicats de patrons, des organismes d’assurance maladie, du Conseil départemental et de l’État.</a:t>
            </a:r>
          </a:p>
          <a:p>
            <a:r>
              <a:rPr lang="fr-FR" dirty="0"/>
              <a:t>Elle peut suivre ou non l’avis de l’équipe pluridisciplinaire de la MDPH.</a:t>
            </a:r>
          </a:p>
          <a:p>
            <a:r>
              <a:rPr lang="fr-FR" dirty="0"/>
              <a:t>Elle statue sur le taux d’incapacité, sur les prestations financières accordées et sur les droits en lien avec la scolarité (droits aux aménagements du temps scolaire et adaptations pédagogiques, accompagnement par AESH orientations…)</a:t>
            </a:r>
          </a:p>
          <a:p>
            <a:r>
              <a:rPr lang="fr-FR" dirty="0"/>
              <a:t>Ses décisions prennent la forme de « Notification ». Les notifications scolaires sont transmises à l’</a:t>
            </a:r>
            <a:r>
              <a:rPr lang="fr-FR" dirty="0" err="1"/>
              <a:t>Education</a:t>
            </a:r>
            <a:r>
              <a:rPr lang="fr-FR" dirty="0"/>
              <a:t> Nationale par l’intermédiaire de l’enseignant référant. Les familles peuvent également les présenter à l’établissement pour faire valoir le droit de leur enfant.</a:t>
            </a:r>
          </a:p>
          <a:p>
            <a:endParaRPr lang="fr-FR" dirty="0"/>
          </a:p>
        </p:txBody>
      </p:sp>
      <p:sp>
        <p:nvSpPr>
          <p:cNvPr id="4" name="Espace réservé du numéro de diapositive 3"/>
          <p:cNvSpPr>
            <a:spLocks noGrp="1"/>
          </p:cNvSpPr>
          <p:nvPr>
            <p:ph type="sldNum" sz="quarter" idx="5"/>
          </p:nvPr>
        </p:nvSpPr>
        <p:spPr/>
        <p:txBody>
          <a:bodyPr/>
          <a:lstStyle/>
          <a:p>
            <a:fld id="{5802AEE7-F46D-4577-AB7F-B27F9044D27D}" type="slidenum">
              <a:rPr lang="fr-FR" smtClean="0"/>
              <a:t>20</a:t>
            </a:fld>
            <a:endParaRPr lang="fr-FR"/>
          </a:p>
        </p:txBody>
      </p:sp>
    </p:spTree>
    <p:extLst>
      <p:ext uri="{BB962C8B-B14F-4D97-AF65-F5344CB8AC3E}">
        <p14:creationId xmlns:p14="http://schemas.microsoft.com/office/powerpoint/2010/main" val="36348512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 cadre général cache certaines disparités au niveau des missions concrètes liées aux organisations académiques. Par exemple, à Paris, les ERSEH </a:t>
            </a:r>
            <a:r>
              <a:rPr lang="fr-FR" dirty="0" err="1"/>
              <a:t>transmttent</a:t>
            </a:r>
            <a:r>
              <a:rPr lang="fr-FR" dirty="0"/>
              <a:t> les </a:t>
            </a:r>
            <a:r>
              <a:rPr lang="fr-FR" dirty="0" err="1"/>
              <a:t>GEVAsco</a:t>
            </a:r>
            <a:r>
              <a:rPr lang="fr-FR" dirty="0"/>
              <a:t> à la MDPH 75, ce qui n’est pas le cas des MDPH de banlieue. </a:t>
            </a:r>
          </a:p>
          <a:p>
            <a:r>
              <a:rPr lang="fr-FR" dirty="0"/>
              <a:t>+ sur la gestion des PIAL</a:t>
            </a:r>
          </a:p>
          <a:p>
            <a:r>
              <a:rPr lang="fr-FR" dirty="0"/>
              <a:t>Le 1</a:t>
            </a:r>
            <a:r>
              <a:rPr lang="fr-FR" baseline="30000" dirty="0"/>
              <a:t>ier</a:t>
            </a:r>
            <a:r>
              <a:rPr lang="fr-FR" dirty="0"/>
              <a:t> </a:t>
            </a:r>
            <a:r>
              <a:rPr lang="fr-FR" dirty="0" err="1"/>
              <a:t>GEVAsco</a:t>
            </a:r>
            <a:r>
              <a:rPr lang="fr-FR" dirty="0"/>
              <a:t> est normalement établi par le chef d’établissement. Évolution liée à la forte augmentation du nombre d’ESH. </a:t>
            </a:r>
          </a:p>
          <a:p>
            <a:r>
              <a:rPr lang="fr-FR" dirty="0"/>
              <a:t>Chaque établissement scolaire a normalement un ERSEH désigné. Il faut s’adresser au bon. Ses coordonnées sont normalement mises à disposition par l’établissement. </a:t>
            </a:r>
          </a:p>
        </p:txBody>
      </p:sp>
      <p:sp>
        <p:nvSpPr>
          <p:cNvPr id="4" name="Espace réservé du numéro de diapositive 3"/>
          <p:cNvSpPr>
            <a:spLocks noGrp="1"/>
          </p:cNvSpPr>
          <p:nvPr>
            <p:ph type="sldNum" sz="quarter" idx="5"/>
          </p:nvPr>
        </p:nvSpPr>
        <p:spPr/>
        <p:txBody>
          <a:bodyPr/>
          <a:lstStyle/>
          <a:p>
            <a:fld id="{5802AEE7-F46D-4577-AB7F-B27F9044D27D}" type="slidenum">
              <a:rPr lang="fr-FR" smtClean="0"/>
              <a:t>21</a:t>
            </a:fld>
            <a:endParaRPr lang="fr-FR"/>
          </a:p>
        </p:txBody>
      </p:sp>
    </p:spTree>
    <p:extLst>
      <p:ext uri="{BB962C8B-B14F-4D97-AF65-F5344CB8AC3E}">
        <p14:creationId xmlns:p14="http://schemas.microsoft.com/office/powerpoint/2010/main" val="34560268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 Au moins 1 ESS par an et par élève</a:t>
            </a:r>
          </a:p>
          <a:p>
            <a:r>
              <a:rPr lang="fr-FR" dirty="0"/>
              <a:t>- Normalement, le </a:t>
            </a:r>
            <a:r>
              <a:rPr lang="fr-FR" dirty="0" err="1"/>
              <a:t>GEVAsco</a:t>
            </a:r>
            <a:r>
              <a:rPr lang="fr-FR" dirty="0"/>
              <a:t> n’a pas à être relu et corrigé par les parents, y compris pour la case relative à leurs remarques.</a:t>
            </a:r>
          </a:p>
        </p:txBody>
      </p:sp>
      <p:sp>
        <p:nvSpPr>
          <p:cNvPr id="4" name="Espace réservé du numéro de diapositive 3"/>
          <p:cNvSpPr>
            <a:spLocks noGrp="1"/>
          </p:cNvSpPr>
          <p:nvPr>
            <p:ph type="sldNum" sz="quarter" idx="5"/>
          </p:nvPr>
        </p:nvSpPr>
        <p:spPr/>
        <p:txBody>
          <a:bodyPr/>
          <a:lstStyle/>
          <a:p>
            <a:fld id="{5802AEE7-F46D-4577-AB7F-B27F9044D27D}" type="slidenum">
              <a:rPr lang="fr-FR" smtClean="0"/>
              <a:t>22</a:t>
            </a:fld>
            <a:endParaRPr lang="fr-FR"/>
          </a:p>
        </p:txBody>
      </p:sp>
    </p:spTree>
    <p:extLst>
      <p:ext uri="{BB962C8B-B14F-4D97-AF65-F5344CB8AC3E}">
        <p14:creationId xmlns:p14="http://schemas.microsoft.com/office/powerpoint/2010/main" val="32680634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 Le lien entre les parties n’est pas permanent ! Compte tenu du nombre de dossier d’ESH par l’ERSEH, ce lien est finalement assez distendu.</a:t>
            </a:r>
          </a:p>
          <a:p>
            <a:r>
              <a:rPr lang="fr-FR" dirty="0"/>
              <a:t>- Sur la mise en œuvre du PPS, la marge de manœuvre de l’ERSEH est finalement très réduite : aucun pouvoir de faire évoluer les choses au sein d’un établissement ni au sein de la classe. </a:t>
            </a:r>
          </a:p>
          <a:p>
            <a:r>
              <a:rPr lang="fr-FR" dirty="0"/>
              <a:t>- Personne-ressource ? Conseils auprès des enseignants et surtout des chefs d’établissement</a:t>
            </a:r>
          </a:p>
          <a:p>
            <a:endParaRPr lang="fr-FR" dirty="0"/>
          </a:p>
        </p:txBody>
      </p:sp>
      <p:sp>
        <p:nvSpPr>
          <p:cNvPr id="4" name="Espace réservé du numéro de diapositive 3"/>
          <p:cNvSpPr>
            <a:spLocks noGrp="1"/>
          </p:cNvSpPr>
          <p:nvPr>
            <p:ph type="sldNum" sz="quarter" idx="5"/>
          </p:nvPr>
        </p:nvSpPr>
        <p:spPr/>
        <p:txBody>
          <a:bodyPr/>
          <a:lstStyle/>
          <a:p>
            <a:fld id="{5802AEE7-F46D-4577-AB7F-B27F9044D27D}" type="slidenum">
              <a:rPr lang="fr-FR" smtClean="0"/>
              <a:t>24</a:t>
            </a:fld>
            <a:endParaRPr lang="fr-FR"/>
          </a:p>
        </p:txBody>
      </p:sp>
    </p:spTree>
    <p:extLst>
      <p:ext uri="{BB962C8B-B14F-4D97-AF65-F5344CB8AC3E}">
        <p14:creationId xmlns:p14="http://schemas.microsoft.com/office/powerpoint/2010/main" val="29322365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802AEE7-F46D-4577-AB7F-B27F9044D27D}" type="slidenum">
              <a:rPr lang="fr-FR" smtClean="0"/>
              <a:t>26</a:t>
            </a:fld>
            <a:endParaRPr lang="fr-FR"/>
          </a:p>
        </p:txBody>
      </p:sp>
    </p:spTree>
    <p:extLst>
      <p:ext uri="{BB962C8B-B14F-4D97-AF65-F5344CB8AC3E}">
        <p14:creationId xmlns:p14="http://schemas.microsoft.com/office/powerpoint/2010/main" val="37423711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802AEE7-F46D-4577-AB7F-B27F9044D27D}" type="slidenum">
              <a:rPr lang="fr-FR" smtClean="0"/>
              <a:t>27</a:t>
            </a:fld>
            <a:endParaRPr lang="fr-FR"/>
          </a:p>
        </p:txBody>
      </p:sp>
    </p:spTree>
    <p:extLst>
      <p:ext uri="{BB962C8B-B14F-4D97-AF65-F5344CB8AC3E}">
        <p14:creationId xmlns:p14="http://schemas.microsoft.com/office/powerpoint/2010/main" val="29281242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802AEE7-F46D-4577-AB7F-B27F9044D27D}" type="slidenum">
              <a:rPr lang="fr-FR" smtClean="0"/>
              <a:t>30</a:t>
            </a:fld>
            <a:endParaRPr lang="fr-FR"/>
          </a:p>
        </p:txBody>
      </p:sp>
    </p:spTree>
    <p:extLst>
      <p:ext uri="{BB962C8B-B14F-4D97-AF65-F5344CB8AC3E}">
        <p14:creationId xmlns:p14="http://schemas.microsoft.com/office/powerpoint/2010/main" val="4186849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J’ai tenté de faire un plan d’intervention cohérent qui parte de ma compétence première actuelle (le handicap) mais qui ouvre vers la manière dont l’école peut inclure tous les élèves malgré leurs troubles ou leur grande difficulté scolaire.</a:t>
            </a:r>
          </a:p>
          <a:p>
            <a:r>
              <a:rPr lang="fr-FR" dirty="0"/>
              <a:t>Je suis donc partie de ce qui concerne le handicap à l’école pour ouvrir vers le traitement par l’</a:t>
            </a:r>
            <a:r>
              <a:rPr lang="fr-FR" dirty="0" err="1"/>
              <a:t>Education</a:t>
            </a:r>
            <a:r>
              <a:rPr lang="fr-FR" dirty="0"/>
              <a:t> nationale de ce qui concerne les Besoins éducatifs particuliers. </a:t>
            </a:r>
          </a:p>
        </p:txBody>
      </p:sp>
      <p:sp>
        <p:nvSpPr>
          <p:cNvPr id="4" name="Espace réservé du numéro de diapositive 3"/>
          <p:cNvSpPr>
            <a:spLocks noGrp="1"/>
          </p:cNvSpPr>
          <p:nvPr>
            <p:ph type="sldNum" sz="quarter" idx="5"/>
          </p:nvPr>
        </p:nvSpPr>
        <p:spPr/>
        <p:txBody>
          <a:bodyPr/>
          <a:lstStyle/>
          <a:p>
            <a:fld id="{5802AEE7-F46D-4577-AB7F-B27F9044D27D}" type="slidenum">
              <a:rPr lang="fr-FR" smtClean="0"/>
              <a:t>2</a:t>
            </a:fld>
            <a:endParaRPr lang="fr-FR"/>
          </a:p>
        </p:txBody>
      </p:sp>
    </p:spTree>
    <p:extLst>
      <p:ext uri="{BB962C8B-B14F-4D97-AF65-F5344CB8AC3E}">
        <p14:creationId xmlns:p14="http://schemas.microsoft.com/office/powerpoint/2010/main" val="22241512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Tx/>
              <a:buChar char="-"/>
            </a:pPr>
            <a:r>
              <a:rPr lang="fr-FR" dirty="0"/>
              <a:t>« Compensation » : d’abord financière (AEEH, PCH, AAH) – puis dans un cadre scolaire, droits aux aménagements pédagogiques, à l’accompagnement par un AESH. Dans le champ de l’emploi, droit à des mesures de protection. Crée l’Obligation d’emploi pour les entreprises.</a:t>
            </a:r>
          </a:p>
          <a:p>
            <a:pPr marL="171450" indent="-171450">
              <a:buFontTx/>
              <a:buChar char="-"/>
            </a:pPr>
            <a:r>
              <a:rPr lang="fr-FR" dirty="0"/>
              <a:t>À l’école : désormais, c’est à l’école de s’adapter à l’élève, non l’inverse</a:t>
            </a:r>
          </a:p>
          <a:p>
            <a:pPr marL="171450" indent="-171450">
              <a:buFontTx/>
              <a:buChar char="-"/>
            </a:pPr>
            <a:r>
              <a:rPr lang="fr-FR" dirty="0"/>
              <a:t>Depuis : le nombre d’élèves reconnus en situation de handicap a été multiplié par 4, passant de 130 000 en 2005 à plus de 240 000 en 2024.</a:t>
            </a:r>
          </a:p>
        </p:txBody>
      </p:sp>
      <p:sp>
        <p:nvSpPr>
          <p:cNvPr id="4" name="Espace réservé du numéro de diapositive 3"/>
          <p:cNvSpPr>
            <a:spLocks noGrp="1"/>
          </p:cNvSpPr>
          <p:nvPr>
            <p:ph type="sldNum" sz="quarter" idx="5"/>
          </p:nvPr>
        </p:nvSpPr>
        <p:spPr/>
        <p:txBody>
          <a:bodyPr/>
          <a:lstStyle/>
          <a:p>
            <a:fld id="{5802AEE7-F46D-4577-AB7F-B27F9044D27D}" type="slidenum">
              <a:rPr lang="fr-FR" smtClean="0"/>
              <a:t>4</a:t>
            </a:fld>
            <a:endParaRPr lang="fr-FR"/>
          </a:p>
        </p:txBody>
      </p:sp>
    </p:spTree>
    <p:extLst>
      <p:ext uri="{BB962C8B-B14F-4D97-AF65-F5344CB8AC3E}">
        <p14:creationId xmlns:p14="http://schemas.microsoft.com/office/powerpoint/2010/main" val="11019490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Circulaire de rentrée de JM Blanquer</a:t>
            </a:r>
          </a:p>
          <a:p>
            <a:r>
              <a:rPr lang="fr-FR" dirty="0"/>
              <a:t>Met l’accent, pour la première fois dans une circulaire de rentrée, sur l’école inclusive</a:t>
            </a:r>
          </a:p>
          <a:p>
            <a:r>
              <a:rPr lang="fr-FR" dirty="0"/>
              <a:t>En partie obsolète : création des PIAL (Pôle inclusifs d’accompagnement localisés) qui vont être progressivement remplacés par les PAS (Pôle d’appui à la scolarité)</a:t>
            </a:r>
          </a:p>
          <a:p>
            <a:r>
              <a:rPr lang="fr-FR" dirty="0"/>
              <a:t>En partie non encore appliquée : on commence tout juste à (re)parler du déploiement des Livrets de Parcours Inclusif. Leur déploiement est en cours à Paris</a:t>
            </a:r>
          </a:p>
        </p:txBody>
      </p:sp>
      <p:sp>
        <p:nvSpPr>
          <p:cNvPr id="4" name="Espace réservé du numéro de diapositive 3"/>
          <p:cNvSpPr>
            <a:spLocks noGrp="1"/>
          </p:cNvSpPr>
          <p:nvPr>
            <p:ph type="sldNum" sz="quarter" idx="5"/>
          </p:nvPr>
        </p:nvSpPr>
        <p:spPr/>
        <p:txBody>
          <a:bodyPr/>
          <a:lstStyle/>
          <a:p>
            <a:fld id="{5802AEE7-F46D-4577-AB7F-B27F9044D27D}" type="slidenum">
              <a:rPr lang="fr-FR" smtClean="0"/>
              <a:t>5</a:t>
            </a:fld>
            <a:endParaRPr lang="fr-FR"/>
          </a:p>
        </p:txBody>
      </p:sp>
    </p:spTree>
    <p:extLst>
      <p:ext uri="{BB962C8B-B14F-4D97-AF65-F5344CB8AC3E}">
        <p14:creationId xmlns:p14="http://schemas.microsoft.com/office/powerpoint/2010/main" val="574783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L’école inclusive ne concerne pas que les élèves reconnus en situation de handicap. Elle s’adresse à tous les élèves à « besoins éducatifs particuliers ».</a:t>
            </a:r>
          </a:p>
          <a:p>
            <a:r>
              <a:rPr lang="fr-FR" dirty="0"/>
              <a:t>L’</a:t>
            </a:r>
            <a:r>
              <a:rPr lang="fr-FR" dirty="0" err="1"/>
              <a:t>Education</a:t>
            </a:r>
            <a:r>
              <a:rPr lang="fr-FR" dirty="0"/>
              <a:t> Nationale propose plusieurs types de plan ou projet… en fonction des besoins identifiés. Un seul concerne la reconnaissance de handicap.</a:t>
            </a:r>
          </a:p>
          <a:p>
            <a:endParaRPr lang="fr-FR" dirty="0"/>
          </a:p>
          <a:p>
            <a:r>
              <a:rPr lang="fr-FR" dirty="0"/>
              <a:t>PAP – PPS : Phénomène d’externalisation de la difficulté scolaire : sa caractérisation est confiée aux médecins – son traitement aux professions </a:t>
            </a:r>
            <a:r>
              <a:rPr lang="fr-FR" dirty="0" err="1"/>
              <a:t>para-médicales</a:t>
            </a:r>
            <a:r>
              <a:rPr lang="fr-FR" dirty="0"/>
              <a:t> (orthophoniste, psychomotricité, </a:t>
            </a:r>
            <a:r>
              <a:rPr lang="fr-FR" dirty="0" err="1"/>
              <a:t>ergoth</a:t>
            </a:r>
            <a:r>
              <a:rPr lang="fr-FR" dirty="0"/>
              <a:t>…)</a:t>
            </a:r>
          </a:p>
        </p:txBody>
      </p:sp>
      <p:sp>
        <p:nvSpPr>
          <p:cNvPr id="4" name="Espace réservé du numéro de diapositive 3"/>
          <p:cNvSpPr>
            <a:spLocks noGrp="1"/>
          </p:cNvSpPr>
          <p:nvPr>
            <p:ph type="sldNum" sz="quarter" idx="5"/>
          </p:nvPr>
        </p:nvSpPr>
        <p:spPr/>
        <p:txBody>
          <a:bodyPr/>
          <a:lstStyle/>
          <a:p>
            <a:fld id="{5802AEE7-F46D-4577-AB7F-B27F9044D27D}" type="slidenum">
              <a:rPr lang="fr-FR" smtClean="0"/>
              <a:t>6</a:t>
            </a:fld>
            <a:endParaRPr lang="fr-FR"/>
          </a:p>
        </p:txBody>
      </p:sp>
    </p:spTree>
    <p:extLst>
      <p:ext uri="{BB962C8B-B14F-4D97-AF65-F5344CB8AC3E}">
        <p14:creationId xmlns:p14="http://schemas.microsoft.com/office/powerpoint/2010/main" val="33593752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802AEE7-F46D-4577-AB7F-B27F9044D27D}" type="slidenum">
              <a:rPr lang="fr-FR" smtClean="0"/>
              <a:t>7</a:t>
            </a:fld>
            <a:endParaRPr lang="fr-FR"/>
          </a:p>
        </p:txBody>
      </p:sp>
    </p:spTree>
    <p:extLst>
      <p:ext uri="{BB962C8B-B14F-4D97-AF65-F5344CB8AC3E}">
        <p14:creationId xmlns:p14="http://schemas.microsoft.com/office/powerpoint/2010/main" val="30931478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Et notamment aux aménagements au examens </a:t>
            </a:r>
          </a:p>
        </p:txBody>
      </p:sp>
      <p:sp>
        <p:nvSpPr>
          <p:cNvPr id="4" name="Espace réservé du numéro de diapositive 3"/>
          <p:cNvSpPr>
            <a:spLocks noGrp="1"/>
          </p:cNvSpPr>
          <p:nvPr>
            <p:ph type="sldNum" sz="quarter" idx="5"/>
          </p:nvPr>
        </p:nvSpPr>
        <p:spPr/>
        <p:txBody>
          <a:bodyPr/>
          <a:lstStyle/>
          <a:p>
            <a:fld id="{5802AEE7-F46D-4577-AB7F-B27F9044D27D}" type="slidenum">
              <a:rPr lang="fr-FR" smtClean="0"/>
              <a:t>8</a:t>
            </a:fld>
            <a:endParaRPr lang="fr-FR"/>
          </a:p>
        </p:txBody>
      </p:sp>
    </p:spTree>
    <p:extLst>
      <p:ext uri="{BB962C8B-B14F-4D97-AF65-F5344CB8AC3E}">
        <p14:creationId xmlns:p14="http://schemas.microsoft.com/office/powerpoint/2010/main" val="42783980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802AEE7-F46D-4577-AB7F-B27F9044D27D}" type="slidenum">
              <a:rPr lang="fr-FR" smtClean="0"/>
              <a:t>9</a:t>
            </a:fld>
            <a:endParaRPr lang="fr-FR"/>
          </a:p>
        </p:txBody>
      </p:sp>
    </p:spTree>
    <p:extLst>
      <p:ext uri="{BB962C8B-B14F-4D97-AF65-F5344CB8AC3E}">
        <p14:creationId xmlns:p14="http://schemas.microsoft.com/office/powerpoint/2010/main" val="6076627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 double » car le trouble doit être diagnostiqué par un médecin, puis le PAP doit être validé par le médecin scolaire </a:t>
            </a:r>
          </a:p>
        </p:txBody>
      </p:sp>
      <p:sp>
        <p:nvSpPr>
          <p:cNvPr id="4" name="Espace réservé du numéro de diapositive 3"/>
          <p:cNvSpPr>
            <a:spLocks noGrp="1"/>
          </p:cNvSpPr>
          <p:nvPr>
            <p:ph type="sldNum" sz="quarter" idx="5"/>
          </p:nvPr>
        </p:nvSpPr>
        <p:spPr/>
        <p:txBody>
          <a:bodyPr/>
          <a:lstStyle/>
          <a:p>
            <a:fld id="{5802AEE7-F46D-4577-AB7F-B27F9044D27D}" type="slidenum">
              <a:rPr lang="fr-FR" smtClean="0"/>
              <a:t>13</a:t>
            </a:fld>
            <a:endParaRPr lang="fr-FR"/>
          </a:p>
        </p:txBody>
      </p:sp>
    </p:spTree>
    <p:extLst>
      <p:ext uri="{BB962C8B-B14F-4D97-AF65-F5344CB8AC3E}">
        <p14:creationId xmlns:p14="http://schemas.microsoft.com/office/powerpoint/2010/main" val="1374954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6/17/2026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6/17/2026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6/17/2026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6/17/2026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6/17/2026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6/17/2026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6/17/2026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6/17/2026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6/17/2026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B8D29D-E0CE-4BFB-816C-4ADC5E8BF3C8}"/>
              </a:ext>
            </a:extLst>
          </p:cNvPr>
          <p:cNvSpPr>
            <a:spLocks noGrp="1"/>
          </p:cNvSpPr>
          <p:nvPr>
            <p:ph type="ctrTitle"/>
          </p:nvPr>
        </p:nvSpPr>
        <p:spPr>
          <a:xfrm>
            <a:off x="2355533" y="1732280"/>
            <a:ext cx="8915399" cy="2262781"/>
          </a:xfrm>
        </p:spPr>
        <p:txBody>
          <a:bodyPr>
            <a:normAutofit fontScale="90000"/>
          </a:bodyPr>
          <a:lstStyle/>
          <a:p>
            <a:r>
              <a:rPr lang="fr-FR" dirty="0"/>
              <a:t>Enfant ou jeune en situation de handicap : </a:t>
            </a:r>
            <a:br>
              <a:rPr lang="fr-FR" dirty="0"/>
            </a:br>
            <a:r>
              <a:rPr lang="fr-FR" dirty="0"/>
              <a:t>quelles adaptations ?</a:t>
            </a:r>
          </a:p>
        </p:txBody>
      </p:sp>
      <p:sp>
        <p:nvSpPr>
          <p:cNvPr id="3" name="Sous-titre 2">
            <a:extLst>
              <a:ext uri="{FF2B5EF4-FFF2-40B4-BE49-F238E27FC236}">
                <a16:creationId xmlns:a16="http://schemas.microsoft.com/office/drawing/2014/main" id="{5DADB8FA-5C9F-4753-A1C1-DE90CC392C0F}"/>
              </a:ext>
            </a:extLst>
          </p:cNvPr>
          <p:cNvSpPr>
            <a:spLocks noGrp="1"/>
          </p:cNvSpPr>
          <p:nvPr>
            <p:ph type="subTitle" idx="1"/>
          </p:nvPr>
        </p:nvSpPr>
        <p:spPr>
          <a:xfrm>
            <a:off x="2589213" y="4777379"/>
            <a:ext cx="8915399" cy="1542141"/>
          </a:xfrm>
        </p:spPr>
        <p:txBody>
          <a:bodyPr>
            <a:normAutofit fontScale="92500" lnSpcReduction="20000"/>
          </a:bodyPr>
          <a:lstStyle/>
          <a:p>
            <a:endParaRPr lang="fr-FR" dirty="0"/>
          </a:p>
          <a:p>
            <a:r>
              <a:rPr lang="fr-FR" sz="2600" dirty="0"/>
              <a:t>Intervention de Marie PELLICANO </a:t>
            </a:r>
          </a:p>
          <a:p>
            <a:r>
              <a:rPr lang="fr-FR" sz="2600" dirty="0"/>
              <a:t>Enseignante référente à la scolarisation des élèves en situation de handicap (ERSEH) – Académie de Paris</a:t>
            </a:r>
          </a:p>
        </p:txBody>
      </p:sp>
    </p:spTree>
    <p:extLst>
      <p:ext uri="{BB962C8B-B14F-4D97-AF65-F5344CB8AC3E}">
        <p14:creationId xmlns:p14="http://schemas.microsoft.com/office/powerpoint/2010/main" val="125716262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ABEF7C-8737-47A4-9A09-CF4CB85C8B0D}"/>
              </a:ext>
            </a:extLst>
          </p:cNvPr>
          <p:cNvSpPr>
            <a:spLocks noGrp="1"/>
          </p:cNvSpPr>
          <p:nvPr>
            <p:ph type="title"/>
          </p:nvPr>
        </p:nvSpPr>
        <p:spPr>
          <a:xfrm>
            <a:off x="974362" y="1450427"/>
            <a:ext cx="5120050" cy="1403131"/>
          </a:xfrm>
        </p:spPr>
        <p:txBody>
          <a:bodyPr>
            <a:noAutofit/>
          </a:bodyPr>
          <a:lstStyle/>
          <a:p>
            <a:r>
              <a:rPr lang="fr-FR" sz="2400" dirty="0"/>
              <a:t>Plusieurs dispositifs existent, chacun correspond à un type de difficulté ou de besoin.</a:t>
            </a:r>
          </a:p>
        </p:txBody>
      </p:sp>
      <p:pic>
        <p:nvPicPr>
          <p:cNvPr id="5" name="Picture 2" descr="https://sgen-cfdt.fr/contenu/uploads/sites/10/2020/02/quel-plan-pour-qui-DP-Ecole-inclusive-livret-repondre-aux-besoins_373373-page-002-724x1024-1.jpg">
            <a:extLst>
              <a:ext uri="{FF2B5EF4-FFF2-40B4-BE49-F238E27FC236}">
                <a16:creationId xmlns:a16="http://schemas.microsoft.com/office/drawing/2014/main" id="{FD46B525-9CE8-42D5-B37B-57E9AFCAA43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605753" y="446088"/>
            <a:ext cx="4222334" cy="59719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524586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8BAF03-378C-4510-BBC9-6D0DCBAC132F}"/>
              </a:ext>
            </a:extLst>
          </p:cNvPr>
          <p:cNvSpPr>
            <a:spLocks noGrp="1"/>
          </p:cNvSpPr>
          <p:nvPr>
            <p:ph type="title"/>
          </p:nvPr>
        </p:nvSpPr>
        <p:spPr>
          <a:xfrm>
            <a:off x="1734207" y="624110"/>
            <a:ext cx="10105696" cy="1280890"/>
          </a:xfrm>
        </p:spPr>
        <p:txBody>
          <a:bodyPr/>
          <a:lstStyle/>
          <a:p>
            <a:r>
              <a:rPr lang="fr-FR" dirty="0"/>
              <a:t>Le PPS – Projet personnalisé de scolarisation</a:t>
            </a:r>
          </a:p>
        </p:txBody>
      </p:sp>
      <p:sp>
        <p:nvSpPr>
          <p:cNvPr id="3" name="Espace réservé du contenu 2">
            <a:extLst>
              <a:ext uri="{FF2B5EF4-FFF2-40B4-BE49-F238E27FC236}">
                <a16:creationId xmlns:a16="http://schemas.microsoft.com/office/drawing/2014/main" id="{30891B20-9F37-4468-BF21-135C8E9C9DFE}"/>
              </a:ext>
            </a:extLst>
          </p:cNvPr>
          <p:cNvSpPr>
            <a:spLocks noGrp="1"/>
          </p:cNvSpPr>
          <p:nvPr>
            <p:ph idx="1"/>
          </p:nvPr>
        </p:nvSpPr>
        <p:spPr/>
        <p:txBody>
          <a:bodyPr/>
          <a:lstStyle/>
          <a:p>
            <a:r>
              <a:rPr lang="fr-FR" dirty="0"/>
              <a:t>Nécessite une reconnaissance de handicap</a:t>
            </a:r>
          </a:p>
          <a:p>
            <a:pPr marL="0" indent="0">
              <a:buNone/>
            </a:pPr>
            <a:endParaRPr lang="fr-FR" dirty="0"/>
          </a:p>
          <a:p>
            <a:r>
              <a:rPr lang="fr-FR" dirty="0"/>
              <a:t>Passe nécessairement par la constitution et l’envoi d’un dossier à la MDPH par la famille </a:t>
            </a:r>
          </a:p>
          <a:p>
            <a:endParaRPr lang="fr-FR" dirty="0"/>
          </a:p>
          <a:p>
            <a:r>
              <a:rPr lang="fr-FR" dirty="0"/>
              <a:t>Pour tous les enfants scolarisés, un </a:t>
            </a:r>
            <a:r>
              <a:rPr lang="fr-FR" dirty="0" err="1"/>
              <a:t>GEVAsco</a:t>
            </a:r>
            <a:r>
              <a:rPr lang="fr-FR" dirty="0"/>
              <a:t> 1</a:t>
            </a:r>
            <a:r>
              <a:rPr lang="fr-FR" baseline="30000" dirty="0"/>
              <a:t>ière</a:t>
            </a:r>
            <a:r>
              <a:rPr lang="fr-FR" dirty="0"/>
              <a:t> demande est à joindre au dossier</a:t>
            </a:r>
          </a:p>
          <a:p>
            <a:pPr marL="0" indent="0">
              <a:buNone/>
            </a:pPr>
            <a:endParaRPr lang="fr-FR" dirty="0"/>
          </a:p>
          <a:p>
            <a:r>
              <a:rPr lang="fr-FR" dirty="0"/>
              <a:t>Ce </a:t>
            </a:r>
            <a:r>
              <a:rPr lang="fr-FR" dirty="0" err="1"/>
              <a:t>GEVAsco</a:t>
            </a:r>
            <a:r>
              <a:rPr lang="fr-FR" dirty="0"/>
              <a:t> est rédigé par le directeur ou le chef d’établissement </a:t>
            </a:r>
          </a:p>
        </p:txBody>
      </p:sp>
    </p:spTree>
    <p:extLst>
      <p:ext uri="{BB962C8B-B14F-4D97-AF65-F5344CB8AC3E}">
        <p14:creationId xmlns:p14="http://schemas.microsoft.com/office/powerpoint/2010/main" val="208777474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F71EB0-2D71-482F-BDC9-DEADACE0D2C1}"/>
              </a:ext>
            </a:extLst>
          </p:cNvPr>
          <p:cNvSpPr>
            <a:spLocks noGrp="1"/>
          </p:cNvSpPr>
          <p:nvPr>
            <p:ph type="title"/>
          </p:nvPr>
        </p:nvSpPr>
        <p:spPr/>
        <p:txBody>
          <a:bodyPr/>
          <a:lstStyle/>
          <a:p>
            <a:r>
              <a:rPr lang="fr-FR" dirty="0"/>
              <a:t>Le PPS</a:t>
            </a:r>
          </a:p>
        </p:txBody>
      </p:sp>
      <p:sp>
        <p:nvSpPr>
          <p:cNvPr id="3" name="Espace réservé du contenu 2">
            <a:extLst>
              <a:ext uri="{FF2B5EF4-FFF2-40B4-BE49-F238E27FC236}">
                <a16:creationId xmlns:a16="http://schemas.microsoft.com/office/drawing/2014/main" id="{303860D6-E412-4483-BAF9-13CCF1E5651A}"/>
              </a:ext>
            </a:extLst>
          </p:cNvPr>
          <p:cNvSpPr>
            <a:spLocks noGrp="1"/>
          </p:cNvSpPr>
          <p:nvPr>
            <p:ph idx="1"/>
          </p:nvPr>
        </p:nvSpPr>
        <p:spPr/>
        <p:txBody>
          <a:bodyPr/>
          <a:lstStyle/>
          <a:p>
            <a:r>
              <a:rPr lang="fr-FR" dirty="0"/>
              <a:t>Le dossier MDPH peut être constitué à l’initiative de la famille, du milieu médical, de l’établissement scolaire</a:t>
            </a:r>
          </a:p>
          <a:p>
            <a:endParaRPr lang="fr-FR" dirty="0"/>
          </a:p>
          <a:p>
            <a:r>
              <a:rPr lang="fr-FR" dirty="0"/>
              <a:t>Les parents sont nécessairement « moteurs » : ce sont eux qui rassemblent les éléments et déposent le dossier à la MDPH</a:t>
            </a:r>
          </a:p>
          <a:p>
            <a:endParaRPr lang="fr-FR" dirty="0"/>
          </a:p>
          <a:p>
            <a:r>
              <a:rPr lang="fr-FR" dirty="0"/>
              <a:t>Le PPS peut ouvrir droit à un accompagnement par AESH</a:t>
            </a:r>
          </a:p>
          <a:p>
            <a:endParaRPr lang="fr-FR" dirty="0"/>
          </a:p>
          <a:p>
            <a:r>
              <a:rPr lang="fr-FR" dirty="0"/>
              <a:t>Le PPS ouvre un droit à des aménagements aux examens</a:t>
            </a:r>
          </a:p>
        </p:txBody>
      </p:sp>
    </p:spTree>
    <p:extLst>
      <p:ext uri="{BB962C8B-B14F-4D97-AF65-F5344CB8AC3E}">
        <p14:creationId xmlns:p14="http://schemas.microsoft.com/office/powerpoint/2010/main" val="394840265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DA5E3A-24F7-42D9-927A-496452B34BDE}"/>
              </a:ext>
            </a:extLst>
          </p:cNvPr>
          <p:cNvSpPr>
            <a:spLocks noGrp="1"/>
          </p:cNvSpPr>
          <p:nvPr>
            <p:ph type="title"/>
          </p:nvPr>
        </p:nvSpPr>
        <p:spPr>
          <a:xfrm>
            <a:off x="2589212" y="655641"/>
            <a:ext cx="8911687" cy="1280890"/>
          </a:xfrm>
        </p:spPr>
        <p:txBody>
          <a:bodyPr/>
          <a:lstStyle/>
          <a:p>
            <a:r>
              <a:rPr lang="fr-FR" dirty="0"/>
              <a:t>Le Plan d’accompagnement personnalisé - PAP</a:t>
            </a:r>
          </a:p>
        </p:txBody>
      </p:sp>
      <p:sp>
        <p:nvSpPr>
          <p:cNvPr id="3" name="Espace réservé du contenu 2">
            <a:extLst>
              <a:ext uri="{FF2B5EF4-FFF2-40B4-BE49-F238E27FC236}">
                <a16:creationId xmlns:a16="http://schemas.microsoft.com/office/drawing/2014/main" id="{55AD7FD0-98BB-462F-88B5-55B448E62E8A}"/>
              </a:ext>
            </a:extLst>
          </p:cNvPr>
          <p:cNvSpPr>
            <a:spLocks noGrp="1"/>
          </p:cNvSpPr>
          <p:nvPr>
            <p:ph idx="1"/>
          </p:nvPr>
        </p:nvSpPr>
        <p:spPr/>
        <p:txBody>
          <a:bodyPr/>
          <a:lstStyle/>
          <a:p>
            <a:r>
              <a:rPr lang="fr-FR" dirty="0"/>
              <a:t>Est établi lorsqu’un trouble des apprentissages est identifié et diagnostiqué par un professionnel de santé</a:t>
            </a:r>
          </a:p>
          <a:p>
            <a:endParaRPr lang="fr-FR" dirty="0"/>
          </a:p>
          <a:p>
            <a:r>
              <a:rPr lang="fr-FR" dirty="0"/>
              <a:t>La demande de PAP doit être validée par le médecin scolaire</a:t>
            </a:r>
          </a:p>
          <a:p>
            <a:endParaRPr lang="fr-FR" dirty="0"/>
          </a:p>
          <a:p>
            <a:r>
              <a:rPr lang="fr-FR" dirty="0"/>
              <a:t>Le PAP peut être établi à l’initiative de la famille ou de l’établissement</a:t>
            </a:r>
          </a:p>
          <a:p>
            <a:endParaRPr lang="fr-FR" dirty="0"/>
          </a:p>
          <a:p>
            <a:r>
              <a:rPr lang="fr-FR" dirty="0"/>
              <a:t>Les médecins scolaires établissent rarement le diagnostic, le recours à un professionnel extérieur est le plus souvent nécessaire</a:t>
            </a:r>
          </a:p>
        </p:txBody>
      </p:sp>
    </p:spTree>
    <p:extLst>
      <p:ext uri="{BB962C8B-B14F-4D97-AF65-F5344CB8AC3E}">
        <p14:creationId xmlns:p14="http://schemas.microsoft.com/office/powerpoint/2010/main" val="310698041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E0CAD3-C458-41E4-9FD7-7EB9D6F64564}"/>
              </a:ext>
            </a:extLst>
          </p:cNvPr>
          <p:cNvSpPr>
            <a:spLocks noGrp="1"/>
          </p:cNvSpPr>
          <p:nvPr>
            <p:ph type="title"/>
          </p:nvPr>
        </p:nvSpPr>
        <p:spPr/>
        <p:txBody>
          <a:bodyPr/>
          <a:lstStyle/>
          <a:p>
            <a:r>
              <a:rPr lang="fr-FR" dirty="0"/>
              <a:t>Le PAP</a:t>
            </a:r>
          </a:p>
        </p:txBody>
      </p:sp>
      <p:sp>
        <p:nvSpPr>
          <p:cNvPr id="3" name="Espace réservé du contenu 2">
            <a:extLst>
              <a:ext uri="{FF2B5EF4-FFF2-40B4-BE49-F238E27FC236}">
                <a16:creationId xmlns:a16="http://schemas.microsoft.com/office/drawing/2014/main" id="{8724A845-D174-42B0-81B5-682BDB52411A}"/>
              </a:ext>
            </a:extLst>
          </p:cNvPr>
          <p:cNvSpPr>
            <a:spLocks noGrp="1"/>
          </p:cNvSpPr>
          <p:nvPr>
            <p:ph idx="1"/>
          </p:nvPr>
        </p:nvSpPr>
        <p:spPr/>
        <p:txBody>
          <a:bodyPr>
            <a:normAutofit fontScale="92500" lnSpcReduction="10000"/>
          </a:bodyPr>
          <a:lstStyle/>
          <a:p>
            <a:r>
              <a:rPr lang="fr-FR" dirty="0"/>
              <a:t>Ouvre droit à des aménagements et adaptations pédagogiques dans la classe</a:t>
            </a:r>
          </a:p>
          <a:p>
            <a:endParaRPr lang="fr-FR" dirty="0"/>
          </a:p>
          <a:p>
            <a:r>
              <a:rPr lang="fr-FR" dirty="0"/>
              <a:t>Ouvre droit à des aménagements et adaptations aux examens</a:t>
            </a:r>
          </a:p>
          <a:p>
            <a:endParaRPr lang="fr-FR" dirty="0"/>
          </a:p>
          <a:p>
            <a:r>
              <a:rPr lang="fr-FR" dirty="0"/>
              <a:t>Ne permet pas une prise en charge financière des soins </a:t>
            </a:r>
          </a:p>
          <a:p>
            <a:endParaRPr lang="fr-FR" dirty="0"/>
          </a:p>
          <a:p>
            <a:r>
              <a:rPr lang="fr-FR" dirty="0"/>
              <a:t>Ne permet par l’intervention d’un AESH</a:t>
            </a:r>
          </a:p>
          <a:p>
            <a:endParaRPr lang="fr-FR" dirty="0"/>
          </a:p>
          <a:p>
            <a:pPr marL="0" indent="0">
              <a:buNone/>
            </a:pPr>
            <a:endParaRPr lang="fr-FR" dirty="0"/>
          </a:p>
          <a:p>
            <a:pPr algn="r"/>
            <a:r>
              <a:rPr lang="fr-FR" dirty="0"/>
              <a:t>Référence : Bulletin officiel n° 5 du 29 janvier 2015</a:t>
            </a:r>
          </a:p>
        </p:txBody>
      </p:sp>
    </p:spTree>
    <p:extLst>
      <p:ext uri="{BB962C8B-B14F-4D97-AF65-F5344CB8AC3E}">
        <p14:creationId xmlns:p14="http://schemas.microsoft.com/office/powerpoint/2010/main" val="226397197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C834D9-EE73-4414-8CBE-43C8016AAC45}"/>
              </a:ext>
            </a:extLst>
          </p:cNvPr>
          <p:cNvSpPr>
            <a:spLocks noGrp="1"/>
          </p:cNvSpPr>
          <p:nvPr>
            <p:ph type="title"/>
          </p:nvPr>
        </p:nvSpPr>
        <p:spPr/>
        <p:txBody>
          <a:bodyPr/>
          <a:lstStyle/>
          <a:p>
            <a:r>
              <a:rPr lang="fr-FR" dirty="0"/>
              <a:t>Le Programme Personnalisé de Réussite éducative - PPRE</a:t>
            </a:r>
          </a:p>
        </p:txBody>
      </p:sp>
      <p:sp>
        <p:nvSpPr>
          <p:cNvPr id="3" name="Espace réservé du contenu 2">
            <a:extLst>
              <a:ext uri="{FF2B5EF4-FFF2-40B4-BE49-F238E27FC236}">
                <a16:creationId xmlns:a16="http://schemas.microsoft.com/office/drawing/2014/main" id="{062E4129-737E-4DB5-86D9-B18353DB8EF8}"/>
              </a:ext>
            </a:extLst>
          </p:cNvPr>
          <p:cNvSpPr>
            <a:spLocks noGrp="1"/>
          </p:cNvSpPr>
          <p:nvPr>
            <p:ph idx="1"/>
          </p:nvPr>
        </p:nvSpPr>
        <p:spPr/>
        <p:txBody>
          <a:bodyPr/>
          <a:lstStyle/>
          <a:p>
            <a:r>
              <a:rPr lang="fr-FR" dirty="0"/>
              <a:t>Est établi sur l’initiative de l’équipe enseignante</a:t>
            </a:r>
          </a:p>
          <a:p>
            <a:endParaRPr lang="fr-FR" dirty="0"/>
          </a:p>
          <a:p>
            <a:r>
              <a:rPr lang="fr-FR" dirty="0"/>
              <a:t>Est destiné à accompagner l’élève ayant des difficultés ponctuelles ou en lien avec un domaine d’activité précis</a:t>
            </a:r>
          </a:p>
          <a:p>
            <a:endParaRPr lang="fr-FR" dirty="0"/>
          </a:p>
          <a:p>
            <a:r>
              <a:rPr lang="fr-FR" dirty="0"/>
              <a:t>Est établi pour un temps donné, doit faire l’objet d’un bilan puis d’une réévaluation</a:t>
            </a:r>
          </a:p>
          <a:p>
            <a:endParaRPr lang="fr-FR" dirty="0"/>
          </a:p>
          <a:p>
            <a:r>
              <a:rPr lang="fr-FR" dirty="0"/>
              <a:t>Est présenté aux parents qui le signent </a:t>
            </a:r>
          </a:p>
        </p:txBody>
      </p:sp>
    </p:spTree>
    <p:extLst>
      <p:ext uri="{BB962C8B-B14F-4D97-AF65-F5344CB8AC3E}">
        <p14:creationId xmlns:p14="http://schemas.microsoft.com/office/powerpoint/2010/main" val="215531759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D69489-1095-496F-B96A-0D4C4CD484F2}"/>
              </a:ext>
            </a:extLst>
          </p:cNvPr>
          <p:cNvSpPr>
            <a:spLocks noGrp="1"/>
          </p:cNvSpPr>
          <p:nvPr>
            <p:ph type="title"/>
          </p:nvPr>
        </p:nvSpPr>
        <p:spPr/>
        <p:txBody>
          <a:bodyPr/>
          <a:lstStyle/>
          <a:p>
            <a:r>
              <a:rPr lang="fr-FR" dirty="0"/>
              <a:t>Le PPRE</a:t>
            </a:r>
          </a:p>
        </p:txBody>
      </p:sp>
      <p:sp>
        <p:nvSpPr>
          <p:cNvPr id="3" name="Espace réservé du contenu 2">
            <a:extLst>
              <a:ext uri="{FF2B5EF4-FFF2-40B4-BE49-F238E27FC236}">
                <a16:creationId xmlns:a16="http://schemas.microsoft.com/office/drawing/2014/main" id="{CEB478A4-C577-490B-96EB-87E824024142}"/>
              </a:ext>
            </a:extLst>
          </p:cNvPr>
          <p:cNvSpPr>
            <a:spLocks noGrp="1"/>
          </p:cNvSpPr>
          <p:nvPr>
            <p:ph idx="1"/>
          </p:nvPr>
        </p:nvSpPr>
        <p:spPr/>
        <p:txBody>
          <a:bodyPr/>
          <a:lstStyle/>
          <a:p>
            <a:r>
              <a:rPr lang="fr-FR" dirty="0"/>
              <a:t>Permet à l’élève de bénéficier de pratiques pédagogiques différenciées en classe</a:t>
            </a:r>
          </a:p>
          <a:p>
            <a:endParaRPr lang="fr-FR" dirty="0"/>
          </a:p>
          <a:p>
            <a:r>
              <a:rPr lang="fr-FR" dirty="0"/>
              <a:t>N’ouvre pas droit à des aménagements aux examens, ni à l’accompagnement par AESH, ni à une prise en charge financière</a:t>
            </a:r>
          </a:p>
          <a:p>
            <a:endParaRPr lang="fr-FR" dirty="0"/>
          </a:p>
          <a:p>
            <a:r>
              <a:rPr lang="fr-FR" dirty="0"/>
              <a:t>Outil de « premier niveau » pour les enseignants qui sont confrontés aux difficultés d’un de leurs élèves</a:t>
            </a:r>
          </a:p>
        </p:txBody>
      </p:sp>
    </p:spTree>
    <p:extLst>
      <p:ext uri="{BB962C8B-B14F-4D97-AF65-F5344CB8AC3E}">
        <p14:creationId xmlns:p14="http://schemas.microsoft.com/office/powerpoint/2010/main" val="297190258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57A44E-2234-4E25-837E-360A05C8D85D}"/>
              </a:ext>
            </a:extLst>
          </p:cNvPr>
          <p:cNvSpPr>
            <a:spLocks noGrp="1"/>
          </p:cNvSpPr>
          <p:nvPr>
            <p:ph type="title"/>
          </p:nvPr>
        </p:nvSpPr>
        <p:spPr/>
        <p:txBody>
          <a:bodyPr/>
          <a:lstStyle/>
          <a:p>
            <a:r>
              <a:rPr lang="fr-FR" dirty="0"/>
              <a:t>Le Projet d’accueil individuel - PAI</a:t>
            </a:r>
          </a:p>
        </p:txBody>
      </p:sp>
      <p:sp>
        <p:nvSpPr>
          <p:cNvPr id="3" name="Espace réservé du contenu 2">
            <a:extLst>
              <a:ext uri="{FF2B5EF4-FFF2-40B4-BE49-F238E27FC236}">
                <a16:creationId xmlns:a16="http://schemas.microsoft.com/office/drawing/2014/main" id="{95576E9D-8131-496F-B9A3-C31098DB0FBC}"/>
              </a:ext>
            </a:extLst>
          </p:cNvPr>
          <p:cNvSpPr>
            <a:spLocks noGrp="1"/>
          </p:cNvSpPr>
          <p:nvPr>
            <p:ph idx="1"/>
          </p:nvPr>
        </p:nvSpPr>
        <p:spPr/>
        <p:txBody>
          <a:bodyPr/>
          <a:lstStyle/>
          <a:p>
            <a:r>
              <a:rPr lang="fr-FR" dirty="0"/>
              <a:t>Est établi lorsque l’élève souffre d’une pathologie nécessitant une prise médicamenteuse sur le temps scolaire ou une attitude spécifique à suivre en cas d’urgence</a:t>
            </a:r>
          </a:p>
          <a:p>
            <a:endParaRPr lang="fr-FR" dirty="0"/>
          </a:p>
          <a:p>
            <a:r>
              <a:rPr lang="fr-FR" dirty="0"/>
              <a:t>Est nécessairement établi par un médecin, généralement par le médecin qui suit l’enfant pour la pathologie identifié</a:t>
            </a:r>
          </a:p>
          <a:p>
            <a:endParaRPr lang="fr-FR" dirty="0"/>
          </a:p>
          <a:p>
            <a:r>
              <a:rPr lang="fr-FR" dirty="0"/>
              <a:t>Est ensuite validé par le chef d’établissement, qui en informe l’ensemble de la communauté éducative </a:t>
            </a:r>
          </a:p>
        </p:txBody>
      </p:sp>
    </p:spTree>
    <p:extLst>
      <p:ext uri="{BB962C8B-B14F-4D97-AF65-F5344CB8AC3E}">
        <p14:creationId xmlns:p14="http://schemas.microsoft.com/office/powerpoint/2010/main" val="97848949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212924-4A3B-448B-8E90-7307F8A96E6E}"/>
              </a:ext>
            </a:extLst>
          </p:cNvPr>
          <p:cNvSpPr>
            <a:spLocks noGrp="1"/>
          </p:cNvSpPr>
          <p:nvPr>
            <p:ph type="title"/>
          </p:nvPr>
        </p:nvSpPr>
        <p:spPr>
          <a:xfrm>
            <a:off x="2319389" y="1748852"/>
            <a:ext cx="8915399" cy="3117040"/>
          </a:xfrm>
        </p:spPr>
        <p:txBody>
          <a:bodyPr/>
          <a:lstStyle/>
          <a:p>
            <a:r>
              <a:rPr lang="fr-FR" dirty="0"/>
              <a:t>3. PPS et reconnaissance de Handicap </a:t>
            </a:r>
          </a:p>
        </p:txBody>
      </p:sp>
    </p:spTree>
    <p:extLst>
      <p:ext uri="{BB962C8B-B14F-4D97-AF65-F5344CB8AC3E}">
        <p14:creationId xmlns:p14="http://schemas.microsoft.com/office/powerpoint/2010/main" val="102259896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D46176-41A1-44AD-87BB-857262FC85BA}"/>
              </a:ext>
            </a:extLst>
          </p:cNvPr>
          <p:cNvSpPr>
            <a:spLocks noGrp="1"/>
          </p:cNvSpPr>
          <p:nvPr>
            <p:ph type="title"/>
          </p:nvPr>
        </p:nvSpPr>
        <p:spPr/>
        <p:txBody>
          <a:bodyPr/>
          <a:lstStyle/>
          <a:p>
            <a:r>
              <a:rPr lang="fr-FR" dirty="0"/>
              <a:t>La Première demande</a:t>
            </a:r>
          </a:p>
        </p:txBody>
      </p:sp>
      <p:sp>
        <p:nvSpPr>
          <p:cNvPr id="3" name="Espace réservé du contenu 2">
            <a:extLst>
              <a:ext uri="{FF2B5EF4-FFF2-40B4-BE49-F238E27FC236}">
                <a16:creationId xmlns:a16="http://schemas.microsoft.com/office/drawing/2014/main" id="{1E1691EC-BDDB-4C70-8A3C-16894004D3BF}"/>
              </a:ext>
            </a:extLst>
          </p:cNvPr>
          <p:cNvSpPr>
            <a:spLocks noGrp="1"/>
          </p:cNvSpPr>
          <p:nvPr>
            <p:ph idx="1"/>
          </p:nvPr>
        </p:nvSpPr>
        <p:spPr>
          <a:xfrm>
            <a:off x="2143593" y="2133600"/>
            <a:ext cx="9361019" cy="3777622"/>
          </a:xfrm>
        </p:spPr>
        <p:txBody>
          <a:bodyPr/>
          <a:lstStyle/>
          <a:p>
            <a:r>
              <a:rPr lang="fr-FR" dirty="0"/>
              <a:t>Est déposée par la famille auprès de la MDPH du département de résidence</a:t>
            </a:r>
          </a:p>
          <a:p>
            <a:endParaRPr lang="fr-FR" dirty="0"/>
          </a:p>
          <a:p>
            <a:r>
              <a:rPr lang="fr-FR" dirty="0"/>
              <a:t>Le Certificat médical (</a:t>
            </a:r>
            <a:r>
              <a:rPr lang="fr-FR" dirty="0" err="1"/>
              <a:t>Cerfa</a:t>
            </a:r>
            <a:r>
              <a:rPr lang="fr-FR" dirty="0"/>
              <a:t> 15695*01) est obligatoire</a:t>
            </a:r>
          </a:p>
          <a:p>
            <a:endParaRPr lang="fr-FR" dirty="0"/>
          </a:p>
          <a:p>
            <a:r>
              <a:rPr lang="fr-FR" dirty="0"/>
              <a:t>Le dossier administratif aussi (</a:t>
            </a:r>
            <a:r>
              <a:rPr lang="fr-FR" dirty="0" err="1"/>
              <a:t>Cerfa</a:t>
            </a:r>
            <a:r>
              <a:rPr lang="fr-FR" dirty="0"/>
              <a:t> 15692*01)</a:t>
            </a:r>
          </a:p>
          <a:p>
            <a:endParaRPr lang="fr-FR" dirty="0"/>
          </a:p>
          <a:p>
            <a:r>
              <a:rPr lang="fr-FR" dirty="0"/>
              <a:t>Ainsi que les pièces administratives (CNI, justificatif de domicile)</a:t>
            </a:r>
          </a:p>
          <a:p>
            <a:endParaRPr lang="fr-FR" dirty="0"/>
          </a:p>
          <a:p>
            <a:r>
              <a:rPr lang="fr-FR" dirty="0"/>
              <a:t>Y joindre les Bilans (orthophonie, psychomotricité, psychologie, ergothérapie..)</a:t>
            </a:r>
          </a:p>
        </p:txBody>
      </p:sp>
    </p:spTree>
    <p:extLst>
      <p:ext uri="{BB962C8B-B14F-4D97-AF65-F5344CB8AC3E}">
        <p14:creationId xmlns:p14="http://schemas.microsoft.com/office/powerpoint/2010/main" val="320492743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B90BC7-4993-4AA2-803E-E47ABB77A001}"/>
              </a:ext>
            </a:extLst>
          </p:cNvPr>
          <p:cNvSpPr>
            <a:spLocks noGrp="1"/>
          </p:cNvSpPr>
          <p:nvPr>
            <p:ph type="title"/>
          </p:nvPr>
        </p:nvSpPr>
        <p:spPr/>
        <p:txBody>
          <a:bodyPr/>
          <a:lstStyle/>
          <a:p>
            <a:r>
              <a:rPr lang="fr-FR" dirty="0"/>
              <a:t>Points abordés : </a:t>
            </a:r>
          </a:p>
        </p:txBody>
      </p:sp>
      <p:sp>
        <p:nvSpPr>
          <p:cNvPr id="3" name="Espace réservé du contenu 2">
            <a:extLst>
              <a:ext uri="{FF2B5EF4-FFF2-40B4-BE49-F238E27FC236}">
                <a16:creationId xmlns:a16="http://schemas.microsoft.com/office/drawing/2014/main" id="{9D1BB7AA-81C2-4DA1-AFB5-6569F27DBEEC}"/>
              </a:ext>
            </a:extLst>
          </p:cNvPr>
          <p:cNvSpPr>
            <a:spLocks noGrp="1"/>
          </p:cNvSpPr>
          <p:nvPr>
            <p:ph idx="1"/>
          </p:nvPr>
        </p:nvSpPr>
        <p:spPr>
          <a:xfrm>
            <a:off x="2589212" y="1905001"/>
            <a:ext cx="8915400" cy="4210986"/>
          </a:xfrm>
        </p:spPr>
        <p:txBody>
          <a:bodyPr>
            <a:normAutofit lnSpcReduction="10000"/>
          </a:bodyPr>
          <a:lstStyle/>
          <a:p>
            <a:pPr>
              <a:buAutoNum type="arabicParenR"/>
            </a:pPr>
            <a:r>
              <a:rPr lang="fr-FR" sz="2400" dirty="0"/>
              <a:t>Inclusion scolaire : que dit la Loi ?</a:t>
            </a:r>
          </a:p>
          <a:p>
            <a:pPr>
              <a:buAutoNum type="arabicParenR"/>
            </a:pPr>
            <a:endParaRPr lang="fr-FR" sz="2400" dirty="0"/>
          </a:p>
          <a:p>
            <a:pPr>
              <a:buFont typeface="Wingdings 3" charset="2"/>
              <a:buAutoNum type="arabicParenR"/>
            </a:pPr>
            <a:r>
              <a:rPr lang="fr-FR" sz="2400" dirty="0"/>
              <a:t>« Avant » la reconnaissance de handicap, qui solliciter ? Pour quoi ?</a:t>
            </a:r>
          </a:p>
          <a:p>
            <a:pPr marL="0" indent="0">
              <a:buNone/>
            </a:pPr>
            <a:endParaRPr lang="fr-FR" sz="2400" dirty="0"/>
          </a:p>
          <a:p>
            <a:pPr marL="0" indent="0">
              <a:buNone/>
            </a:pPr>
            <a:r>
              <a:rPr lang="fr-FR" sz="2400" dirty="0"/>
              <a:t>3) Projet personnalisé de scolarisation et reconnaissance de handicap </a:t>
            </a:r>
          </a:p>
          <a:p>
            <a:pPr marL="0" indent="0">
              <a:buNone/>
            </a:pPr>
            <a:endParaRPr lang="fr-FR" sz="2400" dirty="0"/>
          </a:p>
          <a:p>
            <a:pPr marL="0" indent="0">
              <a:buNone/>
            </a:pPr>
            <a:r>
              <a:rPr lang="fr-FR" sz="2400" dirty="0"/>
              <a:t>4) Quel recours quand le droit à compensation n’est pas mis en œuvre ?</a:t>
            </a:r>
          </a:p>
          <a:p>
            <a:pPr marL="0" indent="0">
              <a:buNone/>
            </a:pPr>
            <a:endParaRPr lang="fr-FR" sz="2400" dirty="0"/>
          </a:p>
          <a:p>
            <a:pPr>
              <a:buAutoNum type="arabicParenR"/>
            </a:pPr>
            <a:endParaRPr lang="fr-FR" dirty="0"/>
          </a:p>
        </p:txBody>
      </p:sp>
    </p:spTree>
    <p:extLst>
      <p:ext uri="{BB962C8B-B14F-4D97-AF65-F5344CB8AC3E}">
        <p14:creationId xmlns:p14="http://schemas.microsoft.com/office/powerpoint/2010/main" val="332878098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3D7B3F-E368-4703-BD29-9E986155F169}"/>
              </a:ext>
            </a:extLst>
          </p:cNvPr>
          <p:cNvSpPr>
            <a:spLocks noGrp="1"/>
          </p:cNvSpPr>
          <p:nvPr>
            <p:ph type="title"/>
          </p:nvPr>
        </p:nvSpPr>
        <p:spPr/>
        <p:txBody>
          <a:bodyPr/>
          <a:lstStyle/>
          <a:p>
            <a:r>
              <a:rPr lang="fr-FR" dirty="0"/>
              <a:t>Le rôle de la MDPH </a:t>
            </a:r>
          </a:p>
        </p:txBody>
      </p:sp>
      <p:sp>
        <p:nvSpPr>
          <p:cNvPr id="3" name="Espace réservé du contenu 2">
            <a:extLst>
              <a:ext uri="{FF2B5EF4-FFF2-40B4-BE49-F238E27FC236}">
                <a16:creationId xmlns:a16="http://schemas.microsoft.com/office/drawing/2014/main" id="{B2569DFC-6A96-4F02-A28B-A1594CC8D87B}"/>
              </a:ext>
            </a:extLst>
          </p:cNvPr>
          <p:cNvSpPr>
            <a:spLocks noGrp="1"/>
          </p:cNvSpPr>
          <p:nvPr>
            <p:ph idx="1"/>
          </p:nvPr>
        </p:nvSpPr>
        <p:spPr/>
        <p:txBody>
          <a:bodyPr/>
          <a:lstStyle/>
          <a:p>
            <a:r>
              <a:rPr lang="fr-FR" dirty="0"/>
              <a:t>La CDAPH examine les demandes</a:t>
            </a:r>
          </a:p>
          <a:p>
            <a:endParaRPr lang="fr-FR" dirty="0"/>
          </a:p>
          <a:p>
            <a:r>
              <a:rPr lang="fr-FR" dirty="0"/>
              <a:t>Elle statue sur les demandes de droits</a:t>
            </a:r>
          </a:p>
          <a:p>
            <a:endParaRPr lang="fr-FR" dirty="0"/>
          </a:p>
          <a:p>
            <a:r>
              <a:rPr lang="fr-FR" dirty="0"/>
              <a:t>Elle émet des Notifications en ce sens </a:t>
            </a:r>
          </a:p>
          <a:p>
            <a:endParaRPr lang="fr-FR" dirty="0"/>
          </a:p>
          <a:p>
            <a:r>
              <a:rPr lang="fr-FR" dirty="0"/>
              <a:t>Ces notifications (papiers) sont à conserver par la famille !</a:t>
            </a:r>
          </a:p>
        </p:txBody>
      </p:sp>
    </p:spTree>
    <p:extLst>
      <p:ext uri="{BB962C8B-B14F-4D97-AF65-F5344CB8AC3E}">
        <p14:creationId xmlns:p14="http://schemas.microsoft.com/office/powerpoint/2010/main" val="34857896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0BE8C3-AA9D-43E7-B566-6AD7FC932DCE}"/>
              </a:ext>
            </a:extLst>
          </p:cNvPr>
          <p:cNvSpPr>
            <a:spLocks noGrp="1"/>
          </p:cNvSpPr>
          <p:nvPr>
            <p:ph type="title"/>
          </p:nvPr>
        </p:nvSpPr>
        <p:spPr>
          <a:xfrm>
            <a:off x="2592925" y="624110"/>
            <a:ext cx="8911687" cy="1744336"/>
          </a:xfrm>
        </p:spPr>
        <p:txBody>
          <a:bodyPr>
            <a:normAutofit/>
          </a:bodyPr>
          <a:lstStyle/>
          <a:p>
            <a:r>
              <a:rPr lang="fr-FR" dirty="0"/>
              <a:t>L’ERSEH – enseignant référent à la scolarisation des élèves en situation de handicap </a:t>
            </a:r>
          </a:p>
        </p:txBody>
      </p:sp>
      <p:sp>
        <p:nvSpPr>
          <p:cNvPr id="3" name="Espace réservé du contenu 2">
            <a:extLst>
              <a:ext uri="{FF2B5EF4-FFF2-40B4-BE49-F238E27FC236}">
                <a16:creationId xmlns:a16="http://schemas.microsoft.com/office/drawing/2014/main" id="{A3053A9C-13A9-4145-8B34-370037B4D869}"/>
              </a:ext>
            </a:extLst>
          </p:cNvPr>
          <p:cNvSpPr>
            <a:spLocks noGrp="1"/>
          </p:cNvSpPr>
          <p:nvPr>
            <p:ph idx="1"/>
          </p:nvPr>
        </p:nvSpPr>
        <p:spPr>
          <a:xfrm>
            <a:off x="2589212" y="2668248"/>
            <a:ext cx="8915400" cy="3242973"/>
          </a:xfrm>
        </p:spPr>
        <p:txBody>
          <a:bodyPr/>
          <a:lstStyle/>
          <a:p>
            <a:r>
              <a:rPr lang="fr-FR" dirty="0"/>
              <a:t>Missions définies dans la Circulaire N°2006-126 DU 17-8-2006</a:t>
            </a:r>
          </a:p>
          <a:p>
            <a:endParaRPr lang="fr-FR" dirty="0"/>
          </a:p>
          <a:p>
            <a:r>
              <a:rPr lang="fr-FR" dirty="0"/>
              <a:t>« intervient principalement après décision de la commission des droits et de l’autonomie des personnes handicapées (CDA) », soit après la reconnaissance de handicap par la MDPH</a:t>
            </a:r>
          </a:p>
          <a:p>
            <a:pPr marL="0" indent="0">
              <a:buNone/>
            </a:pPr>
            <a:endParaRPr lang="fr-FR" dirty="0"/>
          </a:p>
          <a:p>
            <a:r>
              <a:rPr lang="fr-FR" dirty="0"/>
              <a:t>Intervient sur des établissements dont la liste est définie par l’Inspecteur de l’</a:t>
            </a:r>
            <a:r>
              <a:rPr lang="fr-FR" dirty="0" err="1"/>
              <a:t>Education</a:t>
            </a:r>
            <a:r>
              <a:rPr lang="fr-FR" dirty="0"/>
              <a:t> nationale ASH</a:t>
            </a:r>
          </a:p>
        </p:txBody>
      </p:sp>
    </p:spTree>
    <p:extLst>
      <p:ext uri="{BB962C8B-B14F-4D97-AF65-F5344CB8AC3E}">
        <p14:creationId xmlns:p14="http://schemas.microsoft.com/office/powerpoint/2010/main" val="403477050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DCF5F7-E79C-411A-818A-6A613E91A585}"/>
              </a:ext>
            </a:extLst>
          </p:cNvPr>
          <p:cNvSpPr>
            <a:spLocks noGrp="1"/>
          </p:cNvSpPr>
          <p:nvPr>
            <p:ph type="title"/>
          </p:nvPr>
        </p:nvSpPr>
        <p:spPr/>
        <p:txBody>
          <a:bodyPr/>
          <a:lstStyle/>
          <a:p>
            <a:r>
              <a:rPr lang="fr-FR" dirty="0"/>
              <a:t>L’</a:t>
            </a:r>
            <a:r>
              <a:rPr lang="fr-FR" dirty="0" err="1"/>
              <a:t>Equipe</a:t>
            </a:r>
            <a:r>
              <a:rPr lang="fr-FR" dirty="0"/>
              <a:t> de Suivi de Scolarisation – ESS</a:t>
            </a:r>
          </a:p>
        </p:txBody>
      </p:sp>
      <p:sp>
        <p:nvSpPr>
          <p:cNvPr id="3" name="Espace réservé du contenu 2">
            <a:extLst>
              <a:ext uri="{FF2B5EF4-FFF2-40B4-BE49-F238E27FC236}">
                <a16:creationId xmlns:a16="http://schemas.microsoft.com/office/drawing/2014/main" id="{76CE0132-DB10-4C3A-9876-5EF48AB4BDF2}"/>
              </a:ext>
            </a:extLst>
          </p:cNvPr>
          <p:cNvSpPr>
            <a:spLocks noGrp="1"/>
          </p:cNvSpPr>
          <p:nvPr>
            <p:ph idx="1"/>
          </p:nvPr>
        </p:nvSpPr>
        <p:spPr>
          <a:xfrm>
            <a:off x="2589212" y="2133600"/>
            <a:ext cx="8915400" cy="4100290"/>
          </a:xfrm>
        </p:spPr>
        <p:txBody>
          <a:bodyPr>
            <a:normAutofit fontScale="92500" lnSpcReduction="10000"/>
          </a:bodyPr>
          <a:lstStyle/>
          <a:p>
            <a:r>
              <a:rPr lang="fr-FR" dirty="0"/>
              <a:t>C’est une réunion animée par l’ERSEH</a:t>
            </a:r>
          </a:p>
          <a:p>
            <a:endParaRPr lang="fr-FR" dirty="0"/>
          </a:p>
          <a:p>
            <a:r>
              <a:rPr lang="fr-FR" dirty="0"/>
              <a:t>Au moins une ESS par an pour chaque élève en situation de handicap</a:t>
            </a:r>
          </a:p>
          <a:p>
            <a:endParaRPr lang="fr-FR" dirty="0"/>
          </a:p>
          <a:p>
            <a:r>
              <a:rPr lang="fr-FR" dirty="0"/>
              <a:t>L’ESS réunit nécessairement les parents ou représentants légaux de l’élève, et l’ERSEH</a:t>
            </a:r>
          </a:p>
          <a:p>
            <a:pPr marL="0" indent="0">
              <a:buNone/>
            </a:pPr>
            <a:endParaRPr lang="fr-FR" dirty="0"/>
          </a:p>
          <a:p>
            <a:r>
              <a:rPr lang="fr-FR" dirty="0"/>
              <a:t>Les parents peuvent y convier les soignants </a:t>
            </a:r>
          </a:p>
          <a:p>
            <a:r>
              <a:rPr lang="fr-FR" dirty="0"/>
              <a:t>La présence du chef d’établissement et du professeur principal est habituelle ; celle de l’infirmière scolaire, du CPE, de la psychologue de l’établissement courante. </a:t>
            </a:r>
          </a:p>
          <a:p>
            <a:r>
              <a:rPr lang="fr-FR" dirty="0"/>
              <a:t>Présence de l’AESH le cas échéant.</a:t>
            </a:r>
          </a:p>
          <a:p>
            <a:endParaRPr lang="fr-FR" dirty="0"/>
          </a:p>
          <a:p>
            <a:pPr marL="0" indent="0">
              <a:buNone/>
            </a:pPr>
            <a:endParaRPr lang="fr-FR" dirty="0"/>
          </a:p>
          <a:p>
            <a:endParaRPr lang="fr-FR" dirty="0"/>
          </a:p>
          <a:p>
            <a:endParaRPr lang="fr-FR" dirty="0"/>
          </a:p>
          <a:p>
            <a:endParaRPr lang="fr-FR" dirty="0"/>
          </a:p>
        </p:txBody>
      </p:sp>
    </p:spTree>
    <p:extLst>
      <p:ext uri="{BB962C8B-B14F-4D97-AF65-F5344CB8AC3E}">
        <p14:creationId xmlns:p14="http://schemas.microsoft.com/office/powerpoint/2010/main" val="362035941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F0C4A0-F509-4264-96EB-A5F1895C0F7C}"/>
              </a:ext>
            </a:extLst>
          </p:cNvPr>
          <p:cNvSpPr>
            <a:spLocks noGrp="1"/>
          </p:cNvSpPr>
          <p:nvPr>
            <p:ph type="title"/>
          </p:nvPr>
        </p:nvSpPr>
        <p:spPr>
          <a:xfrm>
            <a:off x="4482059" y="624110"/>
            <a:ext cx="7022553" cy="949857"/>
          </a:xfrm>
        </p:spPr>
        <p:txBody>
          <a:bodyPr/>
          <a:lstStyle/>
          <a:p>
            <a:r>
              <a:rPr lang="fr-FR" dirty="0"/>
              <a:t>Le </a:t>
            </a:r>
            <a:r>
              <a:rPr lang="fr-FR" dirty="0" err="1"/>
              <a:t>GEVAsco</a:t>
            </a:r>
            <a:endParaRPr lang="fr-FR" dirty="0"/>
          </a:p>
        </p:txBody>
      </p:sp>
      <p:sp>
        <p:nvSpPr>
          <p:cNvPr id="3" name="Espace réservé du contenu 2">
            <a:extLst>
              <a:ext uri="{FF2B5EF4-FFF2-40B4-BE49-F238E27FC236}">
                <a16:creationId xmlns:a16="http://schemas.microsoft.com/office/drawing/2014/main" id="{A319C686-3C6C-4DC6-9F4A-9E7A0F0A260D}"/>
              </a:ext>
            </a:extLst>
          </p:cNvPr>
          <p:cNvSpPr>
            <a:spLocks noGrp="1"/>
          </p:cNvSpPr>
          <p:nvPr>
            <p:ph idx="1"/>
          </p:nvPr>
        </p:nvSpPr>
        <p:spPr>
          <a:xfrm>
            <a:off x="2589212" y="1758846"/>
            <a:ext cx="8915400" cy="3777622"/>
          </a:xfrm>
        </p:spPr>
        <p:txBody>
          <a:bodyPr>
            <a:normAutofit fontScale="77500" lnSpcReduction="20000"/>
          </a:bodyPr>
          <a:lstStyle/>
          <a:p>
            <a:r>
              <a:rPr lang="fr-FR" dirty="0"/>
              <a:t>Au cours de l’ESS, l’ERSEH rédige le </a:t>
            </a:r>
            <a:r>
              <a:rPr lang="fr-FR" dirty="0" err="1"/>
              <a:t>GEVAsco</a:t>
            </a:r>
            <a:r>
              <a:rPr lang="fr-FR" dirty="0"/>
              <a:t> (Guide d’évaluation des besoins de compensation en matière de scolarisation)</a:t>
            </a:r>
          </a:p>
          <a:p>
            <a:endParaRPr lang="fr-FR" dirty="0"/>
          </a:p>
          <a:p>
            <a:r>
              <a:rPr lang="fr-FR" dirty="0"/>
              <a:t>Ce </a:t>
            </a:r>
            <a:r>
              <a:rPr lang="fr-FR" dirty="0" err="1"/>
              <a:t>GEVAsco</a:t>
            </a:r>
            <a:r>
              <a:rPr lang="fr-FR" dirty="0"/>
              <a:t> comprend des éléments administratifs, un rappel sur le parcours de l’élève et une liste des soins en cours.</a:t>
            </a:r>
          </a:p>
          <a:p>
            <a:pPr marL="0" indent="0">
              <a:buNone/>
            </a:pPr>
            <a:endParaRPr lang="fr-FR" dirty="0"/>
          </a:p>
          <a:p>
            <a:r>
              <a:rPr lang="fr-FR" dirty="0"/>
              <a:t>Il évoque le niveau scolaire de l’élève au regard des attendus de sa classe d’âge, décrit les adaptations pédagogiques qui sont mises en place ou seraient utiles, et les besoins de l’élève</a:t>
            </a:r>
          </a:p>
          <a:p>
            <a:endParaRPr lang="fr-FR" dirty="0"/>
          </a:p>
          <a:p>
            <a:r>
              <a:rPr lang="fr-FR" dirty="0"/>
              <a:t>Il fait enfin le point sur les perspectives et sur les demandes exprimées à la MDPH</a:t>
            </a:r>
          </a:p>
          <a:p>
            <a:endParaRPr lang="fr-FR" dirty="0"/>
          </a:p>
          <a:p>
            <a:r>
              <a:rPr lang="fr-FR" dirty="0"/>
              <a:t>Le </a:t>
            </a:r>
            <a:r>
              <a:rPr lang="fr-FR" dirty="0" err="1"/>
              <a:t>GEVAsco</a:t>
            </a:r>
            <a:r>
              <a:rPr lang="fr-FR" dirty="0"/>
              <a:t> est un document que les parents doivent conservé. </a:t>
            </a:r>
          </a:p>
          <a:p>
            <a:pPr marL="0" indent="0">
              <a:buNone/>
            </a:pPr>
            <a:endParaRPr lang="fr-FR" dirty="0"/>
          </a:p>
          <a:p>
            <a:r>
              <a:rPr lang="fr-FR" dirty="0"/>
              <a:t>Il est adressé à la MDPH, soit par l’ERSEH (à Paris), soit par les parents (ailleurs) </a:t>
            </a:r>
          </a:p>
          <a:p>
            <a:endParaRPr lang="fr-FR" dirty="0"/>
          </a:p>
          <a:p>
            <a:endParaRPr lang="fr-FR" dirty="0"/>
          </a:p>
          <a:p>
            <a:endParaRPr lang="fr-FR" dirty="0"/>
          </a:p>
          <a:p>
            <a:endParaRPr lang="fr-FR" dirty="0"/>
          </a:p>
        </p:txBody>
      </p:sp>
    </p:spTree>
    <p:extLst>
      <p:ext uri="{BB962C8B-B14F-4D97-AF65-F5344CB8AC3E}">
        <p14:creationId xmlns:p14="http://schemas.microsoft.com/office/powerpoint/2010/main" val="320870852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6E5605-85A0-420D-B3CC-25230FB578BA}"/>
              </a:ext>
            </a:extLst>
          </p:cNvPr>
          <p:cNvSpPr>
            <a:spLocks noGrp="1"/>
          </p:cNvSpPr>
          <p:nvPr>
            <p:ph type="title"/>
          </p:nvPr>
        </p:nvSpPr>
        <p:spPr/>
        <p:txBody>
          <a:bodyPr/>
          <a:lstStyle/>
          <a:p>
            <a:r>
              <a:rPr lang="fr-FR" dirty="0"/>
              <a:t>L’ERSEH – en dehors des ESS</a:t>
            </a:r>
          </a:p>
        </p:txBody>
      </p:sp>
      <p:sp>
        <p:nvSpPr>
          <p:cNvPr id="3" name="Espace réservé du contenu 2">
            <a:extLst>
              <a:ext uri="{FF2B5EF4-FFF2-40B4-BE49-F238E27FC236}">
                <a16:creationId xmlns:a16="http://schemas.microsoft.com/office/drawing/2014/main" id="{028A9E87-BC7A-4448-A9D3-6C19FF5C15E1}"/>
              </a:ext>
            </a:extLst>
          </p:cNvPr>
          <p:cNvSpPr>
            <a:spLocks noGrp="1"/>
          </p:cNvSpPr>
          <p:nvPr>
            <p:ph idx="1"/>
          </p:nvPr>
        </p:nvSpPr>
        <p:spPr/>
        <p:txBody>
          <a:bodyPr/>
          <a:lstStyle/>
          <a:p>
            <a:pPr marL="0" indent="0">
              <a:buNone/>
            </a:pPr>
            <a:endParaRPr lang="fr-FR" dirty="0"/>
          </a:p>
          <a:p>
            <a:r>
              <a:rPr lang="fr-FR" dirty="0"/>
              <a:t>Fait le lien entre la famille, la MDPH, l’établissement scolaire, et les soignants</a:t>
            </a:r>
          </a:p>
          <a:p>
            <a:pPr marL="0" indent="0">
              <a:buNone/>
            </a:pPr>
            <a:r>
              <a:rPr lang="fr-FR" dirty="0"/>
              <a:t> </a:t>
            </a:r>
          </a:p>
          <a:p>
            <a:r>
              <a:rPr lang="fr-FR" dirty="0"/>
              <a:t>Rôle de « personne ressource pour l’école inclusive »</a:t>
            </a:r>
          </a:p>
          <a:p>
            <a:pPr marL="0" indent="0">
              <a:buNone/>
            </a:pPr>
            <a:endParaRPr lang="fr-FR" dirty="0"/>
          </a:p>
          <a:p>
            <a:r>
              <a:rPr lang="fr-FR" dirty="0"/>
              <a:t>« Il tend à assurer la meilleure mise en œuvre possible du projet personnalisé de scolarisation. » </a:t>
            </a:r>
          </a:p>
          <a:p>
            <a:endParaRPr lang="fr-FR" dirty="0"/>
          </a:p>
        </p:txBody>
      </p:sp>
    </p:spTree>
    <p:extLst>
      <p:ext uri="{BB962C8B-B14F-4D97-AF65-F5344CB8AC3E}">
        <p14:creationId xmlns:p14="http://schemas.microsoft.com/office/powerpoint/2010/main" val="6090517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AF7498-B623-495C-B4D9-FEE4758299C0}"/>
              </a:ext>
            </a:extLst>
          </p:cNvPr>
          <p:cNvSpPr>
            <a:spLocks noGrp="1"/>
          </p:cNvSpPr>
          <p:nvPr>
            <p:ph type="title"/>
          </p:nvPr>
        </p:nvSpPr>
        <p:spPr/>
        <p:txBody>
          <a:bodyPr/>
          <a:lstStyle/>
          <a:p>
            <a:r>
              <a:rPr lang="fr-FR" dirty="0"/>
              <a:t>L’Accompagnement humain</a:t>
            </a:r>
          </a:p>
        </p:txBody>
      </p:sp>
      <p:sp>
        <p:nvSpPr>
          <p:cNvPr id="3" name="Espace réservé du contenu 2">
            <a:extLst>
              <a:ext uri="{FF2B5EF4-FFF2-40B4-BE49-F238E27FC236}">
                <a16:creationId xmlns:a16="http://schemas.microsoft.com/office/drawing/2014/main" id="{85E53025-9CAA-48B6-8341-90FF6EFEB6CA}"/>
              </a:ext>
            </a:extLst>
          </p:cNvPr>
          <p:cNvSpPr>
            <a:spLocks noGrp="1"/>
          </p:cNvSpPr>
          <p:nvPr>
            <p:ph idx="1"/>
          </p:nvPr>
        </p:nvSpPr>
        <p:spPr/>
        <p:txBody>
          <a:bodyPr/>
          <a:lstStyle/>
          <a:p>
            <a:r>
              <a:rPr lang="fr-FR" dirty="0"/>
              <a:t>L’accompagnement par AESH (Accompagnant des élèves en situation de handicap) est nécessairement notifié par la MDPH</a:t>
            </a:r>
          </a:p>
          <a:p>
            <a:endParaRPr lang="fr-FR" dirty="0"/>
          </a:p>
          <a:p>
            <a:r>
              <a:rPr lang="fr-FR" dirty="0"/>
              <a:t>C’est la MDPH qui notifie, puis l’</a:t>
            </a:r>
            <a:r>
              <a:rPr lang="fr-FR" dirty="0" err="1"/>
              <a:t>Education</a:t>
            </a:r>
            <a:r>
              <a:rPr lang="fr-FR" dirty="0"/>
              <a:t> Nationale est chargée de mettre en œuvre le droit à l’accompagnement</a:t>
            </a:r>
          </a:p>
          <a:p>
            <a:endParaRPr lang="fr-FR" dirty="0"/>
          </a:p>
          <a:p>
            <a:r>
              <a:rPr lang="fr-FR" dirty="0"/>
              <a:t>Le déficit en personnel AESH sur l’ensemble de la France ne permet pas cette mise en œuvre pour tous les élèves notifiés</a:t>
            </a:r>
          </a:p>
        </p:txBody>
      </p:sp>
    </p:spTree>
    <p:extLst>
      <p:ext uri="{BB962C8B-B14F-4D97-AF65-F5344CB8AC3E}">
        <p14:creationId xmlns:p14="http://schemas.microsoft.com/office/powerpoint/2010/main" val="238905849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038857-1136-4397-88C6-366334B07065}"/>
              </a:ext>
            </a:extLst>
          </p:cNvPr>
          <p:cNvSpPr>
            <a:spLocks noGrp="1"/>
          </p:cNvSpPr>
          <p:nvPr>
            <p:ph type="title"/>
          </p:nvPr>
        </p:nvSpPr>
        <p:spPr>
          <a:xfrm>
            <a:off x="1948721" y="2694600"/>
            <a:ext cx="9675811" cy="1468800"/>
          </a:xfrm>
        </p:spPr>
        <p:txBody>
          <a:bodyPr>
            <a:normAutofit fontScale="90000"/>
          </a:bodyPr>
          <a:lstStyle/>
          <a:p>
            <a:r>
              <a:rPr lang="fr-FR" dirty="0"/>
              <a:t>4. Quel recours quand le droit à compensation n’est pas mis en œuvre ?</a:t>
            </a:r>
          </a:p>
        </p:txBody>
      </p:sp>
    </p:spTree>
    <p:extLst>
      <p:ext uri="{BB962C8B-B14F-4D97-AF65-F5344CB8AC3E}">
        <p14:creationId xmlns:p14="http://schemas.microsoft.com/office/powerpoint/2010/main" val="366626953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8AB5C8-90A0-4149-AC6E-95DF07987EAB}"/>
              </a:ext>
            </a:extLst>
          </p:cNvPr>
          <p:cNvSpPr>
            <a:spLocks noGrp="1"/>
          </p:cNvSpPr>
          <p:nvPr>
            <p:ph type="title"/>
          </p:nvPr>
        </p:nvSpPr>
        <p:spPr/>
        <p:txBody>
          <a:bodyPr/>
          <a:lstStyle/>
          <a:p>
            <a:r>
              <a:rPr lang="fr-FR" dirty="0"/>
              <a:t>Aménagements pour les examens</a:t>
            </a:r>
          </a:p>
        </p:txBody>
      </p:sp>
      <p:sp>
        <p:nvSpPr>
          <p:cNvPr id="3" name="Espace réservé du contenu 2">
            <a:extLst>
              <a:ext uri="{FF2B5EF4-FFF2-40B4-BE49-F238E27FC236}">
                <a16:creationId xmlns:a16="http://schemas.microsoft.com/office/drawing/2014/main" id="{0CFEC6C1-6857-4E39-AFA0-8CA210600C6C}"/>
              </a:ext>
            </a:extLst>
          </p:cNvPr>
          <p:cNvSpPr>
            <a:spLocks noGrp="1"/>
          </p:cNvSpPr>
          <p:nvPr>
            <p:ph idx="1"/>
          </p:nvPr>
        </p:nvSpPr>
        <p:spPr>
          <a:xfrm>
            <a:off x="2589212" y="2133600"/>
            <a:ext cx="8915400" cy="3502702"/>
          </a:xfrm>
        </p:spPr>
        <p:txBody>
          <a:bodyPr>
            <a:normAutofit fontScale="92500" lnSpcReduction="20000"/>
          </a:bodyPr>
          <a:lstStyle/>
          <a:p>
            <a:r>
              <a:rPr lang="fr-FR" dirty="0"/>
              <a:t>Les demandes d’aménagements pour les examens constituent une procédure spécifique</a:t>
            </a:r>
          </a:p>
          <a:p>
            <a:endParaRPr lang="fr-FR" dirty="0"/>
          </a:p>
          <a:p>
            <a:r>
              <a:rPr lang="fr-FR" dirty="0"/>
              <a:t>Cette procédure passe par les chefs d’établissement, non par l’ERSEH</a:t>
            </a:r>
          </a:p>
          <a:p>
            <a:endParaRPr lang="fr-FR" dirty="0"/>
          </a:p>
          <a:p>
            <a:r>
              <a:rPr lang="fr-FR" dirty="0"/>
              <a:t>Le formulaire est complété et signé par les parents, puis complété et signé par le chef d’établissement, et enfin adressé au SIEC</a:t>
            </a:r>
          </a:p>
          <a:p>
            <a:endParaRPr lang="fr-FR" dirty="0"/>
          </a:p>
          <a:p>
            <a:r>
              <a:rPr lang="fr-FR" dirty="0"/>
              <a:t>Le </a:t>
            </a:r>
            <a:r>
              <a:rPr lang="fr-FR" dirty="0" err="1"/>
              <a:t>GEVAsco</a:t>
            </a:r>
            <a:r>
              <a:rPr lang="fr-FR" dirty="0"/>
              <a:t> est à joindre, ou non (la Circulaire annuelle le précise)</a:t>
            </a:r>
          </a:p>
          <a:p>
            <a:endParaRPr lang="fr-FR" dirty="0"/>
          </a:p>
          <a:p>
            <a:r>
              <a:rPr lang="fr-FR" dirty="0"/>
              <a:t>Un calendrier précis est à respecter, établi par une Circulaire annuelle</a:t>
            </a:r>
          </a:p>
        </p:txBody>
      </p:sp>
    </p:spTree>
    <p:extLst>
      <p:ext uri="{BB962C8B-B14F-4D97-AF65-F5344CB8AC3E}">
        <p14:creationId xmlns:p14="http://schemas.microsoft.com/office/powerpoint/2010/main" val="54376120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F26415-DCFA-48A3-8A53-D5D14D32DC9F}"/>
              </a:ext>
            </a:extLst>
          </p:cNvPr>
          <p:cNvSpPr>
            <a:spLocks noGrp="1"/>
          </p:cNvSpPr>
          <p:nvPr>
            <p:ph type="title"/>
          </p:nvPr>
        </p:nvSpPr>
        <p:spPr/>
        <p:txBody>
          <a:bodyPr/>
          <a:lstStyle/>
          <a:p>
            <a:r>
              <a:rPr lang="fr-FR" dirty="0"/>
              <a:t>Aménagements pédagogiques dans la classe</a:t>
            </a:r>
          </a:p>
        </p:txBody>
      </p:sp>
      <p:sp>
        <p:nvSpPr>
          <p:cNvPr id="3" name="Espace réservé du contenu 2">
            <a:extLst>
              <a:ext uri="{FF2B5EF4-FFF2-40B4-BE49-F238E27FC236}">
                <a16:creationId xmlns:a16="http://schemas.microsoft.com/office/drawing/2014/main" id="{C5410EED-487A-40CF-9491-0F9EE8D2EF1A}"/>
              </a:ext>
            </a:extLst>
          </p:cNvPr>
          <p:cNvSpPr>
            <a:spLocks noGrp="1"/>
          </p:cNvSpPr>
          <p:nvPr>
            <p:ph idx="1"/>
          </p:nvPr>
        </p:nvSpPr>
        <p:spPr/>
        <p:txBody>
          <a:bodyPr>
            <a:normAutofit fontScale="92500" lnSpcReduction="10000"/>
          </a:bodyPr>
          <a:lstStyle/>
          <a:p>
            <a:r>
              <a:rPr lang="fr-FR" dirty="0"/>
              <a:t>Les enseignants sont normalement informés des besoins et droits à compensation de leurs élèves, non du trouble ou du handicap dont ils sont atteints.</a:t>
            </a:r>
          </a:p>
          <a:p>
            <a:endParaRPr lang="fr-FR" dirty="0"/>
          </a:p>
          <a:p>
            <a:r>
              <a:rPr lang="fr-FR" dirty="0"/>
              <a:t>L’information circule par le Chef d’établissement ou le professeur principal, non par l’ERSEH qui n’est pas dans l’établissement.</a:t>
            </a:r>
          </a:p>
          <a:p>
            <a:endParaRPr lang="fr-FR" dirty="0"/>
          </a:p>
          <a:p>
            <a:r>
              <a:rPr lang="fr-FR" dirty="0"/>
              <a:t>Les enseignants se doivent de respecter ces aménagements, mais dans la pratique, c’est parfois compliqué</a:t>
            </a:r>
          </a:p>
          <a:p>
            <a:endParaRPr lang="fr-FR" dirty="0"/>
          </a:p>
          <a:p>
            <a:r>
              <a:rPr lang="fr-FR" dirty="0"/>
              <a:t>Il faut bien garder à l’esprit que le contexte de classe est très différent de celui de la relation duelle ou en petit groupe.</a:t>
            </a:r>
          </a:p>
        </p:txBody>
      </p:sp>
    </p:spTree>
    <p:extLst>
      <p:ext uri="{BB962C8B-B14F-4D97-AF65-F5344CB8AC3E}">
        <p14:creationId xmlns:p14="http://schemas.microsoft.com/office/powerpoint/2010/main" val="201629682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7BA7DD-B6D3-4DB2-91E9-62D9797F7C77}"/>
              </a:ext>
            </a:extLst>
          </p:cNvPr>
          <p:cNvSpPr>
            <a:spLocks noGrp="1"/>
          </p:cNvSpPr>
          <p:nvPr>
            <p:ph type="title"/>
          </p:nvPr>
        </p:nvSpPr>
        <p:spPr/>
        <p:txBody>
          <a:bodyPr/>
          <a:lstStyle/>
          <a:p>
            <a:r>
              <a:rPr lang="fr-FR" dirty="0"/>
              <a:t>Sanctions, exclusions</a:t>
            </a:r>
          </a:p>
        </p:txBody>
      </p:sp>
      <p:sp>
        <p:nvSpPr>
          <p:cNvPr id="3" name="Espace réservé du contenu 2">
            <a:extLst>
              <a:ext uri="{FF2B5EF4-FFF2-40B4-BE49-F238E27FC236}">
                <a16:creationId xmlns:a16="http://schemas.microsoft.com/office/drawing/2014/main" id="{E92A3497-1CD5-4BCD-BAB6-FE4267C6272A}"/>
              </a:ext>
            </a:extLst>
          </p:cNvPr>
          <p:cNvSpPr>
            <a:spLocks noGrp="1"/>
          </p:cNvSpPr>
          <p:nvPr>
            <p:ph idx="1"/>
          </p:nvPr>
        </p:nvSpPr>
        <p:spPr>
          <a:xfrm>
            <a:off x="2589212" y="2133600"/>
            <a:ext cx="8915400" cy="2678243"/>
          </a:xfrm>
        </p:spPr>
        <p:txBody>
          <a:bodyPr/>
          <a:lstStyle/>
          <a:p>
            <a:r>
              <a:rPr lang="fr-FR" dirty="0"/>
              <a:t>L’équipe enseignante tient compte du handicap de l’élève pour examiner et sanctionner les actes contraires au règlement de l’établissement.</a:t>
            </a:r>
          </a:p>
          <a:p>
            <a:endParaRPr lang="fr-FR" dirty="0"/>
          </a:p>
          <a:p>
            <a:r>
              <a:rPr lang="fr-FR" dirty="0"/>
              <a:t>Une ESS doit normalement se tenir avant un conseil de discipline. C’est une recommandation, non une obligation.</a:t>
            </a:r>
          </a:p>
        </p:txBody>
      </p:sp>
    </p:spTree>
    <p:extLst>
      <p:ext uri="{BB962C8B-B14F-4D97-AF65-F5344CB8AC3E}">
        <p14:creationId xmlns:p14="http://schemas.microsoft.com/office/powerpoint/2010/main" val="261726319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C4FB36-8EAE-4306-81BB-08D26A85DD9B}"/>
              </a:ext>
            </a:extLst>
          </p:cNvPr>
          <p:cNvSpPr>
            <a:spLocks noGrp="1"/>
          </p:cNvSpPr>
          <p:nvPr>
            <p:ph type="title"/>
          </p:nvPr>
        </p:nvSpPr>
        <p:spPr/>
        <p:txBody>
          <a:bodyPr/>
          <a:lstStyle/>
          <a:p>
            <a:r>
              <a:rPr lang="fr-FR" dirty="0"/>
              <a:t>1. Que dit la Loi ?</a:t>
            </a:r>
          </a:p>
        </p:txBody>
      </p:sp>
      <p:sp>
        <p:nvSpPr>
          <p:cNvPr id="3" name="Espace réservé du texte 2">
            <a:extLst>
              <a:ext uri="{FF2B5EF4-FFF2-40B4-BE49-F238E27FC236}">
                <a16:creationId xmlns:a16="http://schemas.microsoft.com/office/drawing/2014/main" id="{8AA2395D-D5BB-42B2-9A79-ED4EA6E864F8}"/>
              </a:ext>
            </a:extLst>
          </p:cNvPr>
          <p:cNvSpPr>
            <a:spLocks noGrp="1"/>
          </p:cNvSpPr>
          <p:nvPr>
            <p:ph type="body" idx="1"/>
          </p:nvPr>
        </p:nvSpPr>
        <p:spPr/>
        <p:txBody>
          <a:bodyPr/>
          <a:lstStyle/>
          <a:p>
            <a:endParaRPr lang="fr-FR"/>
          </a:p>
        </p:txBody>
      </p:sp>
    </p:spTree>
    <p:extLst>
      <p:ext uri="{BB962C8B-B14F-4D97-AF65-F5344CB8AC3E}">
        <p14:creationId xmlns:p14="http://schemas.microsoft.com/office/powerpoint/2010/main" val="42070003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9DA7B1-1445-4373-A3D8-9A6B5FA21C77}"/>
              </a:ext>
            </a:extLst>
          </p:cNvPr>
          <p:cNvSpPr>
            <a:spLocks noGrp="1"/>
          </p:cNvSpPr>
          <p:nvPr>
            <p:ph type="title"/>
          </p:nvPr>
        </p:nvSpPr>
        <p:spPr/>
        <p:txBody>
          <a:bodyPr/>
          <a:lstStyle/>
          <a:p>
            <a:r>
              <a:rPr lang="fr-FR" dirty="0"/>
              <a:t>Conclusion</a:t>
            </a:r>
          </a:p>
        </p:txBody>
      </p:sp>
      <p:sp>
        <p:nvSpPr>
          <p:cNvPr id="3" name="Espace réservé du contenu 2">
            <a:extLst>
              <a:ext uri="{FF2B5EF4-FFF2-40B4-BE49-F238E27FC236}">
                <a16:creationId xmlns:a16="http://schemas.microsoft.com/office/drawing/2014/main" id="{07D69E89-B09C-43A2-B03D-A28E83FB5D46}"/>
              </a:ext>
            </a:extLst>
          </p:cNvPr>
          <p:cNvSpPr>
            <a:spLocks noGrp="1"/>
          </p:cNvSpPr>
          <p:nvPr>
            <p:ph idx="1"/>
          </p:nvPr>
        </p:nvSpPr>
        <p:spPr>
          <a:xfrm>
            <a:off x="1424066" y="2133600"/>
            <a:ext cx="10080546" cy="3777622"/>
          </a:xfrm>
        </p:spPr>
        <p:txBody>
          <a:bodyPr>
            <a:normAutofit/>
          </a:bodyPr>
          <a:lstStyle/>
          <a:p>
            <a:r>
              <a:rPr lang="fr-FR" sz="2000" dirty="0"/>
              <a:t>Beaucoup reste encore à faire pour que l’école soit vraiment « inclusive ».</a:t>
            </a:r>
          </a:p>
          <a:p>
            <a:endParaRPr lang="fr-FR" sz="2000" dirty="0"/>
          </a:p>
          <a:p>
            <a:r>
              <a:rPr lang="fr-FR" sz="2000" dirty="0"/>
              <a:t>Mais les progrès des dernières années sont significatifs. </a:t>
            </a:r>
          </a:p>
          <a:p>
            <a:endParaRPr lang="fr-FR" sz="2000" dirty="0"/>
          </a:p>
          <a:p>
            <a:r>
              <a:rPr lang="fr-FR" sz="2000" dirty="0"/>
              <a:t>Les personnels formés ou sensibilisés sont des points d’appui à privilégier, quelque soit la problématique. </a:t>
            </a:r>
          </a:p>
          <a:p>
            <a:endParaRPr lang="fr-FR" sz="2000" dirty="0"/>
          </a:p>
          <a:p>
            <a:r>
              <a:rPr lang="fr-FR" sz="2000" dirty="0"/>
              <a:t>Vers l’accessibilité universelle des connaissances et compétences scolaires</a:t>
            </a:r>
          </a:p>
        </p:txBody>
      </p:sp>
    </p:spTree>
    <p:extLst>
      <p:ext uri="{BB962C8B-B14F-4D97-AF65-F5344CB8AC3E}">
        <p14:creationId xmlns:p14="http://schemas.microsoft.com/office/powerpoint/2010/main" val="133919484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C1ADAC-A0B4-4001-A4BF-DF9FA3F6C6B2}"/>
              </a:ext>
            </a:extLst>
          </p:cNvPr>
          <p:cNvSpPr>
            <a:spLocks noGrp="1"/>
          </p:cNvSpPr>
          <p:nvPr>
            <p:ph type="title"/>
          </p:nvPr>
        </p:nvSpPr>
        <p:spPr/>
        <p:txBody>
          <a:bodyPr/>
          <a:lstStyle/>
          <a:p>
            <a:r>
              <a:rPr lang="fr-FR" dirty="0"/>
              <a:t>Merci de votre écoute</a:t>
            </a:r>
          </a:p>
        </p:txBody>
      </p:sp>
      <p:sp>
        <p:nvSpPr>
          <p:cNvPr id="3" name="Espace réservé du texte 2">
            <a:extLst>
              <a:ext uri="{FF2B5EF4-FFF2-40B4-BE49-F238E27FC236}">
                <a16:creationId xmlns:a16="http://schemas.microsoft.com/office/drawing/2014/main" id="{FCF709D1-9C5C-4AF2-AE87-A6D8B0467DA0}"/>
              </a:ext>
            </a:extLst>
          </p:cNvPr>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1047598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73C15E-CBD7-411C-AF61-45D99D880AD7}"/>
              </a:ext>
            </a:extLst>
          </p:cNvPr>
          <p:cNvSpPr>
            <a:spLocks noGrp="1"/>
          </p:cNvSpPr>
          <p:nvPr>
            <p:ph type="title"/>
          </p:nvPr>
        </p:nvSpPr>
        <p:spPr/>
        <p:txBody>
          <a:bodyPr/>
          <a:lstStyle/>
          <a:p>
            <a:r>
              <a:rPr lang="fr-FR" dirty="0"/>
              <a:t>La Loi du 11 février 2005</a:t>
            </a:r>
          </a:p>
        </p:txBody>
      </p:sp>
      <p:sp>
        <p:nvSpPr>
          <p:cNvPr id="3" name="Espace réservé du contenu 2">
            <a:extLst>
              <a:ext uri="{FF2B5EF4-FFF2-40B4-BE49-F238E27FC236}">
                <a16:creationId xmlns:a16="http://schemas.microsoft.com/office/drawing/2014/main" id="{93624949-3DEE-4ACA-857A-C0F7B78A13F5}"/>
              </a:ext>
            </a:extLst>
          </p:cNvPr>
          <p:cNvSpPr>
            <a:spLocks noGrp="1"/>
          </p:cNvSpPr>
          <p:nvPr>
            <p:ph idx="1"/>
          </p:nvPr>
        </p:nvSpPr>
        <p:spPr/>
        <p:txBody>
          <a:bodyPr/>
          <a:lstStyle/>
          <a:p>
            <a:r>
              <a:rPr lang="fr-FR" dirty="0"/>
              <a:t>« Loi pour l’égalité des droits et des chances, la participation et la citoyenneté des personnes en situation de handicap »</a:t>
            </a:r>
          </a:p>
          <a:p>
            <a:pPr marL="0" indent="0">
              <a:buNone/>
            </a:pPr>
            <a:endParaRPr lang="fr-FR" dirty="0"/>
          </a:p>
          <a:p>
            <a:r>
              <a:rPr lang="fr-FR" dirty="0"/>
              <a:t>Crée les Maisons Départementales des Personnes Handicapées (MDPH)</a:t>
            </a:r>
          </a:p>
          <a:p>
            <a:endParaRPr lang="fr-FR" dirty="0"/>
          </a:p>
          <a:p>
            <a:r>
              <a:rPr lang="fr-FR" dirty="0"/>
              <a:t>Ouvre un droit à « compensation » </a:t>
            </a:r>
          </a:p>
          <a:p>
            <a:endParaRPr lang="fr-FR" dirty="0"/>
          </a:p>
          <a:p>
            <a:r>
              <a:rPr lang="fr-FR" dirty="0"/>
              <a:t>« L’école pour tous » : principe d’accessibilité</a:t>
            </a:r>
          </a:p>
          <a:p>
            <a:endParaRPr lang="fr-FR" dirty="0"/>
          </a:p>
        </p:txBody>
      </p:sp>
    </p:spTree>
    <p:extLst>
      <p:ext uri="{BB962C8B-B14F-4D97-AF65-F5344CB8AC3E}">
        <p14:creationId xmlns:p14="http://schemas.microsoft.com/office/powerpoint/2010/main" val="51121647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4593EB-CFB5-47B8-8E74-114ED849AA7A}"/>
              </a:ext>
            </a:extLst>
          </p:cNvPr>
          <p:cNvSpPr>
            <a:spLocks noGrp="1"/>
          </p:cNvSpPr>
          <p:nvPr>
            <p:ph type="title"/>
          </p:nvPr>
        </p:nvSpPr>
        <p:spPr/>
        <p:txBody>
          <a:bodyPr/>
          <a:lstStyle/>
          <a:p>
            <a:r>
              <a:rPr lang="fr-FR" dirty="0"/>
              <a:t>Circulaire du 5 juin 2019</a:t>
            </a:r>
          </a:p>
        </p:txBody>
      </p:sp>
      <p:sp>
        <p:nvSpPr>
          <p:cNvPr id="3" name="Espace réservé du contenu 2">
            <a:extLst>
              <a:ext uri="{FF2B5EF4-FFF2-40B4-BE49-F238E27FC236}">
                <a16:creationId xmlns:a16="http://schemas.microsoft.com/office/drawing/2014/main" id="{3F46FBD5-D497-4E80-ABAD-E62974024384}"/>
              </a:ext>
            </a:extLst>
          </p:cNvPr>
          <p:cNvSpPr>
            <a:spLocks noGrp="1"/>
          </p:cNvSpPr>
          <p:nvPr>
            <p:ph idx="1"/>
          </p:nvPr>
        </p:nvSpPr>
        <p:spPr/>
        <p:txBody>
          <a:bodyPr/>
          <a:lstStyle/>
          <a:p>
            <a:r>
              <a:rPr lang="fr-FR" dirty="0"/>
              <a:t>Circulaire de rentrée – « Pour une école inclusive »</a:t>
            </a:r>
          </a:p>
          <a:p>
            <a:endParaRPr lang="fr-FR" dirty="0"/>
          </a:p>
          <a:p>
            <a:r>
              <a:rPr lang="fr-FR" dirty="0"/>
              <a:t>Crée un Service de l’Ecole inclusive à l’échelon départemental</a:t>
            </a:r>
          </a:p>
          <a:p>
            <a:endParaRPr lang="fr-FR" dirty="0"/>
          </a:p>
          <a:p>
            <a:r>
              <a:rPr lang="fr-FR" dirty="0"/>
              <a:t>Création des Pôles Inclusifs d’Accompagnement Localisé (PIAL)</a:t>
            </a:r>
          </a:p>
          <a:p>
            <a:pPr marL="0" indent="0">
              <a:buNone/>
            </a:pPr>
            <a:r>
              <a:rPr lang="fr-FR" dirty="0"/>
              <a:t>              → bientôt remplacés par les Pôles d’appui à la scolarité (PAS)</a:t>
            </a:r>
          </a:p>
          <a:p>
            <a:endParaRPr lang="fr-FR" dirty="0"/>
          </a:p>
          <a:p>
            <a:r>
              <a:rPr lang="fr-FR" dirty="0"/>
              <a:t>Institue le Livret de Parcours Inclusif</a:t>
            </a:r>
          </a:p>
          <a:p>
            <a:pPr marL="457200" lvl="1" indent="0">
              <a:buNone/>
            </a:pPr>
            <a:r>
              <a:rPr lang="fr-FR" dirty="0"/>
              <a:t>        →  en cours de déploiement</a:t>
            </a:r>
          </a:p>
        </p:txBody>
      </p:sp>
    </p:spTree>
    <p:extLst>
      <p:ext uri="{BB962C8B-B14F-4D97-AF65-F5344CB8AC3E}">
        <p14:creationId xmlns:p14="http://schemas.microsoft.com/office/powerpoint/2010/main" val="53783348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74E771-1219-43ED-A01F-E57D1B4B7E40}"/>
              </a:ext>
            </a:extLst>
          </p:cNvPr>
          <p:cNvSpPr>
            <a:spLocks noGrp="1"/>
          </p:cNvSpPr>
          <p:nvPr>
            <p:ph type="title"/>
          </p:nvPr>
        </p:nvSpPr>
        <p:spPr>
          <a:xfrm>
            <a:off x="1678899" y="624110"/>
            <a:ext cx="9825714" cy="874906"/>
          </a:xfrm>
        </p:spPr>
        <p:txBody>
          <a:bodyPr>
            <a:normAutofit/>
          </a:bodyPr>
          <a:lstStyle/>
          <a:p>
            <a:r>
              <a:rPr lang="fr-FR" dirty="0"/>
              <a:t>Élèves à BEP </a:t>
            </a:r>
          </a:p>
        </p:txBody>
      </p:sp>
      <p:pic>
        <p:nvPicPr>
          <p:cNvPr id="1026" name="Picture 2" descr="https://sgen-cfdt.fr/contenu/uploads/sites/10/2020/02/quel-plan-pour-qui-DP-Ecole-inclusive-livret-repondre-aux-besoins_373373-page-002-724x1024-1.jpg">
            <a:extLst>
              <a:ext uri="{FF2B5EF4-FFF2-40B4-BE49-F238E27FC236}">
                <a16:creationId xmlns:a16="http://schemas.microsoft.com/office/drawing/2014/main" id="{555977F5-7441-451A-90A2-CA2A4D22BA2F}"/>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5739470" y="280567"/>
            <a:ext cx="4452079" cy="62968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746749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FB62BE-BBE2-4299-B600-EE439FAFE272}"/>
              </a:ext>
            </a:extLst>
          </p:cNvPr>
          <p:cNvSpPr>
            <a:spLocks noGrp="1"/>
          </p:cNvSpPr>
          <p:nvPr>
            <p:ph type="title"/>
          </p:nvPr>
        </p:nvSpPr>
        <p:spPr/>
        <p:txBody>
          <a:bodyPr/>
          <a:lstStyle/>
          <a:p>
            <a:r>
              <a:rPr lang="fr-FR" dirty="0"/>
              <a:t>Quels aménagements ? </a:t>
            </a:r>
          </a:p>
        </p:txBody>
      </p:sp>
      <p:sp>
        <p:nvSpPr>
          <p:cNvPr id="3" name="Espace réservé du contenu 2">
            <a:extLst>
              <a:ext uri="{FF2B5EF4-FFF2-40B4-BE49-F238E27FC236}">
                <a16:creationId xmlns:a16="http://schemas.microsoft.com/office/drawing/2014/main" id="{445D86FE-BAC5-4E29-ADE9-A7510BC29545}"/>
              </a:ext>
            </a:extLst>
          </p:cNvPr>
          <p:cNvSpPr>
            <a:spLocks noGrp="1"/>
          </p:cNvSpPr>
          <p:nvPr>
            <p:ph idx="1"/>
          </p:nvPr>
        </p:nvSpPr>
        <p:spPr>
          <a:xfrm>
            <a:off x="2589212" y="2133600"/>
            <a:ext cx="9103116" cy="3777622"/>
          </a:xfrm>
        </p:spPr>
        <p:txBody>
          <a:bodyPr/>
          <a:lstStyle/>
          <a:p>
            <a:r>
              <a:rPr lang="fr-FR" dirty="0"/>
              <a:t>Les aménagements dépendent des besoins et du handicap de l’élève</a:t>
            </a:r>
          </a:p>
          <a:p>
            <a:endParaRPr lang="fr-FR" dirty="0"/>
          </a:p>
          <a:p>
            <a:r>
              <a:rPr lang="fr-FR" dirty="0"/>
              <a:t>En classe : placement (devant ou non), possibilité de bouger, de manipuler, mise à disposition des cours, adaptations des supports, </a:t>
            </a:r>
            <a:r>
              <a:rPr lang="fr-FR" dirty="0" err="1"/>
              <a:t>etc</a:t>
            </a:r>
            <a:r>
              <a:rPr lang="fr-FR" dirty="0"/>
              <a:t> ....</a:t>
            </a:r>
          </a:p>
          <a:p>
            <a:pPr marL="0" indent="0">
              <a:buNone/>
            </a:pPr>
            <a:endParaRPr lang="fr-FR" dirty="0"/>
          </a:p>
          <a:p>
            <a:r>
              <a:rPr lang="fr-FR" dirty="0"/>
              <a:t>Aux examens : tiers temps, utilisation d’un ordinateur, pauses autorisées, adaptation des supports, tolérance orthographique, dictée aménagée, etc..</a:t>
            </a:r>
          </a:p>
          <a:p>
            <a:endParaRPr lang="fr-FR" dirty="0"/>
          </a:p>
          <a:p>
            <a:r>
              <a:rPr lang="fr-FR" dirty="0"/>
              <a:t>Et bien entendu, assistance d’un AESH (secrétaire lecteur / scripteur / reformulation des consignes) </a:t>
            </a:r>
          </a:p>
        </p:txBody>
      </p:sp>
    </p:spTree>
    <p:extLst>
      <p:ext uri="{BB962C8B-B14F-4D97-AF65-F5344CB8AC3E}">
        <p14:creationId xmlns:p14="http://schemas.microsoft.com/office/powerpoint/2010/main" val="241580295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5B2DFA-74FD-41C4-B20E-16EE5823385F}"/>
              </a:ext>
            </a:extLst>
          </p:cNvPr>
          <p:cNvSpPr>
            <a:spLocks noGrp="1"/>
          </p:cNvSpPr>
          <p:nvPr>
            <p:ph type="title"/>
          </p:nvPr>
        </p:nvSpPr>
        <p:spPr>
          <a:xfrm>
            <a:off x="1798821" y="624110"/>
            <a:ext cx="9953468" cy="1280890"/>
          </a:xfrm>
        </p:spPr>
        <p:txBody>
          <a:bodyPr/>
          <a:lstStyle/>
          <a:p>
            <a:r>
              <a:rPr lang="fr-FR" dirty="0"/>
              <a:t>Le droit aux aménagements pédagogiques </a:t>
            </a:r>
          </a:p>
        </p:txBody>
      </p:sp>
      <p:sp>
        <p:nvSpPr>
          <p:cNvPr id="3" name="Espace réservé du contenu 2">
            <a:extLst>
              <a:ext uri="{FF2B5EF4-FFF2-40B4-BE49-F238E27FC236}">
                <a16:creationId xmlns:a16="http://schemas.microsoft.com/office/drawing/2014/main" id="{E65A1FC1-3C5D-4953-9F44-080E6096C24A}"/>
              </a:ext>
            </a:extLst>
          </p:cNvPr>
          <p:cNvSpPr>
            <a:spLocks noGrp="1"/>
          </p:cNvSpPr>
          <p:nvPr>
            <p:ph idx="1"/>
          </p:nvPr>
        </p:nvSpPr>
        <p:spPr/>
        <p:txBody>
          <a:bodyPr/>
          <a:lstStyle/>
          <a:p>
            <a:r>
              <a:rPr lang="fr-FR" dirty="0"/>
              <a:t>Est possible avec un « simple » PAP ou avec un PPS</a:t>
            </a:r>
          </a:p>
          <a:p>
            <a:endParaRPr lang="fr-FR" dirty="0"/>
          </a:p>
          <a:p>
            <a:r>
              <a:rPr lang="fr-FR" dirty="0"/>
              <a:t>Pour les examens, il existe une procédure à part. Elle passe par un formulaire renseigné conjointement par la famille et l’établissement.</a:t>
            </a:r>
          </a:p>
          <a:p>
            <a:endParaRPr lang="fr-FR" dirty="0"/>
          </a:p>
          <a:p>
            <a:r>
              <a:rPr lang="fr-FR" dirty="0"/>
              <a:t>Seul le PPS permet l’accompagnement par un AESH</a:t>
            </a:r>
          </a:p>
        </p:txBody>
      </p:sp>
    </p:spTree>
    <p:extLst>
      <p:ext uri="{BB962C8B-B14F-4D97-AF65-F5344CB8AC3E}">
        <p14:creationId xmlns:p14="http://schemas.microsoft.com/office/powerpoint/2010/main" val="314144939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7269A6-6B1A-406D-805D-C859F969445F}"/>
              </a:ext>
            </a:extLst>
          </p:cNvPr>
          <p:cNvSpPr>
            <a:spLocks noGrp="1"/>
          </p:cNvSpPr>
          <p:nvPr>
            <p:ph type="ctrTitle"/>
          </p:nvPr>
        </p:nvSpPr>
        <p:spPr/>
        <p:txBody>
          <a:bodyPr>
            <a:normAutofit/>
          </a:bodyPr>
          <a:lstStyle/>
          <a:p>
            <a:r>
              <a:rPr lang="fr-FR" sz="3600" dirty="0"/>
              <a:t>2. « Avant » la reconnaissance de handicap, qui solliciter ? Pour quoi ?</a:t>
            </a:r>
            <a:br>
              <a:rPr lang="fr-FR" sz="3600" dirty="0"/>
            </a:br>
            <a:endParaRPr lang="fr-FR" sz="3600" dirty="0"/>
          </a:p>
        </p:txBody>
      </p:sp>
      <p:sp>
        <p:nvSpPr>
          <p:cNvPr id="3" name="Sous-titre 2">
            <a:extLst>
              <a:ext uri="{FF2B5EF4-FFF2-40B4-BE49-F238E27FC236}">
                <a16:creationId xmlns:a16="http://schemas.microsoft.com/office/drawing/2014/main" id="{940AA708-00F4-47D8-887A-870BE9F897F4}"/>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374518919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6474</TotalTime>
  <Words>2449</Words>
  <Application>Microsoft Office PowerPoint</Application>
  <PresentationFormat>Grand écran</PresentationFormat>
  <Paragraphs>251</Paragraphs>
  <Slides>31</Slides>
  <Notes>18</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31</vt:i4>
      </vt:variant>
    </vt:vector>
  </HeadingPairs>
  <TitlesOfParts>
    <vt:vector size="36" baseType="lpstr">
      <vt:lpstr>Arial</vt:lpstr>
      <vt:lpstr>Calibri</vt:lpstr>
      <vt:lpstr>Century Gothic</vt:lpstr>
      <vt:lpstr>Wingdings 3</vt:lpstr>
      <vt:lpstr>Brin</vt:lpstr>
      <vt:lpstr>Enfant ou jeune en situation de handicap :  quelles adaptations ?</vt:lpstr>
      <vt:lpstr>Points abordés : </vt:lpstr>
      <vt:lpstr>1. Que dit la Loi ?</vt:lpstr>
      <vt:lpstr>La Loi du 11 février 2005</vt:lpstr>
      <vt:lpstr>Circulaire du 5 juin 2019</vt:lpstr>
      <vt:lpstr>Élèves à BEP </vt:lpstr>
      <vt:lpstr>Quels aménagements ? </vt:lpstr>
      <vt:lpstr>Le droit aux aménagements pédagogiques </vt:lpstr>
      <vt:lpstr>2. « Avant » la reconnaissance de handicap, qui solliciter ? Pour quoi ? </vt:lpstr>
      <vt:lpstr>Plusieurs dispositifs existent, chacun correspond à un type de difficulté ou de besoin.</vt:lpstr>
      <vt:lpstr>Le PPS – Projet personnalisé de scolarisation</vt:lpstr>
      <vt:lpstr>Le PPS</vt:lpstr>
      <vt:lpstr>Le Plan d’accompagnement personnalisé - PAP</vt:lpstr>
      <vt:lpstr>Le PAP</vt:lpstr>
      <vt:lpstr>Le Programme Personnalisé de Réussite éducative - PPRE</vt:lpstr>
      <vt:lpstr>Le PPRE</vt:lpstr>
      <vt:lpstr>Le Projet d’accueil individuel - PAI</vt:lpstr>
      <vt:lpstr>3. PPS et reconnaissance de Handicap </vt:lpstr>
      <vt:lpstr>La Première demande</vt:lpstr>
      <vt:lpstr>Le rôle de la MDPH </vt:lpstr>
      <vt:lpstr>L’ERSEH – enseignant référent à la scolarisation des élèves en situation de handicap </vt:lpstr>
      <vt:lpstr>L’Equipe de Suivi de Scolarisation – ESS</vt:lpstr>
      <vt:lpstr>Le GEVAsco</vt:lpstr>
      <vt:lpstr>L’ERSEH – en dehors des ESS</vt:lpstr>
      <vt:lpstr>L’Accompagnement humain</vt:lpstr>
      <vt:lpstr>4. Quel recours quand le droit à compensation n’est pas mis en œuvre ?</vt:lpstr>
      <vt:lpstr>Aménagements pour les examens</vt:lpstr>
      <vt:lpstr>Aménagements pédagogiques dans la classe</vt:lpstr>
      <vt:lpstr>Sanctions, exclusions</vt:lpstr>
      <vt:lpstr>Conclusion</vt:lpstr>
      <vt:lpstr>Merci de votre écoute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Enfant ou jeune en situation de handicap :  quelles adaptations ?</dc:title>
  <dc:creator>MDPH</dc:creator>
  <cp:lastModifiedBy>MDPH</cp:lastModifiedBy>
  <cp:revision>75</cp:revision>
  <dcterms:created xsi:type="dcterms:W3CDTF">2026-05-11T11:16:14Z</dcterms:created>
  <dcterms:modified xsi:type="dcterms:W3CDTF">2026-06-17T11:24:19Z</dcterms:modified>
  <cp:contentStatus/>
</cp:coreProperties>
</file>