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4"/>
  </p:sldMasterIdLst>
  <p:sldIdLst>
    <p:sldId id="256" r:id="rId5"/>
    <p:sldId id="268" r:id="rId6"/>
    <p:sldId id="269" r:id="rId7"/>
    <p:sldId id="270" r:id="rId8"/>
    <p:sldId id="257" r:id="rId9"/>
    <p:sldId id="271" r:id="rId10"/>
    <p:sldId id="261" r:id="rId11"/>
    <p:sldId id="264" r:id="rId12"/>
    <p:sldId id="280" r:id="rId13"/>
    <p:sldId id="267" r:id="rId14"/>
    <p:sldId id="266" r:id="rId15"/>
    <p:sldId id="262" r:id="rId16"/>
    <p:sldId id="279" r:id="rId17"/>
    <p:sldId id="277" r:id="rId18"/>
    <p:sldId id="276" r:id="rId19"/>
    <p:sldId id="258" r:id="rId20"/>
    <p:sldId id="284" r:id="rId21"/>
    <p:sldId id="282" r:id="rId22"/>
    <p:sldId id="286" r:id="rId23"/>
    <p:sldId id="283" r:id="rId24"/>
    <p:sldId id="285" r:id="rId25"/>
    <p:sldId id="278" r:id="rId26"/>
    <p:sldId id="265" r:id="rId27"/>
    <p:sldId id="28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469F96-7E95-C64B-B761-D40BDD80A15B}" v="2" dt="2026-06-15T14:50:20.0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708"/>
    <p:restoredTop sz="94671"/>
  </p:normalViewPr>
  <p:slideViewPr>
    <p:cSldViewPr snapToGrid="0">
      <p:cViewPr varScale="1">
        <p:scale>
          <a:sx n="105" d="100"/>
          <a:sy n="105" d="100"/>
        </p:scale>
        <p:origin x="7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5586B75A-687E-405C-8A0B-8D00578BA2C3}" type="datetimeFigureOut">
              <a:rPr lang="en-US" dirty="0"/>
              <a:pPr/>
              <a:t>6/15/2026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6/15/2026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8D88C6-DF89-8DAE-7339-4DBFA1786D24}"/>
              </a:ext>
            </a:extLst>
          </p:cNvPr>
          <p:cNvSpPr>
            <a:spLocks noGrp="1"/>
          </p:cNvSpPr>
          <p:nvPr>
            <p:ph type="ctrTitle"/>
          </p:nvPr>
        </p:nvSpPr>
        <p:spPr/>
        <p:txBody>
          <a:bodyPr/>
          <a:lstStyle/>
          <a:p>
            <a:pPr algn="ctr"/>
            <a:r>
              <a:rPr lang="fr-FR" dirty="0"/>
              <a:t>ACTUALITE DES BAUX COMMERCIAUX</a:t>
            </a:r>
            <a:br>
              <a:rPr lang="fr-FR" dirty="0"/>
            </a:br>
            <a:r>
              <a:rPr lang="fr-FR" dirty="0" err="1"/>
              <a:t>avril,mai</a:t>
            </a:r>
            <a:r>
              <a:rPr lang="fr-FR" dirty="0"/>
              <a:t> et juin 2026</a:t>
            </a:r>
          </a:p>
        </p:txBody>
      </p:sp>
      <p:sp>
        <p:nvSpPr>
          <p:cNvPr id="3" name="Sous-titre 2">
            <a:extLst>
              <a:ext uri="{FF2B5EF4-FFF2-40B4-BE49-F238E27FC236}">
                <a16:creationId xmlns:a16="http://schemas.microsoft.com/office/drawing/2014/main" id="{B80006BC-54DD-F93B-95DB-7C9183DE75BB}"/>
              </a:ext>
            </a:extLst>
          </p:cNvPr>
          <p:cNvSpPr>
            <a:spLocks noGrp="1"/>
          </p:cNvSpPr>
          <p:nvPr>
            <p:ph type="subTitle" idx="1"/>
          </p:nvPr>
        </p:nvSpPr>
        <p:spPr/>
        <p:txBody>
          <a:bodyPr/>
          <a:lstStyle/>
          <a:p>
            <a:r>
              <a:rPr lang="fr-FR" dirty="0"/>
              <a:t>Sous-commission des baux commerciaux du 17 juin 2026</a:t>
            </a:r>
          </a:p>
          <a:p>
            <a:r>
              <a:rPr lang="fr-FR" dirty="0"/>
              <a:t>Christophe DENIZOT, avocat</a:t>
            </a:r>
          </a:p>
        </p:txBody>
      </p:sp>
    </p:spTree>
    <p:extLst>
      <p:ext uri="{BB962C8B-B14F-4D97-AF65-F5344CB8AC3E}">
        <p14:creationId xmlns:p14="http://schemas.microsoft.com/office/powerpoint/2010/main" val="2432241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3BB4D7-6922-E281-6761-A4A7256B600E}"/>
              </a:ext>
            </a:extLst>
          </p:cNvPr>
          <p:cNvSpPr>
            <a:spLocks noGrp="1"/>
          </p:cNvSpPr>
          <p:nvPr>
            <p:ph type="title"/>
          </p:nvPr>
        </p:nvSpPr>
        <p:spPr/>
        <p:txBody>
          <a:bodyPr/>
          <a:lstStyle/>
          <a:p>
            <a:r>
              <a:rPr lang="fr-FR" dirty="0"/>
              <a:t>Destination </a:t>
            </a:r>
          </a:p>
        </p:txBody>
      </p:sp>
      <p:sp>
        <p:nvSpPr>
          <p:cNvPr id="3" name="Espace réservé du contenu 2">
            <a:extLst>
              <a:ext uri="{FF2B5EF4-FFF2-40B4-BE49-F238E27FC236}">
                <a16:creationId xmlns:a16="http://schemas.microsoft.com/office/drawing/2014/main" id="{5B80C5C4-CF1E-5084-0B92-6AB0EAD73B5F}"/>
              </a:ext>
            </a:extLst>
          </p:cNvPr>
          <p:cNvSpPr>
            <a:spLocks noGrp="1"/>
          </p:cNvSpPr>
          <p:nvPr>
            <p:ph idx="1"/>
          </p:nvPr>
        </p:nvSpPr>
        <p:spPr/>
        <p:txBody>
          <a:bodyPr/>
          <a:lstStyle/>
          <a:p>
            <a:pPr algn="just"/>
            <a:r>
              <a:rPr lang="fr-FR" dirty="0"/>
              <a:t>Nous savons que le locataire doit respecter la clause de destination </a:t>
            </a:r>
          </a:p>
          <a:p>
            <a:pPr marL="0" indent="0" algn="just">
              <a:buNone/>
            </a:pPr>
            <a:endParaRPr lang="fr-FR" dirty="0"/>
          </a:p>
          <a:p>
            <a:pPr marL="0" indent="0" algn="just">
              <a:buNone/>
            </a:pPr>
            <a:r>
              <a:rPr lang="fr-FR" dirty="0"/>
              <a:t>Nous avons une dérogation avec l’activité incluse – par exemple la vente à emporter pour la restauration traditionnelle (</a:t>
            </a:r>
            <a:r>
              <a:rPr lang="fr-FR" b="1" dirty="0"/>
              <a:t>TJ Paris, 19 février 2026, RG 22/01303</a:t>
            </a:r>
            <a:r>
              <a:rPr lang="fr-FR" dirty="0"/>
              <a:t>).</a:t>
            </a:r>
          </a:p>
        </p:txBody>
      </p:sp>
    </p:spTree>
    <p:extLst>
      <p:ext uri="{BB962C8B-B14F-4D97-AF65-F5344CB8AC3E}">
        <p14:creationId xmlns:p14="http://schemas.microsoft.com/office/powerpoint/2010/main" val="2176024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7F7866-E03A-F47B-A8F2-BDFBF250F18A}"/>
              </a:ext>
            </a:extLst>
          </p:cNvPr>
          <p:cNvSpPr>
            <a:spLocks noGrp="1"/>
          </p:cNvSpPr>
          <p:nvPr>
            <p:ph type="title"/>
          </p:nvPr>
        </p:nvSpPr>
        <p:spPr/>
        <p:txBody>
          <a:bodyPr/>
          <a:lstStyle/>
          <a:p>
            <a:r>
              <a:rPr lang="fr-FR" dirty="0"/>
              <a:t>Indexation</a:t>
            </a:r>
          </a:p>
        </p:txBody>
      </p:sp>
      <p:sp>
        <p:nvSpPr>
          <p:cNvPr id="3" name="Espace réservé du contenu 2">
            <a:extLst>
              <a:ext uri="{FF2B5EF4-FFF2-40B4-BE49-F238E27FC236}">
                <a16:creationId xmlns:a16="http://schemas.microsoft.com/office/drawing/2014/main" id="{7C036936-3CAA-6EDC-2C1A-1885C91E2DDD}"/>
              </a:ext>
            </a:extLst>
          </p:cNvPr>
          <p:cNvSpPr>
            <a:spLocks noGrp="1"/>
          </p:cNvSpPr>
          <p:nvPr>
            <p:ph idx="1"/>
          </p:nvPr>
        </p:nvSpPr>
        <p:spPr/>
        <p:txBody>
          <a:bodyPr/>
          <a:lstStyle/>
          <a:p>
            <a:pPr algn="just"/>
            <a:r>
              <a:rPr lang="fr-FR" dirty="0"/>
              <a:t>Un locataire demandait la nullité du bail dans sa globalité en raison de l’irrégularité de la clause d’indexation – il était prévu que seul le bailleur pouvait invoquer l’indexation – selon la Cour d’appel de Paris, cette clause est bien irrégulière, mais même s’il est prévu qu’elle est essentielle au consentement du bailleur, le bail ne peut encourir la nullité pour ce motif (</a:t>
            </a:r>
            <a:r>
              <a:rPr lang="fr-FR" b="1" dirty="0"/>
              <a:t>CA Paris, 2 avril 2026, RG 23/12887</a:t>
            </a:r>
            <a:r>
              <a:rPr lang="fr-FR" dirty="0"/>
              <a:t>).</a:t>
            </a:r>
          </a:p>
        </p:txBody>
      </p:sp>
    </p:spTree>
    <p:extLst>
      <p:ext uri="{BB962C8B-B14F-4D97-AF65-F5344CB8AC3E}">
        <p14:creationId xmlns:p14="http://schemas.microsoft.com/office/powerpoint/2010/main" val="2737759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E249208-E9D7-D603-6DC7-A086FE03FBCA}"/>
              </a:ext>
            </a:extLst>
          </p:cNvPr>
          <p:cNvSpPr>
            <a:spLocks noGrp="1"/>
          </p:cNvSpPr>
          <p:nvPr>
            <p:ph type="title"/>
          </p:nvPr>
        </p:nvSpPr>
        <p:spPr/>
        <p:txBody>
          <a:bodyPr/>
          <a:lstStyle/>
          <a:p>
            <a:r>
              <a:rPr lang="fr-FR" dirty="0"/>
              <a:t>Charges, taxes et accessoires (1)</a:t>
            </a:r>
          </a:p>
        </p:txBody>
      </p:sp>
      <p:sp>
        <p:nvSpPr>
          <p:cNvPr id="3" name="Espace réservé du contenu 2">
            <a:extLst>
              <a:ext uri="{FF2B5EF4-FFF2-40B4-BE49-F238E27FC236}">
                <a16:creationId xmlns:a16="http://schemas.microsoft.com/office/drawing/2014/main" id="{67A98656-145C-BC2B-F94F-D0DDF0ED01C1}"/>
              </a:ext>
            </a:extLst>
          </p:cNvPr>
          <p:cNvSpPr>
            <a:spLocks noGrp="1"/>
          </p:cNvSpPr>
          <p:nvPr>
            <p:ph idx="1"/>
          </p:nvPr>
        </p:nvSpPr>
        <p:spPr/>
        <p:txBody>
          <a:bodyPr/>
          <a:lstStyle/>
          <a:p>
            <a:pPr algn="just"/>
            <a:r>
              <a:rPr lang="fr-FR" dirty="0"/>
              <a:t> </a:t>
            </a:r>
            <a:r>
              <a:rPr lang="fr-FR" b="1" dirty="0"/>
              <a:t>Sujet essentiel </a:t>
            </a:r>
            <a:r>
              <a:rPr lang="fr-FR" dirty="0"/>
              <a:t>: le bail antérieur à la loi Pinel qui ne prévoit pas de liste (par exemple un loyer net de toutes charges) – et le renouvellement est postérieur à la loi – est-ce que le locataire peut refuser une liste et affirmer qu’il n’y a plus de charges ? Est-ce qu’un tribunal pourrait valider une liste ? </a:t>
            </a:r>
          </a:p>
          <a:p>
            <a:pPr algn="just"/>
            <a:r>
              <a:rPr lang="fr-FR" dirty="0"/>
              <a:t>La Cour d’appel a rendu une décision un peu générale en précisant (</a:t>
            </a:r>
            <a:r>
              <a:rPr lang="fr-FR" b="1" dirty="0"/>
              <a:t>CA Paris, 7 mai 2026, RG n° 22/09638</a:t>
            </a:r>
            <a:r>
              <a:rPr lang="fr-FR" dirty="0"/>
              <a:t>) : un juge ne peut « </a:t>
            </a:r>
            <a:r>
              <a:rPr lang="fr-FR" i="1" dirty="0"/>
              <a:t>imposer la rédaction d’un acte sous seing privé pour établir le renouvellement du bail </a:t>
            </a:r>
            <a:r>
              <a:rPr lang="fr-FR" dirty="0"/>
              <a:t>».  Elle précise ensuite que le bailleur doit remettre au locataire la liste des travaux 3 ans et également la liste de charges. Mais quid du contenu de la liste ? Le juge pourrait imposer une liste en cas de refus ?</a:t>
            </a:r>
          </a:p>
        </p:txBody>
      </p:sp>
    </p:spTree>
    <p:extLst>
      <p:ext uri="{BB962C8B-B14F-4D97-AF65-F5344CB8AC3E}">
        <p14:creationId xmlns:p14="http://schemas.microsoft.com/office/powerpoint/2010/main" val="2408124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E3BD7-2B9C-0AC6-E590-F5510EB8BC4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84817116-C3D7-E964-D616-FFB0E78A0C56}"/>
              </a:ext>
            </a:extLst>
          </p:cNvPr>
          <p:cNvSpPr>
            <a:spLocks noGrp="1"/>
          </p:cNvSpPr>
          <p:nvPr>
            <p:ph type="title"/>
          </p:nvPr>
        </p:nvSpPr>
        <p:spPr/>
        <p:txBody>
          <a:bodyPr/>
          <a:lstStyle/>
          <a:p>
            <a:r>
              <a:rPr lang="fr-FR" dirty="0"/>
              <a:t>Charges, taxes et accessoires (2)</a:t>
            </a:r>
          </a:p>
        </p:txBody>
      </p:sp>
      <p:sp>
        <p:nvSpPr>
          <p:cNvPr id="3" name="Espace réservé du contenu 2">
            <a:extLst>
              <a:ext uri="{FF2B5EF4-FFF2-40B4-BE49-F238E27FC236}">
                <a16:creationId xmlns:a16="http://schemas.microsoft.com/office/drawing/2014/main" id="{37D3EABF-2D46-79AF-A212-EC8D371DEEAC}"/>
              </a:ext>
            </a:extLst>
          </p:cNvPr>
          <p:cNvSpPr>
            <a:spLocks noGrp="1"/>
          </p:cNvSpPr>
          <p:nvPr>
            <p:ph idx="1"/>
          </p:nvPr>
        </p:nvSpPr>
        <p:spPr/>
        <p:txBody>
          <a:bodyPr/>
          <a:lstStyle/>
          <a:p>
            <a:pPr marL="0" indent="0" algn="just">
              <a:buNone/>
            </a:pPr>
            <a:r>
              <a:rPr lang="fr-FR" b="1" dirty="0"/>
              <a:t>Liste des cha</a:t>
            </a:r>
            <a:r>
              <a:rPr lang="fr-FR" dirty="0"/>
              <a:t>r</a:t>
            </a:r>
            <a:r>
              <a:rPr lang="fr-FR" b="1" dirty="0"/>
              <a:t>ges</a:t>
            </a:r>
            <a:r>
              <a:rPr lang="fr-FR" dirty="0"/>
              <a:t> : attention aux contradictions entre les clauses du bail et la liste des charges : le bail prévoyait que le preneur était tenu au paiement de la taxe foncière portant sur les parties privatives ; mais la liste des charges ne précise pas que la taxe foncière sur les parties privatives lui est refacturable : « </a:t>
            </a:r>
            <a:r>
              <a:rPr lang="fr-FR" i="1" dirty="0"/>
              <a:t>Au vu de l'ensemble des textes susvisés, il doit être jugé que le bailleur ne rapporte pas la preuve que les taxes foncières sur les parties privatives ont été mises à la charge du preneur </a:t>
            </a:r>
            <a:r>
              <a:rPr lang="fr-FR" dirty="0"/>
              <a:t>» (</a:t>
            </a:r>
            <a:r>
              <a:rPr lang="fr-FR" b="1" dirty="0"/>
              <a:t>CA Grenoble, 23 avril 2026, RG 25/00545</a:t>
            </a:r>
            <a:r>
              <a:rPr lang="fr-FR" dirty="0"/>
              <a:t>).</a:t>
            </a:r>
          </a:p>
          <a:p>
            <a:endParaRPr lang="fr-FR" dirty="0"/>
          </a:p>
        </p:txBody>
      </p:sp>
    </p:spTree>
    <p:extLst>
      <p:ext uri="{BB962C8B-B14F-4D97-AF65-F5344CB8AC3E}">
        <p14:creationId xmlns:p14="http://schemas.microsoft.com/office/powerpoint/2010/main" val="38502221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997B4-15EA-C5BD-7FDE-748FC587CFD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7975D80-D88D-728B-D590-0A5861898985}"/>
              </a:ext>
            </a:extLst>
          </p:cNvPr>
          <p:cNvSpPr>
            <a:spLocks noGrp="1"/>
          </p:cNvSpPr>
          <p:nvPr>
            <p:ph type="title"/>
          </p:nvPr>
        </p:nvSpPr>
        <p:spPr/>
        <p:txBody>
          <a:bodyPr/>
          <a:lstStyle/>
          <a:p>
            <a:r>
              <a:rPr lang="fr-FR" dirty="0"/>
              <a:t>Charges, taxes et accessoires (3)</a:t>
            </a:r>
          </a:p>
        </p:txBody>
      </p:sp>
      <p:sp>
        <p:nvSpPr>
          <p:cNvPr id="3" name="Espace réservé du contenu 2">
            <a:extLst>
              <a:ext uri="{FF2B5EF4-FFF2-40B4-BE49-F238E27FC236}">
                <a16:creationId xmlns:a16="http://schemas.microsoft.com/office/drawing/2014/main" id="{9D023567-82F5-2A89-61FE-C3504FC4F740}"/>
              </a:ext>
            </a:extLst>
          </p:cNvPr>
          <p:cNvSpPr>
            <a:spLocks noGrp="1"/>
          </p:cNvSpPr>
          <p:nvPr>
            <p:ph idx="1"/>
          </p:nvPr>
        </p:nvSpPr>
        <p:spPr/>
        <p:txBody>
          <a:bodyPr/>
          <a:lstStyle/>
          <a:p>
            <a:pPr marL="0" indent="0">
              <a:buNone/>
            </a:pPr>
            <a:r>
              <a:rPr lang="fr-FR" b="1" dirty="0"/>
              <a:t>Quote-part : </a:t>
            </a:r>
          </a:p>
          <a:p>
            <a:pPr algn="just"/>
            <a:r>
              <a:rPr lang="fr-FR" dirty="0"/>
              <a:t> Si le bailleur ne parvient pas à expliquer la quote-part, les charges ne sont pas imputables (</a:t>
            </a:r>
            <a:r>
              <a:rPr lang="fr-FR" b="1" dirty="0"/>
              <a:t>CA Grenoble, 23 avril 2026, RG 25/00545</a:t>
            </a:r>
            <a:r>
              <a:rPr lang="fr-FR" dirty="0"/>
              <a:t>).</a:t>
            </a:r>
          </a:p>
          <a:p>
            <a:pPr algn="just"/>
            <a:r>
              <a:rPr lang="fr-FR" dirty="0"/>
              <a:t> Dans un autre arrêt le bailleur a eu le même problème pour justifier de la surface de l’ensemble immobilier pour déterminer la quote-part de la taxe foncière (</a:t>
            </a:r>
            <a:r>
              <a:rPr lang="fr-FR" b="1" dirty="0"/>
              <a:t>CA Paris, 7 mai 2026, RG 23/05940</a:t>
            </a:r>
            <a:r>
              <a:rPr lang="fr-FR" dirty="0"/>
              <a:t>).</a:t>
            </a:r>
          </a:p>
        </p:txBody>
      </p:sp>
    </p:spTree>
    <p:extLst>
      <p:ext uri="{BB962C8B-B14F-4D97-AF65-F5344CB8AC3E}">
        <p14:creationId xmlns:p14="http://schemas.microsoft.com/office/powerpoint/2010/main" val="662934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69372-4532-D4E6-C836-3079C02873A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148CBA3-996B-EECC-C5EB-9EB56238532E}"/>
              </a:ext>
            </a:extLst>
          </p:cNvPr>
          <p:cNvSpPr>
            <a:spLocks noGrp="1"/>
          </p:cNvSpPr>
          <p:nvPr>
            <p:ph type="title"/>
          </p:nvPr>
        </p:nvSpPr>
        <p:spPr/>
        <p:txBody>
          <a:bodyPr/>
          <a:lstStyle/>
          <a:p>
            <a:r>
              <a:rPr lang="fr-FR" dirty="0"/>
              <a:t>Charges, taxes et accessoires (4)</a:t>
            </a:r>
          </a:p>
        </p:txBody>
      </p:sp>
      <p:sp>
        <p:nvSpPr>
          <p:cNvPr id="3" name="Espace réservé du contenu 2">
            <a:extLst>
              <a:ext uri="{FF2B5EF4-FFF2-40B4-BE49-F238E27FC236}">
                <a16:creationId xmlns:a16="http://schemas.microsoft.com/office/drawing/2014/main" id="{549B25B6-6F0C-7E5B-B440-7DCE499267D4}"/>
              </a:ext>
            </a:extLst>
          </p:cNvPr>
          <p:cNvSpPr>
            <a:spLocks noGrp="1"/>
          </p:cNvSpPr>
          <p:nvPr>
            <p:ph idx="1"/>
          </p:nvPr>
        </p:nvSpPr>
        <p:spPr/>
        <p:txBody>
          <a:bodyPr/>
          <a:lstStyle/>
          <a:p>
            <a:r>
              <a:rPr lang="fr-FR" b="1" dirty="0"/>
              <a:t>Justificatif des charges : </a:t>
            </a:r>
          </a:p>
          <a:p>
            <a:pPr marL="0" indent="0" algn="just">
              <a:buNone/>
            </a:pPr>
            <a:r>
              <a:rPr lang="fr-FR" dirty="0"/>
              <a:t>Un bailleur demandait le paiement des charges et avait transmis des relevés individuels de charges. Le locataire n’avait pas contesté dans le cadre du contentieux. </a:t>
            </a:r>
          </a:p>
          <a:p>
            <a:pPr marL="0" indent="0" algn="just">
              <a:buNone/>
            </a:pPr>
            <a:r>
              <a:rPr lang="fr-FR" dirty="0"/>
              <a:t> Pourtant la Cour de cassation demande aux juges de contrôler les justificatifs, car il incombe au bailleur de justifier devant le juge de l'existence et du montant des charges dont il avait sollicité le paiement (</a:t>
            </a:r>
            <a:r>
              <a:rPr lang="fr-FR" b="1" dirty="0"/>
              <a:t>Cass. 3</a:t>
            </a:r>
            <a:r>
              <a:rPr lang="fr-FR" b="1" baseline="30000" dirty="0"/>
              <a:t>e</a:t>
            </a:r>
            <a:r>
              <a:rPr lang="fr-FR" b="1" dirty="0"/>
              <a:t> civ., 4 juin 2026, 25-10.221</a:t>
            </a:r>
            <a:r>
              <a:rPr lang="fr-FR" dirty="0"/>
              <a:t>) – à noter quand même que la Cour de cassation considère que le locataire avait contesté le paiement des charges</a:t>
            </a:r>
          </a:p>
          <a:p>
            <a:pPr marL="0" indent="0">
              <a:buNone/>
            </a:pPr>
            <a:endParaRPr lang="fr-FR" dirty="0"/>
          </a:p>
        </p:txBody>
      </p:sp>
    </p:spTree>
    <p:extLst>
      <p:ext uri="{BB962C8B-B14F-4D97-AF65-F5344CB8AC3E}">
        <p14:creationId xmlns:p14="http://schemas.microsoft.com/office/powerpoint/2010/main" val="2338537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4F4FFC-2274-8646-183A-965EE7883F74}"/>
              </a:ext>
            </a:extLst>
          </p:cNvPr>
          <p:cNvSpPr>
            <a:spLocks noGrp="1"/>
          </p:cNvSpPr>
          <p:nvPr>
            <p:ph type="title"/>
          </p:nvPr>
        </p:nvSpPr>
        <p:spPr/>
        <p:txBody>
          <a:bodyPr/>
          <a:lstStyle/>
          <a:p>
            <a:r>
              <a:rPr lang="fr-FR" dirty="0"/>
              <a:t>Article 606 du code civil </a:t>
            </a:r>
          </a:p>
        </p:txBody>
      </p:sp>
      <p:sp>
        <p:nvSpPr>
          <p:cNvPr id="3" name="Espace réservé du contenu 2">
            <a:extLst>
              <a:ext uri="{FF2B5EF4-FFF2-40B4-BE49-F238E27FC236}">
                <a16:creationId xmlns:a16="http://schemas.microsoft.com/office/drawing/2014/main" id="{69C8DB0D-8D54-3CFC-3920-0CAA97F54972}"/>
              </a:ext>
            </a:extLst>
          </p:cNvPr>
          <p:cNvSpPr>
            <a:spLocks noGrp="1"/>
          </p:cNvSpPr>
          <p:nvPr>
            <p:ph idx="1"/>
          </p:nvPr>
        </p:nvSpPr>
        <p:spPr/>
        <p:txBody>
          <a:bodyPr/>
          <a:lstStyle/>
          <a:p>
            <a:pPr algn="just"/>
            <a:r>
              <a:rPr lang="fr-FR" dirty="0"/>
              <a:t>Depuis la loi du 18 juin 2014 il n’est plus possible de transférer au locataire les grosses réparations de l’article 606 du civil. Mais il n’est pas toujours évident de définir ces grosses réparations qui sont définies par la Cour de cassation comme étant les travaux qui affectent l’immeuble dans sa structure et sa solidité générale : </a:t>
            </a:r>
          </a:p>
          <a:p>
            <a:pPr lvl="1" algn="just">
              <a:buFontTx/>
              <a:buChar char="-"/>
            </a:pPr>
            <a:r>
              <a:rPr lang="fr-FR" dirty="0"/>
              <a:t>L’individualisation des équipements électriques, eau et téléphone ne relève pas des grosses réparations (</a:t>
            </a:r>
            <a:r>
              <a:rPr lang="fr-FR" b="1" dirty="0"/>
              <a:t>CA Montpellier, 3 février 2026, RG 25/0319</a:t>
            </a:r>
            <a:r>
              <a:rPr lang="fr-FR" dirty="0"/>
              <a:t>0) ;</a:t>
            </a:r>
          </a:p>
          <a:p>
            <a:pPr lvl="1" algn="just">
              <a:buFontTx/>
              <a:buChar char="-"/>
            </a:pPr>
            <a:r>
              <a:rPr lang="fr-FR" dirty="0"/>
              <a:t> La remise en état du système frigorifique n’est pas une grosse réparation (</a:t>
            </a:r>
            <a:r>
              <a:rPr lang="fr-FR" b="1" dirty="0"/>
              <a:t>CA Montpellier, 10 mars 2026, RG 25/03669</a:t>
            </a:r>
            <a:r>
              <a:rPr lang="fr-FR" dirty="0"/>
              <a:t>) ;</a:t>
            </a:r>
          </a:p>
          <a:p>
            <a:pPr lvl="1" algn="just">
              <a:buFontTx/>
              <a:buChar char="-"/>
            </a:pPr>
            <a:r>
              <a:rPr lang="fr-FR" dirty="0"/>
              <a:t>  L’étanchéité de la toiture de l’espace commerciale (</a:t>
            </a:r>
            <a:r>
              <a:rPr lang="fr-FR" b="1" dirty="0"/>
              <a:t>CA Bordeaux, 26 janvier 2026, RG 24/00707 - grosse réparation</a:t>
            </a:r>
            <a:r>
              <a:rPr lang="fr-FR" dirty="0"/>
              <a:t>) – il est précisé qu’il s’agit de la totalité de cette toiture ;</a:t>
            </a:r>
          </a:p>
          <a:p>
            <a:pPr lvl="1" algn="just">
              <a:buFontTx/>
              <a:buChar char="-"/>
            </a:pPr>
            <a:r>
              <a:rPr lang="fr-FR" dirty="0"/>
              <a:t> Réfection des réseaux d’eau (mais très vétustes avec de nombreuses infiltration) – grosse réparation (</a:t>
            </a:r>
            <a:r>
              <a:rPr lang="fr-FR" b="1" dirty="0"/>
              <a:t>CA Nîmes, 20 mars 2026, RG 24/00552</a:t>
            </a:r>
            <a:r>
              <a:rPr lang="fr-FR" dirty="0"/>
              <a:t>)</a:t>
            </a:r>
          </a:p>
          <a:p>
            <a:pPr lvl="1" algn="just">
              <a:buFontTx/>
              <a:buChar char="-"/>
            </a:pPr>
            <a:endParaRPr lang="fr-FR" dirty="0"/>
          </a:p>
        </p:txBody>
      </p:sp>
    </p:spTree>
    <p:extLst>
      <p:ext uri="{BB962C8B-B14F-4D97-AF65-F5344CB8AC3E}">
        <p14:creationId xmlns:p14="http://schemas.microsoft.com/office/powerpoint/2010/main" val="2417725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AA960-2F55-56EF-6353-6EDF5516F24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3E67DF3-DF5D-99DE-34E6-1E9650FE7DF1}"/>
              </a:ext>
            </a:extLst>
          </p:cNvPr>
          <p:cNvSpPr>
            <a:spLocks noGrp="1"/>
          </p:cNvSpPr>
          <p:nvPr>
            <p:ph type="title"/>
          </p:nvPr>
        </p:nvSpPr>
        <p:spPr/>
        <p:txBody>
          <a:bodyPr/>
          <a:lstStyle/>
          <a:p>
            <a:r>
              <a:rPr lang="fr-FR" dirty="0"/>
              <a:t>Accession</a:t>
            </a:r>
          </a:p>
        </p:txBody>
      </p:sp>
      <p:sp>
        <p:nvSpPr>
          <p:cNvPr id="3" name="Espace réservé du contenu 2">
            <a:extLst>
              <a:ext uri="{FF2B5EF4-FFF2-40B4-BE49-F238E27FC236}">
                <a16:creationId xmlns:a16="http://schemas.microsoft.com/office/drawing/2014/main" id="{33A3A297-C53F-9799-62D1-14488CFF07A4}"/>
              </a:ext>
            </a:extLst>
          </p:cNvPr>
          <p:cNvSpPr>
            <a:spLocks noGrp="1"/>
          </p:cNvSpPr>
          <p:nvPr>
            <p:ph idx="1"/>
          </p:nvPr>
        </p:nvSpPr>
        <p:spPr/>
        <p:txBody>
          <a:bodyPr/>
          <a:lstStyle/>
          <a:p>
            <a:pPr algn="just"/>
            <a:r>
              <a:rPr lang="fr-FR" dirty="0"/>
              <a:t>Il est rappelé que si le bail ne comporte pas de clause d’accession, il est fait application de l’article 555 du code civil.</a:t>
            </a:r>
          </a:p>
          <a:p>
            <a:pPr algn="just"/>
            <a:r>
              <a:rPr lang="fr-FR" dirty="0"/>
              <a:t> Dans une espèce, le locataire avait réalisé des travaux qu’il considérait comme étant d’amélioration et il demandait une indemnité.</a:t>
            </a:r>
          </a:p>
          <a:p>
            <a:pPr algn="just"/>
            <a:r>
              <a:rPr lang="fr-FR" dirty="0"/>
              <a:t> Refus de la Cour de cassation car l’article 555 du code civil concerne des constructions nouvelles et non pas le réaménagement des ouvrages existants (</a:t>
            </a:r>
            <a:r>
              <a:rPr lang="fr-FR" b="1" dirty="0"/>
              <a:t>Cass. 3</a:t>
            </a:r>
            <a:r>
              <a:rPr lang="fr-FR" b="1" baseline="30000" dirty="0"/>
              <a:t>e</a:t>
            </a:r>
            <a:r>
              <a:rPr lang="fr-FR" b="1" dirty="0"/>
              <a:t> civ., 21 mai 2026, 24-21612</a:t>
            </a:r>
            <a:r>
              <a:rPr lang="fr-FR" dirty="0"/>
              <a:t>).</a:t>
            </a:r>
          </a:p>
        </p:txBody>
      </p:sp>
    </p:spTree>
    <p:extLst>
      <p:ext uri="{BB962C8B-B14F-4D97-AF65-F5344CB8AC3E}">
        <p14:creationId xmlns:p14="http://schemas.microsoft.com/office/powerpoint/2010/main" val="3213935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207FC-B489-3600-7F8F-207560776D3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6E2E682-4AAD-EE70-02EC-2731F89C22DB}"/>
              </a:ext>
            </a:extLst>
          </p:cNvPr>
          <p:cNvSpPr>
            <a:spLocks noGrp="1"/>
          </p:cNvSpPr>
          <p:nvPr>
            <p:ph type="ctrTitle"/>
          </p:nvPr>
        </p:nvSpPr>
        <p:spPr/>
        <p:txBody>
          <a:bodyPr>
            <a:normAutofit/>
          </a:bodyPr>
          <a:lstStyle/>
          <a:p>
            <a:pPr algn="ctr"/>
            <a:r>
              <a:rPr lang="fr-FR" sz="4800" dirty="0"/>
              <a:t>III – FIN DE BAIL</a:t>
            </a:r>
            <a:br>
              <a:rPr lang="fr-FR" sz="4800" dirty="0"/>
            </a:br>
            <a:endParaRPr lang="fr-FR" sz="4800" dirty="0"/>
          </a:p>
        </p:txBody>
      </p:sp>
    </p:spTree>
    <p:extLst>
      <p:ext uri="{BB962C8B-B14F-4D97-AF65-F5344CB8AC3E}">
        <p14:creationId xmlns:p14="http://schemas.microsoft.com/office/powerpoint/2010/main" val="40866628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EE958-FBE5-B732-E3C0-0F4A3AE7987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D0B75D9-AF3E-9B15-707B-394669D0B591}"/>
              </a:ext>
            </a:extLst>
          </p:cNvPr>
          <p:cNvSpPr>
            <a:spLocks noGrp="1"/>
          </p:cNvSpPr>
          <p:nvPr>
            <p:ph type="title"/>
          </p:nvPr>
        </p:nvSpPr>
        <p:spPr>
          <a:xfrm>
            <a:off x="252918" y="1123837"/>
            <a:ext cx="3148650" cy="4601183"/>
          </a:xfrm>
        </p:spPr>
        <p:txBody>
          <a:bodyPr/>
          <a:lstStyle/>
          <a:p>
            <a:r>
              <a:rPr lang="fr-FR" dirty="0"/>
              <a:t>Clause résolutoire</a:t>
            </a:r>
          </a:p>
        </p:txBody>
      </p:sp>
      <p:sp>
        <p:nvSpPr>
          <p:cNvPr id="3" name="Espace réservé du contenu 2">
            <a:extLst>
              <a:ext uri="{FF2B5EF4-FFF2-40B4-BE49-F238E27FC236}">
                <a16:creationId xmlns:a16="http://schemas.microsoft.com/office/drawing/2014/main" id="{96EE49F8-D6AA-2B9F-D6E3-AB624896D501}"/>
              </a:ext>
            </a:extLst>
          </p:cNvPr>
          <p:cNvSpPr>
            <a:spLocks noGrp="1"/>
          </p:cNvSpPr>
          <p:nvPr>
            <p:ph idx="1"/>
          </p:nvPr>
        </p:nvSpPr>
        <p:spPr/>
        <p:txBody>
          <a:bodyPr/>
          <a:lstStyle/>
          <a:p>
            <a:pPr marL="0" indent="0" algn="just">
              <a:buNone/>
            </a:pPr>
            <a:r>
              <a:rPr lang="fr-FR" dirty="0"/>
              <a:t>1°) un commandement de payer visant la clause résolutoire délivré pour une somme supérieure à la dette véritable reste valable pour la partie des sommes réclamées effectivement due (</a:t>
            </a:r>
            <a:r>
              <a:rPr lang="fr-FR" b="1" dirty="0"/>
              <a:t>CA Paris, 21 mai 2026, RG 25/13484</a:t>
            </a:r>
            <a:r>
              <a:rPr lang="fr-FR" dirty="0"/>
              <a:t>).</a:t>
            </a:r>
          </a:p>
          <a:p>
            <a:pPr marL="0" indent="0" algn="just">
              <a:buNone/>
            </a:pPr>
            <a:r>
              <a:rPr lang="fr-FR" dirty="0"/>
              <a:t>2°) Sous-location irrégulière et commandement visant la clause résolutoire : annulation pour mauvaise foi : connaissance de la sous-location par le bailleur pendant près de 20 ans, le renouvellement étant intervenu avec cette connaissance, et un commandement brutal 27 ans après (</a:t>
            </a:r>
            <a:r>
              <a:rPr lang="fr-FR" b="1" dirty="0"/>
              <a:t>CA Paris, 16 avril 2026, RG 23/13079</a:t>
            </a:r>
            <a:r>
              <a:rPr lang="fr-FR" dirty="0"/>
              <a:t>).</a:t>
            </a:r>
          </a:p>
        </p:txBody>
      </p:sp>
    </p:spTree>
    <p:extLst>
      <p:ext uri="{BB962C8B-B14F-4D97-AF65-F5344CB8AC3E}">
        <p14:creationId xmlns:p14="http://schemas.microsoft.com/office/powerpoint/2010/main" val="3106205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CBD8-8E97-7919-2C4C-15FEE327D31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DF540A1-BA50-D090-6F61-4BFA29FA90EB}"/>
              </a:ext>
            </a:extLst>
          </p:cNvPr>
          <p:cNvSpPr>
            <a:spLocks noGrp="1"/>
          </p:cNvSpPr>
          <p:nvPr>
            <p:ph type="ctrTitle"/>
          </p:nvPr>
        </p:nvSpPr>
        <p:spPr/>
        <p:txBody>
          <a:bodyPr>
            <a:normAutofit/>
          </a:bodyPr>
          <a:lstStyle/>
          <a:p>
            <a:pPr algn="ctr"/>
            <a:r>
              <a:rPr lang="fr-FR" sz="4800" dirty="0"/>
              <a:t>I – CHAMP D’APPLICATION DU DROIT DES BAUX COMMERCIAUX</a:t>
            </a:r>
            <a:br>
              <a:rPr lang="fr-FR" sz="4800" dirty="0"/>
            </a:br>
            <a:endParaRPr lang="fr-FR" sz="4800" dirty="0"/>
          </a:p>
        </p:txBody>
      </p:sp>
    </p:spTree>
    <p:extLst>
      <p:ext uri="{BB962C8B-B14F-4D97-AF65-F5344CB8AC3E}">
        <p14:creationId xmlns:p14="http://schemas.microsoft.com/office/powerpoint/2010/main" val="1504615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6235E0-4A65-8F4D-C14B-FED08F068C4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7D7926B5-B08B-1121-CE99-58E15E43B9B6}"/>
              </a:ext>
            </a:extLst>
          </p:cNvPr>
          <p:cNvSpPr>
            <a:spLocks noGrp="1"/>
          </p:cNvSpPr>
          <p:nvPr>
            <p:ph type="title"/>
          </p:nvPr>
        </p:nvSpPr>
        <p:spPr>
          <a:xfrm>
            <a:off x="252918" y="1123837"/>
            <a:ext cx="3148650" cy="4601183"/>
          </a:xfrm>
        </p:spPr>
        <p:txBody>
          <a:bodyPr/>
          <a:lstStyle/>
          <a:p>
            <a:r>
              <a:rPr lang="fr-FR" dirty="0"/>
              <a:t>Demande de renouvellement</a:t>
            </a:r>
          </a:p>
        </p:txBody>
      </p:sp>
      <p:sp>
        <p:nvSpPr>
          <p:cNvPr id="3" name="Espace réservé du contenu 2">
            <a:extLst>
              <a:ext uri="{FF2B5EF4-FFF2-40B4-BE49-F238E27FC236}">
                <a16:creationId xmlns:a16="http://schemas.microsoft.com/office/drawing/2014/main" id="{8C3DBD3C-545C-7E92-0B53-7714E9A8A4C5}"/>
              </a:ext>
            </a:extLst>
          </p:cNvPr>
          <p:cNvSpPr>
            <a:spLocks noGrp="1"/>
          </p:cNvSpPr>
          <p:nvPr>
            <p:ph idx="1"/>
          </p:nvPr>
        </p:nvSpPr>
        <p:spPr/>
        <p:txBody>
          <a:bodyPr/>
          <a:lstStyle/>
          <a:p>
            <a:pPr marL="0" indent="0" algn="just">
              <a:buNone/>
            </a:pPr>
            <a:r>
              <a:rPr lang="fr-FR" dirty="0"/>
              <a:t>Nullité de la demande de renouvellement car il n’est pas reproduit le 5</a:t>
            </a:r>
            <a:r>
              <a:rPr lang="fr-FR" baseline="30000" dirty="0"/>
              <a:t>e</a:t>
            </a:r>
            <a:r>
              <a:rPr lang="fr-FR" dirty="0"/>
              <a:t> alinéa de l’article L. 145-10 du code de commerce (</a:t>
            </a:r>
            <a:r>
              <a:rPr lang="fr-FR" b="1" dirty="0"/>
              <a:t>CA Paris, 9 avril 2026, RG 23/04741</a:t>
            </a:r>
            <a:r>
              <a:rPr lang="fr-FR" dirty="0"/>
              <a:t>).</a:t>
            </a:r>
          </a:p>
        </p:txBody>
      </p:sp>
    </p:spTree>
    <p:extLst>
      <p:ext uri="{BB962C8B-B14F-4D97-AF65-F5344CB8AC3E}">
        <p14:creationId xmlns:p14="http://schemas.microsoft.com/office/powerpoint/2010/main" val="22903760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76C66-DD77-9071-362A-EF7FD2142083}"/>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E09562D-3037-6C41-2865-70456C0BC299}"/>
              </a:ext>
            </a:extLst>
          </p:cNvPr>
          <p:cNvSpPr>
            <a:spLocks noGrp="1"/>
          </p:cNvSpPr>
          <p:nvPr>
            <p:ph type="title"/>
          </p:nvPr>
        </p:nvSpPr>
        <p:spPr>
          <a:xfrm>
            <a:off x="252918" y="1123837"/>
            <a:ext cx="3148650" cy="4601183"/>
          </a:xfrm>
        </p:spPr>
        <p:txBody>
          <a:bodyPr/>
          <a:lstStyle/>
          <a:p>
            <a:r>
              <a:rPr lang="fr-FR" dirty="0"/>
              <a:t>Fixation de loyer</a:t>
            </a:r>
          </a:p>
        </p:txBody>
      </p:sp>
      <p:sp>
        <p:nvSpPr>
          <p:cNvPr id="3" name="Espace réservé du contenu 2">
            <a:extLst>
              <a:ext uri="{FF2B5EF4-FFF2-40B4-BE49-F238E27FC236}">
                <a16:creationId xmlns:a16="http://schemas.microsoft.com/office/drawing/2014/main" id="{D3D0C523-ACF8-89FB-9247-AA3E39CF0C68}"/>
              </a:ext>
            </a:extLst>
          </p:cNvPr>
          <p:cNvSpPr>
            <a:spLocks noGrp="1"/>
          </p:cNvSpPr>
          <p:nvPr>
            <p:ph idx="1"/>
          </p:nvPr>
        </p:nvSpPr>
        <p:spPr/>
        <p:txBody>
          <a:bodyPr/>
          <a:lstStyle/>
          <a:p>
            <a:pPr marL="0" indent="0" algn="just">
              <a:buNone/>
            </a:pPr>
            <a:r>
              <a:rPr lang="fr-FR" dirty="0"/>
              <a:t>La clause selon laquelle le preneur ne bénéficie d’aucune exclusivité n’est pas exorbitante du droit commun et ne permet donc pas d’obtenir une diminution de la valeur locative (</a:t>
            </a:r>
            <a:r>
              <a:rPr lang="fr-FR" b="1" dirty="0"/>
              <a:t>CA Paris, 2 avril 2026, RG 23/11246</a:t>
            </a:r>
            <a:r>
              <a:rPr lang="fr-FR" dirty="0"/>
              <a:t>).</a:t>
            </a:r>
          </a:p>
        </p:txBody>
      </p:sp>
    </p:spTree>
    <p:extLst>
      <p:ext uri="{BB962C8B-B14F-4D97-AF65-F5344CB8AC3E}">
        <p14:creationId xmlns:p14="http://schemas.microsoft.com/office/powerpoint/2010/main" val="19409115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CFACD-092C-2B72-9EEE-0DB3A65CE299}"/>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A626AF7-6BD8-5CEC-6CA4-A00370C0D2C6}"/>
              </a:ext>
            </a:extLst>
          </p:cNvPr>
          <p:cNvSpPr>
            <a:spLocks noGrp="1"/>
          </p:cNvSpPr>
          <p:nvPr>
            <p:ph type="ctrTitle"/>
          </p:nvPr>
        </p:nvSpPr>
        <p:spPr/>
        <p:txBody>
          <a:bodyPr>
            <a:normAutofit/>
          </a:bodyPr>
          <a:lstStyle/>
          <a:p>
            <a:pPr algn="ctr"/>
            <a:r>
              <a:rPr lang="fr-FR" sz="4800" dirty="0"/>
              <a:t>IV – CONTENTIEUX</a:t>
            </a:r>
            <a:br>
              <a:rPr lang="fr-FR" sz="4800" dirty="0"/>
            </a:br>
            <a:endParaRPr lang="fr-FR" sz="4800" dirty="0"/>
          </a:p>
        </p:txBody>
      </p:sp>
    </p:spTree>
    <p:extLst>
      <p:ext uri="{BB962C8B-B14F-4D97-AF65-F5344CB8AC3E}">
        <p14:creationId xmlns:p14="http://schemas.microsoft.com/office/powerpoint/2010/main" val="3056433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651FD-2050-1FB2-D1B7-10F8E476336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99C11AD7-F795-52AD-85AD-6A5F9A5D253F}"/>
              </a:ext>
            </a:extLst>
          </p:cNvPr>
          <p:cNvSpPr>
            <a:spLocks noGrp="1"/>
          </p:cNvSpPr>
          <p:nvPr>
            <p:ph type="title"/>
          </p:nvPr>
        </p:nvSpPr>
        <p:spPr/>
        <p:txBody>
          <a:bodyPr/>
          <a:lstStyle/>
          <a:p>
            <a:r>
              <a:rPr lang="fr-FR" dirty="0"/>
              <a:t>Compétence </a:t>
            </a:r>
          </a:p>
        </p:txBody>
      </p:sp>
      <p:sp>
        <p:nvSpPr>
          <p:cNvPr id="3" name="Espace réservé du contenu 2">
            <a:extLst>
              <a:ext uri="{FF2B5EF4-FFF2-40B4-BE49-F238E27FC236}">
                <a16:creationId xmlns:a16="http://schemas.microsoft.com/office/drawing/2014/main" id="{509855FC-6F9D-3827-6649-7A4F29229CF4}"/>
              </a:ext>
            </a:extLst>
          </p:cNvPr>
          <p:cNvSpPr>
            <a:spLocks noGrp="1"/>
          </p:cNvSpPr>
          <p:nvPr>
            <p:ph idx="1"/>
          </p:nvPr>
        </p:nvSpPr>
        <p:spPr/>
        <p:txBody>
          <a:bodyPr/>
          <a:lstStyle/>
          <a:p>
            <a:pPr algn="just"/>
            <a:r>
              <a:rPr lang="fr-FR" dirty="0"/>
              <a:t>En application de l’article R. 211-4 du code de l'organisation judiciaire, le tribunal judiciaire dispose d’une compétence exclusive pour les « 2° Des actions relatives aux baux commerciaux fondées sur les articles L. 145-1 à L. 145-60 du code de commerce ». </a:t>
            </a:r>
          </a:p>
          <a:p>
            <a:pPr algn="just"/>
            <a:r>
              <a:rPr lang="fr-FR" dirty="0"/>
              <a:t> La Cour d’appel d’Aix en Provence précise qu’en application de l’article L. 721-3, 1</a:t>
            </a:r>
            <a:r>
              <a:rPr lang="fr-FR" baseline="30000" dirty="0"/>
              <a:t>e</a:t>
            </a:r>
            <a:r>
              <a:rPr lang="fr-FR" dirty="0"/>
              <a:t> du code de commerce, « </a:t>
            </a:r>
            <a:r>
              <a:rPr lang="fr-FR" i="1" dirty="0"/>
              <a:t>le litige qui oppose deux sociétés commerciales et qui se rattache, non à une difficulté liée à l'application du statut des baux commerciaux, mais au droit commun des contrats, ce dont il résulte que le tribunal de commerce est matériellement compétent </a:t>
            </a:r>
            <a:r>
              <a:rPr lang="fr-FR" dirty="0"/>
              <a:t>» (</a:t>
            </a:r>
            <a:r>
              <a:rPr lang="fr-FR" b="1" dirty="0"/>
              <a:t>CA Aix-en-Provence, 2 avril 2026, RG 24/11841</a:t>
            </a:r>
            <a:r>
              <a:rPr lang="fr-FR" dirty="0"/>
              <a:t>).</a:t>
            </a:r>
          </a:p>
          <a:p>
            <a:pPr algn="just"/>
            <a:endParaRPr lang="fr-FR" dirty="0"/>
          </a:p>
          <a:p>
            <a:pPr marL="0" indent="0">
              <a:buNone/>
            </a:pPr>
            <a:endParaRPr lang="fr-FR" dirty="0"/>
          </a:p>
        </p:txBody>
      </p:sp>
    </p:spTree>
    <p:extLst>
      <p:ext uri="{BB962C8B-B14F-4D97-AF65-F5344CB8AC3E}">
        <p14:creationId xmlns:p14="http://schemas.microsoft.com/office/powerpoint/2010/main" val="21690288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79F7FE-5763-10CE-9EC0-AF88038CDCE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877467A-6970-9766-6B1E-71312512F778}"/>
              </a:ext>
            </a:extLst>
          </p:cNvPr>
          <p:cNvSpPr>
            <a:spLocks noGrp="1"/>
          </p:cNvSpPr>
          <p:nvPr>
            <p:ph type="title"/>
          </p:nvPr>
        </p:nvSpPr>
        <p:spPr/>
        <p:txBody>
          <a:bodyPr/>
          <a:lstStyle/>
          <a:p>
            <a:r>
              <a:rPr lang="fr-FR" dirty="0"/>
              <a:t>Prescription</a:t>
            </a:r>
          </a:p>
        </p:txBody>
      </p:sp>
      <p:sp>
        <p:nvSpPr>
          <p:cNvPr id="3" name="Espace réservé du contenu 2">
            <a:extLst>
              <a:ext uri="{FF2B5EF4-FFF2-40B4-BE49-F238E27FC236}">
                <a16:creationId xmlns:a16="http://schemas.microsoft.com/office/drawing/2014/main" id="{CDF36C1A-6694-2B82-A827-52C3D21AAABA}"/>
              </a:ext>
            </a:extLst>
          </p:cNvPr>
          <p:cNvSpPr>
            <a:spLocks noGrp="1"/>
          </p:cNvSpPr>
          <p:nvPr>
            <p:ph idx="1"/>
          </p:nvPr>
        </p:nvSpPr>
        <p:spPr/>
        <p:txBody>
          <a:bodyPr/>
          <a:lstStyle/>
          <a:p>
            <a:pPr algn="just"/>
            <a:r>
              <a:rPr lang="fr-FR" dirty="0"/>
              <a:t>Le bailleur avait signifié un congé avec refus de renouvellement sans indemnité d’éviction pour motif grave et légitime. Le locataire n’avait pas dans le délai de 2 ans à compter de la date d’effet du congé contesté le refus de renouvellement. La Cour d’appel avait considéré que le locataire était prescrit pour obtenir le versement d’une indemnité d’éviction. Cependant, la situation était plus complexe car le premier locataire avait contesté ce refus dans le délai de 2 ans, mais son successeur avait émis une </a:t>
            </a:r>
            <a:r>
              <a:rPr lang="fr-FR"/>
              <a:t>contestation dans ce délai.</a:t>
            </a:r>
            <a:endParaRPr lang="fr-FR" dirty="0"/>
          </a:p>
          <a:p>
            <a:pPr algn="just"/>
            <a:r>
              <a:rPr lang="fr-FR" dirty="0"/>
              <a:t> La décision est censurée par la Cour de cassation car la contestation du 1</a:t>
            </a:r>
            <a:r>
              <a:rPr lang="fr-FR" baseline="30000" dirty="0"/>
              <a:t>er</a:t>
            </a:r>
            <a:r>
              <a:rPr lang="fr-FR" dirty="0"/>
              <a:t> locataire a pu interrompre la prescription (</a:t>
            </a:r>
            <a:r>
              <a:rPr lang="fr-FR" b="1" dirty="0"/>
              <a:t>Cass. 3e civ., 4 juin 2026, 24-21.573</a:t>
            </a:r>
            <a:r>
              <a:rPr lang="fr-FR" dirty="0"/>
              <a:t>)</a:t>
            </a:r>
          </a:p>
        </p:txBody>
      </p:sp>
    </p:spTree>
    <p:extLst>
      <p:ext uri="{BB962C8B-B14F-4D97-AF65-F5344CB8AC3E}">
        <p14:creationId xmlns:p14="http://schemas.microsoft.com/office/powerpoint/2010/main" val="1846295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8AE2FE-D2F3-D862-8F35-B9B1FFEAAADC}"/>
              </a:ext>
            </a:extLst>
          </p:cNvPr>
          <p:cNvSpPr>
            <a:spLocks noGrp="1"/>
          </p:cNvSpPr>
          <p:nvPr>
            <p:ph type="title"/>
          </p:nvPr>
        </p:nvSpPr>
        <p:spPr/>
        <p:txBody>
          <a:bodyPr/>
          <a:lstStyle/>
          <a:p>
            <a:r>
              <a:rPr lang="fr-FR" dirty="0"/>
              <a:t>Domaine public</a:t>
            </a:r>
          </a:p>
        </p:txBody>
      </p:sp>
      <p:sp>
        <p:nvSpPr>
          <p:cNvPr id="3" name="Espace réservé du contenu 2">
            <a:extLst>
              <a:ext uri="{FF2B5EF4-FFF2-40B4-BE49-F238E27FC236}">
                <a16:creationId xmlns:a16="http://schemas.microsoft.com/office/drawing/2014/main" id="{4CF65100-5E49-0506-7CE3-42B51A210384}"/>
              </a:ext>
            </a:extLst>
          </p:cNvPr>
          <p:cNvSpPr>
            <a:spLocks noGrp="1"/>
          </p:cNvSpPr>
          <p:nvPr>
            <p:ph idx="1"/>
          </p:nvPr>
        </p:nvSpPr>
        <p:spPr/>
        <p:txBody>
          <a:bodyPr/>
          <a:lstStyle/>
          <a:p>
            <a:pPr algn="just"/>
            <a:r>
              <a:rPr lang="fr-FR" dirty="0"/>
              <a:t>La Cour de cassation a rappelé qu’il n’est pas possible de signer un </a:t>
            </a:r>
            <a:r>
              <a:rPr lang="fr-FR" b="1" dirty="0"/>
              <a:t>bail commercial sur le domaine public sous peine de nullité </a:t>
            </a:r>
            <a:r>
              <a:rPr lang="fr-FR" dirty="0"/>
              <a:t>: « </a:t>
            </a:r>
            <a:r>
              <a:rPr lang="fr-FR" i="1" dirty="0"/>
              <a:t>Les parties ne pouvant choisir de soumettre leurs relations locatives au statut des baux commerciaux lorsqu'elles portent sur des biens appartenant au domaine public, un bail commercial ayant pour assiette un tel bien est nul de nullité absolue pour objet illicite </a:t>
            </a:r>
            <a:r>
              <a:rPr lang="fr-FR" dirty="0"/>
              <a:t>» (</a:t>
            </a:r>
            <a:r>
              <a:rPr lang="fr-FR" b="1" dirty="0"/>
              <a:t>Cass. 3</a:t>
            </a:r>
            <a:r>
              <a:rPr lang="fr-FR" b="1" baseline="30000" dirty="0"/>
              <a:t>e</a:t>
            </a:r>
            <a:r>
              <a:rPr lang="fr-FR" b="1" dirty="0"/>
              <a:t> civ., 21 mai 2026, pourvoi 24-16.483</a:t>
            </a:r>
            <a:r>
              <a:rPr lang="fr-FR" dirty="0"/>
              <a:t>). </a:t>
            </a:r>
          </a:p>
          <a:p>
            <a:pPr algn="just"/>
            <a:r>
              <a:rPr lang="fr-FR" dirty="0"/>
              <a:t>Mais il y a lieu d’appliquer la prescription de 5 ans à compter du jour où le titulaire d'un droit a connu ou aurait dû connaître les faits lui permettant d’exercer l’action en nullité.</a:t>
            </a:r>
          </a:p>
          <a:p>
            <a:pPr algn="just"/>
            <a:r>
              <a:rPr lang="fr-FR" dirty="0"/>
              <a:t>Le locataire sera quand même tenu de verser une indemnité d’occupation car il a pu jouir des locaux, même si le contrat était irrégulier.</a:t>
            </a:r>
          </a:p>
        </p:txBody>
      </p:sp>
    </p:spTree>
    <p:extLst>
      <p:ext uri="{BB962C8B-B14F-4D97-AF65-F5344CB8AC3E}">
        <p14:creationId xmlns:p14="http://schemas.microsoft.com/office/powerpoint/2010/main" val="2966463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8CA461-F7D2-13CE-2FF0-09F2955F8146}"/>
              </a:ext>
            </a:extLst>
          </p:cNvPr>
          <p:cNvSpPr>
            <a:spLocks noGrp="1"/>
          </p:cNvSpPr>
          <p:nvPr>
            <p:ph type="title"/>
          </p:nvPr>
        </p:nvSpPr>
        <p:spPr/>
        <p:txBody>
          <a:bodyPr/>
          <a:lstStyle/>
          <a:p>
            <a:r>
              <a:rPr lang="fr-FR" dirty="0"/>
              <a:t>Convention d’occupation précaire commerciale</a:t>
            </a:r>
          </a:p>
        </p:txBody>
      </p:sp>
      <p:sp>
        <p:nvSpPr>
          <p:cNvPr id="3" name="Espace réservé du contenu 2">
            <a:extLst>
              <a:ext uri="{FF2B5EF4-FFF2-40B4-BE49-F238E27FC236}">
                <a16:creationId xmlns:a16="http://schemas.microsoft.com/office/drawing/2014/main" id="{AC12CD4F-11BC-555F-6916-535F60775AFD}"/>
              </a:ext>
            </a:extLst>
          </p:cNvPr>
          <p:cNvSpPr>
            <a:spLocks noGrp="1"/>
          </p:cNvSpPr>
          <p:nvPr>
            <p:ph idx="1"/>
          </p:nvPr>
        </p:nvSpPr>
        <p:spPr/>
        <p:txBody>
          <a:bodyPr/>
          <a:lstStyle/>
          <a:p>
            <a:pPr algn="just"/>
            <a:r>
              <a:rPr lang="fr-FR" dirty="0"/>
              <a:t>Pour qualifier un contrat de convention d’occupation précaire, il doit exister un motif légitime de précarité qui doit être objectif et extérieur aux parties : dans une espèce où un contrat était qualifié de convention d’occupation précaire « </a:t>
            </a:r>
            <a:r>
              <a:rPr lang="fr-FR" i="1" dirty="0"/>
              <a:t>dans l’attente de la démolition ou de la réhabilitation </a:t>
            </a:r>
            <a:r>
              <a:rPr lang="fr-FR" dirty="0"/>
              <a:t>», il a été jugé que le bailleur (qui est une commune) ne démontrait pas l’existence réelle d’un tel projet. Toutefois comme la convention avait 23 mois, elle a été requalifiée en bail dérogatoire (</a:t>
            </a:r>
            <a:r>
              <a:rPr lang="fr-FR" b="1" dirty="0"/>
              <a:t>CA Paris, 21 mai 2026, RG 24/01204</a:t>
            </a:r>
            <a:r>
              <a:rPr lang="fr-FR" dirty="0"/>
              <a:t>).</a:t>
            </a:r>
          </a:p>
          <a:p>
            <a:pPr algn="just"/>
            <a:endParaRPr lang="fr-FR" dirty="0"/>
          </a:p>
          <a:p>
            <a:pPr algn="just"/>
            <a:r>
              <a:rPr lang="fr-FR" dirty="0"/>
              <a:t>On rappellera que l’interprétation du contrat et l’analyse de la commune intention des parties excèdent les pouvoirs du juge des référés (</a:t>
            </a:r>
            <a:r>
              <a:rPr lang="fr-FR" b="1" dirty="0"/>
              <a:t>CA Paris, 16 avril 2026, RG 25/18789</a:t>
            </a:r>
            <a:r>
              <a:rPr lang="fr-FR" dirty="0"/>
              <a:t>)</a:t>
            </a:r>
          </a:p>
        </p:txBody>
      </p:sp>
    </p:spTree>
    <p:extLst>
      <p:ext uri="{BB962C8B-B14F-4D97-AF65-F5344CB8AC3E}">
        <p14:creationId xmlns:p14="http://schemas.microsoft.com/office/powerpoint/2010/main" val="2420997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C42B60-1151-2EE2-E874-9412C804B4BF}"/>
              </a:ext>
            </a:extLst>
          </p:cNvPr>
          <p:cNvSpPr>
            <a:spLocks noGrp="1"/>
          </p:cNvSpPr>
          <p:nvPr>
            <p:ph type="title"/>
          </p:nvPr>
        </p:nvSpPr>
        <p:spPr>
          <a:xfrm>
            <a:off x="252918" y="1123837"/>
            <a:ext cx="3176081" cy="4601183"/>
          </a:xfrm>
        </p:spPr>
        <p:txBody>
          <a:bodyPr/>
          <a:lstStyle/>
          <a:p>
            <a:r>
              <a:rPr lang="fr-FR" dirty="0"/>
              <a:t>Immatriculation</a:t>
            </a:r>
            <a:br>
              <a:rPr lang="fr-FR" dirty="0"/>
            </a:br>
            <a:r>
              <a:rPr lang="fr-FR" dirty="0"/>
              <a:t>au RCS </a:t>
            </a:r>
          </a:p>
        </p:txBody>
      </p:sp>
      <p:sp>
        <p:nvSpPr>
          <p:cNvPr id="3" name="Espace réservé du contenu 2">
            <a:extLst>
              <a:ext uri="{FF2B5EF4-FFF2-40B4-BE49-F238E27FC236}">
                <a16:creationId xmlns:a16="http://schemas.microsoft.com/office/drawing/2014/main" id="{5F242E6B-E313-85F3-4A85-DCB2A411767E}"/>
              </a:ext>
            </a:extLst>
          </p:cNvPr>
          <p:cNvSpPr>
            <a:spLocks noGrp="1"/>
          </p:cNvSpPr>
          <p:nvPr>
            <p:ph idx="1"/>
          </p:nvPr>
        </p:nvSpPr>
        <p:spPr/>
        <p:txBody>
          <a:bodyPr/>
          <a:lstStyle/>
          <a:p>
            <a:pPr algn="just"/>
            <a:r>
              <a:rPr lang="fr-FR" dirty="0"/>
              <a:t>Nous savons que le locataire doit être immatriculé dans les locaux loués à la date de signification du congé. </a:t>
            </a:r>
          </a:p>
          <a:p>
            <a:pPr algn="just"/>
            <a:r>
              <a:rPr lang="fr-FR" dirty="0"/>
              <a:t> Nous avions eu quelques décisions de la Cour de cassation précisant que l’immatriculation doit par ailleurs être conforme, à savoir que le </a:t>
            </a:r>
            <a:r>
              <a:rPr lang="fr-FR" dirty="0" err="1"/>
              <a:t>kbis</a:t>
            </a:r>
            <a:r>
              <a:rPr lang="fr-FR" dirty="0"/>
              <a:t> doit mentionner l’activité autorisée au bail.</a:t>
            </a:r>
          </a:p>
          <a:p>
            <a:pPr algn="just"/>
            <a:r>
              <a:rPr lang="fr-FR" dirty="0"/>
              <a:t>Ce point est évoqué par la </a:t>
            </a:r>
            <a:r>
              <a:rPr lang="fr-FR" b="1" dirty="0"/>
              <a:t>Cour de cassation dans une décision du 2 avril 2026 (pourvoi 24-15.435)</a:t>
            </a:r>
            <a:r>
              <a:rPr lang="fr-FR" dirty="0"/>
              <a:t> : dans cette affaire la Cour d’appel avait dénié le droit au renouvellement. La Cour de cassation considère qu’elle a dénaturé le document sur lequel elle fondait sa décision : non pas un extrait </a:t>
            </a:r>
            <a:r>
              <a:rPr lang="fr-FR" dirty="0" err="1"/>
              <a:t>kbis</a:t>
            </a:r>
            <a:r>
              <a:rPr lang="fr-FR" dirty="0"/>
              <a:t> mais un simple document d’information du site </a:t>
            </a:r>
            <a:r>
              <a:rPr lang="fr-FR" dirty="0" err="1"/>
              <a:t>infogreffe</a:t>
            </a:r>
            <a:r>
              <a:rPr lang="fr-FR" dirty="0"/>
              <a:t>.</a:t>
            </a:r>
          </a:p>
        </p:txBody>
      </p:sp>
    </p:spTree>
    <p:extLst>
      <p:ext uri="{BB962C8B-B14F-4D97-AF65-F5344CB8AC3E}">
        <p14:creationId xmlns:p14="http://schemas.microsoft.com/office/powerpoint/2010/main" val="548104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70AE3-71DD-A0BD-7557-8CFB569B61E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CB9A3B1E-88F5-6A7C-5F82-5839D4E49900}"/>
              </a:ext>
            </a:extLst>
          </p:cNvPr>
          <p:cNvSpPr>
            <a:spLocks noGrp="1"/>
          </p:cNvSpPr>
          <p:nvPr>
            <p:ph type="ctrTitle"/>
          </p:nvPr>
        </p:nvSpPr>
        <p:spPr/>
        <p:txBody>
          <a:bodyPr>
            <a:normAutofit/>
          </a:bodyPr>
          <a:lstStyle/>
          <a:p>
            <a:pPr algn="ctr"/>
            <a:r>
              <a:rPr lang="fr-FR" sz="4800" dirty="0"/>
              <a:t>II – EXECUTION DU BAIL</a:t>
            </a:r>
            <a:br>
              <a:rPr lang="fr-FR" sz="4800" dirty="0"/>
            </a:br>
            <a:endParaRPr lang="fr-FR" sz="4800" dirty="0"/>
          </a:p>
        </p:txBody>
      </p:sp>
    </p:spTree>
    <p:extLst>
      <p:ext uri="{BB962C8B-B14F-4D97-AF65-F5344CB8AC3E}">
        <p14:creationId xmlns:p14="http://schemas.microsoft.com/office/powerpoint/2010/main" val="2574855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A2B6B-C6B3-3201-BB62-535AF561E3C7}"/>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7C826C2-20AA-E6CF-EDD3-80381FEE167C}"/>
              </a:ext>
            </a:extLst>
          </p:cNvPr>
          <p:cNvSpPr>
            <a:spLocks noGrp="1"/>
          </p:cNvSpPr>
          <p:nvPr>
            <p:ph type="title"/>
          </p:nvPr>
        </p:nvSpPr>
        <p:spPr/>
        <p:txBody>
          <a:bodyPr/>
          <a:lstStyle/>
          <a:p>
            <a:r>
              <a:rPr lang="fr-FR" dirty="0"/>
              <a:t>Obligation de délivrance (1)</a:t>
            </a:r>
          </a:p>
        </p:txBody>
      </p:sp>
      <p:sp>
        <p:nvSpPr>
          <p:cNvPr id="3" name="Espace réservé du contenu 2">
            <a:extLst>
              <a:ext uri="{FF2B5EF4-FFF2-40B4-BE49-F238E27FC236}">
                <a16:creationId xmlns:a16="http://schemas.microsoft.com/office/drawing/2014/main" id="{C580F431-75D9-5347-FB4D-B96338402015}"/>
              </a:ext>
            </a:extLst>
          </p:cNvPr>
          <p:cNvSpPr>
            <a:spLocks noGrp="1"/>
          </p:cNvSpPr>
          <p:nvPr>
            <p:ph idx="1"/>
          </p:nvPr>
        </p:nvSpPr>
        <p:spPr/>
        <p:txBody>
          <a:bodyPr>
            <a:normAutofit/>
          </a:bodyPr>
          <a:lstStyle/>
          <a:p>
            <a:pPr marL="0" indent="0" algn="just">
              <a:buNone/>
            </a:pPr>
            <a:r>
              <a:rPr lang="fr-FR" dirty="0"/>
              <a:t>L’obligation de délivrance est très souvent invoquée par les locataires afin de tenter de faire sanctionner les bailleurs en cas d’impossibilité d’exploitation. </a:t>
            </a:r>
          </a:p>
          <a:p>
            <a:pPr marL="0" indent="0" algn="just">
              <a:buNone/>
            </a:pPr>
            <a:r>
              <a:rPr lang="fr-FR" dirty="0"/>
              <a:t>Il s’agit d’une obligation d’ordre public, et en conséquence la clause de prise à bail des locaux en l’état ne permet pas d’exonérer le bailleur (</a:t>
            </a:r>
            <a:r>
              <a:rPr lang="fr-FR" b="1" dirty="0"/>
              <a:t>CA Nîmes, 22 mai 2026, RG n° 24/01207, idem,</a:t>
            </a:r>
            <a:r>
              <a:rPr lang="fr-FR" dirty="0"/>
              <a:t> </a:t>
            </a:r>
            <a:r>
              <a:rPr lang="fr-FR" b="1" dirty="0"/>
              <a:t>CA Paris, 21 mai 2026, RG 25/13484</a:t>
            </a:r>
            <a:r>
              <a:rPr lang="fr-FR" dirty="0"/>
              <a:t>).</a:t>
            </a:r>
          </a:p>
          <a:p>
            <a:pPr marL="0" indent="0" algn="just">
              <a:buNone/>
            </a:pPr>
            <a:r>
              <a:rPr lang="fr-FR" dirty="0"/>
              <a:t>Exemples impossibilités techniques : </a:t>
            </a:r>
          </a:p>
          <a:p>
            <a:pPr marL="502920" lvl="1" indent="0" algn="just">
              <a:buNone/>
            </a:pPr>
            <a:r>
              <a:rPr lang="fr-FR" dirty="0"/>
              <a:t>- </a:t>
            </a:r>
            <a:r>
              <a:rPr lang="fr-FR" b="1" dirty="0"/>
              <a:t>CA Lyon, 25 février 2026 (RG n° 24/08559) </a:t>
            </a:r>
            <a:r>
              <a:rPr lang="fr-FR" dirty="0"/>
              <a:t>: le conduit d’extraction est essentiel à l’activité de restauration avec cuisson (idem CA Paris, 21 mai 2026, RG 25/13484)</a:t>
            </a:r>
          </a:p>
          <a:p>
            <a:pPr marL="502920" lvl="1" indent="0" algn="just">
              <a:buNone/>
            </a:pPr>
            <a:r>
              <a:rPr lang="fr-FR" b="1" dirty="0"/>
              <a:t>- CA Dijon, 15 janvier 2026 (RG n° 22/01575) </a:t>
            </a:r>
            <a:r>
              <a:rPr lang="fr-FR" dirty="0"/>
              <a:t>: « l’insuffisance de l’alimentation électrique du magasin, relevant en l’espèce de l’obligation de délivrance » - il faut une situation qui rend nécessaire une puissance plus importante que pour une activité classique</a:t>
            </a:r>
          </a:p>
        </p:txBody>
      </p:sp>
    </p:spTree>
    <p:extLst>
      <p:ext uri="{BB962C8B-B14F-4D97-AF65-F5344CB8AC3E}">
        <p14:creationId xmlns:p14="http://schemas.microsoft.com/office/powerpoint/2010/main" val="199848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428113-1CAF-B3B6-D45D-17D1EBF6AC4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6E48441-A332-1C41-9DA6-A36FFF26E880}"/>
              </a:ext>
            </a:extLst>
          </p:cNvPr>
          <p:cNvSpPr>
            <a:spLocks noGrp="1"/>
          </p:cNvSpPr>
          <p:nvPr>
            <p:ph type="title"/>
          </p:nvPr>
        </p:nvSpPr>
        <p:spPr/>
        <p:txBody>
          <a:bodyPr/>
          <a:lstStyle/>
          <a:p>
            <a:r>
              <a:rPr lang="fr-FR" dirty="0"/>
              <a:t>Obligation de délivrance (2)</a:t>
            </a:r>
          </a:p>
        </p:txBody>
      </p:sp>
      <p:sp>
        <p:nvSpPr>
          <p:cNvPr id="3" name="Espace réservé du contenu 2">
            <a:extLst>
              <a:ext uri="{FF2B5EF4-FFF2-40B4-BE49-F238E27FC236}">
                <a16:creationId xmlns:a16="http://schemas.microsoft.com/office/drawing/2014/main" id="{B28FE0D8-9746-4472-888B-34FD02242A45}"/>
              </a:ext>
            </a:extLst>
          </p:cNvPr>
          <p:cNvSpPr>
            <a:spLocks noGrp="1"/>
          </p:cNvSpPr>
          <p:nvPr>
            <p:ph idx="1"/>
          </p:nvPr>
        </p:nvSpPr>
        <p:spPr/>
        <p:txBody>
          <a:bodyPr/>
          <a:lstStyle/>
          <a:p>
            <a:pPr algn="just"/>
            <a:r>
              <a:rPr lang="fr-FR" dirty="0"/>
              <a:t> Voir un arrêt de la Cour d’appel de Montpellier relevant un manquement à l’obligation de délivrance car  « l'installation électrique monophasé était, dès l'origine, inapte à permettre l'installation d'un four d'une puissance de 11,2 kW », le locataire était autorisé à exploiter l’activité de restauration avec « cuisine au four ». En l’espèce le bailleur avait transféré les travaux de mise en conformité sur le locataire (</a:t>
            </a:r>
            <a:r>
              <a:rPr lang="fr-FR" b="1" dirty="0"/>
              <a:t>CA Montpellier, 12 mai 2026, RG 25/03053</a:t>
            </a:r>
            <a:r>
              <a:rPr lang="fr-FR" dirty="0"/>
              <a:t>).</a:t>
            </a:r>
          </a:p>
          <a:p>
            <a:pPr algn="just"/>
            <a:endParaRPr lang="fr-FR" dirty="0"/>
          </a:p>
        </p:txBody>
      </p:sp>
    </p:spTree>
    <p:extLst>
      <p:ext uri="{BB962C8B-B14F-4D97-AF65-F5344CB8AC3E}">
        <p14:creationId xmlns:p14="http://schemas.microsoft.com/office/powerpoint/2010/main" val="2484669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5F21E-5774-B994-1765-5812A3AEA27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FB4770F-17BD-3C83-117F-4D09D383F147}"/>
              </a:ext>
            </a:extLst>
          </p:cNvPr>
          <p:cNvSpPr>
            <a:spLocks noGrp="1"/>
          </p:cNvSpPr>
          <p:nvPr>
            <p:ph type="title"/>
          </p:nvPr>
        </p:nvSpPr>
        <p:spPr/>
        <p:txBody>
          <a:bodyPr/>
          <a:lstStyle/>
          <a:p>
            <a:r>
              <a:rPr lang="fr-FR" dirty="0"/>
              <a:t>Obligation de délivrance (3)</a:t>
            </a:r>
          </a:p>
        </p:txBody>
      </p:sp>
      <p:sp>
        <p:nvSpPr>
          <p:cNvPr id="3" name="Espace réservé du contenu 2">
            <a:extLst>
              <a:ext uri="{FF2B5EF4-FFF2-40B4-BE49-F238E27FC236}">
                <a16:creationId xmlns:a16="http://schemas.microsoft.com/office/drawing/2014/main" id="{CD63C907-FE79-CF53-606D-63F4FF28FC67}"/>
              </a:ext>
            </a:extLst>
          </p:cNvPr>
          <p:cNvSpPr>
            <a:spLocks noGrp="1"/>
          </p:cNvSpPr>
          <p:nvPr>
            <p:ph idx="1"/>
          </p:nvPr>
        </p:nvSpPr>
        <p:spPr/>
        <p:txBody>
          <a:bodyPr/>
          <a:lstStyle/>
          <a:p>
            <a:pPr algn="just"/>
            <a:r>
              <a:rPr lang="fr-FR" dirty="0"/>
              <a:t> Lien entre délivrance et destruction partielle de la chose louée (1722 du code civil) : « </a:t>
            </a:r>
            <a:r>
              <a:rPr lang="fr-FR" i="1" dirty="0"/>
              <a:t>Il en résulte que, lorsque le bien devient impropre à sa destination en raison d'un cas fortuit et que le bail n'est pas résilié en application de l'article 1722 du code civil, le locataire peut invoquer l'exception d'inexécution pour le temps où le bailleur n'est plus empêché d'exécuter ses obligations </a:t>
            </a:r>
            <a:r>
              <a:rPr lang="fr-FR" dirty="0"/>
              <a:t>».</a:t>
            </a:r>
          </a:p>
          <a:p>
            <a:pPr algn="just"/>
            <a:r>
              <a:rPr lang="fr-FR" dirty="0"/>
              <a:t>Censure de la Cour d’appel qui avait refusé d’accorder au locataire une indemnité, car la destruction était liée à un cyclone qui est un cas fortuit au sens de l’article 1722 du code civil, alors que « </a:t>
            </a:r>
            <a:r>
              <a:rPr lang="fr-FR" i="1" dirty="0"/>
              <a:t>d'une part, le bien loué ne nécessitait que des réparations, certes importantes, mais dont il n'était ni prétendu ni démontré qu'elles dépassaient, en leur coût, la valeur du bien, d'autre part, la locataire soutenait que la bailleresse avait manqué à son obligation de délivrance en procédant avec retard à la réalisation des travaux nécessaires à la jouissance des locaux </a:t>
            </a:r>
            <a:r>
              <a:rPr lang="fr-FR" dirty="0"/>
              <a:t>» (</a:t>
            </a:r>
            <a:r>
              <a:rPr lang="fr-FR" b="1" dirty="0"/>
              <a:t>Cass. 3</a:t>
            </a:r>
            <a:r>
              <a:rPr lang="fr-FR" b="1" baseline="30000" dirty="0"/>
              <a:t>e</a:t>
            </a:r>
            <a:r>
              <a:rPr lang="fr-FR" b="1" dirty="0"/>
              <a:t> civ., 4 juin 2026, 25-10.068</a:t>
            </a:r>
            <a:r>
              <a:rPr lang="fr-FR" dirty="0"/>
              <a:t>)</a:t>
            </a:r>
          </a:p>
          <a:p>
            <a:pPr algn="just"/>
            <a:endParaRPr lang="fr-FR" dirty="0"/>
          </a:p>
        </p:txBody>
      </p:sp>
    </p:spTree>
    <p:extLst>
      <p:ext uri="{BB962C8B-B14F-4D97-AF65-F5344CB8AC3E}">
        <p14:creationId xmlns:p14="http://schemas.microsoft.com/office/powerpoint/2010/main" val="3579319675"/>
      </p:ext>
    </p:extLst>
  </p:cSld>
  <p:clrMapOvr>
    <a:masterClrMapping/>
  </p:clrMapOvr>
</p:sld>
</file>

<file path=ppt/theme/theme1.xml><?xml version="1.0" encoding="utf-8"?>
<a:theme xmlns:a="http://schemas.openxmlformats.org/drawingml/2006/main" name="Cadr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0A50A34639AE498BEE076FD2B1F440" ma:contentTypeVersion="13" ma:contentTypeDescription="Crée un document." ma:contentTypeScope="" ma:versionID="1a1f8f306a4ec364d885b6808f6de4be">
  <xsd:schema xmlns:xsd="http://www.w3.org/2001/XMLSchema" xmlns:xs="http://www.w3.org/2001/XMLSchema" xmlns:p="http://schemas.microsoft.com/office/2006/metadata/properties" xmlns:ns2="5251b606-1079-44e2-8019-e68aebfef911" xmlns:ns3="61ba37d4-edcb-47f2-bf37-9fe1008ff4a3" targetNamespace="http://schemas.microsoft.com/office/2006/metadata/properties" ma:root="true" ma:fieldsID="1cb3816f046c5e965c1537c5a2cbadff" ns2:_="" ns3:_="">
    <xsd:import namespace="5251b606-1079-44e2-8019-e68aebfef911"/>
    <xsd:import namespace="61ba37d4-edcb-47f2-bf37-9fe1008ff4a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51b606-1079-44e2-8019-e68aebfef91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description="" ma:indexed="true" ma:internalName="MediaServiceLocation" ma:readOnly="true">
      <xsd:simpleType>
        <xsd:restriction base="dms:Text"/>
      </xsd:simpleType>
    </xsd:element>
    <xsd:element name="lcf76f155ced4ddcb4097134ff3c332f" ma:index="18" nillable="true" ma:taxonomy="true" ma:internalName="lcf76f155ced4ddcb4097134ff3c332f" ma:taxonomyFieldName="MediaServiceImageTags" ma:displayName="Balises d’images" ma:readOnly="false" ma:fieldId="{5cf76f15-5ced-4ddc-b409-7134ff3c332f}" ma:taxonomyMulti="true" ma:sspId="ee6ae1eb-5418-48c1-9d1e-31e0311aa400"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1ba37d4-edcb-47f2-bf37-9fe1008ff4a3"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6b55cd3b-1ff3-420f-856b-0c871a1b9655}" ma:internalName="TaxCatchAll" ma:showField="CatchAllData" ma:web="61ba37d4-edcb-47f2-bf37-9fe1008ff4a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1ba37d4-edcb-47f2-bf37-9fe1008ff4a3" xsi:nil="true"/>
    <lcf76f155ced4ddcb4097134ff3c332f xmlns="5251b606-1079-44e2-8019-e68aebfef91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CF5A92D-8602-4DE9-BBE3-7A72C513AD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51b606-1079-44e2-8019-e68aebfef911"/>
    <ds:schemaRef ds:uri="61ba37d4-edcb-47f2-bf37-9fe1008ff4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DA51860-76F4-4344-AD82-85ADEB0E6153}">
  <ds:schemaRefs>
    <ds:schemaRef ds:uri="http://schemas.microsoft.com/sharepoint/v3/contenttype/forms"/>
  </ds:schemaRefs>
</ds:datastoreItem>
</file>

<file path=customXml/itemProps3.xml><?xml version="1.0" encoding="utf-8"?>
<ds:datastoreItem xmlns:ds="http://schemas.openxmlformats.org/officeDocument/2006/customXml" ds:itemID="{173224DB-DC12-47A4-B7E1-ADE082C1B30B}">
  <ds:schemaRefs>
    <ds:schemaRef ds:uri="http://purl.org/dc/terms/"/>
    <ds:schemaRef ds:uri="http://purl.org/dc/elements/1.1/"/>
    <ds:schemaRef ds:uri="http://schemas.microsoft.com/office/infopath/2007/PartnerControls"/>
    <ds:schemaRef ds:uri="http://www.w3.org/XML/1998/namespace"/>
    <ds:schemaRef ds:uri="http://purl.org/dc/dcmitype/"/>
    <ds:schemaRef ds:uri="http://schemas.microsoft.com/office/2006/documentManagement/types"/>
    <ds:schemaRef ds:uri="5251b606-1079-44e2-8019-e68aebfef911"/>
    <ds:schemaRef ds:uri="http://schemas.microsoft.com/office/2006/metadata/properties"/>
    <ds:schemaRef ds:uri="http://schemas.openxmlformats.org/package/2006/metadata/core-properties"/>
    <ds:schemaRef ds:uri="61ba37d4-edcb-47f2-bf37-9fe1008ff4a3"/>
  </ds:schemaRefs>
</ds:datastoreItem>
</file>

<file path=docProps/app.xml><?xml version="1.0" encoding="utf-8"?>
<Properties xmlns="http://schemas.openxmlformats.org/officeDocument/2006/extended-properties" xmlns:vt="http://schemas.openxmlformats.org/officeDocument/2006/docPropsVTypes">
  <Template>Cadre</Template>
  <TotalTime>14516</TotalTime>
  <Words>2168</Words>
  <Application>Microsoft Office PowerPoint</Application>
  <PresentationFormat>Grand écran</PresentationFormat>
  <Paragraphs>72</Paragraphs>
  <Slides>24</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24</vt:i4>
      </vt:variant>
    </vt:vector>
  </HeadingPairs>
  <TitlesOfParts>
    <vt:vector size="27" baseType="lpstr">
      <vt:lpstr>Corbel</vt:lpstr>
      <vt:lpstr>Wingdings 2</vt:lpstr>
      <vt:lpstr>Cadre</vt:lpstr>
      <vt:lpstr>ACTUALITE DES BAUX COMMERCIAUX avril,mai et juin 2026</vt:lpstr>
      <vt:lpstr>I – CHAMP D’APPLICATION DU DROIT DES BAUX COMMERCIAUX </vt:lpstr>
      <vt:lpstr>Domaine public</vt:lpstr>
      <vt:lpstr>Convention d’occupation précaire commerciale</vt:lpstr>
      <vt:lpstr>Immatriculation au RCS </vt:lpstr>
      <vt:lpstr>II – EXECUTION DU BAIL </vt:lpstr>
      <vt:lpstr>Obligation de délivrance (1)</vt:lpstr>
      <vt:lpstr>Obligation de délivrance (2)</vt:lpstr>
      <vt:lpstr>Obligation de délivrance (3)</vt:lpstr>
      <vt:lpstr>Destination </vt:lpstr>
      <vt:lpstr>Indexation</vt:lpstr>
      <vt:lpstr>Charges, taxes et accessoires (1)</vt:lpstr>
      <vt:lpstr>Charges, taxes et accessoires (2)</vt:lpstr>
      <vt:lpstr>Charges, taxes et accessoires (3)</vt:lpstr>
      <vt:lpstr>Charges, taxes et accessoires (4)</vt:lpstr>
      <vt:lpstr>Article 606 du code civil </vt:lpstr>
      <vt:lpstr>Accession</vt:lpstr>
      <vt:lpstr>III – FIN DE BAIL </vt:lpstr>
      <vt:lpstr>Clause résolutoire</vt:lpstr>
      <vt:lpstr>Demande de renouvellement</vt:lpstr>
      <vt:lpstr>Fixation de loyer</vt:lpstr>
      <vt:lpstr>IV – CONTENTIEUX </vt:lpstr>
      <vt:lpstr>Compétence </vt:lpstr>
      <vt:lpstr>Prescription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Christophe DENIZOT</dc:creator>
  <cp:lastModifiedBy>Gilles HITTINGER-ROUX</cp:lastModifiedBy>
  <cp:revision>2</cp:revision>
  <dcterms:created xsi:type="dcterms:W3CDTF">2026-06-04T09:38:55Z</dcterms:created>
  <dcterms:modified xsi:type="dcterms:W3CDTF">2026-06-15T15:24:35Z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0x010100820A50A34639AE498BEE076FD2B1F440</vt:lpwstr>
  </property>
  <property fmtid="{D5CDD505-2E9C-101B-9397-08002B2CF9AE}" pid="3" name="MediaServiceImageTags">
    <vt:lpwstr/>
  </property>
</Properties>
</file>