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2"/>
  </p:notesMasterIdLst>
  <p:sldIdLst>
    <p:sldId id="257" r:id="rId2"/>
    <p:sldId id="256" r:id="rId3"/>
    <p:sldId id="303" r:id="rId4"/>
    <p:sldId id="281"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2" r:id="rId29"/>
    <p:sldId id="283" r:id="rId30"/>
    <p:sldId id="297" r:id="rId31"/>
    <p:sldId id="298" r:id="rId32"/>
    <p:sldId id="301" r:id="rId33"/>
    <p:sldId id="286" r:id="rId34"/>
    <p:sldId id="285" r:id="rId35"/>
    <p:sldId id="296" r:id="rId36"/>
    <p:sldId id="299" r:id="rId37"/>
    <p:sldId id="289" r:id="rId38"/>
    <p:sldId id="302" r:id="rId39"/>
    <p:sldId id="290" r:id="rId40"/>
    <p:sldId id="295" r:id="rId41"/>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Intro Acap" id="{E97BD470-3E43-44EF-87C1-D3F7E1E6056A}">
          <p14:sldIdLst>
            <p14:sldId id="257"/>
            <p14:sldId id="256"/>
            <p14:sldId id="303"/>
          </p14:sldIdLst>
        </p14:section>
        <p14:section name="Intervention de Franck" id="{E07618F5-B7F7-49FD-A505-3D90007BF880}">
          <p14:sldIdLst>
            <p14:sldId id="281"/>
            <p14:sldId id="258"/>
            <p14:sldId id="259"/>
            <p14:sldId id="260"/>
            <p14:sldId id="261"/>
            <p14:sldId id="262"/>
            <p14:sldId id="263"/>
            <p14:sldId id="264"/>
            <p14:sldId id="265"/>
            <p14:sldId id="266"/>
            <p14:sldId id="267"/>
            <p14:sldId id="268"/>
            <p14:sldId id="269"/>
            <p14:sldId id="270"/>
          </p14:sldIdLst>
        </p14:section>
        <p14:section name="Intervention de Jean-Baptiste" id="{72D3FE7E-738B-4091-9DCE-EAAED35AF214}">
          <p14:sldIdLst>
            <p14:sldId id="271"/>
            <p14:sldId id="272"/>
            <p14:sldId id="273"/>
            <p14:sldId id="274"/>
            <p14:sldId id="275"/>
            <p14:sldId id="276"/>
            <p14:sldId id="277"/>
            <p14:sldId id="278"/>
            <p14:sldId id="279"/>
            <p14:sldId id="280"/>
          </p14:sldIdLst>
        </p14:section>
        <p14:section name="Intervention de Benjamin" id="{6763257B-BF59-48D5-B743-E47E27004C66}">
          <p14:sldIdLst>
            <p14:sldId id="282"/>
            <p14:sldId id="283"/>
            <p14:sldId id="297"/>
            <p14:sldId id="298"/>
            <p14:sldId id="301"/>
            <p14:sldId id="286"/>
            <p14:sldId id="285"/>
            <p14:sldId id="296"/>
            <p14:sldId id="299"/>
            <p14:sldId id="289"/>
            <p14:sldId id="302"/>
            <p14:sldId id="290"/>
            <p14:sldId id="295"/>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338" autoAdjust="0"/>
    <p:restoredTop sz="94660"/>
  </p:normalViewPr>
  <p:slideViewPr>
    <p:cSldViewPr snapToGrid="0">
      <p:cViewPr varScale="1">
        <p:scale>
          <a:sx n="97" d="100"/>
          <a:sy n="97" d="100"/>
        </p:scale>
        <p:origin x="34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BE"/>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261FB59-302F-48F9-A883-FC87D5FD1355}" type="datetimeFigureOut">
              <a:rPr lang="fr-BE" smtClean="0"/>
              <a:t>23-06-26</a:t>
            </a:fld>
            <a:endParaRPr lang="fr-BE"/>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BE"/>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BE"/>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0C02489-43DB-4092-8A74-BBAFBB240964}" type="slidenum">
              <a:rPr lang="fr-BE" smtClean="0"/>
              <a:t>‹N°›</a:t>
            </a:fld>
            <a:endParaRPr lang="fr-BE"/>
          </a:p>
        </p:txBody>
      </p:sp>
    </p:spTree>
    <p:extLst>
      <p:ext uri="{BB962C8B-B14F-4D97-AF65-F5344CB8AC3E}">
        <p14:creationId xmlns:p14="http://schemas.microsoft.com/office/powerpoint/2010/main" val="4164449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a:t>
            </a:fld>
            <a:endParaRPr kumimoji="0" lang="en-U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a:t>
            </a:fld>
            <a:endParaRPr kumimoji="0" lang="en-U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13</a:t>
            </a:fld>
            <a:endParaRPr kumimoji="0" lang="en-U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14</a:t>
            </a:fld>
            <a:endParaRPr kumimoji="0" lang="en-U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15</a:t>
            </a:fld>
            <a:endParaRPr kumimoji="0" lang="en-U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16</a:t>
            </a:fld>
            <a:endParaRPr kumimoji="0" lang="en-U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17</a:t>
            </a:fld>
            <a:endParaRPr kumimoji="0" lang="en-U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Transition après Franck Boulin : il a posé le cadre national (fabrique de la norme, Sapin 2, HATVP). Je prends le relais sur le terrain LOCAL et territorial, où la méthode change d'échelle. Annoncer : 30 min, démarche concrète d'un avocat conseil en affaires publiques de proximité.</a:t>
            </a:r>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18</a:t>
            </a:fld>
            <a:endParaRPr kumimoji="0" lang="en-U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Dérouler les 6 temps. Insister que tout converge vers le point VI : ma démarche est, au fond, une application concrète de la subsidiarité.</a:t>
            </a:r>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19</a:t>
            </a:fld>
            <a:endParaRPr kumimoji="0" lang="en-U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 local n'est pas le national en miniature. Décideurs accessibles mais compétences éclatées (NOTRe) ; multiplicité d'acteurs ; tempo électoral. Message : on parle à un écosystème, pas à une administration centrale anonyme.</a:t>
            </a:r>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20</a:t>
            </a:fld>
            <a:endParaRPr kumimoji="0" lang="en-U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Premier temps du travail amont. On commence toujours par le droit : qui est compétent, quels documents s'imposent (PLUi, SCOT, SRADDET), quelles procédures. Objectif : transformer cette lecture juridique en stratégie et sécuriser la décision.</a:t>
            </a:r>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21</a:t>
            </a:fld>
            <a:endParaRPr kumimoji="0" lang="en-U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FD52F1-6F6D-16B9-CFFD-D6C72BEA16A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3C6D882-96DF-A9FC-BD03-94DC684622C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4020D6B-15C5-F846-F1E8-BF91DE23390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3DBF234-35ED-5014-C338-391CB87CC6AE}"/>
              </a:ext>
            </a:extLst>
          </p:cNvPr>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a:t>
            </a:fld>
            <a:endParaRPr kumimoji="0" lang="en-U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5175007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Second temps amont : la lecture politique. Majorités/oppositions, calendrier électoral, enjeux propres au territoire (ruralité, environnement, emploi). Savoir distinguer ce qui est négociable de ce qui ne l'est pas évite de perdre du temps et du crédit.</a:t>
            </a:r>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22</a:t>
            </a:fld>
            <a:endParaRPr kumimoji="0" lang="en-U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La cartographie : pour chaque dossier, distinguer trois rôles — qui décide, qui influence, qui relaie. Le relais (ré-émetteur) est souvent la clé : on porte le message à travers lui. Exemples possibles selon dossiers ERC, PFAS, etc.</a:t>
            </a:r>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a:t>
            </a:fld>
            <a:endParaRPr kumimoji="0" lang="en-U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024086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 cœur du métier : faire converger l'intérêt privé du client et l'intérêt du territoire. Le compromis n'est pas une concession, c'est une solution que le décideur peut assumer et défendre publiquement. Sans cette convergence, pas d'accord durable.</a:t>
            </a:r>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24</a:t>
            </a:fld>
            <a:endParaRPr kumimoji="0" lang="en-U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0240869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La méthode en 5 temps : écouter, analyser, médier, négocier, sécuriser. Point fort à marteler : cette démarche en amont évite les contentieux longs, coûteux et à l'issue incertaine. La négociation est une alternative au procès, pas un préalable.</a:t>
            </a:r>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25</a:t>
            </a:fld>
            <a:endParaRPr kumimoji="0" lang="en-U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0240869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 socle déontologique et le sens : éthique, transparence (HATVP locale depuis 2022), bien commun. Et la clé de voûte intellectuelle : tout cela EST la subsidiarité — décider au plus près du terrain (art. 72 C° / art. 5 TUE). Représenter un intérêt, c'est nourrir la décision locale d'une information de terrain.</a:t>
            </a:r>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26</a:t>
            </a:fld>
            <a:endParaRPr kumimoji="0" lang="en-U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0240869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Conclusion et ouverture aux questions. Rappeler la formule : représenter au plus près de la décision, dans la transparence, au service du bien commun. Coordonnées à l'écran pour les échanges.</a:t>
            </a:r>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27</a:t>
            </a:fld>
            <a:endParaRPr kumimoji="0" lang="en-U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0240869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B18AAB-9961-6897-C968-86903D030CE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F845571-429F-057B-41F2-9AB81D5747F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E862E4B-D88A-64C2-FD7A-94387AE9A75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9CB7651-6475-3D9C-C4D7-025ECFEABA0D}"/>
              </a:ext>
            </a:extLst>
          </p:cNvPr>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28</a:t>
            </a:fld>
            <a:endParaRPr kumimoji="0" lang="en-U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13832763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FB103C-4B27-E2AB-2141-F3C6F55EF1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F0CFCCC-622F-F86C-8EC4-6270F6CD53D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9799DB6-6C39-DFB2-1DFD-6B596AA56FA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0EB1523-CCB5-3BE5-DBA6-FA339B35D03D}"/>
              </a:ext>
            </a:extLst>
          </p:cNvPr>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29</a:t>
            </a:fld>
            <a:endParaRPr kumimoji="0" lang="en-U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57852361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305440-07F5-C085-608C-D5BD9BAA937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40BD986-2B95-11A9-3C95-B140306060E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B552D0C-C12B-E264-820C-18E5BF0606E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7A46725-DF0F-0EED-0E56-A1C7A06213E6}"/>
              </a:ext>
            </a:extLst>
          </p:cNvPr>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30</a:t>
            </a:fld>
            <a:endParaRPr kumimoji="0" lang="en-U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84399608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F42A8C-FBB4-7C10-9DD6-2B8DE4F18E1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BDBD7FB-A3DB-CB2C-3186-DC3B1AFAF8A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2EBFF68-92D6-1DF3-A00C-BED0E388ABB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7DA6C5B-9F8C-26D3-6D43-AAAB73180949}"/>
              </a:ext>
            </a:extLst>
          </p:cNvPr>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31</a:t>
            </a:fld>
            <a:endParaRPr kumimoji="0" lang="en-U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5405134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a:t>
            </a:fld>
            <a:endParaRPr kumimoji="0" lang="en-U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02408699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BBA184-C35C-28BC-AC7A-4683E3CBCB4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2817601-F8EB-14DE-2EEE-E747CD1B82D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35D0AE5-40BA-FF33-4A14-0EB28D96135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660A60E-0D4E-F0B6-2B4E-9A57A2AD2C5E}"/>
              </a:ext>
            </a:extLst>
          </p:cNvPr>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32</a:t>
            </a:fld>
            <a:endParaRPr kumimoji="0" lang="en-U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86816296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6CAAAF-DE7F-9137-A60D-3ECA1E7E820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9AAEC5B-6368-612E-34F5-3B349D6C2CB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1135311-EC3B-6CE2-E8E7-96057EB5399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8910411-CC09-65ED-A254-4FDCEC0A125F}"/>
              </a:ext>
            </a:extLst>
          </p:cNvPr>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33</a:t>
            </a:fld>
            <a:endParaRPr kumimoji="0" lang="en-U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70675404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749AE4-FFA1-A9C0-7405-8B2067A5E3D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8BECEB8-4699-BC12-50D1-5E435EFA11C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58CA48-C123-81BB-E548-521ADD0CB8A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4774B6C-08F0-CF1F-8F36-B062D8859147}"/>
              </a:ext>
            </a:extLst>
          </p:cNvPr>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34</a:t>
            </a:fld>
            <a:endParaRPr kumimoji="0" lang="en-U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00498734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C22BD2-F87B-2550-DBDF-159042394A3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B5087E3-C159-7235-34A9-5006ACD5A94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F96502A-1C98-7CBF-7A6E-C281D24252D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50CDA3B-62B2-5F3B-8077-AD8A974C8B69}"/>
              </a:ext>
            </a:extLst>
          </p:cNvPr>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35</a:t>
            </a:fld>
            <a:endParaRPr kumimoji="0" lang="en-U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39215503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1A2D57-99E2-0226-80D2-C878D2223E6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B0A4B66-A039-9C60-89F6-CBA0A9371BA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3F08978-28F3-92B7-9915-840715689E2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93E7728-6725-6E7D-7AD5-D45FAF3E1B35}"/>
              </a:ext>
            </a:extLst>
          </p:cNvPr>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36</a:t>
            </a:fld>
            <a:endParaRPr kumimoji="0" lang="en-U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12034425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D538AE-283B-E7CE-E015-78E11D34E09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581F418-91C4-BFA8-2095-DCC55A03086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36D380B-7B67-0E7C-D6A4-11254E8E3DD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83FA4CB-A0AE-D244-4A2A-7FA214A2D516}"/>
              </a:ext>
            </a:extLst>
          </p:cNvPr>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37</a:t>
            </a:fld>
            <a:endParaRPr kumimoji="0" lang="en-U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27593321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4CF00E-07B8-A6BA-9F09-40033A67834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DB76D85-79D6-963F-6902-74AD9F81F10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03346E5-D5E7-38EB-203D-E46770CBCE7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16C0640-4953-82E1-D4F1-8B6C97995D5B}"/>
              </a:ext>
            </a:extLst>
          </p:cNvPr>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38</a:t>
            </a:fld>
            <a:endParaRPr kumimoji="0" lang="en-U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67924405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B592F0-78AC-5AC6-F82A-CBF1722EB86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BF12693-0D05-9A74-7209-30A7F75F1D8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AD8D232-1EF0-AA0A-828D-6FFEEA0A499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11A4F47-68B8-461C-10B3-E01388528C31}"/>
              </a:ext>
            </a:extLst>
          </p:cNvPr>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39</a:t>
            </a:fld>
            <a:endParaRPr kumimoji="0" lang="en-U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36714183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F94BD9-7F7F-F871-9812-E8D17CF3AF2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EA5853D-39DE-B4B8-C72B-1B15FD96CF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D3F12F0-D775-39C2-5C1E-6125CD7E5E9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8A8322C-32B1-1D08-0A11-44F03D25BB13}"/>
              </a:ext>
            </a:extLst>
          </p:cNvPr>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40</a:t>
            </a:fld>
            <a:endParaRPr kumimoji="0" lang="en-U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7859442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a:t>
            </a:fld>
            <a:endParaRPr kumimoji="0" lang="en-U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U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8</a:t>
            </a:fld>
            <a:endParaRPr kumimoji="0" lang="en-U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9</a:t>
            </a:fld>
            <a:endParaRPr kumimoji="0" lang="en-U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en-U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a:t>
            </a:fld>
            <a:endParaRPr kumimoji="0" lang="en-U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56858594"/>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5267053"/>
      </p:ext>
    </p:extLst>
  </p:cSld>
  <p:clrMap bg1="lt1" tx1="dk1" bg2="lt2" tx2="dk2" accent1="accent1" accent2="accent2" accent3="accent3" accent4="accent4" accent5="accent5" accent6="accent6" hlink="hlink" folHlink="folHlink"/>
  <p:sldLayoutIdLst>
    <p:sldLayoutId id="2147483661" r:id="rId1"/>
  </p:sldLayoutIdLst>
  <p:hf sldNum="0" hdr="0" ftr="0" dt="0"/>
  <p:txStyles>
    <p:titleStyle>
      <a:lvl1pPr algn="ctr" defTabSz="1219170" rtl="0" eaLnBrk="1" latinLnBrk="0" hangingPunct="1">
        <a:spcBef>
          <a:spcPct val="0"/>
        </a:spcBef>
        <a:buNone/>
        <a:defRPr sz="5867" kern="1200">
          <a:solidFill>
            <a:schemeClr val="tx1"/>
          </a:solidFill>
          <a:latin typeface="+mj-lt"/>
          <a:ea typeface="+mj-ea"/>
          <a:cs typeface="+mj-cs"/>
        </a:defRPr>
      </a:lvl1pPr>
    </p:titleStyle>
    <p:bodyStyle>
      <a:lvl1pPr marL="457189" indent="-457189" algn="l" defTabSz="1219170" rtl="0" eaLnBrk="1" latinLnBrk="0" hangingPunct="1">
        <a:spcBef>
          <a:spcPct val="20000"/>
        </a:spcBef>
        <a:buFont typeface="Arial" pitchFamily="34" charset="0"/>
        <a:buChar char="•"/>
        <a:defRPr sz="4267" kern="1200">
          <a:solidFill>
            <a:schemeClr val="tx1"/>
          </a:solidFill>
          <a:latin typeface="+mn-lt"/>
          <a:ea typeface="+mn-ea"/>
          <a:cs typeface="+mn-cs"/>
        </a:defRPr>
      </a:lvl1pPr>
      <a:lvl2pPr marL="990575" indent="-380990" algn="l" defTabSz="1219170" rtl="0" eaLnBrk="1" latinLnBrk="0" hangingPunct="1">
        <a:spcBef>
          <a:spcPct val="20000"/>
        </a:spcBef>
        <a:buFont typeface="Arial" pitchFamily="34" charset="0"/>
        <a:buChar char="–"/>
        <a:defRPr sz="3733" kern="1200">
          <a:solidFill>
            <a:schemeClr val="tx1"/>
          </a:solidFill>
          <a:latin typeface="+mn-lt"/>
          <a:ea typeface="+mn-ea"/>
          <a:cs typeface="+mn-cs"/>
        </a:defRPr>
      </a:lvl2pPr>
      <a:lvl3pPr marL="1523962" indent="-304792" algn="l" defTabSz="1219170" rtl="0" eaLnBrk="1" latinLnBrk="0" hangingPunct="1">
        <a:spcBef>
          <a:spcPct val="20000"/>
        </a:spcBef>
        <a:buFont typeface="Arial" pitchFamily="34" charset="0"/>
        <a:buChar char="•"/>
        <a:defRPr sz="3200" kern="1200">
          <a:solidFill>
            <a:schemeClr val="tx1"/>
          </a:solidFill>
          <a:latin typeface="+mn-lt"/>
          <a:ea typeface="+mn-ea"/>
          <a:cs typeface="+mn-cs"/>
        </a:defRPr>
      </a:lvl3pPr>
      <a:lvl4pPr marL="2133547"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4pPr>
      <a:lvl5pPr marL="274313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 Id="rId5" Type="http://schemas.openxmlformats.org/officeDocument/2006/relationships/image" Target="../media/image16.png"/><Relationship Id="rId4" Type="http://schemas.openxmlformats.org/officeDocument/2006/relationships/image" Target="../media/image6.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image" Target="../media/image19.png"/><Relationship Id="rId5" Type="http://schemas.openxmlformats.org/officeDocument/2006/relationships/image" Target="../media/image18.png"/><Relationship Id="rId4" Type="http://schemas.openxmlformats.org/officeDocument/2006/relationships/image" Target="../media/image17.pn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20.png"/></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21.png"/></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hyperlink" Target="https://convictio-legal.fr/livre-blanc" TargetMode="Externa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8" Type="http://schemas.openxmlformats.org/officeDocument/2006/relationships/image" Target="../media/image25.png"/><Relationship Id="rId3" Type="http://schemas.openxmlformats.org/officeDocument/2006/relationships/image" Target="../media/image1.png"/><Relationship Id="rId7" Type="http://schemas.openxmlformats.org/officeDocument/2006/relationships/image" Target="../media/image24.png"/><Relationship Id="rId2" Type="http://schemas.openxmlformats.org/officeDocument/2006/relationships/notesSlide" Target="../notesSlides/notesSlide18.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23.png"/><Relationship Id="rId4" Type="http://schemas.openxmlformats.org/officeDocument/2006/relationships/image" Target="../media/image22.png"/></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26.png"/></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19.png"/><Relationship Id="rId2" Type="http://schemas.openxmlformats.org/officeDocument/2006/relationships/notesSlide" Target="../notesSlides/notesSlide20.xml"/><Relationship Id="rId1" Type="http://schemas.openxmlformats.org/officeDocument/2006/relationships/slideLayout" Target="../slideLayouts/slideLayout1.xml"/><Relationship Id="rId6" Type="http://schemas.openxmlformats.org/officeDocument/2006/relationships/image" Target="../media/image29.png"/><Relationship Id="rId5" Type="http://schemas.openxmlformats.org/officeDocument/2006/relationships/image" Target="../media/image28.png"/><Relationship Id="rId4" Type="http://schemas.openxmlformats.org/officeDocument/2006/relationships/image" Target="../media/image27.png"/></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1.xml"/><Relationship Id="rId6" Type="http://schemas.openxmlformats.org/officeDocument/2006/relationships/image" Target="../media/image30.png"/><Relationship Id="rId5" Type="http://schemas.openxmlformats.org/officeDocument/2006/relationships/image" Target="../media/image11.png"/><Relationship Id="rId4" Type="http://schemas.openxmlformats.org/officeDocument/2006/relationships/image" Target="../media/image5.png"/></Relationships>
</file>

<file path=ppt/slides/_rels/slide25.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png"/><Relationship Id="rId7" Type="http://schemas.openxmlformats.org/officeDocument/2006/relationships/image" Target="../media/image30.png"/><Relationship Id="rId2" Type="http://schemas.openxmlformats.org/officeDocument/2006/relationships/notesSlide" Target="../notesSlides/notesSlide23.xml"/><Relationship Id="rId1" Type="http://schemas.openxmlformats.org/officeDocument/2006/relationships/slideLayout" Target="../slideLayouts/slideLayout1.xml"/><Relationship Id="rId6" Type="http://schemas.openxmlformats.org/officeDocument/2006/relationships/image" Target="../media/image33.png"/><Relationship Id="rId5" Type="http://schemas.openxmlformats.org/officeDocument/2006/relationships/image" Target="../media/image32.png"/><Relationship Id="rId4" Type="http://schemas.openxmlformats.org/officeDocument/2006/relationships/image" Target="../media/image31.png"/><Relationship Id="rId9" Type="http://schemas.openxmlformats.org/officeDocument/2006/relationships/image" Target="../media/image34.png"/></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15.png"/><Relationship Id="rId2" Type="http://schemas.openxmlformats.org/officeDocument/2006/relationships/notesSlide" Target="../notesSlides/notesSlide24.xml"/><Relationship Id="rId1" Type="http://schemas.openxmlformats.org/officeDocument/2006/relationships/slideLayout" Target="../slideLayouts/slideLayout1.xml"/><Relationship Id="rId6" Type="http://schemas.openxmlformats.org/officeDocument/2006/relationships/image" Target="../media/image36.png"/><Relationship Id="rId5" Type="http://schemas.openxmlformats.org/officeDocument/2006/relationships/image" Target="../media/image35.png"/><Relationship Id="rId4" Type="http://schemas.openxmlformats.org/officeDocument/2006/relationships/image" Target="../media/image34.png"/></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5.xml"/><Relationship Id="rId1" Type="http://schemas.openxmlformats.org/officeDocument/2006/relationships/slideLayout" Target="../slideLayouts/slideLayout1.xml"/><Relationship Id="rId4" Type="http://schemas.openxmlformats.org/officeDocument/2006/relationships/image" Target="../media/image37.png"/></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9.xml"/><Relationship Id="rId1" Type="http://schemas.openxmlformats.org/officeDocument/2006/relationships/slideLayout" Target="../slideLayouts/slideLayout1.xml"/><Relationship Id="rId4" Type="http://schemas.openxmlformats.org/officeDocument/2006/relationships/image" Target="../media/image38.svg"/></Relationships>
</file>

<file path=ppt/slides/_rels/slide3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8" Type="http://schemas.openxmlformats.org/officeDocument/2006/relationships/image" Target="../media/image43.tmp"/><Relationship Id="rId3" Type="http://schemas.openxmlformats.org/officeDocument/2006/relationships/image" Target="../media/image1.png"/><Relationship Id="rId7" Type="http://schemas.openxmlformats.org/officeDocument/2006/relationships/image" Target="../media/image42.tmp"/><Relationship Id="rId12" Type="http://schemas.openxmlformats.org/officeDocument/2006/relationships/image" Target="../media/image47.png"/><Relationship Id="rId2" Type="http://schemas.openxmlformats.org/officeDocument/2006/relationships/notesSlide" Target="../notesSlides/notesSlide32.xml"/><Relationship Id="rId1" Type="http://schemas.openxmlformats.org/officeDocument/2006/relationships/slideLayout" Target="../slideLayouts/slideLayout1.xml"/><Relationship Id="rId6" Type="http://schemas.openxmlformats.org/officeDocument/2006/relationships/image" Target="../media/image41.tmp"/><Relationship Id="rId11" Type="http://schemas.openxmlformats.org/officeDocument/2006/relationships/image" Target="../media/image46.jpeg"/><Relationship Id="rId5" Type="http://schemas.openxmlformats.org/officeDocument/2006/relationships/image" Target="../media/image40.tmp"/><Relationship Id="rId10" Type="http://schemas.openxmlformats.org/officeDocument/2006/relationships/image" Target="../media/image45.jpeg"/><Relationship Id="rId4" Type="http://schemas.openxmlformats.org/officeDocument/2006/relationships/image" Target="../media/image39.tmp"/><Relationship Id="rId9" Type="http://schemas.openxmlformats.org/officeDocument/2006/relationships/image" Target="../media/image44.png"/></Relationships>
</file>

<file path=ppt/slides/_rels/slide3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3.xml"/><Relationship Id="rId1" Type="http://schemas.openxmlformats.org/officeDocument/2006/relationships/slideLayout" Target="../slideLayouts/slideLayout1.xml"/><Relationship Id="rId6" Type="http://schemas.openxmlformats.org/officeDocument/2006/relationships/image" Target="../media/image50.svg"/><Relationship Id="rId5" Type="http://schemas.openxmlformats.org/officeDocument/2006/relationships/image" Target="../media/image49.svg"/><Relationship Id="rId4" Type="http://schemas.openxmlformats.org/officeDocument/2006/relationships/image" Target="../media/image48.svg"/></Relationships>
</file>

<file path=ppt/slides/_rels/slide36.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19.png"/><Relationship Id="rId2" Type="http://schemas.openxmlformats.org/officeDocument/2006/relationships/notesSlide" Target="../notesSlides/notesSlide34.xml"/><Relationship Id="rId1" Type="http://schemas.openxmlformats.org/officeDocument/2006/relationships/slideLayout" Target="../slideLayouts/slideLayout1.xml"/><Relationship Id="rId6" Type="http://schemas.openxmlformats.org/officeDocument/2006/relationships/image" Target="../media/image29.png"/><Relationship Id="rId5" Type="http://schemas.openxmlformats.org/officeDocument/2006/relationships/image" Target="../media/image28.png"/><Relationship Id="rId4" Type="http://schemas.openxmlformats.org/officeDocument/2006/relationships/image" Target="../media/image27.png"/></Relationships>
</file>

<file path=ppt/slides/_rels/slide37.xml.rels><?xml version="1.0" encoding="UTF-8" standalone="yes"?>
<Relationships xmlns="http://schemas.openxmlformats.org/package/2006/relationships"><Relationship Id="rId8" Type="http://schemas.openxmlformats.org/officeDocument/2006/relationships/image" Target="../media/image53.tmp"/><Relationship Id="rId3" Type="http://schemas.openxmlformats.org/officeDocument/2006/relationships/image" Target="../media/image1.png"/><Relationship Id="rId7" Type="http://schemas.openxmlformats.org/officeDocument/2006/relationships/image" Target="../media/image46.jpeg"/><Relationship Id="rId2" Type="http://schemas.openxmlformats.org/officeDocument/2006/relationships/notesSlide" Target="../notesSlides/notesSlide35.xml"/><Relationship Id="rId1" Type="http://schemas.openxmlformats.org/officeDocument/2006/relationships/slideLayout" Target="../slideLayouts/slideLayout1.xml"/><Relationship Id="rId6" Type="http://schemas.openxmlformats.org/officeDocument/2006/relationships/image" Target="../media/image39.tmp"/><Relationship Id="rId5" Type="http://schemas.openxmlformats.org/officeDocument/2006/relationships/image" Target="../media/image52.tmp"/><Relationship Id="rId4" Type="http://schemas.openxmlformats.org/officeDocument/2006/relationships/image" Target="../media/image51.png"/><Relationship Id="rId9" Type="http://schemas.openxmlformats.org/officeDocument/2006/relationships/image" Target="../media/image54.tmp"/></Relationships>
</file>

<file path=ppt/slides/_rels/slide3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8.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Shape 0"/>
          <p:cNvSpPr/>
          <p:nvPr/>
        </p:nvSpPr>
        <p:spPr>
          <a:xfrm>
            <a:off x="1097280" y="1645920"/>
            <a:ext cx="9997440" cy="3596640"/>
          </a:xfrm>
          <a:prstGeom prst="roundRect">
            <a:avLst>
              <a:gd name="adj" fmla="val 3390"/>
            </a:avLst>
          </a:prstGeom>
          <a:solidFill>
            <a:srgbClr val="1E2761"/>
          </a:solidFill>
          <a:ln/>
          <a:effectLst>
            <a:outerShdw blurRad="88900" dist="38100" dir="5400000" algn="bl" rotWithShape="0">
              <a:srgbClr val="000000">
                <a:alpha val="18000"/>
              </a:srgbClr>
            </a:outerShdw>
          </a:effectLst>
        </p:spPr>
        <p:txBody>
          <a:bodyPr/>
          <a:lstStyle/>
          <a:p>
            <a:pPr defTabSz="1219170"/>
            <a:endParaRPr lang="fr-FR" sz="2400" noProof="1">
              <a:solidFill>
                <a:prstClr val="black"/>
              </a:solidFill>
              <a:latin typeface="Calibri" panose="020F0502020204030204"/>
            </a:endParaRPr>
          </a:p>
        </p:txBody>
      </p:sp>
      <p:sp>
        <p:nvSpPr>
          <p:cNvPr id="3" name="Text 1"/>
          <p:cNvSpPr/>
          <p:nvPr/>
        </p:nvSpPr>
        <p:spPr>
          <a:xfrm>
            <a:off x="1463040" y="1975104"/>
            <a:ext cx="9265920" cy="853440"/>
          </a:xfrm>
          <a:prstGeom prst="rect">
            <a:avLst/>
          </a:prstGeom>
          <a:noFill/>
          <a:ln/>
        </p:spPr>
        <p:txBody>
          <a:bodyPr wrap="square" lIns="0" tIns="0" rIns="0" bIns="0" rtlCol="0" anchor="ctr"/>
          <a:lstStyle/>
          <a:p>
            <a:pPr algn="ctr" defTabSz="1219170"/>
            <a:r>
              <a:rPr lang="fr-FR" sz="4267" b="1" noProof="1">
                <a:solidFill>
                  <a:srgbClr val="FFFFFF"/>
                </a:solidFill>
                <a:latin typeface="Arial" pitchFamily="34" charset="0"/>
                <a:ea typeface="Arial" pitchFamily="34" charset="-122"/>
                <a:cs typeface="Arial" pitchFamily="34" charset="-120"/>
              </a:rPr>
              <a:t>L'avocat en Affaires publiques</a:t>
            </a:r>
            <a:endParaRPr lang="fr-FR" sz="4267" noProof="1">
              <a:solidFill>
                <a:prstClr val="black"/>
              </a:solidFill>
              <a:latin typeface="Calibri" panose="020F0502020204030204"/>
            </a:endParaRPr>
          </a:p>
        </p:txBody>
      </p:sp>
      <p:sp>
        <p:nvSpPr>
          <p:cNvPr id="4" name="Text 2"/>
          <p:cNvSpPr/>
          <p:nvPr/>
        </p:nvSpPr>
        <p:spPr>
          <a:xfrm>
            <a:off x="1463040" y="2828544"/>
            <a:ext cx="9265920" cy="670560"/>
          </a:xfrm>
          <a:prstGeom prst="rect">
            <a:avLst/>
          </a:prstGeom>
          <a:noFill/>
          <a:ln/>
        </p:spPr>
        <p:txBody>
          <a:bodyPr wrap="square" lIns="0" tIns="0" rIns="0" bIns="0" rtlCol="0" anchor="ctr"/>
          <a:lstStyle/>
          <a:p>
            <a:pPr algn="ctr" defTabSz="1219170"/>
            <a:r>
              <a:rPr lang="fr-FR" sz="2933" noProof="1">
                <a:solidFill>
                  <a:srgbClr val="CADCFC"/>
                </a:solidFill>
                <a:latin typeface="Arial" pitchFamily="34" charset="0"/>
                <a:cs typeface="Arial" pitchFamily="34" charset="-120"/>
              </a:rPr>
              <a:t>Eclairage sur le métier aux niveaux </a:t>
            </a:r>
          </a:p>
          <a:p>
            <a:pPr algn="ctr" defTabSz="1219170"/>
            <a:r>
              <a:rPr lang="fr-FR" sz="2933" noProof="1">
                <a:solidFill>
                  <a:srgbClr val="CADCFC"/>
                </a:solidFill>
                <a:latin typeface="Arial" pitchFamily="34" charset="0"/>
                <a:cs typeface="Arial" pitchFamily="34" charset="-120"/>
              </a:rPr>
              <a:t>local, national et européen</a:t>
            </a:r>
            <a:endParaRPr lang="fr-FR" sz="2933" noProof="1">
              <a:solidFill>
                <a:prstClr val="black"/>
              </a:solidFill>
              <a:latin typeface="Calibri" panose="020F0502020204030204"/>
            </a:endParaRPr>
          </a:p>
        </p:txBody>
      </p:sp>
      <p:sp>
        <p:nvSpPr>
          <p:cNvPr id="5" name="Shape 3"/>
          <p:cNvSpPr/>
          <p:nvPr/>
        </p:nvSpPr>
        <p:spPr>
          <a:xfrm>
            <a:off x="5242560" y="3730752"/>
            <a:ext cx="1706880" cy="0"/>
          </a:xfrm>
          <a:prstGeom prst="line">
            <a:avLst/>
          </a:prstGeom>
          <a:noFill/>
          <a:ln w="19050">
            <a:solidFill>
              <a:srgbClr val="B08D2E"/>
            </a:solidFill>
            <a:prstDash val="solid"/>
          </a:ln>
        </p:spPr>
        <p:txBody>
          <a:bodyPr/>
          <a:lstStyle/>
          <a:p>
            <a:pPr defTabSz="1219170"/>
            <a:endParaRPr lang="fr-FR" sz="2400" noProof="1">
              <a:solidFill>
                <a:prstClr val="black"/>
              </a:solidFill>
              <a:latin typeface="Calibri" panose="020F0502020204030204"/>
            </a:endParaRPr>
          </a:p>
        </p:txBody>
      </p:sp>
      <p:sp>
        <p:nvSpPr>
          <p:cNvPr id="6" name="Text 4"/>
          <p:cNvSpPr/>
          <p:nvPr/>
        </p:nvSpPr>
        <p:spPr>
          <a:xfrm>
            <a:off x="1706880" y="3901440"/>
            <a:ext cx="8778240" cy="975360"/>
          </a:xfrm>
          <a:prstGeom prst="rect">
            <a:avLst/>
          </a:prstGeom>
          <a:noFill/>
          <a:ln/>
        </p:spPr>
        <p:txBody>
          <a:bodyPr wrap="square" lIns="0" tIns="0" rIns="0" bIns="0" rtlCol="0" anchor="ctr"/>
          <a:lstStyle/>
          <a:p>
            <a:pPr algn="ctr" defTabSz="1219170"/>
            <a:r>
              <a:rPr lang="fr-FR" sz="1867" i="1" noProof="1">
                <a:solidFill>
                  <a:srgbClr val="CADCFC"/>
                </a:solidFill>
                <a:latin typeface="Arial" pitchFamily="34" charset="0"/>
                <a:ea typeface="Arial" pitchFamily="34" charset="-122"/>
                <a:cs typeface="Arial" pitchFamily="34" charset="-120"/>
              </a:rPr>
              <a:t>Dr. Franck Boulin, Jean-Baptiste Jusot, Benjamin de Vanssay</a:t>
            </a:r>
            <a:endParaRPr lang="fr-FR" sz="1867" noProof="1">
              <a:solidFill>
                <a:prstClr val="black"/>
              </a:solidFill>
              <a:latin typeface="Calibri" panose="020F0502020204030204"/>
            </a:endParaRPr>
          </a:p>
        </p:txBody>
      </p:sp>
      <p:pic>
        <p:nvPicPr>
          <p:cNvPr id="9" name="Image 8" descr="Les partenaires de La REF 2025">
            <a:extLst>
              <a:ext uri="{FF2B5EF4-FFF2-40B4-BE49-F238E27FC236}">
                <a16:creationId xmlns:a16="http://schemas.microsoft.com/office/drawing/2014/main" id="{1043C811-C9FB-D856-DF3E-D7EE05D25857}"/>
              </a:ext>
            </a:extLst>
          </p:cNvPr>
          <p:cNvPicPr>
            <a:picLocks noChangeAspect="1"/>
          </p:cNvPicPr>
          <p:nvPr/>
        </p:nvPicPr>
        <p:blipFill>
          <a:blip r:embed="rId4"/>
          <a:stretch>
            <a:fillRect/>
          </a:stretch>
        </p:blipFill>
        <p:spPr>
          <a:xfrm>
            <a:off x="0" y="-22630"/>
            <a:ext cx="2074606" cy="1631974"/>
          </a:xfrm>
          <a:prstGeom prst="rect">
            <a:avLst/>
          </a:prstGeom>
        </p:spPr>
      </p:pic>
      <p:pic>
        <p:nvPicPr>
          <p:cNvPr id="11" name="Image 10" descr="Les partenaires de La REF 2025">
            <a:extLst>
              <a:ext uri="{FF2B5EF4-FFF2-40B4-BE49-F238E27FC236}">
                <a16:creationId xmlns:a16="http://schemas.microsoft.com/office/drawing/2014/main" id="{287F45E2-70B6-F326-8755-3D1A70D8DD81}"/>
              </a:ext>
            </a:extLst>
          </p:cNvPr>
          <p:cNvPicPr>
            <a:picLocks noChangeAspect="1"/>
          </p:cNvPicPr>
          <p:nvPr/>
        </p:nvPicPr>
        <p:blipFill>
          <a:blip r:embed="rId4"/>
          <a:stretch>
            <a:fillRect/>
          </a:stretch>
        </p:blipFill>
        <p:spPr>
          <a:xfrm>
            <a:off x="9978212" y="5300472"/>
            <a:ext cx="2233015" cy="1557528"/>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670560" y="365760"/>
            <a:ext cx="10972800" cy="365760"/>
          </a:xfrm>
          <a:prstGeom prst="rect">
            <a:avLst/>
          </a:prstGeom>
          <a:noFill/>
          <a:ln/>
        </p:spPr>
        <p:txBody>
          <a:bodyPr wrap="square" lIns="0" tIns="0" rIns="0" bIns="0" rtlCol="0" anchor="ctr"/>
          <a:lstStyle/>
          <a:p>
            <a:pPr defTabSz="1219170"/>
            <a:r>
              <a:rPr lang="fr-FR" sz="1467" b="1" kern="0" spc="267" noProof="1">
                <a:solidFill>
                  <a:srgbClr val="B08D2E"/>
                </a:solidFill>
                <a:latin typeface="Arial" pitchFamily="34" charset="0"/>
                <a:ea typeface="Arial" pitchFamily="34" charset="-122"/>
                <a:cs typeface="Arial" pitchFamily="34" charset="-120"/>
              </a:rPr>
              <a:t>PARTIE II — LES INTERLOCUTEURS</a:t>
            </a:r>
            <a:endParaRPr lang="fr-FR" sz="1467" noProof="1">
              <a:solidFill>
                <a:prstClr val="black"/>
              </a:solidFill>
              <a:latin typeface="Calibri" panose="020F0502020204030204"/>
            </a:endParaRPr>
          </a:p>
        </p:txBody>
      </p:sp>
      <p:sp>
        <p:nvSpPr>
          <p:cNvPr id="3" name="Text 1"/>
          <p:cNvSpPr/>
          <p:nvPr/>
        </p:nvSpPr>
        <p:spPr>
          <a:xfrm>
            <a:off x="670560" y="707136"/>
            <a:ext cx="11216640" cy="1097280"/>
          </a:xfrm>
          <a:prstGeom prst="rect">
            <a:avLst/>
          </a:prstGeom>
          <a:noFill/>
          <a:ln/>
        </p:spPr>
        <p:txBody>
          <a:bodyPr wrap="square" lIns="0" tIns="0" rIns="0" bIns="0" rtlCol="0" anchor="t"/>
          <a:lstStyle/>
          <a:p>
            <a:pPr defTabSz="1219170"/>
            <a:r>
              <a:rPr lang="fr-FR" sz="3333" b="1" noProof="1">
                <a:solidFill>
                  <a:srgbClr val="FFFFFF"/>
                </a:solidFill>
                <a:latin typeface="Arial" pitchFamily="34" charset="0"/>
                <a:ea typeface="Arial" pitchFamily="34" charset="-122"/>
                <a:cs typeface="Arial" pitchFamily="34" charset="-120"/>
              </a:rPr>
              <a:t>Qui voir, quand, avec quel outil ?</a:t>
            </a:r>
            <a:endParaRPr lang="fr-FR" sz="3333" noProof="1">
              <a:solidFill>
                <a:prstClr val="black"/>
              </a:solidFill>
              <a:latin typeface="Calibri" panose="020F0502020204030204"/>
            </a:endParaRPr>
          </a:p>
        </p:txBody>
      </p:sp>
      <p:sp>
        <p:nvSpPr>
          <p:cNvPr id="4" name="Text 2"/>
          <p:cNvSpPr/>
          <p:nvPr/>
        </p:nvSpPr>
        <p:spPr>
          <a:xfrm>
            <a:off x="11399520" y="6315456"/>
            <a:ext cx="487680" cy="365760"/>
          </a:xfrm>
          <a:prstGeom prst="rect">
            <a:avLst/>
          </a:prstGeom>
          <a:noFill/>
          <a:ln/>
        </p:spPr>
        <p:txBody>
          <a:bodyPr wrap="square" lIns="0" tIns="0" rIns="0" bIns="0" rtlCol="0" anchor="ctr"/>
          <a:lstStyle/>
          <a:p>
            <a:pPr algn="r" defTabSz="1219170"/>
            <a:r>
              <a:rPr lang="fr-FR" sz="1333" noProof="1">
                <a:solidFill>
                  <a:srgbClr val="CADCFC"/>
                </a:solidFill>
                <a:latin typeface="Arial" pitchFamily="34" charset="0"/>
                <a:ea typeface="Arial" pitchFamily="34" charset="-122"/>
                <a:cs typeface="Arial" pitchFamily="34" charset="-120"/>
              </a:rPr>
              <a:t>7</a:t>
            </a:r>
            <a:endParaRPr lang="fr-FR" sz="1333" noProof="1">
              <a:solidFill>
                <a:prstClr val="black"/>
              </a:solidFill>
              <a:latin typeface="Calibri" panose="020F0502020204030204"/>
            </a:endParaRPr>
          </a:p>
        </p:txBody>
      </p:sp>
      <p:sp>
        <p:nvSpPr>
          <p:cNvPr id="5" name="Shape 3"/>
          <p:cNvSpPr/>
          <p:nvPr/>
        </p:nvSpPr>
        <p:spPr>
          <a:xfrm>
            <a:off x="670560" y="1889760"/>
            <a:ext cx="3535680" cy="804672"/>
          </a:xfrm>
          <a:prstGeom prst="roundRect">
            <a:avLst>
              <a:gd name="adj" fmla="val 9091"/>
            </a:avLst>
          </a:prstGeom>
          <a:solidFill>
            <a:srgbClr val="FFFFFF"/>
          </a:solidFill>
          <a:ln w="12700">
            <a:solidFill>
              <a:srgbClr val="E3E6EF"/>
            </a:solidFill>
            <a:prstDash val="solid"/>
          </a:ln>
          <a:effectLst>
            <a:outerShdw blurRad="88900" dist="38100" dir="5400000" algn="bl" rotWithShape="0">
              <a:srgbClr val="000000">
                <a:alpha val="18000"/>
              </a:srgbClr>
            </a:outerShdw>
          </a:effectLst>
        </p:spPr>
        <p:txBody>
          <a:bodyPr/>
          <a:lstStyle/>
          <a:p>
            <a:pPr defTabSz="1219170"/>
            <a:endParaRPr lang="fr-FR" sz="2400" noProof="1">
              <a:solidFill>
                <a:prstClr val="black"/>
              </a:solidFill>
              <a:latin typeface="Calibri" panose="020F0502020204030204"/>
            </a:endParaRPr>
          </a:p>
        </p:txBody>
      </p:sp>
      <p:sp>
        <p:nvSpPr>
          <p:cNvPr id="6" name="Shape 4"/>
          <p:cNvSpPr/>
          <p:nvPr/>
        </p:nvSpPr>
        <p:spPr>
          <a:xfrm>
            <a:off x="841248" y="2048256"/>
            <a:ext cx="487680" cy="487680"/>
          </a:xfrm>
          <a:prstGeom prst="ellipse">
            <a:avLst/>
          </a:prstGeom>
          <a:solidFill>
            <a:srgbClr val="1E2761"/>
          </a:solidFill>
          <a:ln/>
        </p:spPr>
        <p:txBody>
          <a:bodyPr/>
          <a:lstStyle/>
          <a:p>
            <a:pPr defTabSz="1219170"/>
            <a:endParaRPr lang="fr-FR" sz="2400" noProof="1">
              <a:solidFill>
                <a:prstClr val="black"/>
              </a:solidFill>
              <a:latin typeface="Calibri" panose="020F0502020204030204"/>
            </a:endParaRPr>
          </a:p>
        </p:txBody>
      </p:sp>
      <p:pic>
        <p:nvPicPr>
          <p:cNvPr id="7" name="Image 0" descr="preencoded.png"/>
          <p:cNvPicPr>
            <a:picLocks noChangeAspect="1"/>
          </p:cNvPicPr>
          <p:nvPr/>
        </p:nvPicPr>
        <p:blipFill>
          <a:blip r:embed="rId4"/>
          <a:stretch>
            <a:fillRect/>
          </a:stretch>
        </p:blipFill>
        <p:spPr>
          <a:xfrm>
            <a:off x="968046" y="2175054"/>
            <a:ext cx="234087" cy="234087"/>
          </a:xfrm>
          <a:prstGeom prst="rect">
            <a:avLst/>
          </a:prstGeom>
        </p:spPr>
      </p:pic>
      <p:sp>
        <p:nvSpPr>
          <p:cNvPr id="8" name="Text 5"/>
          <p:cNvSpPr/>
          <p:nvPr/>
        </p:nvSpPr>
        <p:spPr>
          <a:xfrm>
            <a:off x="1426464" y="1889760"/>
            <a:ext cx="2682240" cy="804672"/>
          </a:xfrm>
          <a:prstGeom prst="rect">
            <a:avLst/>
          </a:prstGeom>
          <a:noFill/>
          <a:ln/>
        </p:spPr>
        <p:txBody>
          <a:bodyPr wrap="square" lIns="0" tIns="0" rIns="0" bIns="0" rtlCol="0" anchor="ctr"/>
          <a:lstStyle/>
          <a:p>
            <a:pPr defTabSz="1219170"/>
            <a:r>
              <a:rPr lang="fr-FR" sz="1667" b="1" noProof="1">
                <a:solidFill>
                  <a:srgbClr val="1E2761"/>
                </a:solidFill>
                <a:latin typeface="Arial" pitchFamily="34" charset="0"/>
                <a:ea typeface="Arial" pitchFamily="34" charset="-122"/>
                <a:cs typeface="Arial" pitchFamily="34" charset="-120"/>
              </a:rPr>
              <a:t>Élus &amp; Parlement</a:t>
            </a:r>
            <a:endParaRPr lang="fr-FR" sz="1667" noProof="1">
              <a:solidFill>
                <a:prstClr val="black"/>
              </a:solidFill>
              <a:latin typeface="Calibri" panose="020F0502020204030204"/>
            </a:endParaRPr>
          </a:p>
        </p:txBody>
      </p:sp>
      <p:sp>
        <p:nvSpPr>
          <p:cNvPr id="9" name="Shape 6"/>
          <p:cNvSpPr/>
          <p:nvPr/>
        </p:nvSpPr>
        <p:spPr>
          <a:xfrm>
            <a:off x="4328160" y="1889760"/>
            <a:ext cx="3535680" cy="804672"/>
          </a:xfrm>
          <a:prstGeom prst="roundRect">
            <a:avLst>
              <a:gd name="adj" fmla="val 9091"/>
            </a:avLst>
          </a:prstGeom>
          <a:solidFill>
            <a:srgbClr val="FFFFFF"/>
          </a:solidFill>
          <a:ln w="12700">
            <a:solidFill>
              <a:srgbClr val="E3E6EF"/>
            </a:solidFill>
            <a:prstDash val="solid"/>
          </a:ln>
          <a:effectLst>
            <a:outerShdw blurRad="88900" dist="38100" dir="5400000" algn="bl" rotWithShape="0">
              <a:srgbClr val="000000">
                <a:alpha val="18000"/>
              </a:srgbClr>
            </a:outerShdw>
          </a:effectLst>
        </p:spPr>
        <p:txBody>
          <a:bodyPr/>
          <a:lstStyle/>
          <a:p>
            <a:pPr defTabSz="1219170"/>
            <a:endParaRPr lang="fr-FR" sz="2400" noProof="1">
              <a:solidFill>
                <a:prstClr val="black"/>
              </a:solidFill>
              <a:latin typeface="Calibri" panose="020F0502020204030204"/>
            </a:endParaRPr>
          </a:p>
        </p:txBody>
      </p:sp>
      <p:sp>
        <p:nvSpPr>
          <p:cNvPr id="10" name="Shape 7"/>
          <p:cNvSpPr/>
          <p:nvPr/>
        </p:nvSpPr>
        <p:spPr>
          <a:xfrm>
            <a:off x="4498848" y="2048256"/>
            <a:ext cx="487680" cy="487680"/>
          </a:xfrm>
          <a:prstGeom prst="ellipse">
            <a:avLst/>
          </a:prstGeom>
          <a:solidFill>
            <a:srgbClr val="1E2761"/>
          </a:solidFill>
          <a:ln/>
        </p:spPr>
        <p:txBody>
          <a:bodyPr/>
          <a:lstStyle/>
          <a:p>
            <a:pPr defTabSz="1219170"/>
            <a:endParaRPr lang="fr-FR" sz="2400" noProof="1">
              <a:solidFill>
                <a:prstClr val="black"/>
              </a:solidFill>
              <a:latin typeface="Calibri" panose="020F0502020204030204"/>
            </a:endParaRPr>
          </a:p>
        </p:txBody>
      </p:sp>
      <p:pic>
        <p:nvPicPr>
          <p:cNvPr id="11" name="Image 1" descr="preencoded.png"/>
          <p:cNvPicPr>
            <a:picLocks noChangeAspect="1"/>
          </p:cNvPicPr>
          <p:nvPr/>
        </p:nvPicPr>
        <p:blipFill>
          <a:blip r:embed="rId5"/>
          <a:stretch>
            <a:fillRect/>
          </a:stretch>
        </p:blipFill>
        <p:spPr>
          <a:xfrm>
            <a:off x="4625646" y="2175054"/>
            <a:ext cx="234087" cy="234087"/>
          </a:xfrm>
          <a:prstGeom prst="rect">
            <a:avLst/>
          </a:prstGeom>
        </p:spPr>
      </p:pic>
      <p:sp>
        <p:nvSpPr>
          <p:cNvPr id="12" name="Text 8"/>
          <p:cNvSpPr/>
          <p:nvPr/>
        </p:nvSpPr>
        <p:spPr>
          <a:xfrm>
            <a:off x="5084064" y="1889760"/>
            <a:ext cx="2682240" cy="804672"/>
          </a:xfrm>
          <a:prstGeom prst="rect">
            <a:avLst/>
          </a:prstGeom>
          <a:noFill/>
          <a:ln/>
        </p:spPr>
        <p:txBody>
          <a:bodyPr wrap="square" lIns="0" tIns="0" rIns="0" bIns="0" rtlCol="0" anchor="ctr"/>
          <a:lstStyle/>
          <a:p>
            <a:pPr defTabSz="1219170"/>
            <a:r>
              <a:rPr lang="fr-FR" sz="1667" b="1" noProof="1">
                <a:solidFill>
                  <a:srgbClr val="1E2761"/>
                </a:solidFill>
                <a:latin typeface="Arial" pitchFamily="34" charset="0"/>
                <a:ea typeface="Arial" pitchFamily="34" charset="-122"/>
                <a:cs typeface="Arial" pitchFamily="34" charset="-120"/>
              </a:rPr>
              <a:t>Gouvernement</a:t>
            </a:r>
            <a:endParaRPr lang="fr-FR" sz="1667" noProof="1">
              <a:solidFill>
                <a:prstClr val="black"/>
              </a:solidFill>
              <a:latin typeface="Calibri" panose="020F0502020204030204"/>
            </a:endParaRPr>
          </a:p>
        </p:txBody>
      </p:sp>
      <p:sp>
        <p:nvSpPr>
          <p:cNvPr id="13" name="Shape 9"/>
          <p:cNvSpPr/>
          <p:nvPr/>
        </p:nvSpPr>
        <p:spPr>
          <a:xfrm>
            <a:off x="7985760" y="1889760"/>
            <a:ext cx="3535680" cy="804672"/>
          </a:xfrm>
          <a:prstGeom prst="roundRect">
            <a:avLst>
              <a:gd name="adj" fmla="val 9091"/>
            </a:avLst>
          </a:prstGeom>
          <a:solidFill>
            <a:srgbClr val="FFFFFF"/>
          </a:solidFill>
          <a:ln w="12700">
            <a:solidFill>
              <a:srgbClr val="E3E6EF"/>
            </a:solidFill>
            <a:prstDash val="solid"/>
          </a:ln>
          <a:effectLst>
            <a:outerShdw blurRad="88900" dist="38100" dir="5400000" algn="bl" rotWithShape="0">
              <a:srgbClr val="000000">
                <a:alpha val="18000"/>
              </a:srgbClr>
            </a:outerShdw>
          </a:effectLst>
        </p:spPr>
        <p:txBody>
          <a:bodyPr/>
          <a:lstStyle/>
          <a:p>
            <a:pPr defTabSz="1219170"/>
            <a:endParaRPr lang="fr-FR" sz="2400" noProof="1">
              <a:solidFill>
                <a:prstClr val="black"/>
              </a:solidFill>
              <a:latin typeface="Calibri" panose="020F0502020204030204"/>
            </a:endParaRPr>
          </a:p>
        </p:txBody>
      </p:sp>
      <p:sp>
        <p:nvSpPr>
          <p:cNvPr id="14" name="Shape 10"/>
          <p:cNvSpPr/>
          <p:nvPr/>
        </p:nvSpPr>
        <p:spPr>
          <a:xfrm>
            <a:off x="8156448" y="2048256"/>
            <a:ext cx="487680" cy="487680"/>
          </a:xfrm>
          <a:prstGeom prst="ellipse">
            <a:avLst/>
          </a:prstGeom>
          <a:solidFill>
            <a:srgbClr val="1E2761"/>
          </a:solidFill>
          <a:ln/>
        </p:spPr>
        <p:txBody>
          <a:bodyPr/>
          <a:lstStyle/>
          <a:p>
            <a:pPr defTabSz="1219170"/>
            <a:endParaRPr lang="fr-FR" sz="2400" noProof="1">
              <a:solidFill>
                <a:prstClr val="black"/>
              </a:solidFill>
              <a:latin typeface="Calibri" panose="020F0502020204030204"/>
            </a:endParaRPr>
          </a:p>
        </p:txBody>
      </p:sp>
      <p:pic>
        <p:nvPicPr>
          <p:cNvPr id="15" name="Image 2" descr="preencoded.png"/>
          <p:cNvPicPr>
            <a:picLocks noChangeAspect="1"/>
          </p:cNvPicPr>
          <p:nvPr/>
        </p:nvPicPr>
        <p:blipFill>
          <a:blip r:embed="rId6"/>
          <a:stretch>
            <a:fillRect/>
          </a:stretch>
        </p:blipFill>
        <p:spPr>
          <a:xfrm>
            <a:off x="8283246" y="2175054"/>
            <a:ext cx="234087" cy="234087"/>
          </a:xfrm>
          <a:prstGeom prst="rect">
            <a:avLst/>
          </a:prstGeom>
        </p:spPr>
      </p:pic>
      <p:sp>
        <p:nvSpPr>
          <p:cNvPr id="16" name="Text 11"/>
          <p:cNvSpPr/>
          <p:nvPr/>
        </p:nvSpPr>
        <p:spPr>
          <a:xfrm>
            <a:off x="8741664" y="1889760"/>
            <a:ext cx="2682240" cy="804672"/>
          </a:xfrm>
          <a:prstGeom prst="rect">
            <a:avLst/>
          </a:prstGeom>
          <a:noFill/>
          <a:ln/>
        </p:spPr>
        <p:txBody>
          <a:bodyPr wrap="square" lIns="0" tIns="0" rIns="0" bIns="0" rtlCol="0" anchor="ctr"/>
          <a:lstStyle/>
          <a:p>
            <a:pPr defTabSz="1219170"/>
            <a:r>
              <a:rPr lang="fr-FR" sz="1667" b="1" noProof="1">
                <a:solidFill>
                  <a:srgbClr val="1E2761"/>
                </a:solidFill>
                <a:latin typeface="Arial" pitchFamily="34" charset="0"/>
                <a:ea typeface="Arial" pitchFamily="34" charset="-122"/>
                <a:cs typeface="Arial" pitchFamily="34" charset="-120"/>
              </a:rPr>
              <a:t>Administrations &amp; Autorités Administratives Indépendantes (AAI)</a:t>
            </a:r>
            <a:endParaRPr lang="fr-FR" sz="1667" noProof="1">
              <a:solidFill>
                <a:prstClr val="black"/>
              </a:solidFill>
              <a:latin typeface="Calibri" panose="020F0502020204030204"/>
            </a:endParaRPr>
          </a:p>
        </p:txBody>
      </p:sp>
      <p:graphicFrame>
        <p:nvGraphicFramePr>
          <p:cNvPr id="17" name="Table 0"/>
          <p:cNvGraphicFramePr>
            <a:graphicFrameLocks noGrp="1"/>
          </p:cNvGraphicFramePr>
          <p:nvPr/>
        </p:nvGraphicFramePr>
        <p:xfrm>
          <a:off x="670560" y="2926080"/>
          <a:ext cx="10850880" cy="3413760"/>
        </p:xfrm>
        <a:graphic>
          <a:graphicData uri="http://schemas.openxmlformats.org/drawingml/2006/table">
            <a:tbl>
              <a:tblPr/>
              <a:tblGrid>
                <a:gridCol w="2194560">
                  <a:extLst>
                    <a:ext uri="{9D8B030D-6E8A-4147-A177-3AD203B41FA5}">
                      <a16:colId xmlns:a16="http://schemas.microsoft.com/office/drawing/2014/main" val="20000"/>
                    </a:ext>
                  </a:extLst>
                </a:gridCol>
                <a:gridCol w="4450080">
                  <a:extLst>
                    <a:ext uri="{9D8B030D-6E8A-4147-A177-3AD203B41FA5}">
                      <a16:colId xmlns:a16="http://schemas.microsoft.com/office/drawing/2014/main" val="20001"/>
                    </a:ext>
                  </a:extLst>
                </a:gridCol>
                <a:gridCol w="4206240">
                  <a:extLst>
                    <a:ext uri="{9D8B030D-6E8A-4147-A177-3AD203B41FA5}">
                      <a16:colId xmlns:a16="http://schemas.microsoft.com/office/drawing/2014/main" val="20002"/>
                    </a:ext>
                  </a:extLst>
                </a:gridCol>
              </a:tblGrid>
              <a:tr h="487680">
                <a:tc>
                  <a:txBody>
                    <a:bodyPr/>
                    <a:lstStyle/>
                    <a:p>
                      <a:pPr marL="0" indent="0" algn="l">
                        <a:buNone/>
                      </a:pPr>
                      <a:r>
                        <a:rPr lang="fr-FR" sz="1500" b="1" noProof="1">
                          <a:solidFill>
                            <a:srgbClr val="FFFFFF"/>
                          </a:solidFill>
                          <a:latin typeface="Arial" pitchFamily="34" charset="0"/>
                          <a:ea typeface="Arial" pitchFamily="34" charset="-122"/>
                          <a:cs typeface="Arial" pitchFamily="34" charset="-120"/>
                        </a:rPr>
                        <a:t>Phase</a:t>
                      </a:r>
                      <a:endParaRPr lang="fr-FR" sz="1500" noProof="1">
                        <a:latin typeface="Arial" charset="0"/>
                        <a:ea typeface="Arial" charset="0"/>
                        <a:cs typeface="Arial" charset="0"/>
                      </a:endParaRPr>
                    </a:p>
                  </a:txBody>
                  <a:tcPr marL="121920" marR="121920" marT="60960" marB="60960" anchor="ctr">
                    <a:lnL w="12700" cap="flat" cmpd="sng" algn="ctr">
                      <a:solidFill>
                        <a:srgbClr val="E3E6EF"/>
                      </a:solidFill>
                      <a:prstDash val="solid"/>
                      <a:round/>
                      <a:headEnd type="none" w="med" len="med"/>
                      <a:tailEnd type="none" w="med" len="med"/>
                    </a:lnL>
                    <a:lnR w="12700" cap="flat" cmpd="sng" algn="ctr">
                      <a:solidFill>
                        <a:srgbClr val="E3E6EF"/>
                      </a:solidFill>
                      <a:prstDash val="solid"/>
                      <a:round/>
                      <a:headEnd type="none" w="med" len="med"/>
                      <a:tailEnd type="none" w="med" len="med"/>
                    </a:lnR>
                    <a:lnT w="12700" cap="flat" cmpd="sng" algn="ctr">
                      <a:solidFill>
                        <a:srgbClr val="E3E6EF"/>
                      </a:solidFill>
                      <a:prstDash val="solid"/>
                      <a:round/>
                      <a:headEnd type="none" w="med" len="med"/>
                      <a:tailEnd type="none" w="med" len="med"/>
                    </a:lnT>
                    <a:lnB w="12700" cap="flat" cmpd="sng" algn="ctr">
                      <a:solidFill>
                        <a:srgbClr val="E3E6EF"/>
                      </a:solidFill>
                      <a:prstDash val="solid"/>
                      <a:round/>
                      <a:headEnd type="none" w="med" len="med"/>
                      <a:tailEnd type="none" w="med" len="med"/>
                    </a:lnB>
                    <a:solidFill>
                      <a:srgbClr val="1E2761"/>
                    </a:solidFill>
                  </a:tcPr>
                </a:tc>
                <a:tc>
                  <a:txBody>
                    <a:bodyPr/>
                    <a:lstStyle/>
                    <a:p>
                      <a:pPr marL="0" indent="0" algn="l">
                        <a:buNone/>
                      </a:pPr>
                      <a:r>
                        <a:rPr lang="fr-FR" sz="1500" b="1" noProof="1">
                          <a:solidFill>
                            <a:srgbClr val="FFFFFF"/>
                          </a:solidFill>
                          <a:latin typeface="Arial" pitchFamily="34" charset="0"/>
                          <a:ea typeface="Arial" pitchFamily="34" charset="-122"/>
                          <a:cs typeface="Arial" pitchFamily="34" charset="-120"/>
                        </a:rPr>
                        <a:t>Interlocuteurs prioritaires</a:t>
                      </a:r>
                      <a:endParaRPr lang="fr-FR" sz="1500" noProof="1">
                        <a:latin typeface="Arial" charset="0"/>
                        <a:ea typeface="Arial" charset="0"/>
                        <a:cs typeface="Arial" charset="0"/>
                      </a:endParaRPr>
                    </a:p>
                  </a:txBody>
                  <a:tcPr marL="121920" marR="121920" marT="60960" marB="60960" anchor="ctr">
                    <a:lnL w="12700" cap="flat" cmpd="sng" algn="ctr">
                      <a:solidFill>
                        <a:srgbClr val="E3E6EF"/>
                      </a:solidFill>
                      <a:prstDash val="solid"/>
                      <a:round/>
                      <a:headEnd type="none" w="med" len="med"/>
                      <a:tailEnd type="none" w="med" len="med"/>
                    </a:lnL>
                    <a:lnR w="12700" cap="flat" cmpd="sng" algn="ctr">
                      <a:solidFill>
                        <a:srgbClr val="E3E6EF"/>
                      </a:solidFill>
                      <a:prstDash val="solid"/>
                      <a:round/>
                      <a:headEnd type="none" w="med" len="med"/>
                      <a:tailEnd type="none" w="med" len="med"/>
                    </a:lnR>
                    <a:lnT w="12700" cap="flat" cmpd="sng" algn="ctr">
                      <a:solidFill>
                        <a:srgbClr val="E3E6EF"/>
                      </a:solidFill>
                      <a:prstDash val="solid"/>
                      <a:round/>
                      <a:headEnd type="none" w="med" len="med"/>
                      <a:tailEnd type="none" w="med" len="med"/>
                    </a:lnT>
                    <a:lnB w="12700" cap="flat" cmpd="sng" algn="ctr">
                      <a:solidFill>
                        <a:srgbClr val="E3E6EF"/>
                      </a:solidFill>
                      <a:prstDash val="solid"/>
                      <a:round/>
                      <a:headEnd type="none" w="med" len="med"/>
                      <a:tailEnd type="none" w="med" len="med"/>
                    </a:lnB>
                    <a:solidFill>
                      <a:srgbClr val="1E2761"/>
                    </a:solidFill>
                  </a:tcPr>
                </a:tc>
                <a:tc>
                  <a:txBody>
                    <a:bodyPr/>
                    <a:lstStyle/>
                    <a:p>
                      <a:pPr marL="0" indent="0" algn="l">
                        <a:buNone/>
                      </a:pPr>
                      <a:r>
                        <a:rPr lang="fr-FR" sz="1500" b="1" noProof="1">
                          <a:solidFill>
                            <a:srgbClr val="FFFFFF"/>
                          </a:solidFill>
                          <a:latin typeface="Arial" pitchFamily="34" charset="0"/>
                          <a:ea typeface="Arial" pitchFamily="34" charset="-122"/>
                          <a:cs typeface="Arial" pitchFamily="34" charset="-120"/>
                        </a:rPr>
                        <a:t>Outils d'influence</a:t>
                      </a:r>
                      <a:endParaRPr lang="fr-FR" sz="1500" noProof="1">
                        <a:latin typeface="Arial" charset="0"/>
                        <a:ea typeface="Arial" charset="0"/>
                        <a:cs typeface="Arial" charset="0"/>
                      </a:endParaRPr>
                    </a:p>
                  </a:txBody>
                  <a:tcPr marL="121920" marR="121920" marT="60960" marB="60960" anchor="ctr">
                    <a:lnL w="12700" cap="flat" cmpd="sng" algn="ctr">
                      <a:solidFill>
                        <a:srgbClr val="E3E6EF"/>
                      </a:solidFill>
                      <a:prstDash val="solid"/>
                      <a:round/>
                      <a:headEnd type="none" w="med" len="med"/>
                      <a:tailEnd type="none" w="med" len="med"/>
                    </a:lnL>
                    <a:lnR w="12700" cap="flat" cmpd="sng" algn="ctr">
                      <a:solidFill>
                        <a:srgbClr val="E3E6EF"/>
                      </a:solidFill>
                      <a:prstDash val="solid"/>
                      <a:round/>
                      <a:headEnd type="none" w="med" len="med"/>
                      <a:tailEnd type="none" w="med" len="med"/>
                    </a:lnR>
                    <a:lnT w="12700" cap="flat" cmpd="sng" algn="ctr">
                      <a:solidFill>
                        <a:srgbClr val="E3E6EF"/>
                      </a:solidFill>
                      <a:prstDash val="solid"/>
                      <a:round/>
                      <a:headEnd type="none" w="med" len="med"/>
                      <a:tailEnd type="none" w="med" len="med"/>
                    </a:lnT>
                    <a:lnB w="12700" cap="flat" cmpd="sng" algn="ctr">
                      <a:solidFill>
                        <a:srgbClr val="E3E6EF"/>
                      </a:solidFill>
                      <a:prstDash val="solid"/>
                      <a:round/>
                      <a:headEnd type="none" w="med" len="med"/>
                      <a:tailEnd type="none" w="med" len="med"/>
                    </a:lnB>
                    <a:solidFill>
                      <a:srgbClr val="1E2761"/>
                    </a:solidFill>
                  </a:tcPr>
                </a:tc>
                <a:extLst>
                  <a:ext uri="{0D108BD9-81ED-4DB2-BD59-A6C34878D82A}">
                    <a16:rowId xmlns:a16="http://schemas.microsoft.com/office/drawing/2014/main" val="10000"/>
                  </a:ext>
                </a:extLst>
              </a:tr>
              <a:tr h="731520">
                <a:tc>
                  <a:txBody>
                    <a:bodyPr/>
                    <a:lstStyle/>
                    <a:p>
                      <a:pPr marL="0" indent="0" algn="l">
                        <a:buNone/>
                      </a:pPr>
                      <a:r>
                        <a:rPr lang="fr-FR" sz="1500" b="1" noProof="1">
                          <a:solidFill>
                            <a:srgbClr val="1E2761"/>
                          </a:solidFill>
                          <a:latin typeface="Arial" pitchFamily="34" charset="0"/>
                          <a:ea typeface="Arial" pitchFamily="34" charset="-122"/>
                          <a:cs typeface="Arial" pitchFamily="34" charset="-120"/>
                        </a:rPr>
                        <a:t>Amont / agenda</a:t>
                      </a:r>
                      <a:endParaRPr lang="fr-FR" sz="1500" noProof="1">
                        <a:latin typeface="Arial" charset="0"/>
                        <a:ea typeface="Arial" charset="0"/>
                        <a:cs typeface="Arial" charset="0"/>
                      </a:endParaRPr>
                    </a:p>
                  </a:txBody>
                  <a:tcPr marL="50800" marR="50800" marT="50800" marB="50800" anchor="ctr">
                    <a:lnL w="12700" cap="flat" cmpd="sng" algn="ctr">
                      <a:solidFill>
                        <a:srgbClr val="E3E6EF"/>
                      </a:solidFill>
                      <a:prstDash val="solid"/>
                      <a:round/>
                      <a:headEnd type="none" w="med" len="med"/>
                      <a:tailEnd type="none" w="med" len="med"/>
                    </a:lnL>
                    <a:lnR w="12700" cap="flat" cmpd="sng" algn="ctr">
                      <a:solidFill>
                        <a:srgbClr val="E3E6EF"/>
                      </a:solidFill>
                      <a:prstDash val="solid"/>
                      <a:round/>
                      <a:headEnd type="none" w="med" len="med"/>
                      <a:tailEnd type="none" w="med" len="med"/>
                    </a:lnR>
                    <a:lnT w="12700" cap="flat" cmpd="sng" algn="ctr">
                      <a:solidFill>
                        <a:srgbClr val="E3E6EF"/>
                      </a:solidFill>
                      <a:prstDash val="solid"/>
                      <a:round/>
                      <a:headEnd type="none" w="med" len="med"/>
                      <a:tailEnd type="none" w="med" len="med"/>
                    </a:lnT>
                    <a:lnB w="12700" cap="flat" cmpd="sng" algn="ctr">
                      <a:solidFill>
                        <a:srgbClr val="E3E6EF"/>
                      </a:solidFill>
                      <a:prstDash val="solid"/>
                      <a:round/>
                      <a:headEnd type="none" w="med" len="med"/>
                      <a:tailEnd type="none" w="med" len="med"/>
                    </a:lnB>
                    <a:solidFill>
                      <a:srgbClr val="FFFFFF"/>
                    </a:solidFill>
                  </a:tcPr>
                </a:tc>
                <a:tc>
                  <a:txBody>
                    <a:bodyPr/>
                    <a:lstStyle/>
                    <a:p>
                      <a:pPr marL="0" indent="0" algn="l">
                        <a:buNone/>
                      </a:pPr>
                      <a:r>
                        <a:rPr lang="fr-FR" sz="1500" noProof="1">
                          <a:solidFill>
                            <a:srgbClr val="1F2733"/>
                          </a:solidFill>
                          <a:latin typeface="Arial" pitchFamily="34" charset="0"/>
                          <a:ea typeface="Arial" pitchFamily="34" charset="-122"/>
                          <a:cs typeface="Arial" pitchFamily="34" charset="-120"/>
                        </a:rPr>
                        <a:t>Directions ministérielles, AAI, missions parlementaires</a:t>
                      </a:r>
                      <a:endParaRPr lang="fr-FR" sz="1500" noProof="1">
                        <a:latin typeface="Arial" charset="0"/>
                        <a:ea typeface="Arial" charset="0"/>
                        <a:cs typeface="Arial" charset="0"/>
                      </a:endParaRPr>
                    </a:p>
                  </a:txBody>
                  <a:tcPr marL="50800" marR="50800" marT="50800" marB="50800" anchor="ctr">
                    <a:lnL w="12700" cap="flat" cmpd="sng" algn="ctr">
                      <a:solidFill>
                        <a:srgbClr val="E3E6EF"/>
                      </a:solidFill>
                      <a:prstDash val="solid"/>
                      <a:round/>
                      <a:headEnd type="none" w="med" len="med"/>
                      <a:tailEnd type="none" w="med" len="med"/>
                    </a:lnL>
                    <a:lnR w="12700" cap="flat" cmpd="sng" algn="ctr">
                      <a:solidFill>
                        <a:srgbClr val="E3E6EF"/>
                      </a:solidFill>
                      <a:prstDash val="solid"/>
                      <a:round/>
                      <a:headEnd type="none" w="med" len="med"/>
                      <a:tailEnd type="none" w="med" len="med"/>
                    </a:lnR>
                    <a:lnT w="12700" cap="flat" cmpd="sng" algn="ctr">
                      <a:solidFill>
                        <a:srgbClr val="E3E6EF"/>
                      </a:solidFill>
                      <a:prstDash val="solid"/>
                      <a:round/>
                      <a:headEnd type="none" w="med" len="med"/>
                      <a:tailEnd type="none" w="med" len="med"/>
                    </a:lnT>
                    <a:lnB w="12700" cap="flat" cmpd="sng" algn="ctr">
                      <a:solidFill>
                        <a:srgbClr val="E3E6EF"/>
                      </a:solidFill>
                      <a:prstDash val="solid"/>
                      <a:round/>
                      <a:headEnd type="none" w="med" len="med"/>
                      <a:tailEnd type="none" w="med" len="med"/>
                    </a:lnB>
                    <a:solidFill>
                      <a:srgbClr val="FFFFFF"/>
                    </a:solidFill>
                  </a:tcPr>
                </a:tc>
                <a:tc>
                  <a:txBody>
                    <a:bodyPr/>
                    <a:lstStyle/>
                    <a:p>
                      <a:pPr marL="0" indent="0" algn="l">
                        <a:buNone/>
                      </a:pPr>
                      <a:r>
                        <a:rPr lang="fr-FR" sz="1500" noProof="1">
                          <a:solidFill>
                            <a:srgbClr val="1F2733"/>
                          </a:solidFill>
                          <a:latin typeface="Arial" pitchFamily="34" charset="0"/>
                          <a:ea typeface="Arial" pitchFamily="34" charset="-122"/>
                          <a:cs typeface="Arial" pitchFamily="34" charset="-120"/>
                        </a:rPr>
                        <a:t>Position papers, réponses aux consultations, études chiffrées</a:t>
                      </a:r>
                      <a:endParaRPr lang="fr-FR" sz="1500" noProof="1">
                        <a:latin typeface="Arial" charset="0"/>
                        <a:ea typeface="Arial" charset="0"/>
                        <a:cs typeface="Arial" charset="0"/>
                      </a:endParaRPr>
                    </a:p>
                  </a:txBody>
                  <a:tcPr marL="50800" marR="50800" marT="50800" marB="50800" anchor="ctr">
                    <a:lnL w="12700" cap="flat" cmpd="sng" algn="ctr">
                      <a:solidFill>
                        <a:srgbClr val="E3E6EF"/>
                      </a:solidFill>
                      <a:prstDash val="solid"/>
                      <a:round/>
                      <a:headEnd type="none" w="med" len="med"/>
                      <a:tailEnd type="none" w="med" len="med"/>
                    </a:lnL>
                    <a:lnR w="12700" cap="flat" cmpd="sng" algn="ctr">
                      <a:solidFill>
                        <a:srgbClr val="E3E6EF"/>
                      </a:solidFill>
                      <a:prstDash val="solid"/>
                      <a:round/>
                      <a:headEnd type="none" w="med" len="med"/>
                      <a:tailEnd type="none" w="med" len="med"/>
                    </a:lnR>
                    <a:lnT w="12700" cap="flat" cmpd="sng" algn="ctr">
                      <a:solidFill>
                        <a:srgbClr val="E3E6EF"/>
                      </a:solidFill>
                      <a:prstDash val="solid"/>
                      <a:round/>
                      <a:headEnd type="none" w="med" len="med"/>
                      <a:tailEnd type="none" w="med" len="med"/>
                    </a:lnT>
                    <a:lnB w="12700" cap="flat" cmpd="sng" algn="ctr">
                      <a:solidFill>
                        <a:srgbClr val="E3E6EF"/>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731520">
                <a:tc>
                  <a:txBody>
                    <a:bodyPr/>
                    <a:lstStyle/>
                    <a:p>
                      <a:pPr marL="0" indent="0" algn="l">
                        <a:buNone/>
                      </a:pPr>
                      <a:r>
                        <a:rPr lang="fr-FR" sz="1500" b="1" noProof="1">
                          <a:solidFill>
                            <a:srgbClr val="1E2761"/>
                          </a:solidFill>
                          <a:latin typeface="Arial" pitchFamily="34" charset="0"/>
                          <a:ea typeface="Arial" pitchFamily="34" charset="-122"/>
                          <a:cs typeface="Arial" pitchFamily="34" charset="-120"/>
                        </a:rPr>
                        <a:t>Avant-projet</a:t>
                      </a:r>
                      <a:endParaRPr lang="fr-FR" sz="1500" noProof="1">
                        <a:latin typeface="Arial" charset="0"/>
                        <a:ea typeface="Arial" charset="0"/>
                        <a:cs typeface="Arial" charset="0"/>
                      </a:endParaRPr>
                    </a:p>
                  </a:txBody>
                  <a:tcPr marL="50800" marR="50800" marT="50800" marB="50800" anchor="ctr">
                    <a:lnL w="12700" cap="flat" cmpd="sng" algn="ctr">
                      <a:solidFill>
                        <a:srgbClr val="E3E6EF"/>
                      </a:solidFill>
                      <a:prstDash val="solid"/>
                      <a:round/>
                      <a:headEnd type="none" w="med" len="med"/>
                      <a:tailEnd type="none" w="med" len="med"/>
                    </a:lnL>
                    <a:lnR w="12700" cap="flat" cmpd="sng" algn="ctr">
                      <a:solidFill>
                        <a:srgbClr val="E3E6EF"/>
                      </a:solidFill>
                      <a:prstDash val="solid"/>
                      <a:round/>
                      <a:headEnd type="none" w="med" len="med"/>
                      <a:tailEnd type="none" w="med" len="med"/>
                    </a:lnR>
                    <a:lnT w="12700" cap="flat" cmpd="sng" algn="ctr">
                      <a:solidFill>
                        <a:srgbClr val="E3E6EF"/>
                      </a:solidFill>
                      <a:prstDash val="solid"/>
                      <a:round/>
                      <a:headEnd type="none" w="med" len="med"/>
                      <a:tailEnd type="none" w="med" len="med"/>
                    </a:lnT>
                    <a:lnB w="12700" cap="flat" cmpd="sng" algn="ctr">
                      <a:solidFill>
                        <a:srgbClr val="E3E6EF"/>
                      </a:solidFill>
                      <a:prstDash val="solid"/>
                      <a:round/>
                      <a:headEnd type="none" w="med" len="med"/>
                      <a:tailEnd type="none" w="med" len="med"/>
                    </a:lnB>
                    <a:solidFill>
                      <a:srgbClr val="F3F5FA"/>
                    </a:solidFill>
                  </a:tcPr>
                </a:tc>
                <a:tc>
                  <a:txBody>
                    <a:bodyPr/>
                    <a:lstStyle/>
                    <a:p>
                      <a:pPr marL="0" indent="0" algn="l">
                        <a:buNone/>
                      </a:pPr>
                      <a:r>
                        <a:rPr lang="fr-FR" sz="1500" noProof="1">
                          <a:solidFill>
                            <a:srgbClr val="1F2733"/>
                          </a:solidFill>
                          <a:latin typeface="Arial" pitchFamily="34" charset="0"/>
                          <a:ea typeface="Arial" pitchFamily="34" charset="-122"/>
                          <a:cs typeface="Arial" pitchFamily="34" charset="-120"/>
                        </a:rPr>
                        <a:t>Cabinets ministériels, bureaux des directions, SGG</a:t>
                      </a:r>
                      <a:endParaRPr lang="fr-FR" sz="1500" noProof="1">
                        <a:latin typeface="Arial" charset="0"/>
                        <a:ea typeface="Arial" charset="0"/>
                        <a:cs typeface="Arial" charset="0"/>
                      </a:endParaRPr>
                    </a:p>
                  </a:txBody>
                  <a:tcPr marL="50800" marR="50800" marT="50800" marB="50800" anchor="ctr">
                    <a:lnL w="12700" cap="flat" cmpd="sng" algn="ctr">
                      <a:solidFill>
                        <a:srgbClr val="E3E6EF"/>
                      </a:solidFill>
                      <a:prstDash val="solid"/>
                      <a:round/>
                      <a:headEnd type="none" w="med" len="med"/>
                      <a:tailEnd type="none" w="med" len="med"/>
                    </a:lnL>
                    <a:lnR w="12700" cap="flat" cmpd="sng" algn="ctr">
                      <a:solidFill>
                        <a:srgbClr val="E3E6EF"/>
                      </a:solidFill>
                      <a:prstDash val="solid"/>
                      <a:round/>
                      <a:headEnd type="none" w="med" len="med"/>
                      <a:tailEnd type="none" w="med" len="med"/>
                    </a:lnR>
                    <a:lnT w="12700" cap="flat" cmpd="sng" algn="ctr">
                      <a:solidFill>
                        <a:srgbClr val="E3E6EF"/>
                      </a:solidFill>
                      <a:prstDash val="solid"/>
                      <a:round/>
                      <a:headEnd type="none" w="med" len="med"/>
                      <a:tailEnd type="none" w="med" len="med"/>
                    </a:lnT>
                    <a:lnB w="12700" cap="flat" cmpd="sng" algn="ctr">
                      <a:solidFill>
                        <a:srgbClr val="E3E6EF"/>
                      </a:solidFill>
                      <a:prstDash val="solid"/>
                      <a:round/>
                      <a:headEnd type="none" w="med" len="med"/>
                      <a:tailEnd type="none" w="med" len="med"/>
                    </a:lnB>
                    <a:solidFill>
                      <a:srgbClr val="F3F5FA"/>
                    </a:solidFill>
                  </a:tcPr>
                </a:tc>
                <a:tc>
                  <a:txBody>
                    <a:bodyPr/>
                    <a:lstStyle/>
                    <a:p>
                      <a:pPr marL="0" indent="0" algn="l">
                        <a:buNone/>
                      </a:pPr>
                      <a:r>
                        <a:rPr lang="fr-FR" sz="1500" noProof="1">
                          <a:solidFill>
                            <a:srgbClr val="1F2733"/>
                          </a:solidFill>
                          <a:latin typeface="Arial" pitchFamily="34" charset="0"/>
                          <a:ea typeface="Arial" pitchFamily="34" charset="-122"/>
                          <a:cs typeface="Arial" pitchFamily="34" charset="-120"/>
                        </a:rPr>
                        <a:t>Notes d'impact, rendez-vous, rédactions alternatives</a:t>
                      </a:r>
                      <a:endParaRPr lang="fr-FR" sz="1500" noProof="1">
                        <a:latin typeface="Arial" charset="0"/>
                        <a:ea typeface="Arial" charset="0"/>
                        <a:cs typeface="Arial" charset="0"/>
                      </a:endParaRPr>
                    </a:p>
                  </a:txBody>
                  <a:tcPr marL="50800" marR="50800" marT="50800" marB="50800" anchor="ctr">
                    <a:lnL w="12700" cap="flat" cmpd="sng" algn="ctr">
                      <a:solidFill>
                        <a:srgbClr val="E3E6EF"/>
                      </a:solidFill>
                      <a:prstDash val="solid"/>
                      <a:round/>
                      <a:headEnd type="none" w="med" len="med"/>
                      <a:tailEnd type="none" w="med" len="med"/>
                    </a:lnL>
                    <a:lnR w="12700" cap="flat" cmpd="sng" algn="ctr">
                      <a:solidFill>
                        <a:srgbClr val="E3E6EF"/>
                      </a:solidFill>
                      <a:prstDash val="solid"/>
                      <a:round/>
                      <a:headEnd type="none" w="med" len="med"/>
                      <a:tailEnd type="none" w="med" len="med"/>
                    </a:lnR>
                    <a:lnT w="12700" cap="flat" cmpd="sng" algn="ctr">
                      <a:solidFill>
                        <a:srgbClr val="E3E6EF"/>
                      </a:solidFill>
                      <a:prstDash val="solid"/>
                      <a:round/>
                      <a:headEnd type="none" w="med" len="med"/>
                      <a:tailEnd type="none" w="med" len="med"/>
                    </a:lnT>
                    <a:lnB w="12700" cap="flat" cmpd="sng" algn="ctr">
                      <a:solidFill>
                        <a:srgbClr val="E3E6EF"/>
                      </a:solidFill>
                      <a:prstDash val="solid"/>
                      <a:round/>
                      <a:headEnd type="none" w="med" len="med"/>
                      <a:tailEnd type="none" w="med" len="med"/>
                    </a:lnB>
                    <a:solidFill>
                      <a:srgbClr val="F3F5FA"/>
                    </a:solidFill>
                  </a:tcPr>
                </a:tc>
                <a:extLst>
                  <a:ext uri="{0D108BD9-81ED-4DB2-BD59-A6C34878D82A}">
                    <a16:rowId xmlns:a16="http://schemas.microsoft.com/office/drawing/2014/main" val="10002"/>
                  </a:ext>
                </a:extLst>
              </a:tr>
              <a:tr h="731520">
                <a:tc>
                  <a:txBody>
                    <a:bodyPr/>
                    <a:lstStyle/>
                    <a:p>
                      <a:pPr marL="0" indent="0" algn="l">
                        <a:buNone/>
                      </a:pPr>
                      <a:r>
                        <a:rPr lang="fr-FR" sz="1500" b="1" noProof="1">
                          <a:solidFill>
                            <a:srgbClr val="1E2761"/>
                          </a:solidFill>
                          <a:latin typeface="Arial" pitchFamily="34" charset="0"/>
                          <a:ea typeface="Arial" pitchFamily="34" charset="-122"/>
                          <a:cs typeface="Arial" pitchFamily="34" charset="-120"/>
                        </a:rPr>
                        <a:t>Parlement</a:t>
                      </a:r>
                      <a:endParaRPr lang="fr-FR" sz="1500" noProof="1">
                        <a:latin typeface="Arial" charset="0"/>
                        <a:ea typeface="Arial" charset="0"/>
                        <a:cs typeface="Arial" charset="0"/>
                      </a:endParaRPr>
                    </a:p>
                  </a:txBody>
                  <a:tcPr marL="50800" marR="50800" marT="50800" marB="50800" anchor="ctr">
                    <a:lnL w="12700" cap="flat" cmpd="sng" algn="ctr">
                      <a:solidFill>
                        <a:srgbClr val="E3E6EF"/>
                      </a:solidFill>
                      <a:prstDash val="solid"/>
                      <a:round/>
                      <a:headEnd type="none" w="med" len="med"/>
                      <a:tailEnd type="none" w="med" len="med"/>
                    </a:lnL>
                    <a:lnR w="12700" cap="flat" cmpd="sng" algn="ctr">
                      <a:solidFill>
                        <a:srgbClr val="E3E6EF"/>
                      </a:solidFill>
                      <a:prstDash val="solid"/>
                      <a:round/>
                      <a:headEnd type="none" w="med" len="med"/>
                      <a:tailEnd type="none" w="med" len="med"/>
                    </a:lnR>
                    <a:lnT w="12700" cap="flat" cmpd="sng" algn="ctr">
                      <a:solidFill>
                        <a:srgbClr val="E3E6EF"/>
                      </a:solidFill>
                      <a:prstDash val="solid"/>
                      <a:round/>
                      <a:headEnd type="none" w="med" len="med"/>
                      <a:tailEnd type="none" w="med" len="med"/>
                    </a:lnT>
                    <a:lnB w="12700" cap="flat" cmpd="sng" algn="ctr">
                      <a:solidFill>
                        <a:srgbClr val="E3E6EF"/>
                      </a:solidFill>
                      <a:prstDash val="solid"/>
                      <a:round/>
                      <a:headEnd type="none" w="med" len="med"/>
                      <a:tailEnd type="none" w="med" len="med"/>
                    </a:lnB>
                    <a:solidFill>
                      <a:srgbClr val="FFFFFF"/>
                    </a:solidFill>
                  </a:tcPr>
                </a:tc>
                <a:tc>
                  <a:txBody>
                    <a:bodyPr/>
                    <a:lstStyle/>
                    <a:p>
                      <a:pPr marL="0" indent="0" algn="l">
                        <a:buNone/>
                      </a:pPr>
                      <a:r>
                        <a:rPr lang="fr-FR" sz="1500" noProof="1">
                          <a:solidFill>
                            <a:srgbClr val="1F2733"/>
                          </a:solidFill>
                          <a:latin typeface="Arial" pitchFamily="34" charset="0"/>
                          <a:ea typeface="Arial" pitchFamily="34" charset="-122"/>
                          <a:cs typeface="Arial" pitchFamily="34" charset="-120"/>
                        </a:rPr>
                        <a:t>Rapporteur, administrateurs, collaborateurs, groupes d'études</a:t>
                      </a:r>
                      <a:endParaRPr lang="fr-FR" sz="1500" noProof="1">
                        <a:latin typeface="Arial" charset="0"/>
                        <a:ea typeface="Arial" charset="0"/>
                        <a:cs typeface="Arial" charset="0"/>
                      </a:endParaRPr>
                    </a:p>
                  </a:txBody>
                  <a:tcPr marL="50800" marR="50800" marT="50800" marB="50800" anchor="ctr">
                    <a:lnL w="12700" cap="flat" cmpd="sng" algn="ctr">
                      <a:solidFill>
                        <a:srgbClr val="E3E6EF"/>
                      </a:solidFill>
                      <a:prstDash val="solid"/>
                      <a:round/>
                      <a:headEnd type="none" w="med" len="med"/>
                      <a:tailEnd type="none" w="med" len="med"/>
                    </a:lnL>
                    <a:lnR w="12700" cap="flat" cmpd="sng" algn="ctr">
                      <a:solidFill>
                        <a:srgbClr val="E3E6EF"/>
                      </a:solidFill>
                      <a:prstDash val="solid"/>
                      <a:round/>
                      <a:headEnd type="none" w="med" len="med"/>
                      <a:tailEnd type="none" w="med" len="med"/>
                    </a:lnR>
                    <a:lnT w="12700" cap="flat" cmpd="sng" algn="ctr">
                      <a:solidFill>
                        <a:srgbClr val="E3E6EF"/>
                      </a:solidFill>
                      <a:prstDash val="solid"/>
                      <a:round/>
                      <a:headEnd type="none" w="med" len="med"/>
                      <a:tailEnd type="none" w="med" len="med"/>
                    </a:lnT>
                    <a:lnB w="12700" cap="flat" cmpd="sng" algn="ctr">
                      <a:solidFill>
                        <a:srgbClr val="E3E6EF"/>
                      </a:solidFill>
                      <a:prstDash val="solid"/>
                      <a:round/>
                      <a:headEnd type="none" w="med" len="med"/>
                      <a:tailEnd type="none" w="med" len="med"/>
                    </a:lnB>
                    <a:solidFill>
                      <a:srgbClr val="FFFFFF"/>
                    </a:solidFill>
                  </a:tcPr>
                </a:tc>
                <a:tc>
                  <a:txBody>
                    <a:bodyPr/>
                    <a:lstStyle/>
                    <a:p>
                      <a:pPr marL="0" indent="0" algn="l">
                        <a:buNone/>
                      </a:pPr>
                      <a:r>
                        <a:rPr lang="fr-FR" sz="1500" noProof="1">
                          <a:solidFill>
                            <a:srgbClr val="1F2733"/>
                          </a:solidFill>
                          <a:latin typeface="Arial" pitchFamily="34" charset="0"/>
                          <a:ea typeface="Arial" pitchFamily="34" charset="-122"/>
                          <a:cs typeface="Arial" pitchFamily="34" charset="-120"/>
                        </a:rPr>
                        <a:t>Auditions, propositions d'amendements sourcées</a:t>
                      </a:r>
                      <a:endParaRPr lang="fr-FR" sz="1500" noProof="1">
                        <a:latin typeface="Arial" charset="0"/>
                        <a:ea typeface="Arial" charset="0"/>
                        <a:cs typeface="Arial" charset="0"/>
                      </a:endParaRPr>
                    </a:p>
                  </a:txBody>
                  <a:tcPr marL="50800" marR="50800" marT="50800" marB="50800" anchor="ctr">
                    <a:lnL w="12700" cap="flat" cmpd="sng" algn="ctr">
                      <a:solidFill>
                        <a:srgbClr val="E3E6EF"/>
                      </a:solidFill>
                      <a:prstDash val="solid"/>
                      <a:round/>
                      <a:headEnd type="none" w="med" len="med"/>
                      <a:tailEnd type="none" w="med" len="med"/>
                    </a:lnL>
                    <a:lnR w="12700" cap="flat" cmpd="sng" algn="ctr">
                      <a:solidFill>
                        <a:srgbClr val="E3E6EF"/>
                      </a:solidFill>
                      <a:prstDash val="solid"/>
                      <a:round/>
                      <a:headEnd type="none" w="med" len="med"/>
                      <a:tailEnd type="none" w="med" len="med"/>
                    </a:lnR>
                    <a:lnT w="12700" cap="flat" cmpd="sng" algn="ctr">
                      <a:solidFill>
                        <a:srgbClr val="E3E6EF"/>
                      </a:solidFill>
                      <a:prstDash val="solid"/>
                      <a:round/>
                      <a:headEnd type="none" w="med" len="med"/>
                      <a:tailEnd type="none" w="med" len="med"/>
                    </a:lnT>
                    <a:lnB w="12700" cap="flat" cmpd="sng" algn="ctr">
                      <a:solidFill>
                        <a:srgbClr val="E3E6EF"/>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731520">
                <a:tc>
                  <a:txBody>
                    <a:bodyPr/>
                    <a:lstStyle/>
                    <a:p>
                      <a:pPr marL="0" indent="0" algn="l">
                        <a:buNone/>
                      </a:pPr>
                      <a:r>
                        <a:rPr lang="fr-FR" sz="1500" b="1" noProof="1">
                          <a:solidFill>
                            <a:srgbClr val="1E2761"/>
                          </a:solidFill>
                          <a:latin typeface="Arial" pitchFamily="34" charset="0"/>
                          <a:ea typeface="Arial" pitchFamily="34" charset="-122"/>
                          <a:cs typeface="Arial" pitchFamily="34" charset="-120"/>
                        </a:rPr>
                        <a:t>Application</a:t>
                      </a:r>
                      <a:endParaRPr lang="fr-FR" sz="1500" noProof="1">
                        <a:latin typeface="Arial" charset="0"/>
                        <a:ea typeface="Arial" charset="0"/>
                        <a:cs typeface="Arial" charset="0"/>
                      </a:endParaRPr>
                    </a:p>
                  </a:txBody>
                  <a:tcPr marL="50800" marR="50800" marT="50800" marB="50800" anchor="ctr">
                    <a:lnL w="12700" cap="flat" cmpd="sng" algn="ctr">
                      <a:solidFill>
                        <a:srgbClr val="E3E6EF"/>
                      </a:solidFill>
                      <a:prstDash val="solid"/>
                      <a:round/>
                      <a:headEnd type="none" w="med" len="med"/>
                      <a:tailEnd type="none" w="med" len="med"/>
                    </a:lnL>
                    <a:lnR w="12700" cap="flat" cmpd="sng" algn="ctr">
                      <a:solidFill>
                        <a:srgbClr val="E3E6EF"/>
                      </a:solidFill>
                      <a:prstDash val="solid"/>
                      <a:round/>
                      <a:headEnd type="none" w="med" len="med"/>
                      <a:tailEnd type="none" w="med" len="med"/>
                    </a:lnR>
                    <a:lnT w="12700" cap="flat" cmpd="sng" algn="ctr">
                      <a:solidFill>
                        <a:srgbClr val="E3E6EF"/>
                      </a:solidFill>
                      <a:prstDash val="solid"/>
                      <a:round/>
                      <a:headEnd type="none" w="med" len="med"/>
                      <a:tailEnd type="none" w="med" len="med"/>
                    </a:lnT>
                    <a:lnB w="12700" cap="flat" cmpd="sng" algn="ctr">
                      <a:solidFill>
                        <a:srgbClr val="E3E6EF"/>
                      </a:solidFill>
                      <a:prstDash val="solid"/>
                      <a:round/>
                      <a:headEnd type="none" w="med" len="med"/>
                      <a:tailEnd type="none" w="med" len="med"/>
                    </a:lnB>
                    <a:solidFill>
                      <a:srgbClr val="F3F5FA"/>
                    </a:solidFill>
                  </a:tcPr>
                </a:tc>
                <a:tc>
                  <a:txBody>
                    <a:bodyPr/>
                    <a:lstStyle/>
                    <a:p>
                      <a:pPr marL="0" indent="0" algn="l">
                        <a:buNone/>
                      </a:pPr>
                      <a:r>
                        <a:rPr lang="fr-FR" sz="1500" noProof="1">
                          <a:solidFill>
                            <a:srgbClr val="1F2733"/>
                          </a:solidFill>
                          <a:latin typeface="Arial" pitchFamily="34" charset="0"/>
                          <a:ea typeface="Arial" pitchFamily="34" charset="-122"/>
                          <a:cs typeface="Arial" pitchFamily="34" charset="-120"/>
                        </a:rPr>
                        <a:t>Bureaux des directions, AAI, exécutifs locaux</a:t>
                      </a:r>
                      <a:endParaRPr lang="fr-FR" sz="1500" noProof="1">
                        <a:latin typeface="Arial" charset="0"/>
                        <a:ea typeface="Arial" charset="0"/>
                        <a:cs typeface="Arial" charset="0"/>
                      </a:endParaRPr>
                    </a:p>
                  </a:txBody>
                  <a:tcPr marL="50800" marR="50800" marT="50800" marB="50800" anchor="ctr">
                    <a:lnL w="12700" cap="flat" cmpd="sng" algn="ctr">
                      <a:solidFill>
                        <a:srgbClr val="E3E6EF"/>
                      </a:solidFill>
                      <a:prstDash val="solid"/>
                      <a:round/>
                      <a:headEnd type="none" w="med" len="med"/>
                      <a:tailEnd type="none" w="med" len="med"/>
                    </a:lnL>
                    <a:lnR w="12700" cap="flat" cmpd="sng" algn="ctr">
                      <a:solidFill>
                        <a:srgbClr val="E3E6EF"/>
                      </a:solidFill>
                      <a:prstDash val="solid"/>
                      <a:round/>
                      <a:headEnd type="none" w="med" len="med"/>
                      <a:tailEnd type="none" w="med" len="med"/>
                    </a:lnR>
                    <a:lnT w="12700" cap="flat" cmpd="sng" algn="ctr">
                      <a:solidFill>
                        <a:srgbClr val="E3E6EF"/>
                      </a:solidFill>
                      <a:prstDash val="solid"/>
                      <a:round/>
                      <a:headEnd type="none" w="med" len="med"/>
                      <a:tailEnd type="none" w="med" len="med"/>
                    </a:lnT>
                    <a:lnB w="12700" cap="flat" cmpd="sng" algn="ctr">
                      <a:solidFill>
                        <a:srgbClr val="E3E6EF"/>
                      </a:solidFill>
                      <a:prstDash val="solid"/>
                      <a:round/>
                      <a:headEnd type="none" w="med" len="med"/>
                      <a:tailEnd type="none" w="med" len="med"/>
                    </a:lnB>
                    <a:solidFill>
                      <a:srgbClr val="F3F5FA"/>
                    </a:solidFill>
                  </a:tcPr>
                </a:tc>
                <a:tc>
                  <a:txBody>
                    <a:bodyPr/>
                    <a:lstStyle/>
                    <a:p>
                      <a:pPr marL="0" indent="0" algn="l">
                        <a:buNone/>
                      </a:pPr>
                      <a:r>
                        <a:rPr lang="fr-FR" sz="1500" noProof="1">
                          <a:solidFill>
                            <a:srgbClr val="1F2733"/>
                          </a:solidFill>
                          <a:latin typeface="Arial" pitchFamily="34" charset="0"/>
                          <a:ea typeface="Arial" pitchFamily="34" charset="-122"/>
                          <a:cs typeface="Arial" pitchFamily="34" charset="-120"/>
                        </a:rPr>
                        <a:t>Commentaires de projets de décrets, consultations des régulateurs</a:t>
                      </a:r>
                      <a:endParaRPr lang="fr-FR" sz="1500" noProof="1">
                        <a:latin typeface="Arial" charset="0"/>
                        <a:ea typeface="Arial" charset="0"/>
                        <a:cs typeface="Arial" charset="0"/>
                      </a:endParaRPr>
                    </a:p>
                  </a:txBody>
                  <a:tcPr marL="50800" marR="50800" marT="50800" marB="50800" anchor="ctr">
                    <a:lnL w="12700" cap="flat" cmpd="sng" algn="ctr">
                      <a:solidFill>
                        <a:srgbClr val="E3E6EF"/>
                      </a:solidFill>
                      <a:prstDash val="solid"/>
                      <a:round/>
                      <a:headEnd type="none" w="med" len="med"/>
                      <a:tailEnd type="none" w="med" len="med"/>
                    </a:lnL>
                    <a:lnR w="12700" cap="flat" cmpd="sng" algn="ctr">
                      <a:solidFill>
                        <a:srgbClr val="E3E6EF"/>
                      </a:solidFill>
                      <a:prstDash val="solid"/>
                      <a:round/>
                      <a:headEnd type="none" w="med" len="med"/>
                      <a:tailEnd type="none" w="med" len="med"/>
                    </a:lnR>
                    <a:lnT w="12700" cap="flat" cmpd="sng" algn="ctr">
                      <a:solidFill>
                        <a:srgbClr val="E3E6EF"/>
                      </a:solidFill>
                      <a:prstDash val="solid"/>
                      <a:round/>
                      <a:headEnd type="none" w="med" len="med"/>
                      <a:tailEnd type="none" w="med" len="med"/>
                    </a:lnT>
                    <a:lnB w="12700" cap="flat" cmpd="sng" algn="ctr">
                      <a:solidFill>
                        <a:srgbClr val="E3E6EF"/>
                      </a:solidFill>
                      <a:prstDash val="solid"/>
                      <a:round/>
                      <a:headEnd type="none" w="med" len="med"/>
                      <a:tailEnd type="none" w="med" len="med"/>
                    </a:lnB>
                    <a:solidFill>
                      <a:srgbClr val="F3F5FA"/>
                    </a:solidFill>
                  </a:tcPr>
                </a:tc>
                <a:extLst>
                  <a:ext uri="{0D108BD9-81ED-4DB2-BD59-A6C34878D82A}">
                    <a16:rowId xmlns:a16="http://schemas.microsoft.com/office/drawing/2014/main" val="10004"/>
                  </a:ext>
                </a:extLst>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670560" y="365760"/>
            <a:ext cx="10972800" cy="365760"/>
          </a:xfrm>
          <a:prstGeom prst="rect">
            <a:avLst/>
          </a:prstGeom>
          <a:noFill/>
          <a:ln/>
        </p:spPr>
        <p:txBody>
          <a:bodyPr wrap="square" lIns="0" tIns="0" rIns="0" bIns="0" rtlCol="0" anchor="ctr"/>
          <a:lstStyle/>
          <a:p>
            <a:pPr defTabSz="1219170"/>
            <a:r>
              <a:rPr lang="fr-FR" sz="1467" b="1" kern="0" spc="267" noProof="1">
                <a:solidFill>
                  <a:srgbClr val="B08D2E"/>
                </a:solidFill>
                <a:latin typeface="Arial" pitchFamily="34" charset="0"/>
                <a:ea typeface="Arial" pitchFamily="34" charset="-122"/>
                <a:cs typeface="Arial" pitchFamily="34" charset="-120"/>
              </a:rPr>
              <a:t>PARTIE III — LES ACTEURS</a:t>
            </a:r>
            <a:endParaRPr lang="fr-FR" sz="1467" noProof="1">
              <a:solidFill>
                <a:prstClr val="black"/>
              </a:solidFill>
              <a:latin typeface="Calibri" panose="020F0502020204030204"/>
            </a:endParaRPr>
          </a:p>
        </p:txBody>
      </p:sp>
      <p:sp>
        <p:nvSpPr>
          <p:cNvPr id="3" name="Text 1"/>
          <p:cNvSpPr/>
          <p:nvPr/>
        </p:nvSpPr>
        <p:spPr>
          <a:xfrm>
            <a:off x="670560" y="707136"/>
            <a:ext cx="11216640" cy="1097280"/>
          </a:xfrm>
          <a:prstGeom prst="rect">
            <a:avLst/>
          </a:prstGeom>
          <a:noFill/>
          <a:ln/>
        </p:spPr>
        <p:txBody>
          <a:bodyPr wrap="square" lIns="0" tIns="0" rIns="0" bIns="0" rtlCol="0" anchor="t"/>
          <a:lstStyle/>
          <a:p>
            <a:pPr defTabSz="1219170"/>
            <a:r>
              <a:rPr lang="fr-FR" sz="3333" b="1" noProof="1">
                <a:solidFill>
                  <a:srgbClr val="FFFFFF"/>
                </a:solidFill>
                <a:latin typeface="Arial" pitchFamily="34" charset="0"/>
                <a:ea typeface="Arial" pitchFamily="34" charset="-122"/>
                <a:cs typeface="Arial" pitchFamily="34" charset="-120"/>
              </a:rPr>
              <a:t>Quatre familles de représentants d'intérêts</a:t>
            </a:r>
            <a:endParaRPr lang="fr-FR" sz="3333" noProof="1">
              <a:solidFill>
                <a:prstClr val="black"/>
              </a:solidFill>
              <a:latin typeface="Calibri" panose="020F0502020204030204"/>
            </a:endParaRPr>
          </a:p>
        </p:txBody>
      </p:sp>
      <p:sp>
        <p:nvSpPr>
          <p:cNvPr id="4" name="Text 2"/>
          <p:cNvSpPr/>
          <p:nvPr/>
        </p:nvSpPr>
        <p:spPr>
          <a:xfrm>
            <a:off x="11399520" y="6315456"/>
            <a:ext cx="487680" cy="365760"/>
          </a:xfrm>
          <a:prstGeom prst="rect">
            <a:avLst/>
          </a:prstGeom>
          <a:noFill/>
          <a:ln/>
        </p:spPr>
        <p:txBody>
          <a:bodyPr wrap="square" lIns="0" tIns="0" rIns="0" bIns="0" rtlCol="0" anchor="ctr"/>
          <a:lstStyle/>
          <a:p>
            <a:pPr algn="r" defTabSz="1219170"/>
            <a:r>
              <a:rPr lang="fr-FR" sz="1333" noProof="1">
                <a:solidFill>
                  <a:srgbClr val="CADCFC"/>
                </a:solidFill>
                <a:latin typeface="Arial" pitchFamily="34" charset="0"/>
                <a:ea typeface="Arial" pitchFamily="34" charset="-122"/>
                <a:cs typeface="Arial" pitchFamily="34" charset="-120"/>
              </a:rPr>
              <a:t>8</a:t>
            </a:r>
            <a:endParaRPr lang="fr-FR" sz="1333" noProof="1">
              <a:solidFill>
                <a:prstClr val="black"/>
              </a:solidFill>
              <a:latin typeface="Calibri" panose="020F0502020204030204"/>
            </a:endParaRPr>
          </a:p>
        </p:txBody>
      </p:sp>
      <p:sp>
        <p:nvSpPr>
          <p:cNvPr id="5" name="Shape 3"/>
          <p:cNvSpPr/>
          <p:nvPr/>
        </p:nvSpPr>
        <p:spPr>
          <a:xfrm>
            <a:off x="670560" y="2170176"/>
            <a:ext cx="5303520" cy="1889760"/>
          </a:xfrm>
          <a:prstGeom prst="roundRect">
            <a:avLst>
              <a:gd name="adj" fmla="val 4516"/>
            </a:avLst>
          </a:prstGeom>
          <a:solidFill>
            <a:srgbClr val="FFFFFF"/>
          </a:solidFill>
          <a:ln w="12700">
            <a:solidFill>
              <a:srgbClr val="E3E6EF"/>
            </a:solidFill>
            <a:prstDash val="solid"/>
          </a:ln>
          <a:effectLst>
            <a:outerShdw blurRad="88900" dist="38100" dir="5400000" algn="bl" rotWithShape="0">
              <a:srgbClr val="000000">
                <a:alpha val="18000"/>
              </a:srgbClr>
            </a:outerShdw>
          </a:effectLst>
        </p:spPr>
        <p:txBody>
          <a:bodyPr/>
          <a:lstStyle/>
          <a:p>
            <a:pPr defTabSz="1219170"/>
            <a:endParaRPr lang="fr-FR" sz="2400" noProof="1">
              <a:solidFill>
                <a:prstClr val="black"/>
              </a:solidFill>
              <a:latin typeface="Calibri" panose="020F0502020204030204"/>
            </a:endParaRPr>
          </a:p>
        </p:txBody>
      </p:sp>
      <p:sp>
        <p:nvSpPr>
          <p:cNvPr id="6" name="Shape 4"/>
          <p:cNvSpPr/>
          <p:nvPr/>
        </p:nvSpPr>
        <p:spPr>
          <a:xfrm>
            <a:off x="938784" y="2414016"/>
            <a:ext cx="609600" cy="609600"/>
          </a:xfrm>
          <a:prstGeom prst="ellipse">
            <a:avLst/>
          </a:prstGeom>
          <a:solidFill>
            <a:srgbClr val="1E2761"/>
          </a:solidFill>
          <a:ln/>
        </p:spPr>
        <p:txBody>
          <a:bodyPr/>
          <a:lstStyle/>
          <a:p>
            <a:pPr defTabSz="1219170"/>
            <a:endParaRPr lang="fr-FR" sz="2400" noProof="1">
              <a:solidFill>
                <a:prstClr val="black"/>
              </a:solidFill>
              <a:latin typeface="Calibri" panose="020F0502020204030204"/>
            </a:endParaRPr>
          </a:p>
        </p:txBody>
      </p:sp>
      <p:pic>
        <p:nvPicPr>
          <p:cNvPr id="7" name="Image 0" descr="preencoded.png"/>
          <p:cNvPicPr>
            <a:picLocks noChangeAspect="1"/>
          </p:cNvPicPr>
          <p:nvPr/>
        </p:nvPicPr>
        <p:blipFill>
          <a:blip r:embed="rId4"/>
          <a:stretch>
            <a:fillRect/>
          </a:stretch>
        </p:blipFill>
        <p:spPr>
          <a:xfrm>
            <a:off x="1097280" y="2572512"/>
            <a:ext cx="292608" cy="292608"/>
          </a:xfrm>
          <a:prstGeom prst="rect">
            <a:avLst/>
          </a:prstGeom>
        </p:spPr>
      </p:pic>
      <p:sp>
        <p:nvSpPr>
          <p:cNvPr id="8" name="Text 5"/>
          <p:cNvSpPr/>
          <p:nvPr/>
        </p:nvSpPr>
        <p:spPr>
          <a:xfrm>
            <a:off x="1767840" y="2414016"/>
            <a:ext cx="3962400" cy="609600"/>
          </a:xfrm>
          <a:prstGeom prst="rect">
            <a:avLst/>
          </a:prstGeom>
          <a:noFill/>
          <a:ln/>
        </p:spPr>
        <p:txBody>
          <a:bodyPr wrap="square" lIns="0" tIns="0" rIns="0" bIns="0" rtlCol="0" anchor="ctr"/>
          <a:lstStyle/>
          <a:p>
            <a:pPr defTabSz="1219170"/>
            <a:r>
              <a:rPr lang="fr-FR" b="1" noProof="1">
                <a:solidFill>
                  <a:srgbClr val="1E2761"/>
                </a:solidFill>
                <a:latin typeface="Arial" pitchFamily="34" charset="0"/>
                <a:ea typeface="Arial" pitchFamily="34" charset="-122"/>
                <a:cs typeface="Arial" pitchFamily="34" charset="-120"/>
              </a:rPr>
              <a:t>Affaires publiques internes</a:t>
            </a:r>
            <a:endParaRPr lang="fr-FR" noProof="1">
              <a:solidFill>
                <a:prstClr val="black"/>
              </a:solidFill>
              <a:latin typeface="Calibri" panose="020F0502020204030204"/>
            </a:endParaRPr>
          </a:p>
        </p:txBody>
      </p:sp>
      <p:sp>
        <p:nvSpPr>
          <p:cNvPr id="9" name="Text 6"/>
          <p:cNvSpPr/>
          <p:nvPr/>
        </p:nvSpPr>
        <p:spPr>
          <a:xfrm>
            <a:off x="1011936" y="3096768"/>
            <a:ext cx="4669536" cy="877824"/>
          </a:xfrm>
          <a:prstGeom prst="rect">
            <a:avLst/>
          </a:prstGeom>
          <a:noFill/>
          <a:ln/>
        </p:spPr>
        <p:txBody>
          <a:bodyPr wrap="square" lIns="0" tIns="0" rIns="0" bIns="0" rtlCol="0" anchor="t"/>
          <a:lstStyle/>
          <a:p>
            <a:pPr defTabSz="1219170"/>
            <a:r>
              <a:rPr lang="fr-FR" sz="1400" noProof="1">
                <a:solidFill>
                  <a:srgbClr val="5A6472"/>
                </a:solidFill>
                <a:latin typeface="Arial" pitchFamily="34" charset="0"/>
                <a:ea typeface="Arial" pitchFamily="34" charset="-122"/>
                <a:cs typeface="Arial" pitchFamily="34" charset="-120"/>
              </a:rPr>
              <a:t>Directions « affaires publiques / relations institutionnelles » des entreprises : veille, cartographie, plaidoyer direct pour leur employeur.</a:t>
            </a:r>
            <a:endParaRPr lang="fr-FR" sz="1400" noProof="1">
              <a:solidFill>
                <a:prstClr val="black"/>
              </a:solidFill>
              <a:latin typeface="Calibri" panose="020F0502020204030204"/>
            </a:endParaRPr>
          </a:p>
        </p:txBody>
      </p:sp>
      <p:sp>
        <p:nvSpPr>
          <p:cNvPr id="10" name="Shape 7"/>
          <p:cNvSpPr/>
          <p:nvPr/>
        </p:nvSpPr>
        <p:spPr>
          <a:xfrm>
            <a:off x="6217920" y="2170176"/>
            <a:ext cx="5303520" cy="1889760"/>
          </a:xfrm>
          <a:prstGeom prst="roundRect">
            <a:avLst>
              <a:gd name="adj" fmla="val 4516"/>
            </a:avLst>
          </a:prstGeom>
          <a:solidFill>
            <a:srgbClr val="FFFFFF"/>
          </a:solidFill>
          <a:ln w="12700">
            <a:solidFill>
              <a:srgbClr val="E3E6EF"/>
            </a:solidFill>
            <a:prstDash val="solid"/>
          </a:ln>
          <a:effectLst>
            <a:outerShdw blurRad="88900" dist="38100" dir="5400000" algn="bl" rotWithShape="0">
              <a:srgbClr val="000000">
                <a:alpha val="18000"/>
              </a:srgbClr>
            </a:outerShdw>
          </a:effectLst>
        </p:spPr>
        <p:txBody>
          <a:bodyPr/>
          <a:lstStyle/>
          <a:p>
            <a:pPr defTabSz="1219170"/>
            <a:endParaRPr lang="fr-FR" sz="2400" noProof="1">
              <a:solidFill>
                <a:prstClr val="black"/>
              </a:solidFill>
              <a:latin typeface="Calibri" panose="020F0502020204030204"/>
            </a:endParaRPr>
          </a:p>
        </p:txBody>
      </p:sp>
      <p:sp>
        <p:nvSpPr>
          <p:cNvPr id="11" name="Shape 8"/>
          <p:cNvSpPr/>
          <p:nvPr/>
        </p:nvSpPr>
        <p:spPr>
          <a:xfrm>
            <a:off x="6486144" y="2414016"/>
            <a:ext cx="609600" cy="609600"/>
          </a:xfrm>
          <a:prstGeom prst="ellipse">
            <a:avLst/>
          </a:prstGeom>
          <a:solidFill>
            <a:srgbClr val="1E2761"/>
          </a:solidFill>
          <a:ln/>
        </p:spPr>
        <p:txBody>
          <a:bodyPr/>
          <a:lstStyle/>
          <a:p>
            <a:pPr defTabSz="1219170"/>
            <a:endParaRPr lang="fr-FR" sz="2400" noProof="1">
              <a:solidFill>
                <a:prstClr val="black"/>
              </a:solidFill>
              <a:latin typeface="Calibri" panose="020F0502020204030204"/>
            </a:endParaRPr>
          </a:p>
        </p:txBody>
      </p:sp>
      <p:pic>
        <p:nvPicPr>
          <p:cNvPr id="12" name="Image 1" descr="preencoded.png"/>
          <p:cNvPicPr>
            <a:picLocks noChangeAspect="1"/>
          </p:cNvPicPr>
          <p:nvPr/>
        </p:nvPicPr>
        <p:blipFill>
          <a:blip r:embed="rId5"/>
          <a:stretch>
            <a:fillRect/>
          </a:stretch>
        </p:blipFill>
        <p:spPr>
          <a:xfrm>
            <a:off x="6644640" y="2572512"/>
            <a:ext cx="292608" cy="292608"/>
          </a:xfrm>
          <a:prstGeom prst="rect">
            <a:avLst/>
          </a:prstGeom>
        </p:spPr>
      </p:pic>
      <p:sp>
        <p:nvSpPr>
          <p:cNvPr id="13" name="Text 9"/>
          <p:cNvSpPr/>
          <p:nvPr/>
        </p:nvSpPr>
        <p:spPr>
          <a:xfrm>
            <a:off x="7315200" y="2414016"/>
            <a:ext cx="3962400" cy="609600"/>
          </a:xfrm>
          <a:prstGeom prst="rect">
            <a:avLst/>
          </a:prstGeom>
          <a:noFill/>
          <a:ln/>
        </p:spPr>
        <p:txBody>
          <a:bodyPr wrap="square" lIns="0" tIns="0" rIns="0" bIns="0" rtlCol="0" anchor="ctr"/>
          <a:lstStyle/>
          <a:p>
            <a:pPr defTabSz="1219170"/>
            <a:r>
              <a:rPr lang="fr-FR" b="1" noProof="1">
                <a:solidFill>
                  <a:srgbClr val="1E2761"/>
                </a:solidFill>
                <a:latin typeface="Arial" pitchFamily="34" charset="0"/>
                <a:ea typeface="Arial" pitchFamily="34" charset="-122"/>
                <a:cs typeface="Arial" pitchFamily="34" charset="-120"/>
              </a:rPr>
              <a:t>Organisations professionnelles</a:t>
            </a:r>
            <a:endParaRPr lang="fr-FR" noProof="1">
              <a:solidFill>
                <a:prstClr val="black"/>
              </a:solidFill>
              <a:latin typeface="Calibri" panose="020F0502020204030204"/>
            </a:endParaRPr>
          </a:p>
        </p:txBody>
      </p:sp>
      <p:sp>
        <p:nvSpPr>
          <p:cNvPr id="14" name="Text 10"/>
          <p:cNvSpPr/>
          <p:nvPr/>
        </p:nvSpPr>
        <p:spPr>
          <a:xfrm>
            <a:off x="6559296" y="3096768"/>
            <a:ext cx="4669536" cy="877824"/>
          </a:xfrm>
          <a:prstGeom prst="rect">
            <a:avLst/>
          </a:prstGeom>
          <a:noFill/>
          <a:ln/>
        </p:spPr>
        <p:txBody>
          <a:bodyPr wrap="square" lIns="0" tIns="0" rIns="0" bIns="0" rtlCol="0" anchor="t"/>
          <a:lstStyle/>
          <a:p>
            <a:pPr defTabSz="1219170"/>
            <a:r>
              <a:rPr lang="fr-FR" sz="1400" noProof="1">
                <a:solidFill>
                  <a:srgbClr val="5A6472"/>
                </a:solidFill>
                <a:latin typeface="Arial" pitchFamily="34" charset="0"/>
                <a:ea typeface="Arial" pitchFamily="34" charset="-122"/>
                <a:cs typeface="Arial" pitchFamily="34" charset="-120"/>
              </a:rPr>
              <a:t>MEDEF, CPME, U2P, fédérations sectorielles, ordres : porte-parole collectifs, très écoutés car représentatifs d'une branche.</a:t>
            </a:r>
            <a:endParaRPr lang="fr-FR" sz="1400" noProof="1">
              <a:solidFill>
                <a:prstClr val="black"/>
              </a:solidFill>
              <a:latin typeface="Calibri" panose="020F0502020204030204"/>
            </a:endParaRPr>
          </a:p>
        </p:txBody>
      </p:sp>
      <p:sp>
        <p:nvSpPr>
          <p:cNvPr id="15" name="Shape 11"/>
          <p:cNvSpPr/>
          <p:nvPr/>
        </p:nvSpPr>
        <p:spPr>
          <a:xfrm>
            <a:off x="670560" y="4303776"/>
            <a:ext cx="5303520" cy="1889760"/>
          </a:xfrm>
          <a:prstGeom prst="roundRect">
            <a:avLst>
              <a:gd name="adj" fmla="val 4516"/>
            </a:avLst>
          </a:prstGeom>
          <a:solidFill>
            <a:srgbClr val="FFFFFF"/>
          </a:solidFill>
          <a:ln w="12700">
            <a:solidFill>
              <a:srgbClr val="E3E6EF"/>
            </a:solidFill>
            <a:prstDash val="solid"/>
          </a:ln>
          <a:effectLst>
            <a:outerShdw blurRad="88900" dist="38100" dir="5400000" algn="bl" rotWithShape="0">
              <a:srgbClr val="000000">
                <a:alpha val="18000"/>
              </a:srgbClr>
            </a:outerShdw>
          </a:effectLst>
        </p:spPr>
        <p:txBody>
          <a:bodyPr/>
          <a:lstStyle/>
          <a:p>
            <a:pPr defTabSz="1219170"/>
            <a:endParaRPr lang="fr-FR" sz="2400" noProof="1">
              <a:solidFill>
                <a:prstClr val="black"/>
              </a:solidFill>
              <a:latin typeface="Calibri" panose="020F0502020204030204"/>
            </a:endParaRPr>
          </a:p>
        </p:txBody>
      </p:sp>
      <p:sp>
        <p:nvSpPr>
          <p:cNvPr id="16" name="Shape 12"/>
          <p:cNvSpPr/>
          <p:nvPr/>
        </p:nvSpPr>
        <p:spPr>
          <a:xfrm>
            <a:off x="938784" y="4547616"/>
            <a:ext cx="609600" cy="609600"/>
          </a:xfrm>
          <a:prstGeom prst="ellipse">
            <a:avLst/>
          </a:prstGeom>
          <a:solidFill>
            <a:srgbClr val="1E2761"/>
          </a:solidFill>
          <a:ln/>
        </p:spPr>
        <p:txBody>
          <a:bodyPr/>
          <a:lstStyle/>
          <a:p>
            <a:pPr defTabSz="1219170"/>
            <a:endParaRPr lang="fr-FR" sz="2400" noProof="1">
              <a:solidFill>
                <a:prstClr val="black"/>
              </a:solidFill>
              <a:latin typeface="Calibri" panose="020F0502020204030204"/>
            </a:endParaRPr>
          </a:p>
        </p:txBody>
      </p:sp>
      <p:pic>
        <p:nvPicPr>
          <p:cNvPr id="17" name="Image 2" descr="preencoded.png"/>
          <p:cNvPicPr>
            <a:picLocks noChangeAspect="1"/>
          </p:cNvPicPr>
          <p:nvPr/>
        </p:nvPicPr>
        <p:blipFill>
          <a:blip r:embed="rId6"/>
          <a:stretch>
            <a:fillRect/>
          </a:stretch>
        </p:blipFill>
        <p:spPr>
          <a:xfrm>
            <a:off x="1097280" y="4706112"/>
            <a:ext cx="292608" cy="292608"/>
          </a:xfrm>
          <a:prstGeom prst="rect">
            <a:avLst/>
          </a:prstGeom>
        </p:spPr>
      </p:pic>
      <p:sp>
        <p:nvSpPr>
          <p:cNvPr id="18" name="Text 13"/>
          <p:cNvSpPr/>
          <p:nvPr/>
        </p:nvSpPr>
        <p:spPr>
          <a:xfrm>
            <a:off x="1767840" y="4547616"/>
            <a:ext cx="3962400" cy="609600"/>
          </a:xfrm>
          <a:prstGeom prst="rect">
            <a:avLst/>
          </a:prstGeom>
          <a:noFill/>
          <a:ln/>
        </p:spPr>
        <p:txBody>
          <a:bodyPr wrap="square" lIns="0" tIns="0" rIns="0" bIns="0" rtlCol="0" anchor="ctr"/>
          <a:lstStyle/>
          <a:p>
            <a:pPr defTabSz="1219170"/>
            <a:r>
              <a:rPr lang="fr-FR" b="1" noProof="1">
                <a:solidFill>
                  <a:srgbClr val="1E2761"/>
                </a:solidFill>
                <a:latin typeface="Arial" pitchFamily="34" charset="0"/>
                <a:ea typeface="Arial" pitchFamily="34" charset="-122"/>
                <a:cs typeface="Arial" pitchFamily="34" charset="-120"/>
              </a:rPr>
              <a:t>Cabinets d'affaires publiques</a:t>
            </a:r>
            <a:endParaRPr lang="fr-FR" noProof="1">
              <a:solidFill>
                <a:prstClr val="black"/>
              </a:solidFill>
              <a:latin typeface="Calibri" panose="020F0502020204030204"/>
            </a:endParaRPr>
          </a:p>
        </p:txBody>
      </p:sp>
      <p:sp>
        <p:nvSpPr>
          <p:cNvPr id="19" name="Text 14"/>
          <p:cNvSpPr/>
          <p:nvPr/>
        </p:nvSpPr>
        <p:spPr>
          <a:xfrm>
            <a:off x="1011936" y="5230368"/>
            <a:ext cx="4669536" cy="877824"/>
          </a:xfrm>
          <a:prstGeom prst="rect">
            <a:avLst/>
          </a:prstGeom>
          <a:noFill/>
          <a:ln/>
        </p:spPr>
        <p:txBody>
          <a:bodyPr wrap="square" lIns="0" tIns="0" rIns="0" bIns="0" rtlCol="0" anchor="t"/>
          <a:lstStyle/>
          <a:p>
            <a:pPr defTabSz="1219170"/>
            <a:r>
              <a:rPr lang="fr-FR" sz="1400" noProof="1">
                <a:solidFill>
                  <a:srgbClr val="5A6472"/>
                </a:solidFill>
                <a:latin typeface="Arial" pitchFamily="34" charset="0"/>
                <a:ea typeface="Arial" pitchFamily="34" charset="-122"/>
                <a:cs typeface="Arial" pitchFamily="34" charset="-120"/>
              </a:rPr>
              <a:t>Consultants multi-clients : stratégie d'influence, réseau, production de contenus. Déclarent à la HATVP pour le compte de leurs clients (tiers).</a:t>
            </a:r>
            <a:endParaRPr lang="fr-FR" sz="1400" noProof="1">
              <a:solidFill>
                <a:prstClr val="black"/>
              </a:solidFill>
              <a:latin typeface="Calibri" panose="020F0502020204030204"/>
            </a:endParaRPr>
          </a:p>
        </p:txBody>
      </p:sp>
      <p:sp>
        <p:nvSpPr>
          <p:cNvPr id="20" name="Shape 15"/>
          <p:cNvSpPr/>
          <p:nvPr/>
        </p:nvSpPr>
        <p:spPr>
          <a:xfrm>
            <a:off x="6217920" y="4303776"/>
            <a:ext cx="5303520" cy="1889760"/>
          </a:xfrm>
          <a:prstGeom prst="roundRect">
            <a:avLst>
              <a:gd name="adj" fmla="val 4516"/>
            </a:avLst>
          </a:prstGeom>
          <a:solidFill>
            <a:srgbClr val="FFFFFF"/>
          </a:solidFill>
          <a:ln w="12700">
            <a:solidFill>
              <a:srgbClr val="E3E6EF"/>
            </a:solidFill>
            <a:prstDash val="solid"/>
          </a:ln>
          <a:effectLst>
            <a:outerShdw blurRad="88900" dist="38100" dir="5400000" algn="bl" rotWithShape="0">
              <a:srgbClr val="000000">
                <a:alpha val="18000"/>
              </a:srgbClr>
            </a:outerShdw>
          </a:effectLst>
        </p:spPr>
        <p:txBody>
          <a:bodyPr/>
          <a:lstStyle/>
          <a:p>
            <a:pPr defTabSz="1219170"/>
            <a:endParaRPr lang="fr-FR" sz="2400" noProof="1">
              <a:solidFill>
                <a:prstClr val="black"/>
              </a:solidFill>
              <a:latin typeface="Calibri" panose="020F0502020204030204"/>
            </a:endParaRPr>
          </a:p>
        </p:txBody>
      </p:sp>
      <p:sp>
        <p:nvSpPr>
          <p:cNvPr id="21" name="Shape 16"/>
          <p:cNvSpPr/>
          <p:nvPr/>
        </p:nvSpPr>
        <p:spPr>
          <a:xfrm>
            <a:off x="6486144" y="4547616"/>
            <a:ext cx="609600" cy="609600"/>
          </a:xfrm>
          <a:prstGeom prst="ellipse">
            <a:avLst/>
          </a:prstGeom>
          <a:solidFill>
            <a:srgbClr val="1E2761"/>
          </a:solidFill>
          <a:ln/>
        </p:spPr>
        <p:txBody>
          <a:bodyPr/>
          <a:lstStyle/>
          <a:p>
            <a:pPr defTabSz="1219170"/>
            <a:endParaRPr lang="fr-FR" sz="2400" noProof="1">
              <a:solidFill>
                <a:prstClr val="black"/>
              </a:solidFill>
              <a:latin typeface="Calibri" panose="020F0502020204030204"/>
            </a:endParaRPr>
          </a:p>
        </p:txBody>
      </p:sp>
      <p:pic>
        <p:nvPicPr>
          <p:cNvPr id="22" name="Image 3" descr="preencoded.png"/>
          <p:cNvPicPr>
            <a:picLocks noChangeAspect="1"/>
          </p:cNvPicPr>
          <p:nvPr/>
        </p:nvPicPr>
        <p:blipFill>
          <a:blip r:embed="rId7"/>
          <a:stretch>
            <a:fillRect/>
          </a:stretch>
        </p:blipFill>
        <p:spPr>
          <a:xfrm>
            <a:off x="6644640" y="4706112"/>
            <a:ext cx="292608" cy="292608"/>
          </a:xfrm>
          <a:prstGeom prst="rect">
            <a:avLst/>
          </a:prstGeom>
        </p:spPr>
      </p:pic>
      <p:sp>
        <p:nvSpPr>
          <p:cNvPr id="23" name="Text 17"/>
          <p:cNvSpPr/>
          <p:nvPr/>
        </p:nvSpPr>
        <p:spPr>
          <a:xfrm>
            <a:off x="7315200" y="4547616"/>
            <a:ext cx="3962400" cy="609600"/>
          </a:xfrm>
          <a:prstGeom prst="rect">
            <a:avLst/>
          </a:prstGeom>
          <a:noFill/>
          <a:ln/>
        </p:spPr>
        <p:txBody>
          <a:bodyPr wrap="square" lIns="0" tIns="0" rIns="0" bIns="0" rtlCol="0" anchor="ctr"/>
          <a:lstStyle/>
          <a:p>
            <a:pPr defTabSz="1219170"/>
            <a:r>
              <a:rPr lang="fr-FR" b="1" noProof="1">
                <a:solidFill>
                  <a:srgbClr val="1E2761"/>
                </a:solidFill>
                <a:latin typeface="Arial" pitchFamily="34" charset="0"/>
                <a:ea typeface="Arial" pitchFamily="34" charset="-122"/>
                <a:cs typeface="Arial" pitchFamily="34" charset="-120"/>
              </a:rPr>
              <a:t>Avocats lobbyistes</a:t>
            </a:r>
            <a:endParaRPr lang="fr-FR" noProof="1">
              <a:solidFill>
                <a:prstClr val="black"/>
              </a:solidFill>
              <a:latin typeface="Calibri" panose="020F0502020204030204"/>
            </a:endParaRPr>
          </a:p>
        </p:txBody>
      </p:sp>
      <p:sp>
        <p:nvSpPr>
          <p:cNvPr id="24" name="Text 18"/>
          <p:cNvSpPr/>
          <p:nvPr/>
        </p:nvSpPr>
        <p:spPr>
          <a:xfrm>
            <a:off x="6559296" y="5230368"/>
            <a:ext cx="4669536" cy="877824"/>
          </a:xfrm>
          <a:prstGeom prst="rect">
            <a:avLst/>
          </a:prstGeom>
          <a:noFill/>
          <a:ln/>
        </p:spPr>
        <p:txBody>
          <a:bodyPr wrap="square" lIns="0" tIns="0" rIns="0" bIns="0" rtlCol="0" anchor="t"/>
          <a:lstStyle/>
          <a:p>
            <a:pPr defTabSz="1219170"/>
            <a:r>
              <a:rPr lang="fr-FR" sz="1400" noProof="1">
                <a:solidFill>
                  <a:srgbClr val="5A6472"/>
                </a:solidFill>
                <a:latin typeface="Arial" pitchFamily="34" charset="0"/>
                <a:ea typeface="Arial" pitchFamily="34" charset="-122"/>
                <a:cs typeface="Arial" pitchFamily="34" charset="-120"/>
              </a:rPr>
              <a:t>Pratiques « affaires publiques et réglementaires » des cabinets : influence adossée à l'expertise juridique. Régime spécifique.</a:t>
            </a:r>
            <a:endParaRPr lang="fr-FR" sz="1400" noProof="1">
              <a:solidFill>
                <a:prstClr val="black"/>
              </a:solidFill>
              <a:latin typeface="Calibri" panose="020F0502020204030204"/>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670560" y="365760"/>
            <a:ext cx="10972800" cy="365760"/>
          </a:xfrm>
          <a:prstGeom prst="rect">
            <a:avLst/>
          </a:prstGeom>
          <a:noFill/>
          <a:ln/>
        </p:spPr>
        <p:txBody>
          <a:bodyPr wrap="square" lIns="0" tIns="0" rIns="0" bIns="0" rtlCol="0" anchor="ctr"/>
          <a:lstStyle/>
          <a:p>
            <a:pPr defTabSz="1219170"/>
            <a:r>
              <a:rPr lang="fr-FR" sz="1467" b="1" kern="0" spc="267" noProof="1">
                <a:solidFill>
                  <a:srgbClr val="B08D2E"/>
                </a:solidFill>
                <a:latin typeface="Arial" pitchFamily="34" charset="0"/>
                <a:ea typeface="Arial" pitchFamily="34" charset="-122"/>
                <a:cs typeface="Arial" pitchFamily="34" charset="-120"/>
              </a:rPr>
              <a:t>PARTIE III — LES ACTEURS</a:t>
            </a:r>
            <a:endParaRPr lang="fr-FR" sz="1467" noProof="1">
              <a:solidFill>
                <a:prstClr val="black"/>
              </a:solidFill>
              <a:latin typeface="Calibri" panose="020F0502020204030204"/>
            </a:endParaRPr>
          </a:p>
        </p:txBody>
      </p:sp>
      <p:sp>
        <p:nvSpPr>
          <p:cNvPr id="3" name="Text 1"/>
          <p:cNvSpPr/>
          <p:nvPr/>
        </p:nvSpPr>
        <p:spPr>
          <a:xfrm>
            <a:off x="670560" y="707136"/>
            <a:ext cx="11216640" cy="1097280"/>
          </a:xfrm>
          <a:prstGeom prst="rect">
            <a:avLst/>
          </a:prstGeom>
          <a:noFill/>
          <a:ln/>
        </p:spPr>
        <p:txBody>
          <a:bodyPr wrap="square" lIns="0" tIns="0" rIns="0" bIns="0" rtlCol="0" anchor="t"/>
          <a:lstStyle/>
          <a:p>
            <a:pPr defTabSz="1219170"/>
            <a:r>
              <a:rPr lang="fr-FR" sz="3333" b="1" noProof="1">
                <a:solidFill>
                  <a:srgbClr val="FFFFFF"/>
                </a:solidFill>
                <a:latin typeface="Arial" pitchFamily="34" charset="0"/>
                <a:ea typeface="Arial" pitchFamily="34" charset="-122"/>
                <a:cs typeface="Arial" pitchFamily="34" charset="-120"/>
              </a:rPr>
              <a:t>L'avocat représentant d'intérêts : un régime à connaître</a:t>
            </a:r>
            <a:endParaRPr lang="fr-FR" sz="3333" noProof="1">
              <a:solidFill>
                <a:prstClr val="black"/>
              </a:solidFill>
              <a:latin typeface="Calibri" panose="020F0502020204030204"/>
            </a:endParaRPr>
          </a:p>
        </p:txBody>
      </p:sp>
      <p:sp>
        <p:nvSpPr>
          <p:cNvPr id="4" name="Text 2"/>
          <p:cNvSpPr/>
          <p:nvPr/>
        </p:nvSpPr>
        <p:spPr>
          <a:xfrm>
            <a:off x="11399520" y="6315456"/>
            <a:ext cx="487680" cy="365760"/>
          </a:xfrm>
          <a:prstGeom prst="rect">
            <a:avLst/>
          </a:prstGeom>
          <a:noFill/>
          <a:ln/>
        </p:spPr>
        <p:txBody>
          <a:bodyPr wrap="square" lIns="0" tIns="0" rIns="0" bIns="0" rtlCol="0" anchor="ctr"/>
          <a:lstStyle/>
          <a:p>
            <a:pPr algn="r" defTabSz="1219170"/>
            <a:r>
              <a:rPr lang="fr-FR" sz="1333" noProof="1">
                <a:solidFill>
                  <a:srgbClr val="CADCFC"/>
                </a:solidFill>
                <a:latin typeface="Arial" pitchFamily="34" charset="0"/>
                <a:ea typeface="Arial" pitchFamily="34" charset="-122"/>
                <a:cs typeface="Arial" pitchFamily="34" charset="-120"/>
              </a:rPr>
              <a:t>9</a:t>
            </a:r>
            <a:endParaRPr lang="fr-FR" sz="1333" noProof="1">
              <a:solidFill>
                <a:prstClr val="black"/>
              </a:solidFill>
              <a:latin typeface="Calibri" panose="020F0502020204030204"/>
            </a:endParaRPr>
          </a:p>
        </p:txBody>
      </p:sp>
      <p:sp>
        <p:nvSpPr>
          <p:cNvPr id="5" name="Shape 3"/>
          <p:cNvSpPr/>
          <p:nvPr/>
        </p:nvSpPr>
        <p:spPr>
          <a:xfrm>
            <a:off x="670560" y="2072640"/>
            <a:ext cx="6766560" cy="4145280"/>
          </a:xfrm>
          <a:prstGeom prst="roundRect">
            <a:avLst>
              <a:gd name="adj" fmla="val 2059"/>
            </a:avLst>
          </a:prstGeom>
          <a:solidFill>
            <a:srgbClr val="FFFFFF"/>
          </a:solidFill>
          <a:ln w="12700">
            <a:solidFill>
              <a:srgbClr val="E3E6EF"/>
            </a:solidFill>
            <a:prstDash val="solid"/>
          </a:ln>
          <a:effectLst>
            <a:outerShdw blurRad="88900" dist="38100" dir="5400000" algn="bl" rotWithShape="0">
              <a:srgbClr val="000000">
                <a:alpha val="18000"/>
              </a:srgbClr>
            </a:outerShdw>
          </a:effectLst>
        </p:spPr>
        <p:txBody>
          <a:bodyPr/>
          <a:lstStyle/>
          <a:p>
            <a:pPr defTabSz="1219170"/>
            <a:endParaRPr lang="fr-FR" sz="2400" noProof="1">
              <a:solidFill>
                <a:prstClr val="black"/>
              </a:solidFill>
              <a:latin typeface="Calibri" panose="020F0502020204030204"/>
            </a:endParaRPr>
          </a:p>
        </p:txBody>
      </p:sp>
      <p:sp>
        <p:nvSpPr>
          <p:cNvPr id="6" name="Shape 4"/>
          <p:cNvSpPr/>
          <p:nvPr/>
        </p:nvSpPr>
        <p:spPr>
          <a:xfrm>
            <a:off x="950976" y="2292096"/>
            <a:ext cx="609600" cy="609600"/>
          </a:xfrm>
          <a:prstGeom prst="ellipse">
            <a:avLst/>
          </a:prstGeom>
          <a:solidFill>
            <a:srgbClr val="1E2761"/>
          </a:solidFill>
          <a:ln/>
        </p:spPr>
        <p:txBody>
          <a:bodyPr/>
          <a:lstStyle/>
          <a:p>
            <a:pPr defTabSz="1219170"/>
            <a:endParaRPr lang="fr-FR" sz="2400" noProof="1">
              <a:solidFill>
                <a:prstClr val="black"/>
              </a:solidFill>
              <a:latin typeface="Calibri" panose="020F0502020204030204"/>
            </a:endParaRPr>
          </a:p>
        </p:txBody>
      </p:sp>
      <p:pic>
        <p:nvPicPr>
          <p:cNvPr id="7" name="Image 0" descr="preencoded.png"/>
          <p:cNvPicPr>
            <a:picLocks noChangeAspect="1"/>
          </p:cNvPicPr>
          <p:nvPr/>
        </p:nvPicPr>
        <p:blipFill>
          <a:blip r:embed="rId4"/>
          <a:stretch>
            <a:fillRect/>
          </a:stretch>
        </p:blipFill>
        <p:spPr>
          <a:xfrm>
            <a:off x="1109472" y="2450592"/>
            <a:ext cx="292608" cy="292608"/>
          </a:xfrm>
          <a:prstGeom prst="rect">
            <a:avLst/>
          </a:prstGeom>
        </p:spPr>
      </p:pic>
      <p:sp>
        <p:nvSpPr>
          <p:cNvPr id="8" name="Text 5"/>
          <p:cNvSpPr/>
          <p:nvPr/>
        </p:nvSpPr>
        <p:spPr>
          <a:xfrm>
            <a:off x="1731264" y="2340864"/>
            <a:ext cx="5486400" cy="487680"/>
          </a:xfrm>
          <a:prstGeom prst="rect">
            <a:avLst/>
          </a:prstGeom>
          <a:noFill/>
          <a:ln/>
        </p:spPr>
        <p:txBody>
          <a:bodyPr wrap="square" lIns="0" tIns="0" rIns="0" bIns="0" rtlCol="0" anchor="ctr"/>
          <a:lstStyle/>
          <a:p>
            <a:pPr defTabSz="1219170"/>
            <a:r>
              <a:rPr lang="fr-FR" sz="1933" b="1" noProof="1">
                <a:solidFill>
                  <a:srgbClr val="1E2761"/>
                </a:solidFill>
                <a:latin typeface="Arial" pitchFamily="34" charset="0"/>
                <a:ea typeface="Arial" pitchFamily="34" charset="-122"/>
                <a:cs typeface="Arial" pitchFamily="34" charset="-120"/>
              </a:rPr>
              <a:t>Dans le champ / hors champ</a:t>
            </a:r>
            <a:endParaRPr lang="fr-FR" sz="1933" noProof="1">
              <a:solidFill>
                <a:prstClr val="black"/>
              </a:solidFill>
              <a:latin typeface="Calibri" panose="020F0502020204030204"/>
            </a:endParaRPr>
          </a:p>
        </p:txBody>
      </p:sp>
      <p:sp>
        <p:nvSpPr>
          <p:cNvPr id="9" name="Text 6"/>
          <p:cNvSpPr/>
          <p:nvPr/>
        </p:nvSpPr>
        <p:spPr>
          <a:xfrm>
            <a:off x="1036320" y="2987040"/>
            <a:ext cx="6096000" cy="3048000"/>
          </a:xfrm>
          <a:prstGeom prst="rect">
            <a:avLst/>
          </a:prstGeom>
          <a:noFill/>
          <a:ln/>
        </p:spPr>
        <p:txBody>
          <a:bodyPr wrap="square" lIns="0" tIns="0" rIns="0" bIns="0" rtlCol="0" anchor="t"/>
          <a:lstStyle/>
          <a:p>
            <a:pPr defTabSz="1219170">
              <a:lnSpc>
                <a:spcPct val="102000"/>
              </a:lnSpc>
              <a:spcAft>
                <a:spcPts val="1200"/>
              </a:spcAft>
            </a:pPr>
            <a:r>
              <a:rPr lang="fr-FR" sz="1600" b="1" noProof="1">
                <a:solidFill>
                  <a:srgbClr val="1F2733"/>
                </a:solidFill>
                <a:latin typeface="Arial" pitchFamily="34" charset="0"/>
                <a:ea typeface="Arial" pitchFamily="34" charset="-122"/>
                <a:cs typeface="Arial" pitchFamily="34" charset="-120"/>
              </a:rPr>
              <a:t>Hors champ Sapin 2 : </a:t>
            </a:r>
            <a:r>
              <a:rPr lang="fr-FR" sz="1600" noProof="1">
                <a:solidFill>
                  <a:srgbClr val="1F2733"/>
                </a:solidFill>
                <a:latin typeface="Arial" pitchFamily="34" charset="0"/>
                <a:ea typeface="Arial" pitchFamily="34" charset="-122"/>
                <a:cs typeface="Arial" pitchFamily="34" charset="-120"/>
              </a:rPr>
              <a:t>consultation juridique, rédaction d'actes, représentation en justice, démarches individuelles pour un client (recours, agréments…)</a:t>
            </a:r>
            <a:endParaRPr lang="fr-FR" sz="1600" noProof="1">
              <a:solidFill>
                <a:prstClr val="black"/>
              </a:solidFill>
              <a:latin typeface="Calibri" panose="020F0502020204030204"/>
            </a:endParaRPr>
          </a:p>
          <a:p>
            <a:pPr defTabSz="1219170">
              <a:lnSpc>
                <a:spcPct val="102000"/>
              </a:lnSpc>
              <a:spcAft>
                <a:spcPts val="1200"/>
              </a:spcAft>
            </a:pPr>
            <a:r>
              <a:rPr lang="fr-FR" sz="1600" b="1" noProof="1">
                <a:solidFill>
                  <a:srgbClr val="1F2733"/>
                </a:solidFill>
                <a:latin typeface="Arial" pitchFamily="34" charset="0"/>
                <a:ea typeface="Arial" pitchFamily="34" charset="-122"/>
                <a:cs typeface="Arial" pitchFamily="34" charset="-120"/>
              </a:rPr>
              <a:t>Dans le champ : </a:t>
            </a:r>
            <a:r>
              <a:rPr lang="fr-FR" sz="1600" noProof="1">
                <a:solidFill>
                  <a:srgbClr val="1F2733"/>
                </a:solidFill>
                <a:latin typeface="Arial" pitchFamily="34" charset="0"/>
                <a:ea typeface="Arial" pitchFamily="34" charset="-122"/>
                <a:cs typeface="Arial" pitchFamily="34" charset="-120"/>
              </a:rPr>
              <a:t>influer sur le contenu d'une norme générale (loi, règlement) pour le compte d'un client</a:t>
            </a:r>
            <a:endParaRPr lang="fr-FR" sz="1600" noProof="1">
              <a:solidFill>
                <a:prstClr val="black"/>
              </a:solidFill>
              <a:latin typeface="Calibri" panose="020F0502020204030204"/>
            </a:endParaRPr>
          </a:p>
          <a:p>
            <a:pPr defTabSz="1219170">
              <a:lnSpc>
                <a:spcPct val="102000"/>
              </a:lnSpc>
              <a:spcAft>
                <a:spcPts val="1200"/>
              </a:spcAft>
            </a:pPr>
            <a:r>
              <a:rPr lang="fr-FR" sz="1600" b="1" noProof="1">
                <a:solidFill>
                  <a:srgbClr val="1F2733"/>
                </a:solidFill>
                <a:latin typeface="Arial" pitchFamily="34" charset="0"/>
                <a:ea typeface="Arial" pitchFamily="34" charset="-122"/>
                <a:cs typeface="Arial" pitchFamily="34" charset="-120"/>
              </a:rPr>
              <a:t>Seuils atteints : </a:t>
            </a:r>
            <a:r>
              <a:rPr lang="fr-FR" sz="1600" noProof="1">
                <a:solidFill>
                  <a:srgbClr val="1F2733"/>
                </a:solidFill>
                <a:latin typeface="Arial" pitchFamily="34" charset="0"/>
                <a:ea typeface="Arial" pitchFamily="34" charset="-122"/>
                <a:cs typeface="Arial" pitchFamily="34" charset="-120"/>
              </a:rPr>
              <a:t>inscription au répertoire HATVP et déclaration des clients bénéficiaires</a:t>
            </a:r>
            <a:endParaRPr lang="fr-FR" sz="1600" noProof="1">
              <a:solidFill>
                <a:prstClr val="black"/>
              </a:solidFill>
              <a:latin typeface="Calibri" panose="020F0502020204030204"/>
            </a:endParaRPr>
          </a:p>
        </p:txBody>
      </p:sp>
      <p:sp>
        <p:nvSpPr>
          <p:cNvPr id="10" name="Shape 7"/>
          <p:cNvSpPr/>
          <p:nvPr/>
        </p:nvSpPr>
        <p:spPr>
          <a:xfrm>
            <a:off x="7741920" y="2072640"/>
            <a:ext cx="3779520" cy="4145280"/>
          </a:xfrm>
          <a:prstGeom prst="roundRect">
            <a:avLst>
              <a:gd name="adj" fmla="val 2258"/>
            </a:avLst>
          </a:prstGeom>
          <a:solidFill>
            <a:srgbClr val="FFFFFF"/>
          </a:solidFill>
          <a:ln w="12700">
            <a:solidFill>
              <a:srgbClr val="E3E6EF"/>
            </a:solidFill>
            <a:prstDash val="solid"/>
          </a:ln>
          <a:effectLst>
            <a:outerShdw blurRad="88900" dist="38100" dir="5400000" algn="bl" rotWithShape="0">
              <a:srgbClr val="000000">
                <a:alpha val="18000"/>
              </a:srgbClr>
            </a:outerShdw>
          </a:effectLst>
        </p:spPr>
        <p:txBody>
          <a:bodyPr/>
          <a:lstStyle/>
          <a:p>
            <a:pPr defTabSz="1219170"/>
            <a:endParaRPr lang="fr-FR" sz="2400" noProof="1">
              <a:solidFill>
                <a:prstClr val="black"/>
              </a:solidFill>
              <a:latin typeface="Calibri" panose="020F0502020204030204"/>
            </a:endParaRPr>
          </a:p>
        </p:txBody>
      </p:sp>
      <p:sp>
        <p:nvSpPr>
          <p:cNvPr id="11" name="Shape 8"/>
          <p:cNvSpPr/>
          <p:nvPr/>
        </p:nvSpPr>
        <p:spPr>
          <a:xfrm>
            <a:off x="8022336" y="2292096"/>
            <a:ext cx="609600" cy="609600"/>
          </a:xfrm>
          <a:prstGeom prst="ellipse">
            <a:avLst/>
          </a:prstGeom>
          <a:solidFill>
            <a:srgbClr val="1E2761"/>
          </a:solidFill>
          <a:ln/>
        </p:spPr>
        <p:txBody>
          <a:bodyPr/>
          <a:lstStyle/>
          <a:p>
            <a:pPr defTabSz="1219170"/>
            <a:endParaRPr lang="fr-FR" sz="2400" noProof="1">
              <a:solidFill>
                <a:prstClr val="black"/>
              </a:solidFill>
              <a:latin typeface="Calibri" panose="020F0502020204030204"/>
            </a:endParaRPr>
          </a:p>
        </p:txBody>
      </p:sp>
      <p:pic>
        <p:nvPicPr>
          <p:cNvPr id="12" name="Image 1" descr="preencoded.png"/>
          <p:cNvPicPr>
            <a:picLocks noChangeAspect="1"/>
          </p:cNvPicPr>
          <p:nvPr/>
        </p:nvPicPr>
        <p:blipFill>
          <a:blip r:embed="rId5"/>
          <a:stretch>
            <a:fillRect/>
          </a:stretch>
        </p:blipFill>
        <p:spPr>
          <a:xfrm>
            <a:off x="8180832" y="2450592"/>
            <a:ext cx="292608" cy="292608"/>
          </a:xfrm>
          <a:prstGeom prst="rect">
            <a:avLst/>
          </a:prstGeom>
        </p:spPr>
      </p:pic>
      <p:sp>
        <p:nvSpPr>
          <p:cNvPr id="13" name="Text 9"/>
          <p:cNvSpPr/>
          <p:nvPr/>
        </p:nvSpPr>
        <p:spPr>
          <a:xfrm>
            <a:off x="8802624" y="2340864"/>
            <a:ext cx="2438400" cy="487680"/>
          </a:xfrm>
          <a:prstGeom prst="rect">
            <a:avLst/>
          </a:prstGeom>
          <a:noFill/>
          <a:ln/>
        </p:spPr>
        <p:txBody>
          <a:bodyPr wrap="square" lIns="0" tIns="0" rIns="0" bIns="0" rtlCol="0" anchor="ctr"/>
          <a:lstStyle/>
          <a:p>
            <a:pPr defTabSz="1219170"/>
            <a:r>
              <a:rPr lang="fr-FR" sz="1933" b="1" noProof="1">
                <a:solidFill>
                  <a:srgbClr val="1E2761"/>
                </a:solidFill>
                <a:latin typeface="Arial" pitchFamily="34" charset="0"/>
                <a:ea typeface="Arial" pitchFamily="34" charset="-122"/>
                <a:cs typeface="Arial" pitchFamily="34" charset="-120"/>
              </a:rPr>
              <a:t>Déontologie</a:t>
            </a:r>
            <a:endParaRPr lang="fr-FR" sz="1933" noProof="1">
              <a:solidFill>
                <a:prstClr val="black"/>
              </a:solidFill>
              <a:latin typeface="Calibri" panose="020F0502020204030204"/>
            </a:endParaRPr>
          </a:p>
        </p:txBody>
      </p:sp>
      <p:sp>
        <p:nvSpPr>
          <p:cNvPr id="14" name="Text 10"/>
          <p:cNvSpPr/>
          <p:nvPr/>
        </p:nvSpPr>
        <p:spPr>
          <a:xfrm>
            <a:off x="8046720" y="2987040"/>
            <a:ext cx="3230880" cy="3048000"/>
          </a:xfrm>
          <a:prstGeom prst="rect">
            <a:avLst/>
          </a:prstGeom>
          <a:noFill/>
          <a:ln/>
        </p:spPr>
        <p:txBody>
          <a:bodyPr wrap="square" lIns="0" tIns="0" rIns="0" bIns="0" rtlCol="0" anchor="t"/>
          <a:lstStyle/>
          <a:p>
            <a:pPr marL="457189" indent="-457189" defTabSz="1219170">
              <a:spcAft>
                <a:spcPts val="1200"/>
              </a:spcAft>
              <a:buSzPct val="100000"/>
              <a:buFontTx/>
              <a:buChar char="•"/>
            </a:pPr>
            <a:r>
              <a:rPr lang="fr-FR" sz="1533" noProof="1">
                <a:solidFill>
                  <a:srgbClr val="1F2733"/>
                </a:solidFill>
                <a:latin typeface="Arial" pitchFamily="34" charset="0"/>
                <a:ea typeface="Arial" pitchFamily="34" charset="-122"/>
                <a:cs typeface="Arial" pitchFamily="34" charset="-120"/>
              </a:rPr>
              <a:t>Activité compatible avec la profession (cadre précisé par le CNB, vademecum dédié)</a:t>
            </a:r>
            <a:endParaRPr lang="fr-FR" sz="1533" noProof="1">
              <a:solidFill>
                <a:prstClr val="black"/>
              </a:solidFill>
              <a:latin typeface="Calibri" panose="020F0502020204030204"/>
            </a:endParaRPr>
          </a:p>
          <a:p>
            <a:pPr marL="457189" indent="-457189" defTabSz="1219170">
              <a:spcAft>
                <a:spcPts val="1200"/>
              </a:spcAft>
              <a:buSzPct val="100000"/>
              <a:buFontTx/>
              <a:buChar char="•"/>
            </a:pPr>
            <a:r>
              <a:rPr lang="fr-FR" sz="1533" noProof="1">
                <a:solidFill>
                  <a:srgbClr val="1F2733"/>
                </a:solidFill>
                <a:latin typeface="Arial" pitchFamily="34" charset="0"/>
                <a:ea typeface="Arial" pitchFamily="34" charset="-122"/>
                <a:cs typeface="Arial" pitchFamily="34" charset="-120"/>
              </a:rPr>
              <a:t>Le secret professionnel protège la consultation, pas l'activité d'influence elle-même</a:t>
            </a:r>
            <a:endParaRPr lang="fr-FR" sz="1533" noProof="1">
              <a:solidFill>
                <a:prstClr val="black"/>
              </a:solidFill>
              <a:latin typeface="Calibri" panose="020F0502020204030204"/>
            </a:endParaRPr>
          </a:p>
          <a:p>
            <a:pPr marL="457189" indent="-457189" defTabSz="1219170">
              <a:spcAft>
                <a:spcPts val="1200"/>
              </a:spcAft>
              <a:buSzPct val="100000"/>
              <a:buFontTx/>
              <a:buChar char="•"/>
            </a:pPr>
            <a:r>
              <a:rPr lang="fr-FR" sz="1533" noProof="1">
                <a:solidFill>
                  <a:srgbClr val="1F2733"/>
                </a:solidFill>
                <a:latin typeface="Arial" pitchFamily="34" charset="0"/>
                <a:ea typeface="Arial" pitchFamily="34" charset="-122"/>
                <a:cs typeface="Arial" pitchFamily="34" charset="-120"/>
              </a:rPr>
              <a:t>Indépendance, probité, conflits d'intérêts : pleinement applicables</a:t>
            </a:r>
            <a:endParaRPr lang="fr-FR" sz="1533" noProof="1">
              <a:solidFill>
                <a:prstClr val="black"/>
              </a:solidFill>
              <a:latin typeface="Calibri" panose="020F0502020204030204"/>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670560" y="365760"/>
            <a:ext cx="10972800" cy="365760"/>
          </a:xfrm>
          <a:prstGeom prst="rect">
            <a:avLst/>
          </a:prstGeom>
          <a:noFill/>
          <a:ln/>
        </p:spPr>
        <p:txBody>
          <a:bodyPr wrap="square" lIns="0" tIns="0" rIns="0" bIns="0" rtlCol="0" anchor="ctr"/>
          <a:lstStyle/>
          <a:p>
            <a:pPr defTabSz="1219170"/>
            <a:r>
              <a:rPr lang="fr-FR" sz="1467" b="1" kern="0" spc="267" noProof="1">
                <a:solidFill>
                  <a:srgbClr val="B08D2E"/>
                </a:solidFill>
                <a:latin typeface="Arial" pitchFamily="34" charset="0"/>
                <a:ea typeface="Arial" pitchFamily="34" charset="-122"/>
                <a:cs typeface="Arial" pitchFamily="34" charset="-120"/>
              </a:rPr>
              <a:t>PARTIE IV — LA RÉGLEMENTATION</a:t>
            </a:r>
            <a:endParaRPr lang="fr-FR" sz="1467" noProof="1">
              <a:solidFill>
                <a:prstClr val="black"/>
              </a:solidFill>
              <a:latin typeface="Calibri" panose="020F0502020204030204"/>
            </a:endParaRPr>
          </a:p>
        </p:txBody>
      </p:sp>
      <p:sp>
        <p:nvSpPr>
          <p:cNvPr id="3" name="Text 1"/>
          <p:cNvSpPr/>
          <p:nvPr/>
        </p:nvSpPr>
        <p:spPr>
          <a:xfrm>
            <a:off x="670560" y="707136"/>
            <a:ext cx="11216640" cy="1097280"/>
          </a:xfrm>
          <a:prstGeom prst="rect">
            <a:avLst/>
          </a:prstGeom>
          <a:noFill/>
          <a:ln/>
        </p:spPr>
        <p:txBody>
          <a:bodyPr wrap="square" lIns="0" tIns="0" rIns="0" bIns="0" rtlCol="0" anchor="t"/>
          <a:lstStyle/>
          <a:p>
            <a:pPr defTabSz="1219170"/>
            <a:r>
              <a:rPr lang="fr-FR" sz="3333" b="1" noProof="1">
                <a:solidFill>
                  <a:srgbClr val="FFFFFF"/>
                </a:solidFill>
                <a:latin typeface="Arial" pitchFamily="34" charset="0"/>
                <a:ea typeface="Arial" pitchFamily="34" charset="-122"/>
                <a:cs typeface="Arial" pitchFamily="34" charset="-120"/>
              </a:rPr>
              <a:t>Sapin 2 : architecture et assujettissement</a:t>
            </a:r>
            <a:endParaRPr lang="fr-FR" sz="3333" noProof="1">
              <a:solidFill>
                <a:prstClr val="black"/>
              </a:solidFill>
              <a:latin typeface="Calibri" panose="020F0502020204030204"/>
            </a:endParaRPr>
          </a:p>
        </p:txBody>
      </p:sp>
      <p:sp>
        <p:nvSpPr>
          <p:cNvPr id="4" name="Text 2"/>
          <p:cNvSpPr/>
          <p:nvPr/>
        </p:nvSpPr>
        <p:spPr>
          <a:xfrm>
            <a:off x="11399520" y="6315456"/>
            <a:ext cx="487680" cy="365760"/>
          </a:xfrm>
          <a:prstGeom prst="rect">
            <a:avLst/>
          </a:prstGeom>
          <a:noFill/>
          <a:ln/>
        </p:spPr>
        <p:txBody>
          <a:bodyPr wrap="square" lIns="0" tIns="0" rIns="0" bIns="0" rtlCol="0" anchor="ctr"/>
          <a:lstStyle/>
          <a:p>
            <a:pPr algn="r" defTabSz="1219170"/>
            <a:r>
              <a:rPr lang="fr-FR" sz="1333" noProof="1">
                <a:solidFill>
                  <a:srgbClr val="CADCFC"/>
                </a:solidFill>
                <a:latin typeface="Arial" pitchFamily="34" charset="0"/>
                <a:ea typeface="Arial" pitchFamily="34" charset="-122"/>
                <a:cs typeface="Arial" pitchFamily="34" charset="-120"/>
              </a:rPr>
              <a:t>10</a:t>
            </a:r>
            <a:endParaRPr lang="fr-FR" sz="1333" noProof="1">
              <a:solidFill>
                <a:prstClr val="black"/>
              </a:solidFill>
              <a:latin typeface="Calibri" panose="020F0502020204030204"/>
            </a:endParaRPr>
          </a:p>
        </p:txBody>
      </p:sp>
      <p:sp>
        <p:nvSpPr>
          <p:cNvPr id="5" name="Shape 3"/>
          <p:cNvSpPr/>
          <p:nvPr/>
        </p:nvSpPr>
        <p:spPr>
          <a:xfrm>
            <a:off x="670560" y="2023872"/>
            <a:ext cx="3535680" cy="1828800"/>
          </a:xfrm>
          <a:prstGeom prst="roundRect">
            <a:avLst>
              <a:gd name="adj" fmla="val 4667"/>
            </a:avLst>
          </a:prstGeom>
          <a:solidFill>
            <a:srgbClr val="FFFFFF"/>
          </a:solidFill>
          <a:ln w="12700">
            <a:solidFill>
              <a:srgbClr val="E3E6EF"/>
            </a:solidFill>
            <a:prstDash val="solid"/>
          </a:ln>
          <a:effectLst>
            <a:outerShdw blurRad="88900" dist="38100" dir="5400000" algn="bl" rotWithShape="0">
              <a:srgbClr val="000000">
                <a:alpha val="18000"/>
              </a:srgbClr>
            </a:outerShdw>
          </a:effectLst>
        </p:spPr>
        <p:txBody>
          <a:bodyPr/>
          <a:lstStyle/>
          <a:p>
            <a:pPr defTabSz="1219170"/>
            <a:endParaRPr lang="fr-FR" sz="2400" noProof="1">
              <a:solidFill>
                <a:prstClr val="black"/>
              </a:solidFill>
              <a:latin typeface="Calibri" panose="020F0502020204030204"/>
            </a:endParaRPr>
          </a:p>
        </p:txBody>
      </p:sp>
      <p:sp>
        <p:nvSpPr>
          <p:cNvPr id="6" name="Shape 4"/>
          <p:cNvSpPr/>
          <p:nvPr/>
        </p:nvSpPr>
        <p:spPr>
          <a:xfrm>
            <a:off x="914400" y="2218944"/>
            <a:ext cx="536448" cy="536448"/>
          </a:xfrm>
          <a:prstGeom prst="ellipse">
            <a:avLst/>
          </a:prstGeom>
          <a:solidFill>
            <a:srgbClr val="1E2761"/>
          </a:solidFill>
          <a:ln/>
        </p:spPr>
        <p:txBody>
          <a:bodyPr/>
          <a:lstStyle/>
          <a:p>
            <a:pPr defTabSz="1219170"/>
            <a:endParaRPr lang="fr-FR" sz="2400" noProof="1">
              <a:solidFill>
                <a:prstClr val="black"/>
              </a:solidFill>
              <a:latin typeface="Calibri" panose="020F0502020204030204"/>
            </a:endParaRPr>
          </a:p>
        </p:txBody>
      </p:sp>
      <p:pic>
        <p:nvPicPr>
          <p:cNvPr id="7" name="Image 0" descr="preencoded.png"/>
          <p:cNvPicPr>
            <a:picLocks noChangeAspect="1"/>
          </p:cNvPicPr>
          <p:nvPr/>
        </p:nvPicPr>
        <p:blipFill>
          <a:blip r:embed="rId4"/>
          <a:stretch>
            <a:fillRect/>
          </a:stretch>
        </p:blipFill>
        <p:spPr>
          <a:xfrm>
            <a:off x="1053877" y="2358421"/>
            <a:ext cx="257495" cy="257495"/>
          </a:xfrm>
          <a:prstGeom prst="rect">
            <a:avLst/>
          </a:prstGeom>
        </p:spPr>
      </p:pic>
      <p:sp>
        <p:nvSpPr>
          <p:cNvPr id="8" name="Text 5"/>
          <p:cNvSpPr/>
          <p:nvPr/>
        </p:nvSpPr>
        <p:spPr>
          <a:xfrm>
            <a:off x="1621536" y="2218944"/>
            <a:ext cx="2389632" cy="536448"/>
          </a:xfrm>
          <a:prstGeom prst="rect">
            <a:avLst/>
          </a:prstGeom>
          <a:noFill/>
          <a:ln/>
        </p:spPr>
        <p:txBody>
          <a:bodyPr wrap="square" lIns="0" tIns="0" rIns="0" bIns="0" rtlCol="0" anchor="ctr"/>
          <a:lstStyle/>
          <a:p>
            <a:pPr defTabSz="1219170"/>
            <a:r>
              <a:rPr lang="fr-FR" sz="1667" b="1" noProof="1">
                <a:solidFill>
                  <a:srgbClr val="1E2761"/>
                </a:solidFill>
                <a:latin typeface="Arial" pitchFamily="34" charset="0"/>
                <a:ea typeface="Arial" pitchFamily="34" charset="-122"/>
                <a:cs typeface="Arial" pitchFamily="34" charset="-120"/>
              </a:rPr>
              <a:t>La loi</a:t>
            </a:r>
            <a:endParaRPr lang="fr-FR" sz="1667" noProof="1">
              <a:solidFill>
                <a:prstClr val="black"/>
              </a:solidFill>
              <a:latin typeface="Calibri" panose="020F0502020204030204"/>
            </a:endParaRPr>
          </a:p>
        </p:txBody>
      </p:sp>
      <p:sp>
        <p:nvSpPr>
          <p:cNvPr id="9" name="Text 6"/>
          <p:cNvSpPr/>
          <p:nvPr/>
        </p:nvSpPr>
        <p:spPr>
          <a:xfrm>
            <a:off x="914400" y="2828544"/>
            <a:ext cx="3048000" cy="950976"/>
          </a:xfrm>
          <a:prstGeom prst="rect">
            <a:avLst/>
          </a:prstGeom>
          <a:noFill/>
          <a:ln/>
        </p:spPr>
        <p:txBody>
          <a:bodyPr wrap="square" lIns="0" tIns="0" rIns="0" bIns="0" rtlCol="0" anchor="t"/>
          <a:lstStyle/>
          <a:p>
            <a:pPr defTabSz="1219170"/>
            <a:r>
              <a:rPr lang="fr-FR" sz="1307" noProof="1">
                <a:solidFill>
                  <a:srgbClr val="5A6472"/>
                </a:solidFill>
                <a:latin typeface="Arial" pitchFamily="34" charset="0"/>
                <a:ea typeface="Arial" pitchFamily="34" charset="-122"/>
                <a:cs typeface="Arial" pitchFamily="34" charset="-120"/>
              </a:rPr>
              <a:t>Loi n° 2016-1691 du 9 déc. 2016 : crée les art. 18-1 à 18-10 (répertoire, obligations, sanctions)</a:t>
            </a:r>
            <a:endParaRPr lang="fr-FR" sz="1307" noProof="1">
              <a:solidFill>
                <a:prstClr val="black"/>
              </a:solidFill>
              <a:latin typeface="Calibri" panose="020F0502020204030204"/>
            </a:endParaRPr>
          </a:p>
        </p:txBody>
      </p:sp>
      <p:sp>
        <p:nvSpPr>
          <p:cNvPr id="10" name="Shape 7"/>
          <p:cNvSpPr/>
          <p:nvPr/>
        </p:nvSpPr>
        <p:spPr>
          <a:xfrm>
            <a:off x="4328160" y="2023872"/>
            <a:ext cx="3535680" cy="1828800"/>
          </a:xfrm>
          <a:prstGeom prst="roundRect">
            <a:avLst>
              <a:gd name="adj" fmla="val 4667"/>
            </a:avLst>
          </a:prstGeom>
          <a:solidFill>
            <a:srgbClr val="FFFFFF"/>
          </a:solidFill>
          <a:ln w="12700">
            <a:solidFill>
              <a:srgbClr val="E3E6EF"/>
            </a:solidFill>
            <a:prstDash val="solid"/>
          </a:ln>
          <a:effectLst>
            <a:outerShdw blurRad="88900" dist="38100" dir="5400000" algn="bl" rotWithShape="0">
              <a:srgbClr val="000000">
                <a:alpha val="18000"/>
              </a:srgbClr>
            </a:outerShdw>
          </a:effectLst>
        </p:spPr>
        <p:txBody>
          <a:bodyPr/>
          <a:lstStyle/>
          <a:p>
            <a:pPr defTabSz="1219170"/>
            <a:endParaRPr lang="fr-FR" sz="2400" noProof="1">
              <a:solidFill>
                <a:prstClr val="black"/>
              </a:solidFill>
              <a:latin typeface="Calibri" panose="020F0502020204030204"/>
            </a:endParaRPr>
          </a:p>
        </p:txBody>
      </p:sp>
      <p:sp>
        <p:nvSpPr>
          <p:cNvPr id="11" name="Shape 8"/>
          <p:cNvSpPr/>
          <p:nvPr/>
        </p:nvSpPr>
        <p:spPr>
          <a:xfrm>
            <a:off x="4572000" y="2218944"/>
            <a:ext cx="536448" cy="536448"/>
          </a:xfrm>
          <a:prstGeom prst="ellipse">
            <a:avLst/>
          </a:prstGeom>
          <a:solidFill>
            <a:srgbClr val="1E2761"/>
          </a:solidFill>
          <a:ln/>
        </p:spPr>
        <p:txBody>
          <a:bodyPr/>
          <a:lstStyle/>
          <a:p>
            <a:pPr defTabSz="1219170"/>
            <a:endParaRPr lang="fr-FR" sz="2400" noProof="1">
              <a:solidFill>
                <a:prstClr val="black"/>
              </a:solidFill>
              <a:latin typeface="Calibri" panose="020F0502020204030204"/>
            </a:endParaRPr>
          </a:p>
        </p:txBody>
      </p:sp>
      <p:pic>
        <p:nvPicPr>
          <p:cNvPr id="12" name="Image 1" descr="preencoded.png"/>
          <p:cNvPicPr>
            <a:picLocks noChangeAspect="1"/>
          </p:cNvPicPr>
          <p:nvPr/>
        </p:nvPicPr>
        <p:blipFill>
          <a:blip r:embed="rId5"/>
          <a:stretch>
            <a:fillRect/>
          </a:stretch>
        </p:blipFill>
        <p:spPr>
          <a:xfrm>
            <a:off x="4711477" y="2358421"/>
            <a:ext cx="257495" cy="257495"/>
          </a:xfrm>
          <a:prstGeom prst="rect">
            <a:avLst/>
          </a:prstGeom>
        </p:spPr>
      </p:pic>
      <p:sp>
        <p:nvSpPr>
          <p:cNvPr id="13" name="Text 9"/>
          <p:cNvSpPr/>
          <p:nvPr/>
        </p:nvSpPr>
        <p:spPr>
          <a:xfrm>
            <a:off x="5279136" y="2218944"/>
            <a:ext cx="2389632" cy="536448"/>
          </a:xfrm>
          <a:prstGeom prst="rect">
            <a:avLst/>
          </a:prstGeom>
          <a:noFill/>
          <a:ln/>
        </p:spPr>
        <p:txBody>
          <a:bodyPr wrap="square" lIns="0" tIns="0" rIns="0" bIns="0" rtlCol="0" anchor="ctr"/>
          <a:lstStyle/>
          <a:p>
            <a:pPr defTabSz="1219170"/>
            <a:r>
              <a:rPr lang="fr-FR" sz="1667" b="1" noProof="1">
                <a:solidFill>
                  <a:srgbClr val="1E2761"/>
                </a:solidFill>
                <a:latin typeface="Arial" pitchFamily="34" charset="0"/>
                <a:ea typeface="Arial" pitchFamily="34" charset="-122"/>
                <a:cs typeface="Arial" pitchFamily="34" charset="-120"/>
              </a:rPr>
              <a:t>Le décret</a:t>
            </a:r>
            <a:endParaRPr lang="fr-FR" sz="1667" noProof="1">
              <a:solidFill>
                <a:prstClr val="black"/>
              </a:solidFill>
              <a:latin typeface="Calibri" panose="020F0502020204030204"/>
            </a:endParaRPr>
          </a:p>
        </p:txBody>
      </p:sp>
      <p:sp>
        <p:nvSpPr>
          <p:cNvPr id="14" name="Text 10"/>
          <p:cNvSpPr/>
          <p:nvPr/>
        </p:nvSpPr>
        <p:spPr>
          <a:xfrm>
            <a:off x="4572000" y="2828544"/>
            <a:ext cx="3048000" cy="950976"/>
          </a:xfrm>
          <a:prstGeom prst="rect">
            <a:avLst/>
          </a:prstGeom>
          <a:noFill/>
          <a:ln/>
        </p:spPr>
        <p:txBody>
          <a:bodyPr wrap="square" lIns="0" tIns="0" rIns="0" bIns="0" rtlCol="0" anchor="t"/>
          <a:lstStyle/>
          <a:p>
            <a:pPr defTabSz="1219170"/>
            <a:r>
              <a:rPr lang="fr-FR" sz="1307" noProof="1">
                <a:solidFill>
                  <a:srgbClr val="5A6472"/>
                </a:solidFill>
                <a:latin typeface="Arial" pitchFamily="34" charset="0"/>
                <a:ea typeface="Arial" pitchFamily="34" charset="-122"/>
                <a:cs typeface="Arial" pitchFamily="34" charset="-120"/>
              </a:rPr>
              <a:t>Décret n° 2017-867 du 9 mai 2017 : seuils, contenu et rythme des déclarations</a:t>
            </a:r>
            <a:endParaRPr lang="fr-FR" sz="1307" noProof="1">
              <a:solidFill>
                <a:prstClr val="black"/>
              </a:solidFill>
              <a:latin typeface="Calibri" panose="020F0502020204030204"/>
            </a:endParaRPr>
          </a:p>
        </p:txBody>
      </p:sp>
      <p:sp>
        <p:nvSpPr>
          <p:cNvPr id="15" name="Shape 11"/>
          <p:cNvSpPr/>
          <p:nvPr/>
        </p:nvSpPr>
        <p:spPr>
          <a:xfrm>
            <a:off x="7985760" y="2023872"/>
            <a:ext cx="3535680" cy="1828800"/>
          </a:xfrm>
          <a:prstGeom prst="roundRect">
            <a:avLst>
              <a:gd name="adj" fmla="val 4667"/>
            </a:avLst>
          </a:prstGeom>
          <a:solidFill>
            <a:srgbClr val="FFFFFF"/>
          </a:solidFill>
          <a:ln w="12700">
            <a:solidFill>
              <a:srgbClr val="E3E6EF"/>
            </a:solidFill>
            <a:prstDash val="solid"/>
          </a:ln>
          <a:effectLst>
            <a:outerShdw blurRad="88900" dist="38100" dir="5400000" algn="bl" rotWithShape="0">
              <a:srgbClr val="000000">
                <a:alpha val="18000"/>
              </a:srgbClr>
            </a:outerShdw>
          </a:effectLst>
        </p:spPr>
        <p:txBody>
          <a:bodyPr/>
          <a:lstStyle/>
          <a:p>
            <a:pPr defTabSz="1219170"/>
            <a:endParaRPr lang="fr-FR" sz="2400" noProof="1">
              <a:solidFill>
                <a:prstClr val="black"/>
              </a:solidFill>
              <a:latin typeface="Calibri" panose="020F0502020204030204"/>
            </a:endParaRPr>
          </a:p>
        </p:txBody>
      </p:sp>
      <p:sp>
        <p:nvSpPr>
          <p:cNvPr id="16" name="Shape 12"/>
          <p:cNvSpPr/>
          <p:nvPr/>
        </p:nvSpPr>
        <p:spPr>
          <a:xfrm>
            <a:off x="8229600" y="2218944"/>
            <a:ext cx="536448" cy="536448"/>
          </a:xfrm>
          <a:prstGeom prst="ellipse">
            <a:avLst/>
          </a:prstGeom>
          <a:solidFill>
            <a:srgbClr val="1E2761"/>
          </a:solidFill>
          <a:ln/>
        </p:spPr>
        <p:txBody>
          <a:bodyPr/>
          <a:lstStyle/>
          <a:p>
            <a:pPr defTabSz="1219170"/>
            <a:endParaRPr lang="fr-FR" sz="2400" noProof="1">
              <a:solidFill>
                <a:prstClr val="black"/>
              </a:solidFill>
              <a:latin typeface="Calibri" panose="020F0502020204030204"/>
            </a:endParaRPr>
          </a:p>
        </p:txBody>
      </p:sp>
      <p:pic>
        <p:nvPicPr>
          <p:cNvPr id="17" name="Image 2" descr="preencoded.png"/>
          <p:cNvPicPr>
            <a:picLocks noChangeAspect="1"/>
          </p:cNvPicPr>
          <p:nvPr/>
        </p:nvPicPr>
        <p:blipFill>
          <a:blip r:embed="rId6"/>
          <a:stretch>
            <a:fillRect/>
          </a:stretch>
        </p:blipFill>
        <p:spPr>
          <a:xfrm>
            <a:off x="8369077" y="2358421"/>
            <a:ext cx="257495" cy="257495"/>
          </a:xfrm>
          <a:prstGeom prst="rect">
            <a:avLst/>
          </a:prstGeom>
        </p:spPr>
      </p:pic>
      <p:sp>
        <p:nvSpPr>
          <p:cNvPr id="18" name="Text 13"/>
          <p:cNvSpPr/>
          <p:nvPr/>
        </p:nvSpPr>
        <p:spPr>
          <a:xfrm>
            <a:off x="8936736" y="2218944"/>
            <a:ext cx="2389632" cy="536448"/>
          </a:xfrm>
          <a:prstGeom prst="rect">
            <a:avLst/>
          </a:prstGeom>
          <a:noFill/>
          <a:ln/>
        </p:spPr>
        <p:txBody>
          <a:bodyPr wrap="square" lIns="0" tIns="0" rIns="0" bIns="0" rtlCol="0" anchor="ctr"/>
          <a:lstStyle/>
          <a:p>
            <a:pPr defTabSz="1219170"/>
            <a:r>
              <a:rPr lang="fr-FR" sz="1667" b="1" noProof="1">
                <a:solidFill>
                  <a:srgbClr val="1E2761"/>
                </a:solidFill>
                <a:latin typeface="Arial" pitchFamily="34" charset="0"/>
                <a:ea typeface="Arial" pitchFamily="34" charset="-122"/>
                <a:cs typeface="Arial" pitchFamily="34" charset="-120"/>
              </a:rPr>
              <a:t>Doctrine HATVP</a:t>
            </a:r>
            <a:endParaRPr lang="fr-FR" sz="1667" noProof="1">
              <a:solidFill>
                <a:prstClr val="black"/>
              </a:solidFill>
              <a:latin typeface="Calibri" panose="020F0502020204030204"/>
            </a:endParaRPr>
          </a:p>
        </p:txBody>
      </p:sp>
      <p:sp>
        <p:nvSpPr>
          <p:cNvPr id="19" name="Text 14"/>
          <p:cNvSpPr/>
          <p:nvPr/>
        </p:nvSpPr>
        <p:spPr>
          <a:xfrm>
            <a:off x="8229600" y="2828544"/>
            <a:ext cx="3048000" cy="950976"/>
          </a:xfrm>
          <a:prstGeom prst="rect">
            <a:avLst/>
          </a:prstGeom>
          <a:noFill/>
          <a:ln/>
        </p:spPr>
        <p:txBody>
          <a:bodyPr wrap="square" lIns="0" tIns="0" rIns="0" bIns="0" rtlCol="0" anchor="t"/>
          <a:lstStyle/>
          <a:p>
            <a:pPr defTabSz="1219170"/>
            <a:r>
              <a:rPr lang="fr-FR" sz="1307" noProof="1">
                <a:solidFill>
                  <a:srgbClr val="5A6472"/>
                </a:solidFill>
                <a:latin typeface="Arial" pitchFamily="34" charset="0"/>
                <a:ea typeface="Arial" pitchFamily="34" charset="-122"/>
                <a:cs typeface="Arial" pitchFamily="34" charset="-120"/>
              </a:rPr>
              <a:t>Lignes directrices actualisées (avr. 2026) : mode d'emploi opérationnel</a:t>
            </a:r>
            <a:endParaRPr lang="fr-FR" sz="1307" noProof="1">
              <a:solidFill>
                <a:prstClr val="black"/>
              </a:solidFill>
              <a:latin typeface="Calibri" panose="020F0502020204030204"/>
            </a:endParaRPr>
          </a:p>
        </p:txBody>
      </p:sp>
      <p:sp>
        <p:nvSpPr>
          <p:cNvPr id="20" name="Shape 15"/>
          <p:cNvSpPr/>
          <p:nvPr/>
        </p:nvSpPr>
        <p:spPr>
          <a:xfrm>
            <a:off x="670560" y="3998976"/>
            <a:ext cx="6766560" cy="2255520"/>
          </a:xfrm>
          <a:prstGeom prst="roundRect">
            <a:avLst>
              <a:gd name="adj" fmla="val 3784"/>
            </a:avLst>
          </a:prstGeom>
          <a:solidFill>
            <a:srgbClr val="FFFFFF"/>
          </a:solidFill>
          <a:ln w="12700">
            <a:solidFill>
              <a:srgbClr val="E3E6EF"/>
            </a:solidFill>
            <a:prstDash val="solid"/>
          </a:ln>
          <a:effectLst>
            <a:outerShdw blurRad="88900" dist="38100" dir="5400000" algn="bl" rotWithShape="0">
              <a:srgbClr val="000000">
                <a:alpha val="18000"/>
              </a:srgbClr>
            </a:outerShdw>
          </a:effectLst>
        </p:spPr>
        <p:txBody>
          <a:bodyPr/>
          <a:lstStyle/>
          <a:p>
            <a:pPr defTabSz="1219170"/>
            <a:endParaRPr lang="fr-FR" sz="2400" noProof="1">
              <a:solidFill>
                <a:prstClr val="black"/>
              </a:solidFill>
              <a:latin typeface="Calibri" panose="020F0502020204030204"/>
            </a:endParaRPr>
          </a:p>
        </p:txBody>
      </p:sp>
      <p:sp>
        <p:nvSpPr>
          <p:cNvPr id="21" name="Text 16"/>
          <p:cNvSpPr/>
          <p:nvPr/>
        </p:nvSpPr>
        <p:spPr>
          <a:xfrm>
            <a:off x="975360" y="4169664"/>
            <a:ext cx="6217920" cy="426720"/>
          </a:xfrm>
          <a:prstGeom prst="rect">
            <a:avLst/>
          </a:prstGeom>
          <a:noFill/>
          <a:ln/>
        </p:spPr>
        <p:txBody>
          <a:bodyPr wrap="square" lIns="0" tIns="0" rIns="0" bIns="0" rtlCol="0" anchor="ctr"/>
          <a:lstStyle/>
          <a:p>
            <a:pPr defTabSz="1219170"/>
            <a:r>
              <a:rPr lang="fr-FR" sz="1733" b="1" noProof="1">
                <a:solidFill>
                  <a:srgbClr val="1E2761"/>
                </a:solidFill>
                <a:latin typeface="Arial" pitchFamily="34" charset="0"/>
                <a:ea typeface="Arial" pitchFamily="34" charset="-122"/>
                <a:cs typeface="Arial" pitchFamily="34" charset="-120"/>
              </a:rPr>
              <a:t>Qui doit s'inscrire — 3 conditions cumulatives</a:t>
            </a:r>
            <a:endParaRPr lang="fr-FR" sz="1733" noProof="1">
              <a:solidFill>
                <a:prstClr val="black"/>
              </a:solidFill>
              <a:latin typeface="Calibri" panose="020F0502020204030204"/>
            </a:endParaRPr>
          </a:p>
        </p:txBody>
      </p:sp>
      <p:sp>
        <p:nvSpPr>
          <p:cNvPr id="22" name="Text 17"/>
          <p:cNvSpPr/>
          <p:nvPr/>
        </p:nvSpPr>
        <p:spPr>
          <a:xfrm>
            <a:off x="1036320" y="4657344"/>
            <a:ext cx="6096000" cy="1524000"/>
          </a:xfrm>
          <a:prstGeom prst="rect">
            <a:avLst/>
          </a:prstGeom>
          <a:noFill/>
          <a:ln/>
        </p:spPr>
        <p:txBody>
          <a:bodyPr wrap="square" lIns="0" tIns="0" rIns="0" bIns="0" rtlCol="0" anchor="t"/>
          <a:lstStyle/>
          <a:p>
            <a:pPr marL="457189" indent="-457189" defTabSz="1219170">
              <a:spcAft>
                <a:spcPts val="800"/>
              </a:spcAft>
              <a:buSzPct val="100000"/>
              <a:buFontTx/>
              <a:buChar char="•"/>
            </a:pPr>
            <a:r>
              <a:rPr lang="fr-FR" sz="1467" noProof="1">
                <a:solidFill>
                  <a:srgbClr val="1F2733"/>
                </a:solidFill>
                <a:latin typeface="Arial" pitchFamily="34" charset="0"/>
                <a:ea typeface="Arial" pitchFamily="34" charset="-122"/>
                <a:cs typeface="Arial" pitchFamily="34" charset="-120"/>
              </a:rPr>
              <a:t>Une entité visée (personne morale de droit privé, EPIC, indépendant)</a:t>
            </a:r>
            <a:endParaRPr lang="fr-FR" sz="1467" noProof="1">
              <a:solidFill>
                <a:prstClr val="black"/>
              </a:solidFill>
              <a:latin typeface="Calibri" panose="020F0502020204030204"/>
            </a:endParaRPr>
          </a:p>
          <a:p>
            <a:pPr marL="457189" indent="-457189" defTabSz="1219170">
              <a:spcAft>
                <a:spcPts val="800"/>
              </a:spcAft>
              <a:buSzPct val="100000"/>
              <a:buFontTx/>
              <a:buChar char="•"/>
            </a:pPr>
            <a:r>
              <a:rPr lang="fr-FR" sz="1467" noProof="1">
                <a:solidFill>
                  <a:srgbClr val="1F2733"/>
                </a:solidFill>
                <a:latin typeface="Arial" pitchFamily="34" charset="0"/>
                <a:ea typeface="Arial" pitchFamily="34" charset="-122"/>
                <a:cs typeface="Arial" pitchFamily="34" charset="-120"/>
              </a:rPr>
              <a:t>Une activité de représentation d'intérêts (communication à son initiative)</a:t>
            </a:r>
            <a:endParaRPr lang="fr-FR" sz="1467" noProof="1">
              <a:solidFill>
                <a:prstClr val="black"/>
              </a:solidFill>
              <a:latin typeface="Calibri" panose="020F0502020204030204"/>
            </a:endParaRPr>
          </a:p>
          <a:p>
            <a:pPr marL="457189" indent="-457189" defTabSz="1219170">
              <a:spcAft>
                <a:spcPts val="800"/>
              </a:spcAft>
              <a:buSzPct val="100000"/>
              <a:buFontTx/>
              <a:buChar char="•"/>
            </a:pPr>
            <a:r>
              <a:rPr lang="fr-FR" sz="1467" noProof="1">
                <a:solidFill>
                  <a:srgbClr val="1F2733"/>
                </a:solidFill>
                <a:latin typeface="Arial" pitchFamily="34" charset="0"/>
                <a:ea typeface="Arial" pitchFamily="34" charset="-122"/>
                <a:cs typeface="Arial" pitchFamily="34" charset="-120"/>
              </a:rPr>
              <a:t>Un seuil : activité principale (&gt; 50 % du temps sur 6 mois) OU régulière (≥ 10 actions / 12 mois)</a:t>
            </a:r>
            <a:endParaRPr lang="fr-FR" sz="1467" noProof="1">
              <a:solidFill>
                <a:prstClr val="black"/>
              </a:solidFill>
              <a:latin typeface="Calibri" panose="020F0502020204030204"/>
            </a:endParaRPr>
          </a:p>
        </p:txBody>
      </p:sp>
      <p:sp>
        <p:nvSpPr>
          <p:cNvPr id="23" name="Shape 18"/>
          <p:cNvSpPr/>
          <p:nvPr/>
        </p:nvSpPr>
        <p:spPr>
          <a:xfrm>
            <a:off x="7741920" y="3998976"/>
            <a:ext cx="3779520" cy="2255520"/>
          </a:xfrm>
          <a:prstGeom prst="roundRect">
            <a:avLst>
              <a:gd name="adj" fmla="val 3784"/>
            </a:avLst>
          </a:prstGeom>
          <a:solidFill>
            <a:srgbClr val="1E2761"/>
          </a:solidFill>
          <a:ln/>
          <a:effectLst>
            <a:outerShdw blurRad="88900" dist="38100" dir="5400000" algn="bl" rotWithShape="0">
              <a:srgbClr val="000000">
                <a:alpha val="18000"/>
              </a:srgbClr>
            </a:outerShdw>
          </a:effectLst>
        </p:spPr>
        <p:txBody>
          <a:bodyPr/>
          <a:lstStyle/>
          <a:p>
            <a:pPr defTabSz="1219170"/>
            <a:endParaRPr lang="fr-FR" sz="2400" noProof="1">
              <a:solidFill>
                <a:prstClr val="black"/>
              </a:solidFill>
              <a:latin typeface="Calibri" panose="020F0502020204030204"/>
            </a:endParaRPr>
          </a:p>
        </p:txBody>
      </p:sp>
      <p:sp>
        <p:nvSpPr>
          <p:cNvPr id="24" name="Text 19"/>
          <p:cNvSpPr/>
          <p:nvPr/>
        </p:nvSpPr>
        <p:spPr>
          <a:xfrm>
            <a:off x="8022336" y="4169664"/>
            <a:ext cx="3291840" cy="426720"/>
          </a:xfrm>
          <a:prstGeom prst="rect">
            <a:avLst/>
          </a:prstGeom>
          <a:noFill/>
          <a:ln/>
        </p:spPr>
        <p:txBody>
          <a:bodyPr wrap="square" lIns="0" tIns="0" rIns="0" bIns="0" rtlCol="0" anchor="ctr"/>
          <a:lstStyle/>
          <a:p>
            <a:pPr defTabSz="1219170"/>
            <a:r>
              <a:rPr lang="fr-FR" sz="1667" b="1" noProof="1">
                <a:solidFill>
                  <a:srgbClr val="B08D2E"/>
                </a:solidFill>
                <a:latin typeface="Arial" pitchFamily="34" charset="0"/>
                <a:ea typeface="Arial" pitchFamily="34" charset="-122"/>
                <a:cs typeface="Arial" pitchFamily="34" charset="-120"/>
              </a:rPr>
              <a:t>Hors champ (exclusions)</a:t>
            </a:r>
            <a:endParaRPr lang="fr-FR" sz="1667" noProof="1">
              <a:solidFill>
                <a:prstClr val="black"/>
              </a:solidFill>
              <a:latin typeface="Calibri" panose="020F0502020204030204"/>
            </a:endParaRPr>
          </a:p>
        </p:txBody>
      </p:sp>
      <p:sp>
        <p:nvSpPr>
          <p:cNvPr id="25" name="Text 20"/>
          <p:cNvSpPr/>
          <p:nvPr/>
        </p:nvSpPr>
        <p:spPr>
          <a:xfrm>
            <a:off x="8022336" y="4657344"/>
            <a:ext cx="3291840" cy="1524000"/>
          </a:xfrm>
          <a:prstGeom prst="rect">
            <a:avLst/>
          </a:prstGeom>
          <a:noFill/>
          <a:ln/>
        </p:spPr>
        <p:txBody>
          <a:bodyPr wrap="square" lIns="0" tIns="0" rIns="0" bIns="0" rtlCol="0" anchor="t"/>
          <a:lstStyle/>
          <a:p>
            <a:pPr marL="457189" indent="-457189" defTabSz="1219170">
              <a:spcAft>
                <a:spcPts val="533"/>
              </a:spcAft>
              <a:buSzPct val="100000"/>
              <a:buFontTx/>
              <a:buChar char="•"/>
            </a:pPr>
            <a:r>
              <a:rPr lang="fr-FR" sz="1400" noProof="1">
                <a:solidFill>
                  <a:srgbClr val="FFFFFF"/>
                </a:solidFill>
                <a:latin typeface="Arial" pitchFamily="34" charset="0"/>
                <a:ea typeface="Arial" pitchFamily="34" charset="-122"/>
                <a:cs typeface="Arial" pitchFamily="34" charset="-120"/>
              </a:rPr>
              <a:t>Élus dans l'exercice de leur mandat</a:t>
            </a:r>
            <a:endParaRPr lang="fr-FR" sz="1400" noProof="1">
              <a:solidFill>
                <a:prstClr val="black"/>
              </a:solidFill>
              <a:latin typeface="Calibri" panose="020F0502020204030204"/>
            </a:endParaRPr>
          </a:p>
          <a:p>
            <a:pPr marL="457189" indent="-457189" defTabSz="1219170">
              <a:spcAft>
                <a:spcPts val="533"/>
              </a:spcAft>
              <a:buSzPct val="100000"/>
              <a:buFontTx/>
              <a:buChar char="•"/>
            </a:pPr>
            <a:r>
              <a:rPr lang="fr-FR" sz="1400" noProof="1">
                <a:solidFill>
                  <a:srgbClr val="FFFFFF"/>
                </a:solidFill>
                <a:latin typeface="Arial" pitchFamily="34" charset="0"/>
                <a:ea typeface="Arial" pitchFamily="34" charset="-122"/>
                <a:cs typeface="Arial" pitchFamily="34" charset="-120"/>
              </a:rPr>
              <a:t>Partis et groupements politiques</a:t>
            </a:r>
            <a:endParaRPr lang="fr-FR" sz="1400" noProof="1">
              <a:solidFill>
                <a:prstClr val="black"/>
              </a:solidFill>
              <a:latin typeface="Calibri" panose="020F0502020204030204"/>
            </a:endParaRPr>
          </a:p>
          <a:p>
            <a:pPr marL="457189" indent="-457189" defTabSz="1219170">
              <a:spcAft>
                <a:spcPts val="533"/>
              </a:spcAft>
              <a:buSzPct val="100000"/>
              <a:buFontTx/>
              <a:buChar char="•"/>
            </a:pPr>
            <a:r>
              <a:rPr lang="fr-FR" sz="1400" noProof="1">
                <a:solidFill>
                  <a:srgbClr val="FFFFFF"/>
                </a:solidFill>
                <a:latin typeface="Arial" pitchFamily="34" charset="0"/>
                <a:ea typeface="Arial" pitchFamily="34" charset="-122"/>
                <a:cs typeface="Arial" pitchFamily="34" charset="-120"/>
              </a:rPr>
              <a:t>Syndicats / organisations patronales (dialogue social)</a:t>
            </a:r>
            <a:endParaRPr lang="fr-FR" sz="1400" noProof="1">
              <a:solidFill>
                <a:prstClr val="black"/>
              </a:solidFill>
              <a:latin typeface="Calibri" panose="020F0502020204030204"/>
            </a:endParaRPr>
          </a:p>
          <a:p>
            <a:pPr marL="457189" indent="-457189" defTabSz="1219170">
              <a:spcAft>
                <a:spcPts val="533"/>
              </a:spcAft>
              <a:buSzPct val="100000"/>
              <a:buFontTx/>
              <a:buChar char="•"/>
            </a:pPr>
            <a:r>
              <a:rPr lang="fr-FR" sz="1400" noProof="1">
                <a:solidFill>
                  <a:srgbClr val="FFFFFF"/>
                </a:solidFill>
                <a:latin typeface="Arial" pitchFamily="34" charset="0"/>
                <a:ea typeface="Arial" pitchFamily="34" charset="-122"/>
                <a:cs typeface="Arial" pitchFamily="34" charset="-120"/>
              </a:rPr>
              <a:t>Associations cultuelles et associations d'élus</a:t>
            </a:r>
            <a:endParaRPr lang="fr-FR" sz="1400" noProof="1">
              <a:solidFill>
                <a:prstClr val="black"/>
              </a:solidFill>
              <a:latin typeface="Calibri" panose="020F0502020204030204"/>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670560" y="365760"/>
            <a:ext cx="10972800" cy="365760"/>
          </a:xfrm>
          <a:prstGeom prst="rect">
            <a:avLst/>
          </a:prstGeom>
          <a:noFill/>
          <a:ln/>
        </p:spPr>
        <p:txBody>
          <a:bodyPr wrap="square" lIns="0" tIns="0" rIns="0" bIns="0" rtlCol="0" anchor="ctr"/>
          <a:lstStyle/>
          <a:p>
            <a:pPr defTabSz="1219170"/>
            <a:r>
              <a:rPr lang="fr-FR" sz="1467" b="1" kern="0" spc="267" noProof="1">
                <a:solidFill>
                  <a:srgbClr val="B08D2E"/>
                </a:solidFill>
                <a:latin typeface="Arial" pitchFamily="34" charset="0"/>
                <a:ea typeface="Arial" pitchFamily="34" charset="-122"/>
                <a:cs typeface="Arial" pitchFamily="34" charset="-120"/>
              </a:rPr>
              <a:t>PARTIE IV — LA RÉGLEMENTATION</a:t>
            </a:r>
            <a:endParaRPr lang="fr-FR" sz="1467" noProof="1">
              <a:solidFill>
                <a:prstClr val="black"/>
              </a:solidFill>
              <a:latin typeface="Calibri" panose="020F0502020204030204"/>
            </a:endParaRPr>
          </a:p>
        </p:txBody>
      </p:sp>
      <p:sp>
        <p:nvSpPr>
          <p:cNvPr id="3" name="Text 1"/>
          <p:cNvSpPr/>
          <p:nvPr/>
        </p:nvSpPr>
        <p:spPr>
          <a:xfrm>
            <a:off x="670560" y="707136"/>
            <a:ext cx="11216640" cy="1097280"/>
          </a:xfrm>
          <a:prstGeom prst="rect">
            <a:avLst/>
          </a:prstGeom>
          <a:noFill/>
          <a:ln/>
        </p:spPr>
        <p:txBody>
          <a:bodyPr wrap="square" lIns="0" tIns="0" rIns="0" bIns="0" rtlCol="0" anchor="t"/>
          <a:lstStyle/>
          <a:p>
            <a:pPr defTabSz="1219170"/>
            <a:r>
              <a:rPr lang="fr-FR" sz="3333" b="1" noProof="1">
                <a:solidFill>
                  <a:srgbClr val="FFFFFF"/>
                </a:solidFill>
                <a:latin typeface="Arial" pitchFamily="34" charset="0"/>
                <a:ea typeface="Arial" pitchFamily="34" charset="-122"/>
                <a:cs typeface="Arial" pitchFamily="34" charset="-120"/>
              </a:rPr>
              <a:t>Contrôle, sanctions et cadre en mouvement</a:t>
            </a:r>
            <a:endParaRPr lang="fr-FR" sz="3333" noProof="1">
              <a:solidFill>
                <a:prstClr val="black"/>
              </a:solidFill>
              <a:latin typeface="Calibri" panose="020F0502020204030204"/>
            </a:endParaRPr>
          </a:p>
        </p:txBody>
      </p:sp>
      <p:sp>
        <p:nvSpPr>
          <p:cNvPr id="4" name="Text 2"/>
          <p:cNvSpPr/>
          <p:nvPr/>
        </p:nvSpPr>
        <p:spPr>
          <a:xfrm>
            <a:off x="11399520" y="6315456"/>
            <a:ext cx="487680" cy="365760"/>
          </a:xfrm>
          <a:prstGeom prst="rect">
            <a:avLst/>
          </a:prstGeom>
          <a:noFill/>
          <a:ln/>
        </p:spPr>
        <p:txBody>
          <a:bodyPr wrap="square" lIns="0" tIns="0" rIns="0" bIns="0" rtlCol="0" anchor="ctr"/>
          <a:lstStyle/>
          <a:p>
            <a:pPr algn="r" defTabSz="1219170"/>
            <a:r>
              <a:rPr lang="fr-FR" sz="1333" noProof="1">
                <a:solidFill>
                  <a:srgbClr val="CADCFC"/>
                </a:solidFill>
                <a:latin typeface="Arial" pitchFamily="34" charset="0"/>
                <a:ea typeface="Arial" pitchFamily="34" charset="-122"/>
                <a:cs typeface="Arial" pitchFamily="34" charset="-120"/>
              </a:rPr>
              <a:t>11</a:t>
            </a:r>
            <a:endParaRPr lang="fr-FR" sz="1333" noProof="1">
              <a:solidFill>
                <a:prstClr val="black"/>
              </a:solidFill>
              <a:latin typeface="Calibri" panose="020F0502020204030204"/>
            </a:endParaRPr>
          </a:p>
        </p:txBody>
      </p:sp>
      <p:sp>
        <p:nvSpPr>
          <p:cNvPr id="5" name="Shape 3"/>
          <p:cNvSpPr/>
          <p:nvPr/>
        </p:nvSpPr>
        <p:spPr>
          <a:xfrm>
            <a:off x="670560" y="1950720"/>
            <a:ext cx="5364480" cy="4267200"/>
          </a:xfrm>
          <a:prstGeom prst="roundRect">
            <a:avLst>
              <a:gd name="adj" fmla="val 2000"/>
            </a:avLst>
          </a:prstGeom>
          <a:solidFill>
            <a:srgbClr val="FFFFFF"/>
          </a:solidFill>
          <a:ln w="12700">
            <a:solidFill>
              <a:srgbClr val="E3E6EF"/>
            </a:solidFill>
            <a:prstDash val="solid"/>
          </a:ln>
          <a:effectLst>
            <a:outerShdw blurRad="88900" dist="38100" dir="5400000" algn="bl" rotWithShape="0">
              <a:srgbClr val="000000">
                <a:alpha val="18000"/>
              </a:srgbClr>
            </a:outerShdw>
          </a:effectLst>
        </p:spPr>
        <p:txBody>
          <a:bodyPr/>
          <a:lstStyle/>
          <a:p>
            <a:pPr defTabSz="1219170"/>
            <a:endParaRPr lang="fr-FR" sz="2400" noProof="1">
              <a:solidFill>
                <a:prstClr val="black"/>
              </a:solidFill>
              <a:latin typeface="Calibri" panose="020F0502020204030204"/>
            </a:endParaRPr>
          </a:p>
        </p:txBody>
      </p:sp>
      <p:sp>
        <p:nvSpPr>
          <p:cNvPr id="6" name="Shape 4"/>
          <p:cNvSpPr/>
          <p:nvPr/>
        </p:nvSpPr>
        <p:spPr>
          <a:xfrm>
            <a:off x="914400" y="2170176"/>
            <a:ext cx="585216" cy="585216"/>
          </a:xfrm>
          <a:prstGeom prst="ellipse">
            <a:avLst/>
          </a:prstGeom>
          <a:solidFill>
            <a:srgbClr val="1E2761"/>
          </a:solidFill>
          <a:ln/>
        </p:spPr>
        <p:txBody>
          <a:bodyPr/>
          <a:lstStyle/>
          <a:p>
            <a:pPr defTabSz="1219170"/>
            <a:endParaRPr lang="fr-FR" sz="2400" noProof="1">
              <a:solidFill>
                <a:prstClr val="black"/>
              </a:solidFill>
              <a:latin typeface="Calibri" panose="020F0502020204030204"/>
            </a:endParaRPr>
          </a:p>
        </p:txBody>
      </p:sp>
      <p:pic>
        <p:nvPicPr>
          <p:cNvPr id="7" name="Image 0" descr="preencoded.png"/>
          <p:cNvPicPr>
            <a:picLocks noChangeAspect="1"/>
          </p:cNvPicPr>
          <p:nvPr/>
        </p:nvPicPr>
        <p:blipFill>
          <a:blip r:embed="rId4"/>
          <a:stretch>
            <a:fillRect/>
          </a:stretch>
        </p:blipFill>
        <p:spPr>
          <a:xfrm>
            <a:off x="1066556" y="2322332"/>
            <a:ext cx="280904" cy="280904"/>
          </a:xfrm>
          <a:prstGeom prst="rect">
            <a:avLst/>
          </a:prstGeom>
        </p:spPr>
      </p:pic>
      <p:sp>
        <p:nvSpPr>
          <p:cNvPr id="8" name="Text 5"/>
          <p:cNvSpPr/>
          <p:nvPr/>
        </p:nvSpPr>
        <p:spPr>
          <a:xfrm>
            <a:off x="1658112" y="2194560"/>
            <a:ext cx="4145280" cy="536448"/>
          </a:xfrm>
          <a:prstGeom prst="rect">
            <a:avLst/>
          </a:prstGeom>
          <a:noFill/>
          <a:ln/>
        </p:spPr>
        <p:txBody>
          <a:bodyPr wrap="square" lIns="0" tIns="0" rIns="0" bIns="0" rtlCol="0" anchor="ctr"/>
          <a:lstStyle/>
          <a:p>
            <a:pPr defTabSz="1219170"/>
            <a:r>
              <a:rPr lang="fr-FR" b="1" noProof="1">
                <a:solidFill>
                  <a:srgbClr val="1E2761"/>
                </a:solidFill>
                <a:latin typeface="Arial" pitchFamily="34" charset="0"/>
                <a:ea typeface="Arial" pitchFamily="34" charset="-122"/>
                <a:cs typeface="Arial" pitchFamily="34" charset="-120"/>
              </a:rPr>
              <a:t>Contrôle de la HATVP et sanctions</a:t>
            </a:r>
            <a:endParaRPr lang="fr-FR" noProof="1">
              <a:solidFill>
                <a:prstClr val="black"/>
              </a:solidFill>
              <a:latin typeface="Calibri" panose="020F0502020204030204"/>
            </a:endParaRPr>
          </a:p>
        </p:txBody>
      </p:sp>
      <p:sp>
        <p:nvSpPr>
          <p:cNvPr id="9" name="Text 6"/>
          <p:cNvSpPr/>
          <p:nvPr/>
        </p:nvSpPr>
        <p:spPr>
          <a:xfrm>
            <a:off x="999744" y="2852928"/>
            <a:ext cx="4815840" cy="3291840"/>
          </a:xfrm>
          <a:prstGeom prst="rect">
            <a:avLst/>
          </a:prstGeom>
          <a:noFill/>
          <a:ln/>
        </p:spPr>
        <p:txBody>
          <a:bodyPr wrap="square" lIns="0" tIns="0" rIns="0" bIns="0" rtlCol="0" anchor="t"/>
          <a:lstStyle/>
          <a:p>
            <a:pPr defTabSz="1219170">
              <a:spcAft>
                <a:spcPts val="1067"/>
              </a:spcAft>
            </a:pPr>
            <a:r>
              <a:rPr lang="fr-FR" sz="1467" b="1" noProof="1">
                <a:solidFill>
                  <a:srgbClr val="1E2761"/>
                </a:solidFill>
                <a:latin typeface="Arial" pitchFamily="34" charset="0"/>
                <a:ea typeface="Arial" pitchFamily="34" charset="-122"/>
                <a:cs typeface="Arial" pitchFamily="34" charset="-120"/>
              </a:rPr>
              <a:t>Pouvoirs : </a:t>
            </a:r>
            <a:r>
              <a:rPr lang="fr-FR" sz="1467" noProof="1">
                <a:solidFill>
                  <a:srgbClr val="1F2733"/>
                </a:solidFill>
                <a:latin typeface="Arial" pitchFamily="34" charset="0"/>
                <a:ea typeface="Arial" pitchFamily="34" charset="-122"/>
                <a:cs typeface="Arial" pitchFamily="34" charset="-120"/>
              </a:rPr>
              <a:t>contrôle sur pièces et sur place ; mise en demeure pouvant être rendue publique</a:t>
            </a:r>
            <a:endParaRPr lang="fr-FR" sz="1467" noProof="1">
              <a:solidFill>
                <a:prstClr val="black"/>
              </a:solidFill>
              <a:latin typeface="Calibri" panose="020F0502020204030204"/>
            </a:endParaRPr>
          </a:p>
          <a:p>
            <a:pPr defTabSz="1219170">
              <a:spcAft>
                <a:spcPts val="1067"/>
              </a:spcAft>
            </a:pPr>
            <a:r>
              <a:rPr lang="fr-FR" sz="1467" b="1" noProof="1">
                <a:solidFill>
                  <a:srgbClr val="1E2761"/>
                </a:solidFill>
                <a:latin typeface="Arial" pitchFamily="34" charset="0"/>
                <a:ea typeface="Arial" pitchFamily="34" charset="-122"/>
                <a:cs typeface="Arial" pitchFamily="34" charset="-120"/>
              </a:rPr>
              <a:t>Garantie avocat : </a:t>
            </a:r>
            <a:r>
              <a:rPr lang="fr-FR" sz="1467" noProof="1">
                <a:solidFill>
                  <a:srgbClr val="1F2733"/>
                </a:solidFill>
                <a:latin typeface="Arial" pitchFamily="34" charset="0"/>
                <a:ea typeface="Arial" pitchFamily="34" charset="-122"/>
                <a:cs typeface="Arial" pitchFamily="34" charset="-120"/>
              </a:rPr>
              <a:t>les documents couverts par le secret professionnel ne peuvent être saisis</a:t>
            </a:r>
            <a:endParaRPr lang="fr-FR" sz="1467" noProof="1">
              <a:solidFill>
                <a:prstClr val="black"/>
              </a:solidFill>
              <a:latin typeface="Calibri" panose="020F0502020204030204"/>
            </a:endParaRPr>
          </a:p>
          <a:p>
            <a:pPr defTabSz="1219170">
              <a:spcAft>
                <a:spcPts val="1067"/>
              </a:spcAft>
            </a:pPr>
            <a:r>
              <a:rPr lang="fr-FR" sz="1467" b="1" noProof="1">
                <a:solidFill>
                  <a:srgbClr val="1E2761"/>
                </a:solidFill>
                <a:latin typeface="Arial" pitchFamily="34" charset="0"/>
                <a:ea typeface="Arial" pitchFamily="34" charset="-122"/>
                <a:cs typeface="Arial" pitchFamily="34" charset="-120"/>
              </a:rPr>
              <a:t>Pénal : </a:t>
            </a:r>
            <a:r>
              <a:rPr lang="fr-FR" sz="1467" noProof="1">
                <a:solidFill>
                  <a:srgbClr val="1F2733"/>
                </a:solidFill>
                <a:latin typeface="Arial" pitchFamily="34" charset="0"/>
                <a:ea typeface="Arial" pitchFamily="34" charset="-122"/>
                <a:cs typeface="Arial" pitchFamily="34" charset="-120"/>
              </a:rPr>
              <a:t>non-inscription ou non-déclaration après mise en demeure — 1 an et 15 000 € (art. 18-9)</a:t>
            </a:r>
            <a:endParaRPr lang="fr-FR" sz="1467" noProof="1">
              <a:solidFill>
                <a:prstClr val="black"/>
              </a:solidFill>
              <a:latin typeface="Calibri" panose="020F0502020204030204"/>
            </a:endParaRPr>
          </a:p>
          <a:p>
            <a:pPr defTabSz="1219170">
              <a:spcAft>
                <a:spcPts val="1067"/>
              </a:spcAft>
            </a:pPr>
            <a:r>
              <a:rPr lang="fr-FR" sz="1467" b="1" noProof="1">
                <a:solidFill>
                  <a:srgbClr val="1E2761"/>
                </a:solidFill>
                <a:latin typeface="Arial" pitchFamily="34" charset="0"/>
                <a:ea typeface="Arial" pitchFamily="34" charset="-122"/>
                <a:cs typeface="Arial" pitchFamily="34" charset="-120"/>
              </a:rPr>
              <a:t>Personnes morales : </a:t>
            </a:r>
            <a:r>
              <a:rPr lang="fr-FR" sz="1467" noProof="1">
                <a:solidFill>
                  <a:srgbClr val="1F2733"/>
                </a:solidFill>
                <a:latin typeface="Arial" pitchFamily="34" charset="0"/>
                <a:ea typeface="Arial" pitchFamily="34" charset="-122"/>
                <a:cs typeface="Arial" pitchFamily="34" charset="-120"/>
              </a:rPr>
              <a:t>amende au quintuple (75 000 €) ; risque réputationnel souvent plus dissuasif</a:t>
            </a:r>
            <a:endParaRPr lang="fr-FR" sz="1467" noProof="1">
              <a:solidFill>
                <a:prstClr val="black"/>
              </a:solidFill>
              <a:latin typeface="Calibri" panose="020F0502020204030204"/>
            </a:endParaRPr>
          </a:p>
        </p:txBody>
      </p:sp>
      <p:sp>
        <p:nvSpPr>
          <p:cNvPr id="10" name="Shape 7"/>
          <p:cNvSpPr/>
          <p:nvPr/>
        </p:nvSpPr>
        <p:spPr>
          <a:xfrm>
            <a:off x="6156960" y="1950720"/>
            <a:ext cx="5364480" cy="4267200"/>
          </a:xfrm>
          <a:prstGeom prst="roundRect">
            <a:avLst>
              <a:gd name="adj" fmla="val 2000"/>
            </a:avLst>
          </a:prstGeom>
          <a:solidFill>
            <a:srgbClr val="FFFFFF"/>
          </a:solidFill>
          <a:ln w="12700">
            <a:solidFill>
              <a:srgbClr val="E3E6EF"/>
            </a:solidFill>
            <a:prstDash val="solid"/>
          </a:ln>
          <a:effectLst>
            <a:outerShdw blurRad="88900" dist="38100" dir="5400000" algn="bl" rotWithShape="0">
              <a:srgbClr val="000000">
                <a:alpha val="18000"/>
              </a:srgbClr>
            </a:outerShdw>
          </a:effectLst>
        </p:spPr>
        <p:txBody>
          <a:bodyPr/>
          <a:lstStyle/>
          <a:p>
            <a:pPr defTabSz="1219170"/>
            <a:endParaRPr lang="fr-FR" sz="2400" noProof="1">
              <a:solidFill>
                <a:prstClr val="black"/>
              </a:solidFill>
              <a:latin typeface="Calibri" panose="020F0502020204030204"/>
            </a:endParaRPr>
          </a:p>
        </p:txBody>
      </p:sp>
      <p:sp>
        <p:nvSpPr>
          <p:cNvPr id="11" name="Text 8"/>
          <p:cNvSpPr/>
          <p:nvPr/>
        </p:nvSpPr>
        <p:spPr>
          <a:xfrm>
            <a:off x="6461760" y="2121408"/>
            <a:ext cx="4876800" cy="487680"/>
          </a:xfrm>
          <a:prstGeom prst="rect">
            <a:avLst/>
          </a:prstGeom>
          <a:noFill/>
          <a:ln/>
        </p:spPr>
        <p:txBody>
          <a:bodyPr wrap="square" lIns="0" tIns="0" rIns="0" bIns="0" rtlCol="0" anchor="ctr"/>
          <a:lstStyle/>
          <a:p>
            <a:pPr defTabSz="1219170"/>
            <a:r>
              <a:rPr lang="fr-FR" b="1" noProof="1">
                <a:solidFill>
                  <a:srgbClr val="1E2761"/>
                </a:solidFill>
                <a:latin typeface="Arial" pitchFamily="34" charset="0"/>
                <a:ea typeface="Arial" pitchFamily="34" charset="-122"/>
                <a:cs typeface="Arial" pitchFamily="34" charset="-120"/>
              </a:rPr>
              <a:t>Un cadre en mouvement</a:t>
            </a:r>
            <a:endParaRPr lang="fr-FR" noProof="1">
              <a:solidFill>
                <a:prstClr val="black"/>
              </a:solidFill>
              <a:latin typeface="Calibri" panose="020F0502020204030204"/>
            </a:endParaRPr>
          </a:p>
        </p:txBody>
      </p:sp>
      <p:sp>
        <p:nvSpPr>
          <p:cNvPr id="12" name="Shape 9"/>
          <p:cNvSpPr/>
          <p:nvPr/>
        </p:nvSpPr>
        <p:spPr>
          <a:xfrm>
            <a:off x="6705600" y="2901696"/>
            <a:ext cx="0" cy="2694432"/>
          </a:xfrm>
          <a:prstGeom prst="line">
            <a:avLst/>
          </a:prstGeom>
          <a:noFill/>
          <a:ln w="19050">
            <a:solidFill>
              <a:srgbClr val="B08D2E"/>
            </a:solidFill>
            <a:prstDash val="solid"/>
          </a:ln>
        </p:spPr>
        <p:txBody>
          <a:bodyPr/>
          <a:lstStyle/>
          <a:p>
            <a:pPr defTabSz="1219170"/>
            <a:endParaRPr lang="fr-FR" sz="2400" noProof="1">
              <a:solidFill>
                <a:prstClr val="black"/>
              </a:solidFill>
              <a:latin typeface="Calibri" panose="020F0502020204030204"/>
            </a:endParaRPr>
          </a:p>
        </p:txBody>
      </p:sp>
      <p:sp>
        <p:nvSpPr>
          <p:cNvPr id="13" name="Shape 10"/>
          <p:cNvSpPr/>
          <p:nvPr/>
        </p:nvSpPr>
        <p:spPr>
          <a:xfrm>
            <a:off x="6595872" y="2804160"/>
            <a:ext cx="219456" cy="219456"/>
          </a:xfrm>
          <a:prstGeom prst="ellipse">
            <a:avLst/>
          </a:prstGeom>
          <a:solidFill>
            <a:srgbClr val="1E2761"/>
          </a:solidFill>
          <a:ln w="19050">
            <a:solidFill>
              <a:srgbClr val="B08D2E"/>
            </a:solidFill>
            <a:prstDash val="solid"/>
          </a:ln>
        </p:spPr>
        <p:txBody>
          <a:bodyPr/>
          <a:lstStyle/>
          <a:p>
            <a:pPr defTabSz="1219170"/>
            <a:endParaRPr lang="fr-FR" sz="2400" noProof="1">
              <a:solidFill>
                <a:prstClr val="black"/>
              </a:solidFill>
              <a:latin typeface="Calibri" panose="020F0502020204030204"/>
            </a:endParaRPr>
          </a:p>
        </p:txBody>
      </p:sp>
      <p:sp>
        <p:nvSpPr>
          <p:cNvPr id="14" name="Text 11"/>
          <p:cNvSpPr/>
          <p:nvPr/>
        </p:nvSpPr>
        <p:spPr>
          <a:xfrm>
            <a:off x="6925056" y="2718816"/>
            <a:ext cx="731520" cy="365760"/>
          </a:xfrm>
          <a:prstGeom prst="rect">
            <a:avLst/>
          </a:prstGeom>
          <a:noFill/>
          <a:ln/>
        </p:spPr>
        <p:txBody>
          <a:bodyPr wrap="square" lIns="0" tIns="0" rIns="0" bIns="0" rtlCol="0" anchor="ctr"/>
          <a:lstStyle/>
          <a:p>
            <a:pPr defTabSz="1219170"/>
            <a:r>
              <a:rPr lang="fr-FR" sz="1600" b="1" noProof="1">
                <a:solidFill>
                  <a:srgbClr val="1E2761"/>
                </a:solidFill>
                <a:latin typeface="Arial" pitchFamily="34" charset="0"/>
                <a:ea typeface="Arial" pitchFamily="34" charset="-122"/>
                <a:cs typeface="Arial" pitchFamily="34" charset="-120"/>
              </a:rPr>
              <a:t>2021</a:t>
            </a:r>
            <a:endParaRPr lang="fr-FR" sz="1600" noProof="1">
              <a:solidFill>
                <a:prstClr val="black"/>
              </a:solidFill>
              <a:latin typeface="Calibri" panose="020F0502020204030204"/>
            </a:endParaRPr>
          </a:p>
        </p:txBody>
      </p:sp>
      <p:sp>
        <p:nvSpPr>
          <p:cNvPr id="15" name="Text 12"/>
          <p:cNvSpPr/>
          <p:nvPr/>
        </p:nvSpPr>
        <p:spPr>
          <a:xfrm>
            <a:off x="7705344" y="2706624"/>
            <a:ext cx="3657600" cy="609600"/>
          </a:xfrm>
          <a:prstGeom prst="rect">
            <a:avLst/>
          </a:prstGeom>
          <a:noFill/>
          <a:ln/>
        </p:spPr>
        <p:txBody>
          <a:bodyPr wrap="square" lIns="0" tIns="0" rIns="0" bIns="0" rtlCol="0" anchor="t"/>
          <a:lstStyle/>
          <a:p>
            <a:pPr defTabSz="1219170"/>
            <a:r>
              <a:rPr lang="fr-FR" sz="1333" noProof="1">
                <a:solidFill>
                  <a:srgbClr val="1F2733"/>
                </a:solidFill>
                <a:latin typeface="Arial" pitchFamily="34" charset="0"/>
                <a:ea typeface="Arial" pitchFamily="34" charset="-122"/>
                <a:cs typeface="Arial" pitchFamily="34" charset="-120"/>
              </a:rPr>
              <a:t>Registre de transparence européen commun et « quasi obligatoire »</a:t>
            </a:r>
            <a:endParaRPr lang="fr-FR" sz="1333" noProof="1">
              <a:solidFill>
                <a:prstClr val="black"/>
              </a:solidFill>
              <a:latin typeface="Calibri" panose="020F0502020204030204"/>
            </a:endParaRPr>
          </a:p>
        </p:txBody>
      </p:sp>
      <p:sp>
        <p:nvSpPr>
          <p:cNvPr id="16" name="Shape 13"/>
          <p:cNvSpPr/>
          <p:nvPr/>
        </p:nvSpPr>
        <p:spPr>
          <a:xfrm>
            <a:off x="6595872" y="3462528"/>
            <a:ext cx="219456" cy="219456"/>
          </a:xfrm>
          <a:prstGeom prst="ellipse">
            <a:avLst/>
          </a:prstGeom>
          <a:solidFill>
            <a:srgbClr val="1E2761"/>
          </a:solidFill>
          <a:ln w="19050">
            <a:solidFill>
              <a:srgbClr val="B08D2E"/>
            </a:solidFill>
            <a:prstDash val="solid"/>
          </a:ln>
        </p:spPr>
        <p:txBody>
          <a:bodyPr/>
          <a:lstStyle/>
          <a:p>
            <a:pPr defTabSz="1219170"/>
            <a:endParaRPr lang="fr-FR" sz="2400" noProof="1">
              <a:solidFill>
                <a:prstClr val="black"/>
              </a:solidFill>
              <a:latin typeface="Calibri" panose="020F0502020204030204"/>
            </a:endParaRPr>
          </a:p>
        </p:txBody>
      </p:sp>
      <p:sp>
        <p:nvSpPr>
          <p:cNvPr id="17" name="Text 14"/>
          <p:cNvSpPr/>
          <p:nvPr/>
        </p:nvSpPr>
        <p:spPr>
          <a:xfrm>
            <a:off x="6925056" y="3377184"/>
            <a:ext cx="731520" cy="365760"/>
          </a:xfrm>
          <a:prstGeom prst="rect">
            <a:avLst/>
          </a:prstGeom>
          <a:noFill/>
          <a:ln/>
        </p:spPr>
        <p:txBody>
          <a:bodyPr wrap="square" lIns="0" tIns="0" rIns="0" bIns="0" rtlCol="0" anchor="ctr"/>
          <a:lstStyle/>
          <a:p>
            <a:pPr defTabSz="1219170"/>
            <a:r>
              <a:rPr lang="fr-FR" sz="1600" b="1" noProof="1">
                <a:solidFill>
                  <a:srgbClr val="1E2761"/>
                </a:solidFill>
                <a:latin typeface="Arial" pitchFamily="34" charset="0"/>
                <a:ea typeface="Arial" pitchFamily="34" charset="-122"/>
                <a:cs typeface="Arial" pitchFamily="34" charset="-120"/>
              </a:rPr>
              <a:t>2022</a:t>
            </a:r>
            <a:endParaRPr lang="fr-FR" sz="1600" noProof="1">
              <a:solidFill>
                <a:prstClr val="black"/>
              </a:solidFill>
              <a:latin typeface="Calibri" panose="020F0502020204030204"/>
            </a:endParaRPr>
          </a:p>
        </p:txBody>
      </p:sp>
      <p:sp>
        <p:nvSpPr>
          <p:cNvPr id="18" name="Text 15"/>
          <p:cNvSpPr/>
          <p:nvPr/>
        </p:nvSpPr>
        <p:spPr>
          <a:xfrm>
            <a:off x="7705344" y="3364992"/>
            <a:ext cx="3657600" cy="609600"/>
          </a:xfrm>
          <a:prstGeom prst="rect">
            <a:avLst/>
          </a:prstGeom>
          <a:noFill/>
          <a:ln/>
        </p:spPr>
        <p:txBody>
          <a:bodyPr wrap="square" lIns="0" tIns="0" rIns="0" bIns="0" rtlCol="0" anchor="t"/>
          <a:lstStyle/>
          <a:p>
            <a:pPr defTabSz="1219170"/>
            <a:r>
              <a:rPr lang="fr-FR" sz="1333" noProof="1">
                <a:solidFill>
                  <a:srgbClr val="1F2733"/>
                </a:solidFill>
                <a:latin typeface="Arial" pitchFamily="34" charset="0"/>
                <a:ea typeface="Arial" pitchFamily="34" charset="-122"/>
                <a:cs typeface="Arial" pitchFamily="34" charset="-120"/>
              </a:rPr>
              <a:t>Extension du répertoire HATVP aux principaux exécutifs locaux</a:t>
            </a:r>
            <a:endParaRPr lang="fr-FR" sz="1333" noProof="1">
              <a:solidFill>
                <a:prstClr val="black"/>
              </a:solidFill>
              <a:latin typeface="Calibri" panose="020F0502020204030204"/>
            </a:endParaRPr>
          </a:p>
        </p:txBody>
      </p:sp>
      <p:sp>
        <p:nvSpPr>
          <p:cNvPr id="19" name="Shape 16"/>
          <p:cNvSpPr/>
          <p:nvPr/>
        </p:nvSpPr>
        <p:spPr>
          <a:xfrm>
            <a:off x="6595872" y="4120896"/>
            <a:ext cx="219456" cy="219456"/>
          </a:xfrm>
          <a:prstGeom prst="ellipse">
            <a:avLst/>
          </a:prstGeom>
          <a:solidFill>
            <a:srgbClr val="1E2761"/>
          </a:solidFill>
          <a:ln w="19050">
            <a:solidFill>
              <a:srgbClr val="B08D2E"/>
            </a:solidFill>
            <a:prstDash val="solid"/>
          </a:ln>
        </p:spPr>
        <p:txBody>
          <a:bodyPr/>
          <a:lstStyle/>
          <a:p>
            <a:pPr defTabSz="1219170"/>
            <a:endParaRPr lang="fr-FR" sz="2400" noProof="1">
              <a:solidFill>
                <a:prstClr val="black"/>
              </a:solidFill>
              <a:latin typeface="Calibri" panose="020F0502020204030204"/>
            </a:endParaRPr>
          </a:p>
        </p:txBody>
      </p:sp>
      <p:sp>
        <p:nvSpPr>
          <p:cNvPr id="20" name="Text 17"/>
          <p:cNvSpPr/>
          <p:nvPr/>
        </p:nvSpPr>
        <p:spPr>
          <a:xfrm>
            <a:off x="6925056" y="4035552"/>
            <a:ext cx="731520" cy="365760"/>
          </a:xfrm>
          <a:prstGeom prst="rect">
            <a:avLst/>
          </a:prstGeom>
          <a:noFill/>
          <a:ln/>
        </p:spPr>
        <p:txBody>
          <a:bodyPr wrap="square" lIns="0" tIns="0" rIns="0" bIns="0" rtlCol="0" anchor="ctr"/>
          <a:lstStyle/>
          <a:p>
            <a:pPr defTabSz="1219170"/>
            <a:r>
              <a:rPr lang="fr-FR" sz="1600" b="1" noProof="1">
                <a:solidFill>
                  <a:srgbClr val="1E2761"/>
                </a:solidFill>
                <a:latin typeface="Arial" pitchFamily="34" charset="0"/>
                <a:ea typeface="Arial" pitchFamily="34" charset="-122"/>
                <a:cs typeface="Arial" pitchFamily="34" charset="-120"/>
              </a:rPr>
              <a:t>2024</a:t>
            </a:r>
            <a:endParaRPr lang="fr-FR" sz="1600" noProof="1">
              <a:solidFill>
                <a:prstClr val="black"/>
              </a:solidFill>
              <a:latin typeface="Calibri" panose="020F0502020204030204"/>
            </a:endParaRPr>
          </a:p>
        </p:txBody>
      </p:sp>
      <p:sp>
        <p:nvSpPr>
          <p:cNvPr id="21" name="Text 18"/>
          <p:cNvSpPr/>
          <p:nvPr/>
        </p:nvSpPr>
        <p:spPr>
          <a:xfrm>
            <a:off x="7705344" y="4023360"/>
            <a:ext cx="3657600" cy="609600"/>
          </a:xfrm>
          <a:prstGeom prst="rect">
            <a:avLst/>
          </a:prstGeom>
          <a:noFill/>
          <a:ln/>
        </p:spPr>
        <p:txBody>
          <a:bodyPr wrap="square" lIns="0" tIns="0" rIns="0" bIns="0" rtlCol="0" anchor="t"/>
          <a:lstStyle/>
          <a:p>
            <a:pPr defTabSz="1219170"/>
            <a:r>
              <a:rPr lang="fr-FR" sz="1333" noProof="1">
                <a:solidFill>
                  <a:srgbClr val="1F2733"/>
                </a:solidFill>
                <a:latin typeface="Arial" pitchFamily="34" charset="0"/>
                <a:ea typeface="Arial" pitchFamily="34" charset="-122"/>
                <a:cs typeface="Arial" pitchFamily="34" charset="-120"/>
              </a:rPr>
              <a:t>Loi anti-ingérences : nouveau répertoire d'influence étrangère (HATVP)</a:t>
            </a:r>
            <a:endParaRPr lang="fr-FR" sz="1333" noProof="1">
              <a:solidFill>
                <a:prstClr val="black"/>
              </a:solidFill>
              <a:latin typeface="Calibri" panose="020F0502020204030204"/>
            </a:endParaRPr>
          </a:p>
        </p:txBody>
      </p:sp>
      <p:sp>
        <p:nvSpPr>
          <p:cNvPr id="22" name="Shape 19"/>
          <p:cNvSpPr/>
          <p:nvPr/>
        </p:nvSpPr>
        <p:spPr>
          <a:xfrm>
            <a:off x="6595872" y="4779264"/>
            <a:ext cx="219456" cy="219456"/>
          </a:xfrm>
          <a:prstGeom prst="ellipse">
            <a:avLst/>
          </a:prstGeom>
          <a:solidFill>
            <a:srgbClr val="1E2761"/>
          </a:solidFill>
          <a:ln w="19050">
            <a:solidFill>
              <a:srgbClr val="B08D2E"/>
            </a:solidFill>
            <a:prstDash val="solid"/>
          </a:ln>
        </p:spPr>
        <p:txBody>
          <a:bodyPr/>
          <a:lstStyle/>
          <a:p>
            <a:pPr defTabSz="1219170"/>
            <a:endParaRPr lang="fr-FR" sz="2400" noProof="1">
              <a:solidFill>
                <a:prstClr val="black"/>
              </a:solidFill>
              <a:latin typeface="Calibri" panose="020F0502020204030204"/>
            </a:endParaRPr>
          </a:p>
        </p:txBody>
      </p:sp>
      <p:sp>
        <p:nvSpPr>
          <p:cNvPr id="23" name="Text 20"/>
          <p:cNvSpPr/>
          <p:nvPr/>
        </p:nvSpPr>
        <p:spPr>
          <a:xfrm>
            <a:off x="6925056" y="4693920"/>
            <a:ext cx="731520" cy="365760"/>
          </a:xfrm>
          <a:prstGeom prst="rect">
            <a:avLst/>
          </a:prstGeom>
          <a:noFill/>
          <a:ln/>
        </p:spPr>
        <p:txBody>
          <a:bodyPr wrap="square" lIns="0" tIns="0" rIns="0" bIns="0" rtlCol="0" anchor="ctr"/>
          <a:lstStyle/>
          <a:p>
            <a:pPr defTabSz="1219170"/>
            <a:r>
              <a:rPr lang="fr-FR" sz="1600" b="1" noProof="1">
                <a:solidFill>
                  <a:srgbClr val="1E2761"/>
                </a:solidFill>
                <a:latin typeface="Arial" pitchFamily="34" charset="0"/>
                <a:ea typeface="Arial" pitchFamily="34" charset="-122"/>
                <a:cs typeface="Arial" pitchFamily="34" charset="-120"/>
              </a:rPr>
              <a:t>2025</a:t>
            </a:r>
            <a:endParaRPr lang="fr-FR" sz="1600" noProof="1">
              <a:solidFill>
                <a:prstClr val="black"/>
              </a:solidFill>
              <a:latin typeface="Calibri" panose="020F0502020204030204"/>
            </a:endParaRPr>
          </a:p>
        </p:txBody>
      </p:sp>
      <p:sp>
        <p:nvSpPr>
          <p:cNvPr id="24" name="Text 21"/>
          <p:cNvSpPr/>
          <p:nvPr/>
        </p:nvSpPr>
        <p:spPr>
          <a:xfrm>
            <a:off x="7705344" y="4681728"/>
            <a:ext cx="3657600" cy="609600"/>
          </a:xfrm>
          <a:prstGeom prst="rect">
            <a:avLst/>
          </a:prstGeom>
          <a:noFill/>
          <a:ln/>
        </p:spPr>
        <p:txBody>
          <a:bodyPr wrap="square" lIns="0" tIns="0" rIns="0" bIns="0" rtlCol="0" anchor="t"/>
          <a:lstStyle/>
          <a:p>
            <a:pPr defTabSz="1219170"/>
            <a:r>
              <a:rPr lang="fr-FR" sz="1333" noProof="1">
                <a:solidFill>
                  <a:srgbClr val="1F2733"/>
                </a:solidFill>
                <a:latin typeface="Arial" pitchFamily="34" charset="0"/>
                <a:ea typeface="Arial" pitchFamily="34" charset="-122"/>
                <a:cs typeface="Arial" pitchFamily="34" charset="-120"/>
              </a:rPr>
              <a:t>Entrée en vigueur du répertoire « influence étrangère »</a:t>
            </a:r>
            <a:endParaRPr lang="fr-FR" sz="1333" noProof="1">
              <a:solidFill>
                <a:prstClr val="black"/>
              </a:solidFill>
              <a:latin typeface="Calibri" panose="020F0502020204030204"/>
            </a:endParaRPr>
          </a:p>
        </p:txBody>
      </p:sp>
      <p:sp>
        <p:nvSpPr>
          <p:cNvPr id="25" name="Shape 22"/>
          <p:cNvSpPr/>
          <p:nvPr/>
        </p:nvSpPr>
        <p:spPr>
          <a:xfrm>
            <a:off x="6595872" y="5437632"/>
            <a:ext cx="219456" cy="219456"/>
          </a:xfrm>
          <a:prstGeom prst="ellipse">
            <a:avLst/>
          </a:prstGeom>
          <a:solidFill>
            <a:srgbClr val="1E2761"/>
          </a:solidFill>
          <a:ln w="19050">
            <a:solidFill>
              <a:srgbClr val="B08D2E"/>
            </a:solidFill>
            <a:prstDash val="solid"/>
          </a:ln>
        </p:spPr>
        <p:txBody>
          <a:bodyPr/>
          <a:lstStyle/>
          <a:p>
            <a:pPr defTabSz="1219170"/>
            <a:endParaRPr lang="fr-FR" sz="2400" noProof="1">
              <a:solidFill>
                <a:prstClr val="black"/>
              </a:solidFill>
              <a:latin typeface="Calibri" panose="020F0502020204030204"/>
            </a:endParaRPr>
          </a:p>
        </p:txBody>
      </p:sp>
      <p:sp>
        <p:nvSpPr>
          <p:cNvPr id="26" name="Text 23"/>
          <p:cNvSpPr/>
          <p:nvPr/>
        </p:nvSpPr>
        <p:spPr>
          <a:xfrm>
            <a:off x="6925056" y="5352288"/>
            <a:ext cx="731520" cy="365760"/>
          </a:xfrm>
          <a:prstGeom prst="rect">
            <a:avLst/>
          </a:prstGeom>
          <a:noFill/>
          <a:ln/>
        </p:spPr>
        <p:txBody>
          <a:bodyPr wrap="square" lIns="0" tIns="0" rIns="0" bIns="0" rtlCol="0" anchor="ctr"/>
          <a:lstStyle/>
          <a:p>
            <a:pPr defTabSz="1219170"/>
            <a:r>
              <a:rPr lang="fr-FR" sz="1600" b="1" noProof="1">
                <a:solidFill>
                  <a:srgbClr val="1E2761"/>
                </a:solidFill>
                <a:latin typeface="Arial" pitchFamily="34" charset="0"/>
                <a:ea typeface="Arial" pitchFamily="34" charset="-122"/>
                <a:cs typeface="Arial" pitchFamily="34" charset="-120"/>
              </a:rPr>
              <a:t>2026</a:t>
            </a:r>
            <a:endParaRPr lang="fr-FR" sz="1600" noProof="1">
              <a:solidFill>
                <a:prstClr val="black"/>
              </a:solidFill>
              <a:latin typeface="Calibri" panose="020F0502020204030204"/>
            </a:endParaRPr>
          </a:p>
        </p:txBody>
      </p:sp>
      <p:sp>
        <p:nvSpPr>
          <p:cNvPr id="27" name="Text 24"/>
          <p:cNvSpPr/>
          <p:nvPr/>
        </p:nvSpPr>
        <p:spPr>
          <a:xfrm>
            <a:off x="7705344" y="5340096"/>
            <a:ext cx="3657600" cy="609600"/>
          </a:xfrm>
          <a:prstGeom prst="rect">
            <a:avLst/>
          </a:prstGeom>
          <a:noFill/>
          <a:ln/>
        </p:spPr>
        <p:txBody>
          <a:bodyPr wrap="square" lIns="0" tIns="0" rIns="0" bIns="0" rtlCol="0" anchor="t"/>
          <a:lstStyle/>
          <a:p>
            <a:pPr defTabSz="1219170"/>
            <a:r>
              <a:rPr lang="fr-FR" sz="1333" noProof="1">
                <a:solidFill>
                  <a:srgbClr val="1F2733"/>
                </a:solidFill>
                <a:latin typeface="Arial" pitchFamily="34" charset="0"/>
                <a:ea typeface="Arial" pitchFamily="34" charset="-122"/>
                <a:cs typeface="Arial" pitchFamily="34" charset="-120"/>
              </a:rPr>
              <a:t>Nouvelles lignes directrices HATVP ; codes AN / Sénat actualisés</a:t>
            </a:r>
            <a:endParaRPr lang="fr-FR" sz="1333" noProof="1">
              <a:solidFill>
                <a:prstClr val="black"/>
              </a:solidFill>
              <a:latin typeface="Calibri" panose="020F0502020204030204"/>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670560" y="365760"/>
            <a:ext cx="10972800" cy="365760"/>
          </a:xfrm>
          <a:prstGeom prst="rect">
            <a:avLst/>
          </a:prstGeom>
          <a:noFill/>
          <a:ln/>
        </p:spPr>
        <p:txBody>
          <a:bodyPr wrap="square" lIns="0" tIns="0" rIns="0" bIns="0" rtlCol="0" anchor="ctr"/>
          <a:lstStyle/>
          <a:p>
            <a:pPr defTabSz="1219170"/>
            <a:r>
              <a:rPr lang="fr-FR" sz="1467" b="1" kern="0" spc="267" noProof="1">
                <a:solidFill>
                  <a:srgbClr val="B08D2E"/>
                </a:solidFill>
                <a:latin typeface="Arial" pitchFamily="34" charset="0"/>
                <a:ea typeface="Arial" pitchFamily="34" charset="-122"/>
                <a:cs typeface="Arial" pitchFamily="34" charset="-120"/>
              </a:rPr>
              <a:t>PARTIES V &amp; VI — SOCIÉTÉ CIVILE ET INTÉRÊT GÉNÉRAL</a:t>
            </a:r>
            <a:endParaRPr lang="fr-FR" sz="1467" noProof="1">
              <a:solidFill>
                <a:prstClr val="black"/>
              </a:solidFill>
              <a:latin typeface="Calibri" panose="020F0502020204030204"/>
            </a:endParaRPr>
          </a:p>
        </p:txBody>
      </p:sp>
      <p:sp>
        <p:nvSpPr>
          <p:cNvPr id="3" name="Text 1"/>
          <p:cNvSpPr/>
          <p:nvPr/>
        </p:nvSpPr>
        <p:spPr>
          <a:xfrm>
            <a:off x="670560" y="707136"/>
            <a:ext cx="11216640" cy="1097280"/>
          </a:xfrm>
          <a:prstGeom prst="rect">
            <a:avLst/>
          </a:prstGeom>
          <a:noFill/>
          <a:ln/>
        </p:spPr>
        <p:txBody>
          <a:bodyPr wrap="square" lIns="0" tIns="0" rIns="0" bIns="0" rtlCol="0" anchor="t"/>
          <a:lstStyle/>
          <a:p>
            <a:pPr defTabSz="1219170"/>
            <a:r>
              <a:rPr lang="fr-FR" sz="3333" b="1" noProof="1">
                <a:solidFill>
                  <a:srgbClr val="FFFFFF"/>
                </a:solidFill>
                <a:latin typeface="Arial" pitchFamily="34" charset="0"/>
                <a:ea typeface="Arial" pitchFamily="34" charset="-122"/>
                <a:cs typeface="Arial" pitchFamily="34" charset="-120"/>
              </a:rPr>
              <a:t>Société civile et intérêt général</a:t>
            </a:r>
            <a:endParaRPr lang="fr-FR" sz="3333" noProof="1">
              <a:solidFill>
                <a:prstClr val="black"/>
              </a:solidFill>
              <a:latin typeface="Calibri" panose="020F0502020204030204"/>
            </a:endParaRPr>
          </a:p>
        </p:txBody>
      </p:sp>
      <p:sp>
        <p:nvSpPr>
          <p:cNvPr id="4" name="Text 2"/>
          <p:cNvSpPr/>
          <p:nvPr/>
        </p:nvSpPr>
        <p:spPr>
          <a:xfrm>
            <a:off x="11399520" y="6315456"/>
            <a:ext cx="487680" cy="365760"/>
          </a:xfrm>
          <a:prstGeom prst="rect">
            <a:avLst/>
          </a:prstGeom>
          <a:noFill/>
          <a:ln/>
        </p:spPr>
        <p:txBody>
          <a:bodyPr wrap="square" lIns="0" tIns="0" rIns="0" bIns="0" rtlCol="0" anchor="ctr"/>
          <a:lstStyle/>
          <a:p>
            <a:pPr algn="r" defTabSz="1219170"/>
            <a:r>
              <a:rPr lang="fr-FR" sz="1333" noProof="1">
                <a:solidFill>
                  <a:srgbClr val="CADCFC"/>
                </a:solidFill>
                <a:latin typeface="Arial" pitchFamily="34" charset="0"/>
                <a:ea typeface="Arial" pitchFamily="34" charset="-122"/>
                <a:cs typeface="Arial" pitchFamily="34" charset="-120"/>
              </a:rPr>
              <a:t>12</a:t>
            </a:r>
            <a:endParaRPr lang="fr-FR" sz="1333" noProof="1">
              <a:solidFill>
                <a:prstClr val="black"/>
              </a:solidFill>
              <a:latin typeface="Calibri" panose="020F0502020204030204"/>
            </a:endParaRPr>
          </a:p>
        </p:txBody>
      </p:sp>
      <p:sp>
        <p:nvSpPr>
          <p:cNvPr id="5" name="Shape 3"/>
          <p:cNvSpPr/>
          <p:nvPr/>
        </p:nvSpPr>
        <p:spPr>
          <a:xfrm>
            <a:off x="670560" y="1950720"/>
            <a:ext cx="5364480" cy="4267200"/>
          </a:xfrm>
          <a:prstGeom prst="roundRect">
            <a:avLst>
              <a:gd name="adj" fmla="val 2000"/>
            </a:avLst>
          </a:prstGeom>
          <a:solidFill>
            <a:srgbClr val="FFFFFF"/>
          </a:solidFill>
          <a:ln w="12700">
            <a:solidFill>
              <a:srgbClr val="E3E6EF"/>
            </a:solidFill>
            <a:prstDash val="solid"/>
          </a:ln>
          <a:effectLst>
            <a:outerShdw blurRad="88900" dist="38100" dir="5400000" algn="bl" rotWithShape="0">
              <a:srgbClr val="000000">
                <a:alpha val="18000"/>
              </a:srgbClr>
            </a:outerShdw>
          </a:effectLst>
        </p:spPr>
        <p:txBody>
          <a:bodyPr/>
          <a:lstStyle/>
          <a:p>
            <a:pPr defTabSz="1219170"/>
            <a:endParaRPr lang="fr-FR" sz="2400" noProof="1">
              <a:solidFill>
                <a:prstClr val="black"/>
              </a:solidFill>
              <a:latin typeface="Calibri" panose="020F0502020204030204"/>
            </a:endParaRPr>
          </a:p>
        </p:txBody>
      </p:sp>
      <p:sp>
        <p:nvSpPr>
          <p:cNvPr id="6" name="Shape 4"/>
          <p:cNvSpPr/>
          <p:nvPr/>
        </p:nvSpPr>
        <p:spPr>
          <a:xfrm>
            <a:off x="914400" y="2170176"/>
            <a:ext cx="585216" cy="585216"/>
          </a:xfrm>
          <a:prstGeom prst="ellipse">
            <a:avLst/>
          </a:prstGeom>
          <a:solidFill>
            <a:srgbClr val="1E2761"/>
          </a:solidFill>
          <a:ln/>
        </p:spPr>
        <p:txBody>
          <a:bodyPr/>
          <a:lstStyle/>
          <a:p>
            <a:pPr defTabSz="1219170"/>
            <a:endParaRPr lang="fr-FR" sz="2400" noProof="1">
              <a:solidFill>
                <a:prstClr val="black"/>
              </a:solidFill>
              <a:latin typeface="Calibri" panose="020F0502020204030204"/>
            </a:endParaRPr>
          </a:p>
        </p:txBody>
      </p:sp>
      <p:pic>
        <p:nvPicPr>
          <p:cNvPr id="7" name="Image 0" descr="preencoded.png"/>
          <p:cNvPicPr>
            <a:picLocks noChangeAspect="1"/>
          </p:cNvPicPr>
          <p:nvPr/>
        </p:nvPicPr>
        <p:blipFill>
          <a:blip r:embed="rId4"/>
          <a:stretch>
            <a:fillRect/>
          </a:stretch>
        </p:blipFill>
        <p:spPr>
          <a:xfrm>
            <a:off x="1066556" y="2322332"/>
            <a:ext cx="280904" cy="280904"/>
          </a:xfrm>
          <a:prstGeom prst="rect">
            <a:avLst/>
          </a:prstGeom>
        </p:spPr>
      </p:pic>
      <p:sp>
        <p:nvSpPr>
          <p:cNvPr id="8" name="Text 5"/>
          <p:cNvSpPr/>
          <p:nvPr/>
        </p:nvSpPr>
        <p:spPr>
          <a:xfrm>
            <a:off x="1658112" y="2194560"/>
            <a:ext cx="4145280" cy="536448"/>
          </a:xfrm>
          <a:prstGeom prst="rect">
            <a:avLst/>
          </a:prstGeom>
          <a:noFill/>
          <a:ln/>
        </p:spPr>
        <p:txBody>
          <a:bodyPr wrap="square" lIns="0" tIns="0" rIns="0" bIns="0" rtlCol="0" anchor="ctr"/>
          <a:lstStyle/>
          <a:p>
            <a:pPr defTabSz="1219170"/>
            <a:r>
              <a:rPr lang="fr-FR" b="1" noProof="1">
                <a:solidFill>
                  <a:srgbClr val="1E2761"/>
                </a:solidFill>
                <a:latin typeface="Arial" pitchFamily="34" charset="0"/>
                <a:ea typeface="Arial" pitchFamily="34" charset="-122"/>
                <a:cs typeface="Arial" pitchFamily="34" charset="-120"/>
              </a:rPr>
              <a:t>La société civile, actrice du lobbying</a:t>
            </a:r>
            <a:endParaRPr lang="fr-FR" noProof="1">
              <a:solidFill>
                <a:prstClr val="black"/>
              </a:solidFill>
              <a:latin typeface="Calibri" panose="020F0502020204030204"/>
            </a:endParaRPr>
          </a:p>
        </p:txBody>
      </p:sp>
      <p:sp>
        <p:nvSpPr>
          <p:cNvPr id="9" name="Text 6"/>
          <p:cNvSpPr/>
          <p:nvPr/>
        </p:nvSpPr>
        <p:spPr>
          <a:xfrm>
            <a:off x="999744" y="2852928"/>
            <a:ext cx="4815840" cy="3291840"/>
          </a:xfrm>
          <a:prstGeom prst="rect">
            <a:avLst/>
          </a:prstGeom>
          <a:noFill/>
          <a:ln/>
        </p:spPr>
        <p:txBody>
          <a:bodyPr wrap="square" lIns="0" tIns="0" rIns="0" bIns="0" rtlCol="0" anchor="t"/>
          <a:lstStyle/>
          <a:p>
            <a:pPr marL="457189" indent="-457189" defTabSz="1219170">
              <a:spcAft>
                <a:spcPts val="933"/>
              </a:spcAft>
              <a:buSzPct val="100000"/>
              <a:buFontTx/>
              <a:buChar char="•"/>
            </a:pPr>
            <a:r>
              <a:rPr lang="fr-FR" sz="1467" noProof="1">
                <a:solidFill>
                  <a:srgbClr val="1F2733"/>
                </a:solidFill>
                <a:latin typeface="Arial" pitchFamily="34" charset="0"/>
                <a:ea typeface="Arial" pitchFamily="34" charset="-122"/>
                <a:cs typeface="Arial" pitchFamily="34" charset="-120"/>
              </a:rPr>
              <a:t>ONG, associations, fondations, think tanks, syndicats : représentants d'intérêts au sens de la loi</a:t>
            </a:r>
            <a:endParaRPr lang="fr-FR" sz="1467" noProof="1">
              <a:solidFill>
                <a:prstClr val="black"/>
              </a:solidFill>
              <a:latin typeface="Calibri" panose="020F0502020204030204"/>
            </a:endParaRPr>
          </a:p>
          <a:p>
            <a:pPr marL="457189" indent="-457189" defTabSz="1219170">
              <a:spcAft>
                <a:spcPts val="933"/>
              </a:spcAft>
              <a:buSzPct val="100000"/>
              <a:buFontTx/>
              <a:buChar char="•"/>
            </a:pPr>
            <a:r>
              <a:rPr lang="fr-FR" sz="1467" noProof="1">
                <a:solidFill>
                  <a:srgbClr val="1F2733"/>
                </a:solidFill>
                <a:latin typeface="Arial" pitchFamily="34" charset="0"/>
                <a:ea typeface="Arial" pitchFamily="34" charset="-122"/>
                <a:cs typeface="Arial" pitchFamily="34" charset="-120"/>
              </a:rPr>
              <a:t>Le critère est l'activité d'influence, pas le but lucratif : le plaidoyer associatif est du lobbying</a:t>
            </a:r>
            <a:endParaRPr lang="fr-FR" sz="1467" noProof="1">
              <a:solidFill>
                <a:prstClr val="black"/>
              </a:solidFill>
              <a:latin typeface="Calibri" panose="020F0502020204030204"/>
            </a:endParaRPr>
          </a:p>
          <a:p>
            <a:pPr marL="457189" indent="-457189" defTabSz="1219170">
              <a:spcAft>
                <a:spcPts val="933"/>
              </a:spcAft>
              <a:buSzPct val="100000"/>
              <a:buFontTx/>
              <a:buChar char="•"/>
            </a:pPr>
            <a:r>
              <a:rPr lang="fr-FR" sz="1467" noProof="1">
                <a:solidFill>
                  <a:srgbClr val="1F2733"/>
                </a:solidFill>
                <a:latin typeface="Arial" pitchFamily="34" charset="0"/>
                <a:ea typeface="Arial" pitchFamily="34" charset="-122"/>
                <a:cs typeface="Arial" pitchFamily="34" charset="-120"/>
              </a:rPr>
              <a:t>Asymétrie de moyens, mais forte capacité à mobiliser l'opinion ; contre-pouvoirs (Transparency International…)</a:t>
            </a:r>
            <a:endParaRPr lang="fr-FR" sz="1467" noProof="1">
              <a:solidFill>
                <a:prstClr val="black"/>
              </a:solidFill>
              <a:latin typeface="Calibri" panose="020F0502020204030204"/>
            </a:endParaRPr>
          </a:p>
          <a:p>
            <a:pPr marL="457189" indent="-457189" defTabSz="1219170">
              <a:spcAft>
                <a:spcPts val="933"/>
              </a:spcAft>
              <a:buSzPct val="100000"/>
              <a:buFontTx/>
              <a:buChar char="•"/>
            </a:pPr>
            <a:r>
              <a:rPr lang="fr-FR" sz="1467" noProof="1">
                <a:solidFill>
                  <a:srgbClr val="1F2733"/>
                </a:solidFill>
                <a:latin typeface="Arial" pitchFamily="34" charset="0"/>
                <a:ea typeface="Arial" pitchFamily="34" charset="-122"/>
                <a:cs typeface="Arial" pitchFamily="34" charset="-120"/>
              </a:rPr>
              <a:t>Outils : consultations en ligne, pétitions, open data du répertoire HATVP</a:t>
            </a:r>
            <a:endParaRPr lang="fr-FR" sz="1467" noProof="1">
              <a:solidFill>
                <a:prstClr val="black"/>
              </a:solidFill>
              <a:latin typeface="Calibri" panose="020F0502020204030204"/>
            </a:endParaRPr>
          </a:p>
        </p:txBody>
      </p:sp>
      <p:sp>
        <p:nvSpPr>
          <p:cNvPr id="10" name="Shape 7"/>
          <p:cNvSpPr/>
          <p:nvPr/>
        </p:nvSpPr>
        <p:spPr>
          <a:xfrm>
            <a:off x="6156960" y="1950720"/>
            <a:ext cx="5364480" cy="2499360"/>
          </a:xfrm>
          <a:prstGeom prst="roundRect">
            <a:avLst>
              <a:gd name="adj" fmla="val 3415"/>
            </a:avLst>
          </a:prstGeom>
          <a:solidFill>
            <a:srgbClr val="FFFFFF"/>
          </a:solidFill>
          <a:ln w="12700">
            <a:solidFill>
              <a:srgbClr val="E3E6EF"/>
            </a:solidFill>
            <a:prstDash val="solid"/>
          </a:ln>
          <a:effectLst>
            <a:outerShdw blurRad="88900" dist="38100" dir="5400000" algn="bl" rotWithShape="0">
              <a:srgbClr val="000000">
                <a:alpha val="18000"/>
              </a:srgbClr>
            </a:outerShdw>
          </a:effectLst>
        </p:spPr>
        <p:txBody>
          <a:bodyPr/>
          <a:lstStyle/>
          <a:p>
            <a:pPr defTabSz="1219170"/>
            <a:endParaRPr lang="fr-FR" sz="2400" noProof="1">
              <a:solidFill>
                <a:prstClr val="black"/>
              </a:solidFill>
              <a:latin typeface="Calibri" panose="020F0502020204030204"/>
            </a:endParaRPr>
          </a:p>
        </p:txBody>
      </p:sp>
      <p:sp>
        <p:nvSpPr>
          <p:cNvPr id="11" name="Shape 8"/>
          <p:cNvSpPr/>
          <p:nvPr/>
        </p:nvSpPr>
        <p:spPr>
          <a:xfrm>
            <a:off x="6400800" y="2121408"/>
            <a:ext cx="536448" cy="536448"/>
          </a:xfrm>
          <a:prstGeom prst="ellipse">
            <a:avLst/>
          </a:prstGeom>
          <a:solidFill>
            <a:srgbClr val="1E2761"/>
          </a:solidFill>
          <a:ln/>
        </p:spPr>
        <p:txBody>
          <a:bodyPr/>
          <a:lstStyle/>
          <a:p>
            <a:pPr defTabSz="1219170"/>
            <a:endParaRPr lang="fr-FR" sz="2400" noProof="1">
              <a:solidFill>
                <a:prstClr val="black"/>
              </a:solidFill>
              <a:latin typeface="Calibri" panose="020F0502020204030204"/>
            </a:endParaRPr>
          </a:p>
        </p:txBody>
      </p:sp>
      <p:pic>
        <p:nvPicPr>
          <p:cNvPr id="12" name="Image 1" descr="preencoded.png"/>
          <p:cNvPicPr>
            <a:picLocks noChangeAspect="1"/>
          </p:cNvPicPr>
          <p:nvPr/>
        </p:nvPicPr>
        <p:blipFill>
          <a:blip r:embed="rId5"/>
          <a:stretch>
            <a:fillRect/>
          </a:stretch>
        </p:blipFill>
        <p:spPr>
          <a:xfrm>
            <a:off x="6540277" y="2260885"/>
            <a:ext cx="257495" cy="257495"/>
          </a:xfrm>
          <a:prstGeom prst="rect">
            <a:avLst/>
          </a:prstGeom>
        </p:spPr>
      </p:pic>
      <p:sp>
        <p:nvSpPr>
          <p:cNvPr id="13" name="Text 9"/>
          <p:cNvSpPr/>
          <p:nvPr/>
        </p:nvSpPr>
        <p:spPr>
          <a:xfrm>
            <a:off x="7071360" y="2121408"/>
            <a:ext cx="4267200" cy="487680"/>
          </a:xfrm>
          <a:prstGeom prst="rect">
            <a:avLst/>
          </a:prstGeom>
          <a:noFill/>
          <a:ln/>
        </p:spPr>
        <p:txBody>
          <a:bodyPr wrap="square" lIns="0" tIns="0" rIns="0" bIns="0" rtlCol="0" anchor="ctr"/>
          <a:lstStyle/>
          <a:p>
            <a:pPr defTabSz="1219170"/>
            <a:r>
              <a:rPr lang="fr-FR" sz="1733" b="1" noProof="1">
                <a:solidFill>
                  <a:srgbClr val="1E2761"/>
                </a:solidFill>
                <a:latin typeface="Arial" pitchFamily="34" charset="0"/>
                <a:ea typeface="Arial" pitchFamily="34" charset="-122"/>
                <a:cs typeface="Arial" pitchFamily="34" charset="-120"/>
              </a:rPr>
              <a:t>L'intérêt général : apports &amp; risques</a:t>
            </a:r>
            <a:endParaRPr lang="fr-FR" sz="1733" noProof="1">
              <a:solidFill>
                <a:prstClr val="black"/>
              </a:solidFill>
              <a:latin typeface="Calibri" panose="020F0502020204030204"/>
            </a:endParaRPr>
          </a:p>
        </p:txBody>
      </p:sp>
      <p:sp>
        <p:nvSpPr>
          <p:cNvPr id="14" name="Text 10"/>
          <p:cNvSpPr/>
          <p:nvPr/>
        </p:nvSpPr>
        <p:spPr>
          <a:xfrm>
            <a:off x="6461760" y="2706624"/>
            <a:ext cx="4815840" cy="1645920"/>
          </a:xfrm>
          <a:prstGeom prst="rect">
            <a:avLst/>
          </a:prstGeom>
          <a:noFill/>
          <a:ln/>
        </p:spPr>
        <p:txBody>
          <a:bodyPr wrap="square" lIns="0" tIns="0" rIns="0" bIns="0" rtlCol="0" anchor="t"/>
          <a:lstStyle/>
          <a:p>
            <a:pPr defTabSz="1219170">
              <a:spcAft>
                <a:spcPts val="800"/>
              </a:spcAft>
            </a:pPr>
            <a:r>
              <a:rPr lang="fr-FR" sz="1440" b="1" noProof="1">
                <a:solidFill>
                  <a:srgbClr val="1E2761"/>
                </a:solidFill>
                <a:latin typeface="Arial" pitchFamily="34" charset="0"/>
                <a:ea typeface="Arial" pitchFamily="34" charset="-122"/>
                <a:cs typeface="Arial" pitchFamily="34" charset="-120"/>
              </a:rPr>
              <a:t>Apports : </a:t>
            </a:r>
            <a:r>
              <a:rPr lang="fr-FR" sz="1440" noProof="1">
                <a:solidFill>
                  <a:srgbClr val="1F2733"/>
                </a:solidFill>
                <a:latin typeface="Arial" pitchFamily="34" charset="0"/>
                <a:ea typeface="Arial" pitchFamily="34" charset="-122"/>
                <a:cs typeface="Arial" pitchFamily="34" charset="-120"/>
              </a:rPr>
              <a:t>expertise et données, meilleure norme, expression pluraliste des intérêts</a:t>
            </a:r>
            <a:endParaRPr lang="fr-FR" sz="1440" noProof="1">
              <a:solidFill>
                <a:prstClr val="black"/>
              </a:solidFill>
              <a:latin typeface="Calibri" panose="020F0502020204030204"/>
            </a:endParaRPr>
          </a:p>
          <a:p>
            <a:pPr defTabSz="1219170">
              <a:spcAft>
                <a:spcPts val="800"/>
              </a:spcAft>
            </a:pPr>
            <a:r>
              <a:rPr lang="fr-FR" sz="1440" b="1" noProof="1">
                <a:solidFill>
                  <a:srgbClr val="8A2F2F"/>
                </a:solidFill>
                <a:latin typeface="Arial" pitchFamily="34" charset="0"/>
                <a:ea typeface="Arial" pitchFamily="34" charset="-122"/>
                <a:cs typeface="Arial" pitchFamily="34" charset="-120"/>
              </a:rPr>
              <a:t>Risques : </a:t>
            </a:r>
            <a:r>
              <a:rPr lang="fr-FR" sz="1440" noProof="1">
                <a:solidFill>
                  <a:srgbClr val="1F2733"/>
                </a:solidFill>
                <a:latin typeface="Arial" pitchFamily="34" charset="0"/>
                <a:ea typeface="Arial" pitchFamily="34" charset="-122"/>
                <a:cs typeface="Arial" pitchFamily="34" charset="-120"/>
              </a:rPr>
              <a:t>capture de la décision, inégalité d'accès, conflits d'intérêts, pantouflage, défiance</a:t>
            </a:r>
            <a:endParaRPr lang="fr-FR" sz="1440" noProof="1">
              <a:solidFill>
                <a:prstClr val="black"/>
              </a:solidFill>
              <a:latin typeface="Calibri" panose="020F0502020204030204"/>
            </a:endParaRPr>
          </a:p>
        </p:txBody>
      </p:sp>
      <p:sp>
        <p:nvSpPr>
          <p:cNvPr id="15" name="Shape 11"/>
          <p:cNvSpPr/>
          <p:nvPr/>
        </p:nvSpPr>
        <p:spPr>
          <a:xfrm>
            <a:off x="6156960" y="4608576"/>
            <a:ext cx="5364480" cy="1609344"/>
          </a:xfrm>
          <a:prstGeom prst="roundRect">
            <a:avLst>
              <a:gd name="adj" fmla="val 5303"/>
            </a:avLst>
          </a:prstGeom>
          <a:solidFill>
            <a:srgbClr val="1E2761"/>
          </a:solidFill>
          <a:ln/>
          <a:effectLst>
            <a:outerShdw blurRad="88900" dist="38100" dir="5400000" algn="bl" rotWithShape="0">
              <a:srgbClr val="000000">
                <a:alpha val="18000"/>
              </a:srgbClr>
            </a:outerShdw>
          </a:effectLst>
        </p:spPr>
        <p:txBody>
          <a:bodyPr/>
          <a:lstStyle/>
          <a:p>
            <a:pPr defTabSz="1219170"/>
            <a:endParaRPr lang="fr-FR" sz="2400" noProof="1">
              <a:solidFill>
                <a:prstClr val="black"/>
              </a:solidFill>
              <a:latin typeface="Calibri" panose="020F0502020204030204"/>
            </a:endParaRPr>
          </a:p>
        </p:txBody>
      </p:sp>
      <p:sp>
        <p:nvSpPr>
          <p:cNvPr id="16" name="Text 12"/>
          <p:cNvSpPr/>
          <p:nvPr/>
        </p:nvSpPr>
        <p:spPr>
          <a:xfrm>
            <a:off x="6461760" y="4657344"/>
            <a:ext cx="4754880" cy="1524000"/>
          </a:xfrm>
          <a:prstGeom prst="rect">
            <a:avLst/>
          </a:prstGeom>
          <a:noFill/>
          <a:ln/>
        </p:spPr>
        <p:txBody>
          <a:bodyPr wrap="square" lIns="0" tIns="0" rIns="0" bIns="0" rtlCol="0" anchor="ctr"/>
          <a:lstStyle/>
          <a:p>
            <a:pPr defTabSz="1219170"/>
            <a:r>
              <a:rPr lang="fr-FR" sz="1467" b="1" noProof="1">
                <a:solidFill>
                  <a:srgbClr val="B08D2E"/>
                </a:solidFill>
                <a:latin typeface="Arial" pitchFamily="34" charset="0"/>
                <a:ea typeface="Arial" pitchFamily="34" charset="-122"/>
                <a:cs typeface="Arial" pitchFamily="34" charset="-120"/>
              </a:rPr>
              <a:t>Deux traditions en tension : </a:t>
            </a:r>
            <a:r>
              <a:rPr lang="fr-FR" sz="1467" noProof="1">
                <a:solidFill>
                  <a:srgbClr val="FFFFFF"/>
                </a:solidFill>
                <a:latin typeface="Arial" pitchFamily="34" charset="0"/>
                <a:ea typeface="Arial" pitchFamily="34" charset="-122"/>
                <a:cs typeface="Arial" pitchFamily="34" charset="-120"/>
              </a:rPr>
              <a:t>l'intérêt général transcendant défini par l'État, et l'approche pluraliste née de la confrontation des intérêts. Le droit français choisit une voie médiane — ne pas interdire, mais tracer : transparence, déontologie, empreinte normative.</a:t>
            </a:r>
            <a:endParaRPr lang="fr-FR" sz="1467" noProof="1">
              <a:solidFill>
                <a:prstClr val="black"/>
              </a:solidFill>
              <a:latin typeface="Calibri" panose="020F0502020204030204"/>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670560" y="365760"/>
            <a:ext cx="10972800" cy="365760"/>
          </a:xfrm>
          <a:prstGeom prst="rect">
            <a:avLst/>
          </a:prstGeom>
          <a:noFill/>
          <a:ln/>
        </p:spPr>
        <p:txBody>
          <a:bodyPr wrap="square" lIns="0" tIns="0" rIns="0" bIns="0" rtlCol="0" anchor="ctr"/>
          <a:lstStyle/>
          <a:p>
            <a:pPr defTabSz="1219170"/>
            <a:r>
              <a:rPr lang="fr-FR" sz="1467" b="1" kern="0" spc="267" noProof="1">
                <a:solidFill>
                  <a:srgbClr val="B08D2E"/>
                </a:solidFill>
                <a:latin typeface="Arial" pitchFamily="34" charset="0"/>
                <a:ea typeface="Arial" pitchFamily="34" charset="-122"/>
                <a:cs typeface="Arial" pitchFamily="34" charset="-120"/>
              </a:rPr>
              <a:t>CONCLUSION</a:t>
            </a:r>
            <a:endParaRPr lang="fr-FR" sz="1467" noProof="1">
              <a:solidFill>
                <a:prstClr val="black"/>
              </a:solidFill>
              <a:latin typeface="Calibri" panose="020F0502020204030204"/>
            </a:endParaRPr>
          </a:p>
        </p:txBody>
      </p:sp>
      <p:sp>
        <p:nvSpPr>
          <p:cNvPr id="3" name="Text 1"/>
          <p:cNvSpPr/>
          <p:nvPr/>
        </p:nvSpPr>
        <p:spPr>
          <a:xfrm>
            <a:off x="670560" y="707136"/>
            <a:ext cx="11216640" cy="1097280"/>
          </a:xfrm>
          <a:prstGeom prst="rect">
            <a:avLst/>
          </a:prstGeom>
          <a:noFill/>
          <a:ln/>
        </p:spPr>
        <p:txBody>
          <a:bodyPr wrap="square" lIns="0" tIns="0" rIns="0" bIns="0" rtlCol="0" anchor="t"/>
          <a:lstStyle/>
          <a:p>
            <a:pPr defTabSz="1219170"/>
            <a:r>
              <a:rPr lang="fr-FR" sz="3333" b="1" noProof="1">
                <a:solidFill>
                  <a:srgbClr val="FFFFFF"/>
                </a:solidFill>
                <a:latin typeface="Arial" pitchFamily="34" charset="0"/>
                <a:ea typeface="Arial" pitchFamily="34" charset="-122"/>
                <a:cs typeface="Arial" pitchFamily="34" charset="-120"/>
              </a:rPr>
              <a:t>Ce qu'il faut retenir pour la pratique</a:t>
            </a:r>
            <a:endParaRPr lang="fr-FR" sz="3333" noProof="1">
              <a:solidFill>
                <a:prstClr val="black"/>
              </a:solidFill>
              <a:latin typeface="Calibri" panose="020F0502020204030204"/>
            </a:endParaRPr>
          </a:p>
        </p:txBody>
      </p:sp>
      <p:sp>
        <p:nvSpPr>
          <p:cNvPr id="4" name="Text 2"/>
          <p:cNvSpPr/>
          <p:nvPr/>
        </p:nvSpPr>
        <p:spPr>
          <a:xfrm>
            <a:off x="11399520" y="6315456"/>
            <a:ext cx="487680" cy="365760"/>
          </a:xfrm>
          <a:prstGeom prst="rect">
            <a:avLst/>
          </a:prstGeom>
          <a:noFill/>
          <a:ln/>
        </p:spPr>
        <p:txBody>
          <a:bodyPr wrap="square" lIns="0" tIns="0" rIns="0" bIns="0" rtlCol="0" anchor="ctr"/>
          <a:lstStyle/>
          <a:p>
            <a:pPr algn="r" defTabSz="1219170"/>
            <a:r>
              <a:rPr lang="fr-FR" sz="1333" noProof="1">
                <a:solidFill>
                  <a:srgbClr val="CADCFC"/>
                </a:solidFill>
                <a:latin typeface="Arial" pitchFamily="34" charset="0"/>
                <a:ea typeface="Arial" pitchFamily="34" charset="-122"/>
                <a:cs typeface="Arial" pitchFamily="34" charset="-120"/>
              </a:rPr>
              <a:t>13</a:t>
            </a:r>
            <a:endParaRPr lang="fr-FR" sz="1333" noProof="1">
              <a:solidFill>
                <a:prstClr val="black"/>
              </a:solidFill>
              <a:latin typeface="Calibri" panose="020F0502020204030204"/>
            </a:endParaRPr>
          </a:p>
        </p:txBody>
      </p:sp>
      <p:sp>
        <p:nvSpPr>
          <p:cNvPr id="5" name="Shape 3"/>
          <p:cNvSpPr/>
          <p:nvPr/>
        </p:nvSpPr>
        <p:spPr>
          <a:xfrm>
            <a:off x="670560" y="1975104"/>
            <a:ext cx="10850880" cy="804672"/>
          </a:xfrm>
          <a:prstGeom prst="roundRect">
            <a:avLst>
              <a:gd name="adj" fmla="val 10606"/>
            </a:avLst>
          </a:prstGeom>
          <a:solidFill>
            <a:srgbClr val="FFFFFF"/>
          </a:solidFill>
          <a:ln w="12700">
            <a:solidFill>
              <a:srgbClr val="E3E6EF"/>
            </a:solidFill>
            <a:prstDash val="solid"/>
          </a:ln>
          <a:effectLst>
            <a:outerShdw blurRad="88900" dist="38100" dir="5400000" algn="bl" rotWithShape="0">
              <a:srgbClr val="000000">
                <a:alpha val="18000"/>
              </a:srgbClr>
            </a:outerShdw>
          </a:effectLst>
        </p:spPr>
        <p:txBody>
          <a:bodyPr/>
          <a:lstStyle/>
          <a:p>
            <a:pPr defTabSz="1219170"/>
            <a:endParaRPr lang="fr-FR" sz="2400" noProof="1">
              <a:solidFill>
                <a:prstClr val="black"/>
              </a:solidFill>
              <a:latin typeface="Calibri" panose="020F0502020204030204"/>
            </a:endParaRPr>
          </a:p>
        </p:txBody>
      </p:sp>
      <p:sp>
        <p:nvSpPr>
          <p:cNvPr id="6" name="Shape 4"/>
          <p:cNvSpPr/>
          <p:nvPr/>
        </p:nvSpPr>
        <p:spPr>
          <a:xfrm>
            <a:off x="890016" y="2109216"/>
            <a:ext cx="536448" cy="536448"/>
          </a:xfrm>
          <a:prstGeom prst="ellipse">
            <a:avLst/>
          </a:prstGeom>
          <a:solidFill>
            <a:srgbClr val="1E2761"/>
          </a:solidFill>
          <a:ln/>
        </p:spPr>
        <p:txBody>
          <a:bodyPr/>
          <a:lstStyle/>
          <a:p>
            <a:pPr defTabSz="1219170"/>
            <a:endParaRPr lang="fr-FR" sz="2400" noProof="1">
              <a:solidFill>
                <a:prstClr val="black"/>
              </a:solidFill>
              <a:latin typeface="Calibri" panose="020F0502020204030204"/>
            </a:endParaRPr>
          </a:p>
        </p:txBody>
      </p:sp>
      <p:sp>
        <p:nvSpPr>
          <p:cNvPr id="7" name="Text 5"/>
          <p:cNvSpPr/>
          <p:nvPr/>
        </p:nvSpPr>
        <p:spPr>
          <a:xfrm>
            <a:off x="890016" y="2109216"/>
            <a:ext cx="536448" cy="536448"/>
          </a:xfrm>
          <a:prstGeom prst="rect">
            <a:avLst/>
          </a:prstGeom>
          <a:noFill/>
          <a:ln/>
        </p:spPr>
        <p:txBody>
          <a:bodyPr wrap="square" lIns="0" tIns="0" rIns="0" bIns="0" rtlCol="0" anchor="ctr"/>
          <a:lstStyle/>
          <a:p>
            <a:pPr algn="ctr" defTabSz="1219170"/>
            <a:r>
              <a:rPr lang="fr-FR" sz="2133" b="1" noProof="1">
                <a:solidFill>
                  <a:srgbClr val="FFFFFF"/>
                </a:solidFill>
                <a:latin typeface="Arial" pitchFamily="34" charset="0"/>
                <a:ea typeface="Arial" pitchFamily="34" charset="-122"/>
                <a:cs typeface="Arial" pitchFamily="34" charset="-120"/>
              </a:rPr>
              <a:t>1</a:t>
            </a:r>
            <a:endParaRPr lang="fr-FR" sz="2133" noProof="1">
              <a:solidFill>
                <a:prstClr val="black"/>
              </a:solidFill>
              <a:latin typeface="Calibri" panose="020F0502020204030204"/>
            </a:endParaRPr>
          </a:p>
        </p:txBody>
      </p:sp>
      <p:sp>
        <p:nvSpPr>
          <p:cNvPr id="8" name="Text 6"/>
          <p:cNvSpPr/>
          <p:nvPr/>
        </p:nvSpPr>
        <p:spPr>
          <a:xfrm>
            <a:off x="1621536" y="1975104"/>
            <a:ext cx="9692640" cy="804672"/>
          </a:xfrm>
          <a:prstGeom prst="rect">
            <a:avLst/>
          </a:prstGeom>
          <a:noFill/>
          <a:ln/>
        </p:spPr>
        <p:txBody>
          <a:bodyPr wrap="square" lIns="0" tIns="0" rIns="0" bIns="0" rtlCol="0" anchor="ctr"/>
          <a:lstStyle/>
          <a:p>
            <a:pPr defTabSz="1219170"/>
            <a:r>
              <a:rPr lang="fr-FR" sz="1533" noProof="1">
                <a:solidFill>
                  <a:srgbClr val="1F2733"/>
                </a:solidFill>
                <a:latin typeface="Arial" pitchFamily="34" charset="0"/>
                <a:ea typeface="Arial" pitchFamily="34" charset="-122"/>
                <a:cs typeface="Arial" pitchFamily="34" charset="-120"/>
              </a:rPr>
              <a:t>Le lobbying est licite, encadré et public : le réflexe Sapin 2 s'impose dès qu'une activité d'influence se structure — le seuil des 10 actions est vite atteint.</a:t>
            </a:r>
            <a:endParaRPr lang="fr-FR" sz="1533" noProof="1">
              <a:solidFill>
                <a:prstClr val="black"/>
              </a:solidFill>
              <a:latin typeface="Calibri" panose="020F0502020204030204"/>
            </a:endParaRPr>
          </a:p>
        </p:txBody>
      </p:sp>
      <p:sp>
        <p:nvSpPr>
          <p:cNvPr id="9" name="Shape 7"/>
          <p:cNvSpPr/>
          <p:nvPr/>
        </p:nvSpPr>
        <p:spPr>
          <a:xfrm>
            <a:off x="670560" y="2926080"/>
            <a:ext cx="10850880" cy="804672"/>
          </a:xfrm>
          <a:prstGeom prst="roundRect">
            <a:avLst>
              <a:gd name="adj" fmla="val 10606"/>
            </a:avLst>
          </a:prstGeom>
          <a:solidFill>
            <a:srgbClr val="FFFFFF"/>
          </a:solidFill>
          <a:ln w="12700">
            <a:solidFill>
              <a:srgbClr val="E3E6EF"/>
            </a:solidFill>
            <a:prstDash val="solid"/>
          </a:ln>
          <a:effectLst>
            <a:outerShdw blurRad="88900" dist="38100" dir="5400000" algn="bl" rotWithShape="0">
              <a:srgbClr val="000000">
                <a:alpha val="18000"/>
              </a:srgbClr>
            </a:outerShdw>
          </a:effectLst>
        </p:spPr>
        <p:txBody>
          <a:bodyPr/>
          <a:lstStyle/>
          <a:p>
            <a:pPr defTabSz="1219170"/>
            <a:endParaRPr lang="fr-FR" sz="2400" noProof="1">
              <a:solidFill>
                <a:prstClr val="black"/>
              </a:solidFill>
              <a:latin typeface="Calibri" panose="020F0502020204030204"/>
            </a:endParaRPr>
          </a:p>
        </p:txBody>
      </p:sp>
      <p:sp>
        <p:nvSpPr>
          <p:cNvPr id="10" name="Shape 8"/>
          <p:cNvSpPr/>
          <p:nvPr/>
        </p:nvSpPr>
        <p:spPr>
          <a:xfrm>
            <a:off x="890016" y="3060192"/>
            <a:ext cx="536448" cy="536448"/>
          </a:xfrm>
          <a:prstGeom prst="ellipse">
            <a:avLst/>
          </a:prstGeom>
          <a:solidFill>
            <a:srgbClr val="1E2761"/>
          </a:solidFill>
          <a:ln/>
        </p:spPr>
        <p:txBody>
          <a:bodyPr/>
          <a:lstStyle/>
          <a:p>
            <a:pPr defTabSz="1219170"/>
            <a:endParaRPr lang="fr-FR" sz="2400" noProof="1">
              <a:solidFill>
                <a:prstClr val="black"/>
              </a:solidFill>
              <a:latin typeface="Calibri" panose="020F0502020204030204"/>
            </a:endParaRPr>
          </a:p>
        </p:txBody>
      </p:sp>
      <p:sp>
        <p:nvSpPr>
          <p:cNvPr id="11" name="Text 9"/>
          <p:cNvSpPr/>
          <p:nvPr/>
        </p:nvSpPr>
        <p:spPr>
          <a:xfrm>
            <a:off x="890016" y="3060192"/>
            <a:ext cx="536448" cy="536448"/>
          </a:xfrm>
          <a:prstGeom prst="rect">
            <a:avLst/>
          </a:prstGeom>
          <a:noFill/>
          <a:ln/>
        </p:spPr>
        <p:txBody>
          <a:bodyPr wrap="square" lIns="0" tIns="0" rIns="0" bIns="0" rtlCol="0" anchor="ctr"/>
          <a:lstStyle/>
          <a:p>
            <a:pPr algn="ctr" defTabSz="1219170"/>
            <a:r>
              <a:rPr lang="fr-FR" sz="2133" b="1" noProof="1">
                <a:solidFill>
                  <a:srgbClr val="FFFFFF"/>
                </a:solidFill>
                <a:latin typeface="Arial" pitchFamily="34" charset="0"/>
                <a:ea typeface="Arial" pitchFamily="34" charset="-122"/>
                <a:cs typeface="Arial" pitchFamily="34" charset="-120"/>
              </a:rPr>
              <a:t>2</a:t>
            </a:r>
            <a:endParaRPr lang="fr-FR" sz="2133" noProof="1">
              <a:solidFill>
                <a:prstClr val="black"/>
              </a:solidFill>
              <a:latin typeface="Calibri" panose="020F0502020204030204"/>
            </a:endParaRPr>
          </a:p>
        </p:txBody>
      </p:sp>
      <p:sp>
        <p:nvSpPr>
          <p:cNvPr id="12" name="Text 10"/>
          <p:cNvSpPr/>
          <p:nvPr/>
        </p:nvSpPr>
        <p:spPr>
          <a:xfrm>
            <a:off x="1621536" y="2926080"/>
            <a:ext cx="9692640" cy="804672"/>
          </a:xfrm>
          <a:prstGeom prst="rect">
            <a:avLst/>
          </a:prstGeom>
          <a:noFill/>
          <a:ln/>
        </p:spPr>
        <p:txBody>
          <a:bodyPr wrap="square" lIns="0" tIns="0" rIns="0" bIns="0" rtlCol="0" anchor="ctr"/>
          <a:lstStyle/>
          <a:p>
            <a:pPr defTabSz="1219170"/>
            <a:r>
              <a:rPr lang="fr-FR" sz="1533" noProof="1">
                <a:solidFill>
                  <a:srgbClr val="1F2733"/>
                </a:solidFill>
                <a:latin typeface="Arial" pitchFamily="34" charset="0"/>
                <a:ea typeface="Arial" pitchFamily="34" charset="-122"/>
                <a:cs typeface="Arial" pitchFamily="34" charset="-120"/>
              </a:rPr>
              <a:t>L'efficacité se joue en amont : consultations, études d'impact, directions ministérielles — bien avant la séance publique.</a:t>
            </a:r>
            <a:endParaRPr lang="fr-FR" sz="1533" noProof="1">
              <a:solidFill>
                <a:prstClr val="black"/>
              </a:solidFill>
              <a:latin typeface="Calibri" panose="020F0502020204030204"/>
            </a:endParaRPr>
          </a:p>
        </p:txBody>
      </p:sp>
      <p:sp>
        <p:nvSpPr>
          <p:cNvPr id="13" name="Shape 11"/>
          <p:cNvSpPr/>
          <p:nvPr/>
        </p:nvSpPr>
        <p:spPr>
          <a:xfrm>
            <a:off x="670560" y="3877056"/>
            <a:ext cx="10850880" cy="804672"/>
          </a:xfrm>
          <a:prstGeom prst="roundRect">
            <a:avLst>
              <a:gd name="adj" fmla="val 10606"/>
            </a:avLst>
          </a:prstGeom>
          <a:solidFill>
            <a:srgbClr val="FFFFFF"/>
          </a:solidFill>
          <a:ln w="12700">
            <a:solidFill>
              <a:srgbClr val="E3E6EF"/>
            </a:solidFill>
            <a:prstDash val="solid"/>
          </a:ln>
          <a:effectLst>
            <a:outerShdw blurRad="88900" dist="38100" dir="5400000" algn="bl" rotWithShape="0">
              <a:srgbClr val="000000">
                <a:alpha val="18000"/>
              </a:srgbClr>
            </a:outerShdw>
          </a:effectLst>
        </p:spPr>
        <p:txBody>
          <a:bodyPr/>
          <a:lstStyle/>
          <a:p>
            <a:pPr defTabSz="1219170"/>
            <a:endParaRPr lang="fr-FR" sz="2400" noProof="1">
              <a:solidFill>
                <a:prstClr val="black"/>
              </a:solidFill>
              <a:latin typeface="Calibri" panose="020F0502020204030204"/>
            </a:endParaRPr>
          </a:p>
        </p:txBody>
      </p:sp>
      <p:sp>
        <p:nvSpPr>
          <p:cNvPr id="14" name="Shape 12"/>
          <p:cNvSpPr/>
          <p:nvPr/>
        </p:nvSpPr>
        <p:spPr>
          <a:xfrm>
            <a:off x="890016" y="4011168"/>
            <a:ext cx="536448" cy="536448"/>
          </a:xfrm>
          <a:prstGeom prst="ellipse">
            <a:avLst/>
          </a:prstGeom>
          <a:solidFill>
            <a:srgbClr val="1E2761"/>
          </a:solidFill>
          <a:ln/>
        </p:spPr>
        <p:txBody>
          <a:bodyPr/>
          <a:lstStyle/>
          <a:p>
            <a:pPr defTabSz="1219170"/>
            <a:endParaRPr lang="fr-FR" sz="2400" noProof="1">
              <a:solidFill>
                <a:prstClr val="black"/>
              </a:solidFill>
              <a:latin typeface="Calibri" panose="020F0502020204030204"/>
            </a:endParaRPr>
          </a:p>
        </p:txBody>
      </p:sp>
      <p:sp>
        <p:nvSpPr>
          <p:cNvPr id="15" name="Text 13"/>
          <p:cNvSpPr/>
          <p:nvPr/>
        </p:nvSpPr>
        <p:spPr>
          <a:xfrm>
            <a:off x="890016" y="4011168"/>
            <a:ext cx="536448" cy="536448"/>
          </a:xfrm>
          <a:prstGeom prst="rect">
            <a:avLst/>
          </a:prstGeom>
          <a:noFill/>
          <a:ln/>
        </p:spPr>
        <p:txBody>
          <a:bodyPr wrap="square" lIns="0" tIns="0" rIns="0" bIns="0" rtlCol="0" anchor="ctr"/>
          <a:lstStyle/>
          <a:p>
            <a:pPr algn="ctr" defTabSz="1219170"/>
            <a:r>
              <a:rPr lang="fr-FR" sz="2133" b="1" noProof="1">
                <a:solidFill>
                  <a:srgbClr val="FFFFFF"/>
                </a:solidFill>
                <a:latin typeface="Arial" pitchFamily="34" charset="0"/>
                <a:ea typeface="Arial" pitchFamily="34" charset="-122"/>
                <a:cs typeface="Arial" pitchFamily="34" charset="-120"/>
              </a:rPr>
              <a:t>3</a:t>
            </a:r>
            <a:endParaRPr lang="fr-FR" sz="2133" noProof="1">
              <a:solidFill>
                <a:prstClr val="black"/>
              </a:solidFill>
              <a:latin typeface="Calibri" panose="020F0502020204030204"/>
            </a:endParaRPr>
          </a:p>
        </p:txBody>
      </p:sp>
      <p:sp>
        <p:nvSpPr>
          <p:cNvPr id="16" name="Text 14"/>
          <p:cNvSpPr/>
          <p:nvPr/>
        </p:nvSpPr>
        <p:spPr>
          <a:xfrm>
            <a:off x="1621536" y="3877056"/>
            <a:ext cx="9692640" cy="804672"/>
          </a:xfrm>
          <a:prstGeom prst="rect">
            <a:avLst/>
          </a:prstGeom>
          <a:noFill/>
          <a:ln/>
        </p:spPr>
        <p:txBody>
          <a:bodyPr wrap="square" lIns="0" tIns="0" rIns="0" bIns="0" rtlCol="0" anchor="ctr"/>
          <a:lstStyle/>
          <a:p>
            <a:pPr defTabSz="1219170"/>
            <a:r>
              <a:rPr lang="fr-FR" sz="1533" noProof="1">
                <a:solidFill>
                  <a:srgbClr val="1F2733"/>
                </a:solidFill>
                <a:latin typeface="Arial" pitchFamily="34" charset="0"/>
                <a:ea typeface="Arial" pitchFamily="34" charset="-122"/>
                <a:cs typeface="Arial" pitchFamily="34" charset="-120"/>
              </a:rPr>
              <a:t>Cibler juste : rapporteur et collaborateurs au Parlement, bureaux des directions au Gouvernement, consultations des AAI en aval.</a:t>
            </a:r>
            <a:endParaRPr lang="fr-FR" sz="1533" noProof="1">
              <a:solidFill>
                <a:prstClr val="black"/>
              </a:solidFill>
              <a:latin typeface="Calibri" panose="020F0502020204030204"/>
            </a:endParaRPr>
          </a:p>
        </p:txBody>
      </p:sp>
      <p:sp>
        <p:nvSpPr>
          <p:cNvPr id="17" name="Shape 15"/>
          <p:cNvSpPr/>
          <p:nvPr/>
        </p:nvSpPr>
        <p:spPr>
          <a:xfrm>
            <a:off x="670560" y="4828032"/>
            <a:ext cx="10850880" cy="804672"/>
          </a:xfrm>
          <a:prstGeom prst="roundRect">
            <a:avLst>
              <a:gd name="adj" fmla="val 10606"/>
            </a:avLst>
          </a:prstGeom>
          <a:solidFill>
            <a:srgbClr val="FFFFFF"/>
          </a:solidFill>
          <a:ln w="12700">
            <a:solidFill>
              <a:srgbClr val="E3E6EF"/>
            </a:solidFill>
            <a:prstDash val="solid"/>
          </a:ln>
          <a:effectLst>
            <a:outerShdw blurRad="88900" dist="38100" dir="5400000" algn="bl" rotWithShape="0">
              <a:srgbClr val="000000">
                <a:alpha val="18000"/>
              </a:srgbClr>
            </a:outerShdw>
          </a:effectLst>
        </p:spPr>
        <p:txBody>
          <a:bodyPr/>
          <a:lstStyle/>
          <a:p>
            <a:pPr defTabSz="1219170"/>
            <a:endParaRPr lang="fr-FR" sz="2400" noProof="1">
              <a:solidFill>
                <a:prstClr val="black"/>
              </a:solidFill>
              <a:latin typeface="Calibri" panose="020F0502020204030204"/>
            </a:endParaRPr>
          </a:p>
        </p:txBody>
      </p:sp>
      <p:sp>
        <p:nvSpPr>
          <p:cNvPr id="18" name="Shape 16"/>
          <p:cNvSpPr/>
          <p:nvPr/>
        </p:nvSpPr>
        <p:spPr>
          <a:xfrm>
            <a:off x="890016" y="4962144"/>
            <a:ext cx="536448" cy="536448"/>
          </a:xfrm>
          <a:prstGeom prst="ellipse">
            <a:avLst/>
          </a:prstGeom>
          <a:solidFill>
            <a:srgbClr val="1E2761"/>
          </a:solidFill>
          <a:ln/>
        </p:spPr>
        <p:txBody>
          <a:bodyPr/>
          <a:lstStyle/>
          <a:p>
            <a:pPr defTabSz="1219170"/>
            <a:endParaRPr lang="fr-FR" sz="2400" noProof="1">
              <a:solidFill>
                <a:prstClr val="black"/>
              </a:solidFill>
              <a:latin typeface="Calibri" panose="020F0502020204030204"/>
            </a:endParaRPr>
          </a:p>
        </p:txBody>
      </p:sp>
      <p:sp>
        <p:nvSpPr>
          <p:cNvPr id="19" name="Text 17"/>
          <p:cNvSpPr/>
          <p:nvPr/>
        </p:nvSpPr>
        <p:spPr>
          <a:xfrm>
            <a:off x="890016" y="4962144"/>
            <a:ext cx="536448" cy="536448"/>
          </a:xfrm>
          <a:prstGeom prst="rect">
            <a:avLst/>
          </a:prstGeom>
          <a:noFill/>
          <a:ln/>
        </p:spPr>
        <p:txBody>
          <a:bodyPr wrap="square" lIns="0" tIns="0" rIns="0" bIns="0" rtlCol="0" anchor="ctr"/>
          <a:lstStyle/>
          <a:p>
            <a:pPr algn="ctr" defTabSz="1219170"/>
            <a:r>
              <a:rPr lang="fr-FR" sz="2133" b="1" noProof="1">
                <a:solidFill>
                  <a:srgbClr val="FFFFFF"/>
                </a:solidFill>
                <a:latin typeface="Arial" pitchFamily="34" charset="0"/>
                <a:ea typeface="Arial" pitchFamily="34" charset="-122"/>
                <a:cs typeface="Arial" pitchFamily="34" charset="-120"/>
              </a:rPr>
              <a:t>4</a:t>
            </a:r>
            <a:endParaRPr lang="fr-FR" sz="2133" noProof="1">
              <a:solidFill>
                <a:prstClr val="black"/>
              </a:solidFill>
              <a:latin typeface="Calibri" panose="020F0502020204030204"/>
            </a:endParaRPr>
          </a:p>
        </p:txBody>
      </p:sp>
      <p:sp>
        <p:nvSpPr>
          <p:cNvPr id="20" name="Text 18"/>
          <p:cNvSpPr/>
          <p:nvPr/>
        </p:nvSpPr>
        <p:spPr>
          <a:xfrm>
            <a:off x="1621536" y="4828032"/>
            <a:ext cx="9692640" cy="804672"/>
          </a:xfrm>
          <a:prstGeom prst="rect">
            <a:avLst/>
          </a:prstGeom>
          <a:noFill/>
          <a:ln/>
        </p:spPr>
        <p:txBody>
          <a:bodyPr wrap="square" lIns="0" tIns="0" rIns="0" bIns="0" rtlCol="0" anchor="ctr"/>
          <a:lstStyle/>
          <a:p>
            <a:pPr defTabSz="1219170"/>
            <a:r>
              <a:rPr lang="fr-FR" sz="1533" noProof="1">
                <a:solidFill>
                  <a:srgbClr val="1F2733"/>
                </a:solidFill>
                <a:latin typeface="Arial" pitchFamily="34" charset="0"/>
                <a:ea typeface="Arial" pitchFamily="34" charset="-122"/>
                <a:cs typeface="Arial" pitchFamily="34" charset="-120"/>
              </a:rPr>
              <a:t>Avocats : qualifier rigoureusement l'activité (consultation juridique vs influence), s'inscrire si besoin, informer le client de la publicité du répertoire.</a:t>
            </a:r>
            <a:endParaRPr lang="fr-FR" sz="1533" noProof="1">
              <a:solidFill>
                <a:prstClr val="black"/>
              </a:solidFill>
              <a:latin typeface="Calibri" panose="020F0502020204030204"/>
            </a:endParaRPr>
          </a:p>
        </p:txBody>
      </p:sp>
      <p:sp>
        <p:nvSpPr>
          <p:cNvPr id="21" name="Shape 19"/>
          <p:cNvSpPr/>
          <p:nvPr/>
        </p:nvSpPr>
        <p:spPr>
          <a:xfrm>
            <a:off x="670560" y="5779008"/>
            <a:ext cx="10850880" cy="804672"/>
          </a:xfrm>
          <a:prstGeom prst="roundRect">
            <a:avLst>
              <a:gd name="adj" fmla="val 10606"/>
            </a:avLst>
          </a:prstGeom>
          <a:solidFill>
            <a:srgbClr val="FFFFFF"/>
          </a:solidFill>
          <a:ln w="12700">
            <a:solidFill>
              <a:srgbClr val="E3E6EF"/>
            </a:solidFill>
            <a:prstDash val="solid"/>
          </a:ln>
          <a:effectLst>
            <a:outerShdw blurRad="88900" dist="38100" dir="5400000" algn="bl" rotWithShape="0">
              <a:srgbClr val="000000">
                <a:alpha val="18000"/>
              </a:srgbClr>
            </a:outerShdw>
          </a:effectLst>
        </p:spPr>
        <p:txBody>
          <a:bodyPr/>
          <a:lstStyle/>
          <a:p>
            <a:pPr defTabSz="1219170"/>
            <a:endParaRPr lang="fr-FR" sz="2400" noProof="1">
              <a:solidFill>
                <a:prstClr val="black"/>
              </a:solidFill>
              <a:latin typeface="Calibri" panose="020F0502020204030204"/>
            </a:endParaRPr>
          </a:p>
        </p:txBody>
      </p:sp>
      <p:sp>
        <p:nvSpPr>
          <p:cNvPr id="22" name="Shape 20"/>
          <p:cNvSpPr/>
          <p:nvPr/>
        </p:nvSpPr>
        <p:spPr>
          <a:xfrm>
            <a:off x="890016" y="5913120"/>
            <a:ext cx="536448" cy="536448"/>
          </a:xfrm>
          <a:prstGeom prst="ellipse">
            <a:avLst/>
          </a:prstGeom>
          <a:solidFill>
            <a:srgbClr val="1E2761"/>
          </a:solidFill>
          <a:ln/>
        </p:spPr>
        <p:txBody>
          <a:bodyPr/>
          <a:lstStyle/>
          <a:p>
            <a:pPr defTabSz="1219170"/>
            <a:endParaRPr lang="fr-FR" sz="2400" noProof="1">
              <a:solidFill>
                <a:prstClr val="black"/>
              </a:solidFill>
              <a:latin typeface="Calibri" panose="020F0502020204030204"/>
            </a:endParaRPr>
          </a:p>
        </p:txBody>
      </p:sp>
      <p:sp>
        <p:nvSpPr>
          <p:cNvPr id="23" name="Text 21"/>
          <p:cNvSpPr/>
          <p:nvPr/>
        </p:nvSpPr>
        <p:spPr>
          <a:xfrm>
            <a:off x="890016" y="5913120"/>
            <a:ext cx="536448" cy="536448"/>
          </a:xfrm>
          <a:prstGeom prst="rect">
            <a:avLst/>
          </a:prstGeom>
          <a:noFill/>
          <a:ln/>
        </p:spPr>
        <p:txBody>
          <a:bodyPr wrap="square" lIns="0" tIns="0" rIns="0" bIns="0" rtlCol="0" anchor="ctr"/>
          <a:lstStyle/>
          <a:p>
            <a:pPr algn="ctr" defTabSz="1219170"/>
            <a:r>
              <a:rPr lang="fr-FR" sz="2133" b="1" noProof="1">
                <a:solidFill>
                  <a:srgbClr val="FFFFFF"/>
                </a:solidFill>
                <a:latin typeface="Arial" pitchFamily="34" charset="0"/>
                <a:ea typeface="Arial" pitchFamily="34" charset="-122"/>
                <a:cs typeface="Arial" pitchFamily="34" charset="-120"/>
              </a:rPr>
              <a:t>5</a:t>
            </a:r>
            <a:endParaRPr lang="fr-FR" sz="2133" noProof="1">
              <a:solidFill>
                <a:prstClr val="black"/>
              </a:solidFill>
              <a:latin typeface="Calibri" panose="020F0502020204030204"/>
            </a:endParaRPr>
          </a:p>
        </p:txBody>
      </p:sp>
      <p:sp>
        <p:nvSpPr>
          <p:cNvPr id="24" name="Text 22"/>
          <p:cNvSpPr/>
          <p:nvPr/>
        </p:nvSpPr>
        <p:spPr>
          <a:xfrm>
            <a:off x="1621536" y="5779008"/>
            <a:ext cx="9692640" cy="804672"/>
          </a:xfrm>
          <a:prstGeom prst="rect">
            <a:avLst/>
          </a:prstGeom>
          <a:noFill/>
          <a:ln/>
        </p:spPr>
        <p:txBody>
          <a:bodyPr wrap="square" lIns="0" tIns="0" rIns="0" bIns="0" rtlCol="0" anchor="ctr"/>
          <a:lstStyle/>
          <a:p>
            <a:pPr defTabSz="1219170"/>
            <a:r>
              <a:rPr lang="fr-FR" sz="1533" noProof="1">
                <a:solidFill>
                  <a:srgbClr val="1F2733"/>
                </a:solidFill>
                <a:latin typeface="Arial" pitchFamily="34" charset="0"/>
                <a:ea typeface="Arial" pitchFamily="34" charset="-122"/>
                <a:cs typeface="Arial" pitchFamily="34" charset="-120"/>
              </a:rPr>
              <a:t>Vigilance renforcée : exécutifs locaux (2022), influence étrangère (2024-2026), contrôles HATVP en hausse.</a:t>
            </a:r>
            <a:endParaRPr lang="fr-FR" sz="1533" noProof="1">
              <a:solidFill>
                <a:prstClr val="black"/>
              </a:solidFill>
              <a:latin typeface="Calibri" panose="020F0502020204030204"/>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Shape 0"/>
          <p:cNvSpPr/>
          <p:nvPr/>
        </p:nvSpPr>
        <p:spPr>
          <a:xfrm>
            <a:off x="1341120" y="1524000"/>
            <a:ext cx="9509760" cy="3840480"/>
          </a:xfrm>
          <a:prstGeom prst="roundRect">
            <a:avLst>
              <a:gd name="adj" fmla="val 3175"/>
            </a:avLst>
          </a:prstGeom>
          <a:solidFill>
            <a:srgbClr val="1E2761"/>
          </a:solidFill>
          <a:ln/>
          <a:effectLst>
            <a:outerShdw blurRad="88900" dist="38100" dir="5400000" algn="bl" rotWithShape="0">
              <a:srgbClr val="000000">
                <a:alpha val="18000"/>
              </a:srgbClr>
            </a:outerShdw>
          </a:effectLst>
        </p:spPr>
        <p:txBody>
          <a:bodyPr/>
          <a:lstStyle/>
          <a:p>
            <a:pPr defTabSz="1219170"/>
            <a:endParaRPr lang="fr-FR" sz="2400" noProof="1">
              <a:solidFill>
                <a:prstClr val="black"/>
              </a:solidFill>
              <a:latin typeface="Calibri" panose="020F0502020204030204"/>
            </a:endParaRPr>
          </a:p>
        </p:txBody>
      </p:sp>
      <p:sp>
        <p:nvSpPr>
          <p:cNvPr id="3" name="Shape 1"/>
          <p:cNvSpPr/>
          <p:nvPr/>
        </p:nvSpPr>
        <p:spPr>
          <a:xfrm>
            <a:off x="5669280" y="1828800"/>
            <a:ext cx="853440" cy="853440"/>
          </a:xfrm>
          <a:prstGeom prst="ellipse">
            <a:avLst/>
          </a:prstGeom>
          <a:solidFill>
            <a:srgbClr val="1E2761"/>
          </a:solidFill>
          <a:ln/>
        </p:spPr>
        <p:txBody>
          <a:bodyPr/>
          <a:lstStyle/>
          <a:p>
            <a:pPr defTabSz="1219170"/>
            <a:endParaRPr lang="fr-FR" sz="2400" noProof="1">
              <a:solidFill>
                <a:prstClr val="black"/>
              </a:solidFill>
              <a:latin typeface="Calibri" panose="020F0502020204030204"/>
            </a:endParaRPr>
          </a:p>
        </p:txBody>
      </p:sp>
      <p:sp>
        <p:nvSpPr>
          <p:cNvPr id="5" name="Text 2"/>
          <p:cNvSpPr/>
          <p:nvPr/>
        </p:nvSpPr>
        <p:spPr>
          <a:xfrm>
            <a:off x="1706880" y="2828544"/>
            <a:ext cx="8778240" cy="731520"/>
          </a:xfrm>
          <a:prstGeom prst="rect">
            <a:avLst/>
          </a:prstGeom>
          <a:noFill/>
          <a:ln/>
        </p:spPr>
        <p:txBody>
          <a:bodyPr wrap="square" lIns="0" tIns="0" rIns="0" bIns="0" rtlCol="0" anchor="ctr"/>
          <a:lstStyle/>
          <a:p>
            <a:pPr algn="ctr" defTabSz="1219170"/>
            <a:r>
              <a:rPr lang="fr-FR" sz="4000" b="1" noProof="1">
                <a:solidFill>
                  <a:srgbClr val="FFFFFF"/>
                </a:solidFill>
                <a:latin typeface="Arial" pitchFamily="34" charset="0"/>
                <a:ea typeface="Arial" pitchFamily="34" charset="-122"/>
                <a:cs typeface="Arial" pitchFamily="34" charset="-120"/>
              </a:rPr>
              <a:t>Merci de votre attention</a:t>
            </a:r>
            <a:endParaRPr lang="fr-FR" sz="4000" noProof="1">
              <a:solidFill>
                <a:prstClr val="black"/>
              </a:solidFill>
              <a:latin typeface="Calibri" panose="020F0502020204030204"/>
            </a:endParaRPr>
          </a:p>
        </p:txBody>
      </p:sp>
      <p:sp>
        <p:nvSpPr>
          <p:cNvPr id="6" name="Shape 3"/>
          <p:cNvSpPr/>
          <p:nvPr/>
        </p:nvSpPr>
        <p:spPr>
          <a:xfrm>
            <a:off x="5242560" y="3633216"/>
            <a:ext cx="1706880" cy="0"/>
          </a:xfrm>
          <a:prstGeom prst="line">
            <a:avLst/>
          </a:prstGeom>
          <a:noFill/>
          <a:ln w="19050">
            <a:solidFill>
              <a:srgbClr val="B08D2E"/>
            </a:solidFill>
            <a:prstDash val="solid"/>
          </a:ln>
        </p:spPr>
        <p:txBody>
          <a:bodyPr/>
          <a:lstStyle/>
          <a:p>
            <a:pPr defTabSz="1219170"/>
            <a:endParaRPr lang="fr-FR" sz="2400" noProof="1">
              <a:solidFill>
                <a:prstClr val="black"/>
              </a:solidFill>
              <a:latin typeface="Calibri" panose="020F0502020204030204"/>
            </a:endParaRPr>
          </a:p>
        </p:txBody>
      </p:sp>
      <p:sp>
        <p:nvSpPr>
          <p:cNvPr id="7" name="Text 4"/>
          <p:cNvSpPr/>
          <p:nvPr/>
        </p:nvSpPr>
        <p:spPr>
          <a:xfrm>
            <a:off x="1706880" y="3803904"/>
            <a:ext cx="8778240" cy="426720"/>
          </a:xfrm>
          <a:prstGeom prst="rect">
            <a:avLst/>
          </a:prstGeom>
          <a:noFill/>
          <a:ln/>
        </p:spPr>
        <p:txBody>
          <a:bodyPr wrap="square" lIns="0" tIns="0" rIns="0" bIns="0" rtlCol="0" anchor="ctr"/>
          <a:lstStyle/>
          <a:p>
            <a:pPr algn="ctr" defTabSz="1219170"/>
            <a:r>
              <a:rPr lang="fr-FR" sz="2000" b="1" noProof="1">
                <a:solidFill>
                  <a:srgbClr val="FFFFFF"/>
                </a:solidFill>
                <a:latin typeface="Arial" pitchFamily="34" charset="0"/>
                <a:ea typeface="Arial" pitchFamily="34" charset="-122"/>
                <a:cs typeface="Arial" pitchFamily="34" charset="-120"/>
              </a:rPr>
              <a:t>Franck Boulin</a:t>
            </a:r>
            <a:r>
              <a:rPr lang="fr-FR" sz="2000" noProof="1">
                <a:solidFill>
                  <a:srgbClr val="CADCFC"/>
                </a:solidFill>
                <a:latin typeface="Arial" pitchFamily="34" charset="0"/>
                <a:ea typeface="Arial" pitchFamily="34" charset="-122"/>
                <a:cs typeface="Arial" pitchFamily="34" charset="-120"/>
              </a:rPr>
              <a:t>, avocat au Barreau de Paris</a:t>
            </a:r>
            <a:endParaRPr lang="fr-FR" sz="2000" noProof="1">
              <a:solidFill>
                <a:prstClr val="black"/>
              </a:solidFill>
              <a:latin typeface="Calibri" panose="020F0502020204030204"/>
            </a:endParaRPr>
          </a:p>
        </p:txBody>
      </p:sp>
      <p:sp>
        <p:nvSpPr>
          <p:cNvPr id="8" name="Text 5"/>
          <p:cNvSpPr/>
          <p:nvPr/>
        </p:nvSpPr>
        <p:spPr>
          <a:xfrm>
            <a:off x="1706880" y="4267200"/>
            <a:ext cx="8778240" cy="426720"/>
          </a:xfrm>
          <a:prstGeom prst="rect">
            <a:avLst/>
          </a:prstGeom>
          <a:noFill/>
          <a:ln/>
        </p:spPr>
        <p:txBody>
          <a:bodyPr wrap="square" lIns="0" tIns="0" rIns="0" bIns="0" rtlCol="0" anchor="ctr"/>
          <a:lstStyle/>
          <a:p>
            <a:pPr algn="ctr" defTabSz="1219170"/>
            <a:r>
              <a:rPr lang="fr-FR" sz="1667" noProof="1">
                <a:solidFill>
                  <a:srgbClr val="CADCFC"/>
                </a:solidFill>
                <a:latin typeface="Arial" pitchFamily="34" charset="0"/>
                <a:ea typeface="Arial" pitchFamily="34" charset="-122"/>
                <a:cs typeface="Arial" pitchFamily="34" charset="-120"/>
              </a:rPr>
              <a:t>franck.boulin-avocat@pm.me   ·   Membre du Collectif LEGATUS</a:t>
            </a:r>
            <a:endParaRPr lang="fr-FR" sz="1667" noProof="1">
              <a:solidFill>
                <a:prstClr val="black"/>
              </a:solidFill>
              <a:latin typeface="Calibri" panose="020F0502020204030204"/>
            </a:endParaRPr>
          </a:p>
        </p:txBody>
      </p:sp>
      <p:sp>
        <p:nvSpPr>
          <p:cNvPr id="9" name="Shape 6"/>
          <p:cNvSpPr/>
          <p:nvPr/>
        </p:nvSpPr>
        <p:spPr>
          <a:xfrm>
            <a:off x="1950720" y="5608320"/>
            <a:ext cx="8290560" cy="755904"/>
          </a:xfrm>
          <a:prstGeom prst="roundRect">
            <a:avLst>
              <a:gd name="adj" fmla="val 12903"/>
            </a:avLst>
          </a:prstGeom>
          <a:solidFill>
            <a:srgbClr val="FFFFFF"/>
          </a:solidFill>
          <a:ln w="12700">
            <a:solidFill>
              <a:srgbClr val="E3E6EF"/>
            </a:solidFill>
            <a:prstDash val="solid"/>
          </a:ln>
        </p:spPr>
        <p:txBody>
          <a:bodyPr/>
          <a:lstStyle/>
          <a:p>
            <a:pPr defTabSz="1219170"/>
            <a:endParaRPr lang="fr-FR" sz="2400" noProof="1">
              <a:solidFill>
                <a:prstClr val="black"/>
              </a:solidFill>
              <a:latin typeface="Calibri" panose="020F0502020204030204"/>
            </a:endParaRPr>
          </a:p>
        </p:txBody>
      </p:sp>
      <p:sp>
        <p:nvSpPr>
          <p:cNvPr id="10" name="Text 7"/>
          <p:cNvSpPr/>
          <p:nvPr/>
        </p:nvSpPr>
        <p:spPr>
          <a:xfrm>
            <a:off x="2255520" y="5608320"/>
            <a:ext cx="7680960" cy="755904"/>
          </a:xfrm>
          <a:prstGeom prst="rect">
            <a:avLst/>
          </a:prstGeom>
          <a:noFill/>
          <a:ln/>
        </p:spPr>
        <p:txBody>
          <a:bodyPr wrap="square" lIns="0" tIns="0" rIns="0" bIns="0" rtlCol="0" anchor="ctr"/>
          <a:lstStyle/>
          <a:p>
            <a:pPr algn="ctr" defTabSz="1219170"/>
            <a:r>
              <a:rPr lang="fr-FR" sz="1400" b="1" noProof="1">
                <a:solidFill>
                  <a:srgbClr val="1E2761"/>
                </a:solidFill>
                <a:latin typeface="Arial" pitchFamily="34" charset="0"/>
                <a:ea typeface="Arial" pitchFamily="34" charset="-122"/>
                <a:cs typeface="Arial" pitchFamily="34" charset="-120"/>
              </a:rPr>
              <a:t>Pour aller plus loin : </a:t>
            </a:r>
            <a:r>
              <a:rPr lang="fr-FR" sz="1400" noProof="1">
                <a:solidFill>
                  <a:srgbClr val="5A6472"/>
                </a:solidFill>
                <a:latin typeface="Arial" pitchFamily="34" charset="0"/>
                <a:ea typeface="Arial" pitchFamily="34" charset="-122"/>
                <a:cs typeface="Arial" pitchFamily="34" charset="-120"/>
              </a:rPr>
              <a:t>Livre blanc « Les affaires publiques, une nécessité pour la démocratie » </a:t>
            </a:r>
            <a:r>
              <a:rPr lang="fr-FR" sz="1400" noProof="1">
                <a:solidFill>
                  <a:srgbClr val="5A6472"/>
                </a:solidFill>
                <a:latin typeface="Arial" pitchFamily="34" charset="0"/>
                <a:ea typeface="Arial" pitchFamily="34" charset="-122"/>
                <a:cs typeface="Arial" pitchFamily="34" charset="-120"/>
                <a:hlinkClick r:id="rId4"/>
              </a:rPr>
              <a:t>https://convictio-legal.fr/livre-blanc</a:t>
            </a:r>
            <a:endParaRPr lang="fr-FR" sz="1400" noProof="1">
              <a:solidFill>
                <a:prstClr val="black"/>
              </a:solidFill>
              <a:latin typeface="Calibri" panose="020F0502020204030204"/>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Shape 0"/>
          <p:cNvSpPr/>
          <p:nvPr/>
        </p:nvSpPr>
        <p:spPr>
          <a:xfrm>
            <a:off x="1097280" y="1219200"/>
            <a:ext cx="9997440" cy="4145280"/>
          </a:xfrm>
          <a:prstGeom prst="roundRect">
            <a:avLst>
              <a:gd name="adj" fmla="val 4118"/>
            </a:avLst>
          </a:prstGeom>
          <a:solidFill>
            <a:srgbClr val="1E2761"/>
          </a:solidFill>
          <a:ln/>
          <a:effectLst>
            <a:outerShdw blurRad="88900" dist="38100" dir="5400000" algn="bl" rotWithShape="0">
              <a:srgbClr val="000000">
                <a:alpha val="18000"/>
              </a:srgbClr>
            </a:outerShdw>
          </a:effectLst>
        </p:spPr>
        <p:txBody>
          <a:bodyPr/>
          <a:lstStyle/>
          <a:p>
            <a:pPr defTabSz="1219170"/>
            <a:endParaRPr lang="fr-BE" sz="2400">
              <a:solidFill>
                <a:prstClr val="black"/>
              </a:solidFill>
              <a:latin typeface="Calibri" panose="020F0502020204030204"/>
            </a:endParaRPr>
          </a:p>
        </p:txBody>
      </p:sp>
      <p:sp>
        <p:nvSpPr>
          <p:cNvPr id="3" name="Text 1"/>
          <p:cNvSpPr/>
          <p:nvPr/>
        </p:nvSpPr>
        <p:spPr>
          <a:xfrm>
            <a:off x="1463040" y="1609344"/>
            <a:ext cx="9265920" cy="365760"/>
          </a:xfrm>
          <a:prstGeom prst="rect">
            <a:avLst/>
          </a:prstGeom>
          <a:noFill/>
          <a:ln/>
        </p:spPr>
        <p:txBody>
          <a:bodyPr wrap="square" lIns="0" tIns="0" rIns="0" bIns="0" rtlCol="0" anchor="ctr"/>
          <a:lstStyle/>
          <a:p>
            <a:pPr algn="ctr" defTabSz="1219170"/>
            <a:r>
              <a:rPr lang="en-US" sz="1533" b="1" kern="0" spc="333" dirty="0">
                <a:solidFill>
                  <a:srgbClr val="B08D2E"/>
                </a:solidFill>
                <a:latin typeface="Arial" pitchFamily="34" charset="0"/>
                <a:ea typeface="Arial" pitchFamily="34" charset="-122"/>
                <a:cs typeface="Arial" pitchFamily="34" charset="-120"/>
              </a:rPr>
              <a:t>DEUXIÈME PARTIE — APRÈS L'INTERVENTION DE FRANCK BOULIN</a:t>
            </a:r>
            <a:endParaRPr lang="en-US" sz="1533" dirty="0">
              <a:solidFill>
                <a:prstClr val="black"/>
              </a:solidFill>
              <a:latin typeface="Calibri" panose="020F0502020204030204"/>
            </a:endParaRPr>
          </a:p>
        </p:txBody>
      </p:sp>
      <p:sp>
        <p:nvSpPr>
          <p:cNvPr id="4" name="Text 2"/>
          <p:cNvSpPr/>
          <p:nvPr/>
        </p:nvSpPr>
        <p:spPr>
          <a:xfrm>
            <a:off x="1341120" y="2023872"/>
            <a:ext cx="9509760" cy="1463040"/>
          </a:xfrm>
          <a:prstGeom prst="rect">
            <a:avLst/>
          </a:prstGeom>
          <a:noFill/>
          <a:ln/>
        </p:spPr>
        <p:txBody>
          <a:bodyPr wrap="square" lIns="0" tIns="0" rIns="0" bIns="0" rtlCol="0" anchor="ctr"/>
          <a:lstStyle/>
          <a:p>
            <a:pPr algn="ctr" defTabSz="1219170">
              <a:lnSpc>
                <a:spcPct val="102000"/>
              </a:lnSpc>
            </a:pPr>
            <a:r>
              <a:rPr lang="en-US" sz="4133" b="1" dirty="0">
                <a:solidFill>
                  <a:srgbClr val="FFFFFF"/>
                </a:solidFill>
                <a:latin typeface="Arial" pitchFamily="34" charset="0"/>
                <a:ea typeface="Arial" pitchFamily="34" charset="-122"/>
                <a:cs typeface="Arial" pitchFamily="34" charset="-120"/>
              </a:rPr>
              <a:t>L'avocat en affaires publiques</a:t>
            </a:r>
            <a:endParaRPr lang="en-US" sz="4133" dirty="0">
              <a:solidFill>
                <a:prstClr val="black"/>
              </a:solidFill>
              <a:latin typeface="Calibri" panose="020F0502020204030204"/>
            </a:endParaRPr>
          </a:p>
          <a:p>
            <a:pPr algn="ctr" defTabSz="1219170">
              <a:lnSpc>
                <a:spcPct val="102000"/>
              </a:lnSpc>
            </a:pPr>
            <a:r>
              <a:rPr lang="en-US" sz="4133" b="1" dirty="0">
                <a:solidFill>
                  <a:srgbClr val="FFFFFF"/>
                </a:solidFill>
                <a:latin typeface="Arial" pitchFamily="34" charset="0"/>
                <a:ea typeface="Arial" pitchFamily="34" charset="-122"/>
                <a:cs typeface="Arial" pitchFamily="34" charset="-120"/>
              </a:rPr>
              <a:t>au niveau local et territorial</a:t>
            </a:r>
            <a:endParaRPr lang="en-US" sz="4133" dirty="0">
              <a:solidFill>
                <a:prstClr val="black"/>
              </a:solidFill>
              <a:latin typeface="Calibri" panose="020F0502020204030204"/>
            </a:endParaRPr>
          </a:p>
        </p:txBody>
      </p:sp>
      <p:sp>
        <p:nvSpPr>
          <p:cNvPr id="5" name="Shape 3"/>
          <p:cNvSpPr/>
          <p:nvPr/>
        </p:nvSpPr>
        <p:spPr>
          <a:xfrm>
            <a:off x="5364480" y="3608832"/>
            <a:ext cx="1463040" cy="0"/>
          </a:xfrm>
          <a:prstGeom prst="line">
            <a:avLst/>
          </a:prstGeom>
          <a:noFill/>
          <a:ln w="28575">
            <a:solidFill>
              <a:srgbClr val="B08D2E"/>
            </a:solidFill>
            <a:prstDash val="solid"/>
          </a:ln>
        </p:spPr>
        <p:txBody>
          <a:bodyPr/>
          <a:lstStyle/>
          <a:p>
            <a:pPr defTabSz="1219170"/>
            <a:endParaRPr lang="fr-BE" sz="2400">
              <a:solidFill>
                <a:prstClr val="black"/>
              </a:solidFill>
              <a:latin typeface="Calibri" panose="020F0502020204030204"/>
            </a:endParaRPr>
          </a:p>
        </p:txBody>
      </p:sp>
      <p:sp>
        <p:nvSpPr>
          <p:cNvPr id="6" name="Text 4"/>
          <p:cNvSpPr/>
          <p:nvPr/>
        </p:nvSpPr>
        <p:spPr>
          <a:xfrm>
            <a:off x="1706880" y="3840480"/>
            <a:ext cx="8778240" cy="1097280"/>
          </a:xfrm>
          <a:prstGeom prst="rect">
            <a:avLst/>
          </a:prstGeom>
          <a:noFill/>
          <a:ln/>
        </p:spPr>
        <p:txBody>
          <a:bodyPr wrap="square" lIns="0" tIns="0" rIns="0" bIns="0" rtlCol="0" anchor="t"/>
          <a:lstStyle/>
          <a:p>
            <a:pPr algn="ctr" defTabSz="1219170">
              <a:lnSpc>
                <a:spcPct val="105000"/>
              </a:lnSpc>
            </a:pPr>
            <a:r>
              <a:rPr lang="en-US" sz="2000" i="1" dirty="0">
                <a:solidFill>
                  <a:srgbClr val="E3E6EF"/>
                </a:solidFill>
                <a:latin typeface="Arial" pitchFamily="34" charset="0"/>
                <a:ea typeface="Arial" pitchFamily="34" charset="-122"/>
                <a:cs typeface="Arial" pitchFamily="34" charset="-120"/>
              </a:rPr>
              <a:t>Écoute, analyse, médiation : la subsidiarité comme méthode au service du bien commun</a:t>
            </a:r>
            <a:endParaRPr lang="en-US" sz="2000" dirty="0">
              <a:solidFill>
                <a:prstClr val="black"/>
              </a:solidFill>
              <a:latin typeface="Calibri" panose="020F0502020204030204"/>
            </a:endParaRPr>
          </a:p>
        </p:txBody>
      </p:sp>
      <p:sp>
        <p:nvSpPr>
          <p:cNvPr id="7" name="Text 5"/>
          <p:cNvSpPr/>
          <p:nvPr/>
        </p:nvSpPr>
        <p:spPr>
          <a:xfrm>
            <a:off x="1097280" y="5632704"/>
            <a:ext cx="9997440" cy="487680"/>
          </a:xfrm>
          <a:prstGeom prst="rect">
            <a:avLst/>
          </a:prstGeom>
          <a:noFill/>
          <a:ln/>
        </p:spPr>
        <p:txBody>
          <a:bodyPr wrap="square" lIns="0" tIns="0" rIns="0" bIns="0" rtlCol="0" anchor="ctr"/>
          <a:lstStyle/>
          <a:p>
            <a:pPr algn="ctr" defTabSz="1219170"/>
            <a:r>
              <a:rPr lang="en-US" b="1" dirty="0">
                <a:solidFill>
                  <a:srgbClr val="FFFFFF"/>
                </a:solidFill>
                <a:latin typeface="Arial" pitchFamily="34" charset="0"/>
                <a:ea typeface="Arial" pitchFamily="34" charset="-122"/>
                <a:cs typeface="Arial" pitchFamily="34" charset="-120"/>
              </a:rPr>
              <a:t>Jean-Baptiste Jusot</a:t>
            </a:r>
            <a:r>
              <a:rPr lang="en-US" dirty="0">
                <a:solidFill>
                  <a:srgbClr val="E3E6EF"/>
                </a:solidFill>
                <a:latin typeface="Arial" pitchFamily="34" charset="0"/>
                <a:ea typeface="Arial" pitchFamily="34" charset="-122"/>
                <a:cs typeface="Arial" pitchFamily="34" charset="-120"/>
              </a:rPr>
              <a:t>, avocat au Barreau de Lyon   ·   CONVICTIO LEGAL   ·   Juin 2026</a:t>
            </a:r>
            <a:endParaRPr lang="en-US" dirty="0">
              <a:solidFill>
                <a:prstClr val="black"/>
              </a:solidFill>
              <a:latin typeface="Calibri" panose="020F0502020204030204"/>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670560" y="414528"/>
            <a:ext cx="10972800" cy="365760"/>
          </a:xfrm>
          <a:prstGeom prst="rect">
            <a:avLst/>
          </a:prstGeom>
          <a:noFill/>
          <a:ln/>
        </p:spPr>
        <p:txBody>
          <a:bodyPr wrap="square" lIns="0" tIns="0" rIns="0" bIns="0" rtlCol="0" anchor="ctr"/>
          <a:lstStyle/>
          <a:p>
            <a:pPr defTabSz="1219170"/>
            <a:r>
              <a:rPr lang="en-US" sz="1600" b="1" kern="0" spc="400" dirty="0">
                <a:solidFill>
                  <a:srgbClr val="B08D2E"/>
                </a:solidFill>
                <a:latin typeface="Arial" pitchFamily="34" charset="0"/>
                <a:ea typeface="Arial" pitchFamily="34" charset="-122"/>
                <a:cs typeface="Arial" pitchFamily="34" charset="-120"/>
              </a:rPr>
              <a:t>FEUILLE DE ROUTE</a:t>
            </a:r>
            <a:endParaRPr lang="en-US" sz="1600" dirty="0">
              <a:solidFill>
                <a:prstClr val="black"/>
              </a:solidFill>
              <a:latin typeface="Calibri" panose="020F0502020204030204"/>
            </a:endParaRPr>
          </a:p>
        </p:txBody>
      </p:sp>
      <p:sp>
        <p:nvSpPr>
          <p:cNvPr id="3" name="Text 1"/>
          <p:cNvSpPr/>
          <p:nvPr/>
        </p:nvSpPr>
        <p:spPr>
          <a:xfrm>
            <a:off x="670560" y="780288"/>
            <a:ext cx="10972800" cy="877824"/>
          </a:xfrm>
          <a:prstGeom prst="rect">
            <a:avLst/>
          </a:prstGeom>
          <a:noFill/>
          <a:ln/>
        </p:spPr>
        <p:txBody>
          <a:bodyPr wrap="square" lIns="0" tIns="0" rIns="0" bIns="0" rtlCol="0" anchor="t"/>
          <a:lstStyle/>
          <a:p>
            <a:pPr defTabSz="1219170"/>
            <a:r>
              <a:rPr lang="en-US" sz="3867" b="1" dirty="0">
                <a:solidFill>
                  <a:srgbClr val="FFFFFF"/>
                </a:solidFill>
                <a:latin typeface="Arial" pitchFamily="34" charset="0"/>
                <a:ea typeface="Arial" pitchFamily="34" charset="-122"/>
                <a:cs typeface="Arial" pitchFamily="34" charset="-120"/>
              </a:rPr>
              <a:t>Le fil de mon intervention</a:t>
            </a:r>
            <a:endParaRPr lang="en-US" sz="3867" dirty="0">
              <a:solidFill>
                <a:prstClr val="black"/>
              </a:solidFill>
              <a:latin typeface="Calibri" panose="020F0502020204030204"/>
            </a:endParaRPr>
          </a:p>
        </p:txBody>
      </p:sp>
      <p:sp>
        <p:nvSpPr>
          <p:cNvPr id="4" name="Shape 2"/>
          <p:cNvSpPr/>
          <p:nvPr/>
        </p:nvSpPr>
        <p:spPr>
          <a:xfrm>
            <a:off x="670560" y="1975104"/>
            <a:ext cx="5303520" cy="1316736"/>
          </a:xfrm>
          <a:prstGeom prst="roundRect">
            <a:avLst>
              <a:gd name="adj" fmla="val 7407"/>
            </a:avLst>
          </a:prstGeom>
          <a:solidFill>
            <a:srgbClr val="FFFFFF"/>
          </a:solidFill>
          <a:ln/>
          <a:effectLst>
            <a:outerShdw blurRad="88900" dist="38100" dir="5400000" algn="bl" rotWithShape="0">
              <a:srgbClr val="000000">
                <a:alpha val="18000"/>
              </a:srgbClr>
            </a:outerShdw>
          </a:effectLst>
        </p:spPr>
        <p:txBody>
          <a:bodyPr/>
          <a:lstStyle/>
          <a:p>
            <a:pPr defTabSz="1219170"/>
            <a:endParaRPr lang="fr-BE" sz="2400">
              <a:solidFill>
                <a:prstClr val="black"/>
              </a:solidFill>
              <a:latin typeface="Calibri" panose="020F0502020204030204"/>
            </a:endParaRPr>
          </a:p>
        </p:txBody>
      </p:sp>
      <p:sp>
        <p:nvSpPr>
          <p:cNvPr id="5" name="Shape 3"/>
          <p:cNvSpPr/>
          <p:nvPr/>
        </p:nvSpPr>
        <p:spPr>
          <a:xfrm>
            <a:off x="938784" y="2231136"/>
            <a:ext cx="804672" cy="804672"/>
          </a:xfrm>
          <a:prstGeom prst="ellipse">
            <a:avLst/>
          </a:prstGeom>
          <a:solidFill>
            <a:srgbClr val="1E2761"/>
          </a:solidFill>
          <a:ln/>
        </p:spPr>
        <p:txBody>
          <a:bodyPr/>
          <a:lstStyle/>
          <a:p>
            <a:pPr defTabSz="1219170"/>
            <a:endParaRPr lang="fr-BE" sz="2400">
              <a:solidFill>
                <a:prstClr val="black"/>
              </a:solidFill>
              <a:latin typeface="Calibri" panose="020F0502020204030204"/>
            </a:endParaRPr>
          </a:p>
        </p:txBody>
      </p:sp>
      <p:sp>
        <p:nvSpPr>
          <p:cNvPr id="6" name="Text 4"/>
          <p:cNvSpPr/>
          <p:nvPr/>
        </p:nvSpPr>
        <p:spPr>
          <a:xfrm>
            <a:off x="938784" y="2231136"/>
            <a:ext cx="804672" cy="804672"/>
          </a:xfrm>
          <a:prstGeom prst="rect">
            <a:avLst/>
          </a:prstGeom>
          <a:noFill/>
          <a:ln/>
        </p:spPr>
        <p:txBody>
          <a:bodyPr wrap="square" lIns="0" tIns="0" rIns="0" bIns="0" rtlCol="0" anchor="ctr"/>
          <a:lstStyle/>
          <a:p>
            <a:pPr algn="ctr" defTabSz="1219170"/>
            <a:r>
              <a:rPr lang="en-US" sz="2267" b="1" dirty="0">
                <a:solidFill>
                  <a:srgbClr val="FFFFFF"/>
                </a:solidFill>
                <a:latin typeface="Arial" pitchFamily="34" charset="0"/>
                <a:ea typeface="Arial" pitchFamily="34" charset="-122"/>
                <a:cs typeface="Arial" pitchFamily="34" charset="-120"/>
              </a:rPr>
              <a:t>I</a:t>
            </a:r>
            <a:endParaRPr lang="en-US" sz="2267" dirty="0">
              <a:solidFill>
                <a:prstClr val="black"/>
              </a:solidFill>
              <a:latin typeface="Calibri" panose="020F0502020204030204"/>
            </a:endParaRPr>
          </a:p>
        </p:txBody>
      </p:sp>
      <p:sp>
        <p:nvSpPr>
          <p:cNvPr id="7" name="Text 5"/>
          <p:cNvSpPr/>
          <p:nvPr/>
        </p:nvSpPr>
        <p:spPr>
          <a:xfrm>
            <a:off x="1962912" y="1975104"/>
            <a:ext cx="3767328" cy="1316736"/>
          </a:xfrm>
          <a:prstGeom prst="rect">
            <a:avLst/>
          </a:prstGeom>
          <a:noFill/>
          <a:ln/>
        </p:spPr>
        <p:txBody>
          <a:bodyPr wrap="square" lIns="0" tIns="0" rIns="0" bIns="0" rtlCol="0" anchor="ctr"/>
          <a:lstStyle/>
          <a:p>
            <a:pPr defTabSz="1219170">
              <a:lnSpc>
                <a:spcPct val="98000"/>
              </a:lnSpc>
            </a:pPr>
            <a:r>
              <a:rPr lang="en-US" sz="1733" b="1" dirty="0">
                <a:solidFill>
                  <a:srgbClr val="1F2733"/>
                </a:solidFill>
                <a:latin typeface="Arial" pitchFamily="34" charset="0"/>
                <a:ea typeface="Arial" pitchFamily="34" charset="-122"/>
                <a:cs typeface="Arial" pitchFamily="34" charset="-120"/>
              </a:rPr>
              <a:t>Le niveau local : une autre échelle de décision</a:t>
            </a:r>
            <a:endParaRPr lang="en-US" sz="1733" dirty="0">
              <a:solidFill>
                <a:prstClr val="black"/>
              </a:solidFill>
              <a:latin typeface="Calibri" panose="020F0502020204030204"/>
            </a:endParaRPr>
          </a:p>
        </p:txBody>
      </p:sp>
      <p:sp>
        <p:nvSpPr>
          <p:cNvPr id="8" name="Shape 6"/>
          <p:cNvSpPr/>
          <p:nvPr/>
        </p:nvSpPr>
        <p:spPr>
          <a:xfrm>
            <a:off x="6217920" y="1975104"/>
            <a:ext cx="5303520" cy="1316736"/>
          </a:xfrm>
          <a:prstGeom prst="roundRect">
            <a:avLst>
              <a:gd name="adj" fmla="val 7407"/>
            </a:avLst>
          </a:prstGeom>
          <a:solidFill>
            <a:srgbClr val="FFFFFF"/>
          </a:solidFill>
          <a:ln/>
          <a:effectLst>
            <a:outerShdw blurRad="88900" dist="38100" dir="5400000" algn="bl" rotWithShape="0">
              <a:srgbClr val="000000">
                <a:alpha val="18000"/>
              </a:srgbClr>
            </a:outerShdw>
          </a:effectLst>
        </p:spPr>
        <p:txBody>
          <a:bodyPr/>
          <a:lstStyle/>
          <a:p>
            <a:pPr defTabSz="1219170"/>
            <a:endParaRPr lang="fr-BE" sz="2400">
              <a:solidFill>
                <a:prstClr val="black"/>
              </a:solidFill>
              <a:latin typeface="Calibri" panose="020F0502020204030204"/>
            </a:endParaRPr>
          </a:p>
        </p:txBody>
      </p:sp>
      <p:sp>
        <p:nvSpPr>
          <p:cNvPr id="9" name="Shape 7"/>
          <p:cNvSpPr/>
          <p:nvPr/>
        </p:nvSpPr>
        <p:spPr>
          <a:xfrm>
            <a:off x="6486144" y="2231136"/>
            <a:ext cx="804672" cy="804672"/>
          </a:xfrm>
          <a:prstGeom prst="ellipse">
            <a:avLst/>
          </a:prstGeom>
          <a:solidFill>
            <a:srgbClr val="1E2761"/>
          </a:solidFill>
          <a:ln/>
        </p:spPr>
        <p:txBody>
          <a:bodyPr/>
          <a:lstStyle/>
          <a:p>
            <a:pPr defTabSz="1219170"/>
            <a:endParaRPr lang="fr-BE" sz="2400">
              <a:solidFill>
                <a:prstClr val="black"/>
              </a:solidFill>
              <a:latin typeface="Calibri" panose="020F0502020204030204"/>
            </a:endParaRPr>
          </a:p>
        </p:txBody>
      </p:sp>
      <p:sp>
        <p:nvSpPr>
          <p:cNvPr id="10" name="Text 8"/>
          <p:cNvSpPr/>
          <p:nvPr/>
        </p:nvSpPr>
        <p:spPr>
          <a:xfrm>
            <a:off x="6486144" y="2231136"/>
            <a:ext cx="804672" cy="804672"/>
          </a:xfrm>
          <a:prstGeom prst="rect">
            <a:avLst/>
          </a:prstGeom>
          <a:noFill/>
          <a:ln/>
        </p:spPr>
        <p:txBody>
          <a:bodyPr wrap="square" lIns="0" tIns="0" rIns="0" bIns="0" rtlCol="0" anchor="ctr"/>
          <a:lstStyle/>
          <a:p>
            <a:pPr algn="ctr" defTabSz="1219170"/>
            <a:r>
              <a:rPr lang="en-US" sz="2267" b="1" dirty="0">
                <a:solidFill>
                  <a:srgbClr val="FFFFFF"/>
                </a:solidFill>
                <a:latin typeface="Arial" pitchFamily="34" charset="0"/>
                <a:ea typeface="Arial" pitchFamily="34" charset="-122"/>
                <a:cs typeface="Arial" pitchFamily="34" charset="-120"/>
              </a:rPr>
              <a:t>II</a:t>
            </a:r>
            <a:endParaRPr lang="en-US" sz="2267" dirty="0">
              <a:solidFill>
                <a:prstClr val="black"/>
              </a:solidFill>
              <a:latin typeface="Calibri" panose="020F0502020204030204"/>
            </a:endParaRPr>
          </a:p>
        </p:txBody>
      </p:sp>
      <p:sp>
        <p:nvSpPr>
          <p:cNvPr id="11" name="Text 9"/>
          <p:cNvSpPr/>
          <p:nvPr/>
        </p:nvSpPr>
        <p:spPr>
          <a:xfrm>
            <a:off x="7510272" y="1975104"/>
            <a:ext cx="3767328" cy="1316736"/>
          </a:xfrm>
          <a:prstGeom prst="rect">
            <a:avLst/>
          </a:prstGeom>
          <a:noFill/>
          <a:ln/>
        </p:spPr>
        <p:txBody>
          <a:bodyPr wrap="square" lIns="0" tIns="0" rIns="0" bIns="0" rtlCol="0" anchor="ctr"/>
          <a:lstStyle/>
          <a:p>
            <a:pPr defTabSz="1219170">
              <a:lnSpc>
                <a:spcPct val="98000"/>
              </a:lnSpc>
            </a:pPr>
            <a:r>
              <a:rPr lang="en-US" sz="1733" b="1" dirty="0">
                <a:solidFill>
                  <a:srgbClr val="1F2733"/>
                </a:solidFill>
                <a:latin typeface="Arial" pitchFamily="34" charset="0"/>
                <a:ea typeface="Arial" pitchFamily="34" charset="-122"/>
                <a:cs typeface="Arial" pitchFamily="34" charset="-120"/>
              </a:rPr>
              <a:t>Le travail en amont : environnement juridique &amp; réglementaire</a:t>
            </a:r>
            <a:endParaRPr lang="en-US" sz="1733" dirty="0">
              <a:solidFill>
                <a:prstClr val="black"/>
              </a:solidFill>
              <a:latin typeface="Calibri" panose="020F0502020204030204"/>
            </a:endParaRPr>
          </a:p>
        </p:txBody>
      </p:sp>
      <p:sp>
        <p:nvSpPr>
          <p:cNvPr id="12" name="Shape 10"/>
          <p:cNvSpPr/>
          <p:nvPr/>
        </p:nvSpPr>
        <p:spPr>
          <a:xfrm>
            <a:off x="670560" y="3474720"/>
            <a:ext cx="5303520" cy="1316736"/>
          </a:xfrm>
          <a:prstGeom prst="roundRect">
            <a:avLst>
              <a:gd name="adj" fmla="val 7407"/>
            </a:avLst>
          </a:prstGeom>
          <a:solidFill>
            <a:srgbClr val="FFFFFF"/>
          </a:solidFill>
          <a:ln/>
          <a:effectLst>
            <a:outerShdw blurRad="88900" dist="38100" dir="5400000" algn="bl" rotWithShape="0">
              <a:srgbClr val="000000">
                <a:alpha val="18000"/>
              </a:srgbClr>
            </a:outerShdw>
          </a:effectLst>
        </p:spPr>
        <p:txBody>
          <a:bodyPr/>
          <a:lstStyle/>
          <a:p>
            <a:pPr defTabSz="1219170"/>
            <a:endParaRPr lang="fr-BE" sz="2400">
              <a:solidFill>
                <a:prstClr val="black"/>
              </a:solidFill>
              <a:latin typeface="Calibri" panose="020F0502020204030204"/>
            </a:endParaRPr>
          </a:p>
        </p:txBody>
      </p:sp>
      <p:sp>
        <p:nvSpPr>
          <p:cNvPr id="13" name="Shape 11"/>
          <p:cNvSpPr/>
          <p:nvPr/>
        </p:nvSpPr>
        <p:spPr>
          <a:xfrm>
            <a:off x="938784" y="3730752"/>
            <a:ext cx="804672" cy="804672"/>
          </a:xfrm>
          <a:prstGeom prst="ellipse">
            <a:avLst/>
          </a:prstGeom>
          <a:solidFill>
            <a:srgbClr val="1E2761"/>
          </a:solidFill>
          <a:ln/>
        </p:spPr>
        <p:txBody>
          <a:bodyPr/>
          <a:lstStyle/>
          <a:p>
            <a:pPr defTabSz="1219170"/>
            <a:endParaRPr lang="fr-BE" sz="2400">
              <a:solidFill>
                <a:prstClr val="black"/>
              </a:solidFill>
              <a:latin typeface="Calibri" panose="020F0502020204030204"/>
            </a:endParaRPr>
          </a:p>
        </p:txBody>
      </p:sp>
      <p:sp>
        <p:nvSpPr>
          <p:cNvPr id="14" name="Text 12"/>
          <p:cNvSpPr/>
          <p:nvPr/>
        </p:nvSpPr>
        <p:spPr>
          <a:xfrm>
            <a:off x="938784" y="3730752"/>
            <a:ext cx="804672" cy="804672"/>
          </a:xfrm>
          <a:prstGeom prst="rect">
            <a:avLst/>
          </a:prstGeom>
          <a:noFill/>
          <a:ln/>
        </p:spPr>
        <p:txBody>
          <a:bodyPr wrap="square" lIns="0" tIns="0" rIns="0" bIns="0" rtlCol="0" anchor="ctr"/>
          <a:lstStyle/>
          <a:p>
            <a:pPr algn="ctr" defTabSz="1219170"/>
            <a:r>
              <a:rPr lang="en-US" sz="2000" b="1" dirty="0">
                <a:solidFill>
                  <a:srgbClr val="FFFFFF"/>
                </a:solidFill>
                <a:latin typeface="Arial" pitchFamily="34" charset="0"/>
                <a:ea typeface="Arial" pitchFamily="34" charset="-122"/>
                <a:cs typeface="Arial" pitchFamily="34" charset="-120"/>
              </a:rPr>
              <a:t>III</a:t>
            </a:r>
            <a:endParaRPr lang="en-US" sz="2000" dirty="0">
              <a:solidFill>
                <a:prstClr val="black"/>
              </a:solidFill>
              <a:latin typeface="Calibri" panose="020F0502020204030204"/>
            </a:endParaRPr>
          </a:p>
        </p:txBody>
      </p:sp>
      <p:sp>
        <p:nvSpPr>
          <p:cNvPr id="15" name="Text 13"/>
          <p:cNvSpPr/>
          <p:nvPr/>
        </p:nvSpPr>
        <p:spPr>
          <a:xfrm>
            <a:off x="1962912" y="3474720"/>
            <a:ext cx="3767328" cy="1316736"/>
          </a:xfrm>
          <a:prstGeom prst="rect">
            <a:avLst/>
          </a:prstGeom>
          <a:noFill/>
          <a:ln/>
        </p:spPr>
        <p:txBody>
          <a:bodyPr wrap="square" lIns="0" tIns="0" rIns="0" bIns="0" rtlCol="0" anchor="ctr"/>
          <a:lstStyle/>
          <a:p>
            <a:pPr defTabSz="1219170">
              <a:lnSpc>
                <a:spcPct val="98000"/>
              </a:lnSpc>
            </a:pPr>
            <a:r>
              <a:rPr lang="en-US" sz="1733" b="1" dirty="0">
                <a:solidFill>
                  <a:srgbClr val="1F2733"/>
                </a:solidFill>
                <a:latin typeface="Arial" pitchFamily="34" charset="0"/>
                <a:ea typeface="Arial" pitchFamily="34" charset="-122"/>
                <a:cs typeface="Arial" pitchFamily="34" charset="-120"/>
              </a:rPr>
              <a:t>L'analyse des enjeux politiques du territoire</a:t>
            </a:r>
            <a:endParaRPr lang="en-US" sz="1733" dirty="0">
              <a:solidFill>
                <a:prstClr val="black"/>
              </a:solidFill>
              <a:latin typeface="Calibri" panose="020F0502020204030204"/>
            </a:endParaRPr>
          </a:p>
        </p:txBody>
      </p:sp>
      <p:sp>
        <p:nvSpPr>
          <p:cNvPr id="16" name="Shape 14"/>
          <p:cNvSpPr/>
          <p:nvPr/>
        </p:nvSpPr>
        <p:spPr>
          <a:xfrm>
            <a:off x="6217920" y="3474720"/>
            <a:ext cx="5303520" cy="1316736"/>
          </a:xfrm>
          <a:prstGeom prst="roundRect">
            <a:avLst>
              <a:gd name="adj" fmla="val 7407"/>
            </a:avLst>
          </a:prstGeom>
          <a:solidFill>
            <a:srgbClr val="FFFFFF"/>
          </a:solidFill>
          <a:ln/>
          <a:effectLst>
            <a:outerShdw blurRad="88900" dist="38100" dir="5400000" algn="bl" rotWithShape="0">
              <a:srgbClr val="000000">
                <a:alpha val="18000"/>
              </a:srgbClr>
            </a:outerShdw>
          </a:effectLst>
        </p:spPr>
        <p:txBody>
          <a:bodyPr/>
          <a:lstStyle/>
          <a:p>
            <a:pPr defTabSz="1219170"/>
            <a:endParaRPr lang="fr-BE" sz="2400">
              <a:solidFill>
                <a:prstClr val="black"/>
              </a:solidFill>
              <a:latin typeface="Calibri" panose="020F0502020204030204"/>
            </a:endParaRPr>
          </a:p>
        </p:txBody>
      </p:sp>
      <p:sp>
        <p:nvSpPr>
          <p:cNvPr id="17" name="Shape 15"/>
          <p:cNvSpPr/>
          <p:nvPr/>
        </p:nvSpPr>
        <p:spPr>
          <a:xfrm>
            <a:off x="6486144" y="3730752"/>
            <a:ext cx="804672" cy="804672"/>
          </a:xfrm>
          <a:prstGeom prst="ellipse">
            <a:avLst/>
          </a:prstGeom>
          <a:solidFill>
            <a:srgbClr val="1E2761"/>
          </a:solidFill>
          <a:ln/>
        </p:spPr>
        <p:txBody>
          <a:bodyPr/>
          <a:lstStyle/>
          <a:p>
            <a:pPr defTabSz="1219170"/>
            <a:endParaRPr lang="fr-BE" sz="2400">
              <a:solidFill>
                <a:prstClr val="black"/>
              </a:solidFill>
              <a:latin typeface="Calibri" panose="020F0502020204030204"/>
            </a:endParaRPr>
          </a:p>
        </p:txBody>
      </p:sp>
      <p:sp>
        <p:nvSpPr>
          <p:cNvPr id="18" name="Text 16"/>
          <p:cNvSpPr/>
          <p:nvPr/>
        </p:nvSpPr>
        <p:spPr>
          <a:xfrm>
            <a:off x="6486144" y="3730752"/>
            <a:ext cx="804672" cy="804672"/>
          </a:xfrm>
          <a:prstGeom prst="rect">
            <a:avLst/>
          </a:prstGeom>
          <a:noFill/>
          <a:ln/>
        </p:spPr>
        <p:txBody>
          <a:bodyPr wrap="square" lIns="0" tIns="0" rIns="0" bIns="0" rtlCol="0" anchor="ctr"/>
          <a:lstStyle/>
          <a:p>
            <a:pPr algn="ctr" defTabSz="1219170"/>
            <a:r>
              <a:rPr lang="en-US" sz="2267" b="1" dirty="0">
                <a:solidFill>
                  <a:srgbClr val="FFFFFF"/>
                </a:solidFill>
                <a:latin typeface="Arial" pitchFamily="34" charset="0"/>
                <a:ea typeface="Arial" pitchFamily="34" charset="-122"/>
                <a:cs typeface="Arial" pitchFamily="34" charset="-120"/>
              </a:rPr>
              <a:t>IV</a:t>
            </a:r>
            <a:endParaRPr lang="en-US" sz="2267" dirty="0">
              <a:solidFill>
                <a:prstClr val="black"/>
              </a:solidFill>
              <a:latin typeface="Calibri" panose="020F0502020204030204"/>
            </a:endParaRPr>
          </a:p>
        </p:txBody>
      </p:sp>
      <p:sp>
        <p:nvSpPr>
          <p:cNvPr id="19" name="Text 17"/>
          <p:cNvSpPr/>
          <p:nvPr/>
        </p:nvSpPr>
        <p:spPr>
          <a:xfrm>
            <a:off x="7510272" y="3474720"/>
            <a:ext cx="3767328" cy="1316736"/>
          </a:xfrm>
          <a:prstGeom prst="rect">
            <a:avLst/>
          </a:prstGeom>
          <a:noFill/>
          <a:ln/>
        </p:spPr>
        <p:txBody>
          <a:bodyPr wrap="square" lIns="0" tIns="0" rIns="0" bIns="0" rtlCol="0" anchor="ctr"/>
          <a:lstStyle/>
          <a:p>
            <a:pPr defTabSz="1219170">
              <a:lnSpc>
                <a:spcPct val="98000"/>
              </a:lnSpc>
            </a:pPr>
            <a:r>
              <a:rPr lang="en-US" sz="1733" b="1" dirty="0">
                <a:solidFill>
                  <a:srgbClr val="1F2733"/>
                </a:solidFill>
                <a:latin typeface="Arial" pitchFamily="34" charset="0"/>
                <a:ea typeface="Arial" pitchFamily="34" charset="-122"/>
                <a:cs typeface="Arial" pitchFamily="34" charset="-120"/>
              </a:rPr>
              <a:t>La cartographie des acteurs publics &amp; politiques</a:t>
            </a:r>
            <a:endParaRPr lang="en-US" sz="1733" dirty="0">
              <a:solidFill>
                <a:prstClr val="black"/>
              </a:solidFill>
              <a:latin typeface="Calibri" panose="020F0502020204030204"/>
            </a:endParaRPr>
          </a:p>
        </p:txBody>
      </p:sp>
      <p:sp>
        <p:nvSpPr>
          <p:cNvPr id="20" name="Shape 18"/>
          <p:cNvSpPr/>
          <p:nvPr/>
        </p:nvSpPr>
        <p:spPr>
          <a:xfrm>
            <a:off x="670560" y="4974336"/>
            <a:ext cx="5303520" cy="1316736"/>
          </a:xfrm>
          <a:prstGeom prst="roundRect">
            <a:avLst>
              <a:gd name="adj" fmla="val 7407"/>
            </a:avLst>
          </a:prstGeom>
          <a:solidFill>
            <a:srgbClr val="FFFFFF"/>
          </a:solidFill>
          <a:ln/>
          <a:effectLst>
            <a:outerShdw blurRad="88900" dist="38100" dir="5400000" algn="bl" rotWithShape="0">
              <a:srgbClr val="000000">
                <a:alpha val="18000"/>
              </a:srgbClr>
            </a:outerShdw>
          </a:effectLst>
        </p:spPr>
        <p:txBody>
          <a:bodyPr/>
          <a:lstStyle/>
          <a:p>
            <a:pPr defTabSz="1219170"/>
            <a:endParaRPr lang="fr-BE" sz="2400">
              <a:solidFill>
                <a:prstClr val="black"/>
              </a:solidFill>
              <a:latin typeface="Calibri" panose="020F0502020204030204"/>
            </a:endParaRPr>
          </a:p>
        </p:txBody>
      </p:sp>
      <p:sp>
        <p:nvSpPr>
          <p:cNvPr id="21" name="Shape 19"/>
          <p:cNvSpPr/>
          <p:nvPr/>
        </p:nvSpPr>
        <p:spPr>
          <a:xfrm>
            <a:off x="938784" y="5230368"/>
            <a:ext cx="804672" cy="804672"/>
          </a:xfrm>
          <a:prstGeom prst="ellipse">
            <a:avLst/>
          </a:prstGeom>
          <a:solidFill>
            <a:srgbClr val="1E2761"/>
          </a:solidFill>
          <a:ln/>
        </p:spPr>
        <p:txBody>
          <a:bodyPr/>
          <a:lstStyle/>
          <a:p>
            <a:pPr defTabSz="1219170"/>
            <a:endParaRPr lang="fr-BE" sz="2400">
              <a:solidFill>
                <a:prstClr val="black"/>
              </a:solidFill>
              <a:latin typeface="Calibri" panose="020F0502020204030204"/>
            </a:endParaRPr>
          </a:p>
        </p:txBody>
      </p:sp>
      <p:sp>
        <p:nvSpPr>
          <p:cNvPr id="22" name="Text 20"/>
          <p:cNvSpPr/>
          <p:nvPr/>
        </p:nvSpPr>
        <p:spPr>
          <a:xfrm>
            <a:off x="938784" y="5230368"/>
            <a:ext cx="804672" cy="804672"/>
          </a:xfrm>
          <a:prstGeom prst="rect">
            <a:avLst/>
          </a:prstGeom>
          <a:noFill/>
          <a:ln/>
        </p:spPr>
        <p:txBody>
          <a:bodyPr wrap="square" lIns="0" tIns="0" rIns="0" bIns="0" rtlCol="0" anchor="ctr"/>
          <a:lstStyle/>
          <a:p>
            <a:pPr algn="ctr" defTabSz="1219170"/>
            <a:r>
              <a:rPr lang="en-US" sz="2267" b="1" dirty="0">
                <a:solidFill>
                  <a:srgbClr val="FFFFFF"/>
                </a:solidFill>
                <a:latin typeface="Arial" pitchFamily="34" charset="0"/>
                <a:ea typeface="Arial" pitchFamily="34" charset="-122"/>
                <a:cs typeface="Arial" pitchFamily="34" charset="-120"/>
              </a:rPr>
              <a:t>V</a:t>
            </a:r>
            <a:endParaRPr lang="en-US" sz="2267" dirty="0">
              <a:solidFill>
                <a:prstClr val="black"/>
              </a:solidFill>
              <a:latin typeface="Calibri" panose="020F0502020204030204"/>
            </a:endParaRPr>
          </a:p>
        </p:txBody>
      </p:sp>
      <p:sp>
        <p:nvSpPr>
          <p:cNvPr id="23" name="Text 21"/>
          <p:cNvSpPr/>
          <p:nvPr/>
        </p:nvSpPr>
        <p:spPr>
          <a:xfrm>
            <a:off x="1962912" y="4974336"/>
            <a:ext cx="3767328" cy="1316736"/>
          </a:xfrm>
          <a:prstGeom prst="rect">
            <a:avLst/>
          </a:prstGeom>
          <a:noFill/>
          <a:ln/>
        </p:spPr>
        <p:txBody>
          <a:bodyPr wrap="square" lIns="0" tIns="0" rIns="0" bIns="0" rtlCol="0" anchor="ctr"/>
          <a:lstStyle/>
          <a:p>
            <a:pPr defTabSz="1219170">
              <a:lnSpc>
                <a:spcPct val="98000"/>
              </a:lnSpc>
            </a:pPr>
            <a:r>
              <a:rPr lang="en-US" sz="1733" b="1" dirty="0">
                <a:solidFill>
                  <a:srgbClr val="1F2733"/>
                </a:solidFill>
                <a:latin typeface="Arial" pitchFamily="34" charset="0"/>
                <a:ea typeface="Arial" pitchFamily="34" charset="-122"/>
                <a:cs typeface="Arial" pitchFamily="34" charset="-120"/>
              </a:rPr>
              <a:t>La convergence d'intérêts &amp; la recherche du compromis</a:t>
            </a:r>
            <a:endParaRPr lang="en-US" sz="1733" dirty="0">
              <a:solidFill>
                <a:prstClr val="black"/>
              </a:solidFill>
              <a:latin typeface="Calibri" panose="020F0502020204030204"/>
            </a:endParaRPr>
          </a:p>
        </p:txBody>
      </p:sp>
      <p:sp>
        <p:nvSpPr>
          <p:cNvPr id="24" name="Shape 22"/>
          <p:cNvSpPr/>
          <p:nvPr/>
        </p:nvSpPr>
        <p:spPr>
          <a:xfrm>
            <a:off x="6217920" y="4974336"/>
            <a:ext cx="5303520" cy="1316736"/>
          </a:xfrm>
          <a:prstGeom prst="roundRect">
            <a:avLst>
              <a:gd name="adj" fmla="val 7407"/>
            </a:avLst>
          </a:prstGeom>
          <a:solidFill>
            <a:srgbClr val="FFFFFF"/>
          </a:solidFill>
          <a:ln/>
          <a:effectLst>
            <a:outerShdw blurRad="88900" dist="38100" dir="5400000" algn="bl" rotWithShape="0">
              <a:srgbClr val="000000">
                <a:alpha val="18000"/>
              </a:srgbClr>
            </a:outerShdw>
          </a:effectLst>
        </p:spPr>
        <p:txBody>
          <a:bodyPr/>
          <a:lstStyle/>
          <a:p>
            <a:pPr defTabSz="1219170"/>
            <a:endParaRPr lang="fr-BE" sz="2400">
              <a:solidFill>
                <a:prstClr val="black"/>
              </a:solidFill>
              <a:latin typeface="Calibri" panose="020F0502020204030204"/>
            </a:endParaRPr>
          </a:p>
        </p:txBody>
      </p:sp>
      <p:sp>
        <p:nvSpPr>
          <p:cNvPr id="25" name="Shape 23"/>
          <p:cNvSpPr/>
          <p:nvPr/>
        </p:nvSpPr>
        <p:spPr>
          <a:xfrm>
            <a:off x="6486144" y="5230368"/>
            <a:ext cx="804672" cy="804672"/>
          </a:xfrm>
          <a:prstGeom prst="ellipse">
            <a:avLst/>
          </a:prstGeom>
          <a:solidFill>
            <a:srgbClr val="1E2761"/>
          </a:solidFill>
          <a:ln/>
        </p:spPr>
        <p:txBody>
          <a:bodyPr/>
          <a:lstStyle/>
          <a:p>
            <a:pPr defTabSz="1219170"/>
            <a:endParaRPr lang="fr-BE" sz="2400">
              <a:solidFill>
                <a:prstClr val="black"/>
              </a:solidFill>
              <a:latin typeface="Calibri" panose="020F0502020204030204"/>
            </a:endParaRPr>
          </a:p>
        </p:txBody>
      </p:sp>
      <p:sp>
        <p:nvSpPr>
          <p:cNvPr id="26" name="Text 24"/>
          <p:cNvSpPr/>
          <p:nvPr/>
        </p:nvSpPr>
        <p:spPr>
          <a:xfrm>
            <a:off x="6486144" y="5230368"/>
            <a:ext cx="804672" cy="804672"/>
          </a:xfrm>
          <a:prstGeom prst="rect">
            <a:avLst/>
          </a:prstGeom>
          <a:noFill/>
          <a:ln/>
        </p:spPr>
        <p:txBody>
          <a:bodyPr wrap="square" lIns="0" tIns="0" rIns="0" bIns="0" rtlCol="0" anchor="ctr"/>
          <a:lstStyle/>
          <a:p>
            <a:pPr algn="ctr" defTabSz="1219170"/>
            <a:r>
              <a:rPr lang="en-US" sz="2267" b="1" dirty="0">
                <a:solidFill>
                  <a:srgbClr val="FFFFFF"/>
                </a:solidFill>
                <a:latin typeface="Arial" pitchFamily="34" charset="0"/>
                <a:ea typeface="Arial" pitchFamily="34" charset="-122"/>
                <a:cs typeface="Arial" pitchFamily="34" charset="-120"/>
              </a:rPr>
              <a:t>VI</a:t>
            </a:r>
            <a:endParaRPr lang="en-US" sz="2267" dirty="0">
              <a:solidFill>
                <a:prstClr val="black"/>
              </a:solidFill>
              <a:latin typeface="Calibri" panose="020F0502020204030204"/>
            </a:endParaRPr>
          </a:p>
        </p:txBody>
      </p:sp>
      <p:sp>
        <p:nvSpPr>
          <p:cNvPr id="27" name="Text 25"/>
          <p:cNvSpPr/>
          <p:nvPr/>
        </p:nvSpPr>
        <p:spPr>
          <a:xfrm>
            <a:off x="7510272" y="4974336"/>
            <a:ext cx="3767328" cy="1316736"/>
          </a:xfrm>
          <a:prstGeom prst="rect">
            <a:avLst/>
          </a:prstGeom>
          <a:noFill/>
          <a:ln/>
        </p:spPr>
        <p:txBody>
          <a:bodyPr wrap="square" lIns="0" tIns="0" rIns="0" bIns="0" rtlCol="0" anchor="ctr"/>
          <a:lstStyle/>
          <a:p>
            <a:pPr defTabSz="1219170">
              <a:lnSpc>
                <a:spcPct val="98000"/>
              </a:lnSpc>
            </a:pPr>
            <a:r>
              <a:rPr lang="en-US" sz="1733" b="1" dirty="0">
                <a:solidFill>
                  <a:srgbClr val="1F2733"/>
                </a:solidFill>
                <a:latin typeface="Arial" pitchFamily="34" charset="0"/>
                <a:ea typeface="Arial" pitchFamily="34" charset="-122"/>
                <a:cs typeface="Arial" pitchFamily="34" charset="-120"/>
              </a:rPr>
              <a:t>Éthique, transparence &amp; subsidiarité : l'esprit de la méthode</a:t>
            </a:r>
            <a:endParaRPr lang="en-US" sz="1733" dirty="0">
              <a:solidFill>
                <a:prstClr val="black"/>
              </a:solidFill>
              <a:latin typeface="Calibri" panose="020F0502020204030204"/>
            </a:endParaRPr>
          </a:p>
        </p:txBody>
      </p:sp>
      <p:sp>
        <p:nvSpPr>
          <p:cNvPr id="28" name="Text 26"/>
          <p:cNvSpPr/>
          <p:nvPr/>
        </p:nvSpPr>
        <p:spPr>
          <a:xfrm>
            <a:off x="11277600" y="6364224"/>
            <a:ext cx="670560" cy="365760"/>
          </a:xfrm>
          <a:prstGeom prst="rect">
            <a:avLst/>
          </a:prstGeom>
          <a:noFill/>
          <a:ln/>
        </p:spPr>
        <p:txBody>
          <a:bodyPr wrap="square" lIns="0" tIns="0" rIns="0" bIns="0" rtlCol="0" anchor="ctr"/>
          <a:lstStyle/>
          <a:p>
            <a:pPr algn="r" defTabSz="1219170"/>
            <a:r>
              <a:rPr lang="en-US" sz="1467" dirty="0">
                <a:solidFill>
                  <a:srgbClr val="CADCFC"/>
                </a:solidFill>
                <a:latin typeface="Arial" pitchFamily="34" charset="0"/>
                <a:ea typeface="Arial" pitchFamily="34" charset="-122"/>
                <a:cs typeface="Arial" pitchFamily="34" charset="-120"/>
              </a:rPr>
              <a:t>2</a:t>
            </a:r>
            <a:endParaRPr lang="en-US" sz="1467" dirty="0">
              <a:solidFill>
                <a:prstClr val="black"/>
              </a:solidFill>
              <a:latin typeface="Calibri" panose="020F0502020204030204"/>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670560" y="365760"/>
            <a:ext cx="10972800" cy="365760"/>
          </a:xfrm>
          <a:prstGeom prst="rect">
            <a:avLst/>
          </a:prstGeom>
          <a:noFill/>
          <a:ln/>
        </p:spPr>
        <p:txBody>
          <a:bodyPr wrap="square" lIns="0" tIns="0" rIns="0" bIns="0" rtlCol="0" anchor="ctr"/>
          <a:lstStyle/>
          <a:p>
            <a:pPr defTabSz="1219170"/>
            <a:r>
              <a:rPr lang="fr-FR" sz="1467" b="1" kern="0" spc="267" noProof="1">
                <a:solidFill>
                  <a:srgbClr val="B08D2E"/>
                </a:solidFill>
                <a:latin typeface="Arial" pitchFamily="34" charset="0"/>
                <a:ea typeface="Arial" pitchFamily="34" charset="-122"/>
                <a:cs typeface="Arial" pitchFamily="34" charset="-120"/>
              </a:rPr>
              <a:t>PRÉSENTATION DE L'ASSOCIATION</a:t>
            </a:r>
            <a:endParaRPr lang="fr-FR" sz="1467" noProof="1">
              <a:solidFill>
                <a:prstClr val="black"/>
              </a:solidFill>
              <a:latin typeface="Calibri" panose="020F0502020204030204"/>
            </a:endParaRPr>
          </a:p>
        </p:txBody>
      </p:sp>
      <p:sp>
        <p:nvSpPr>
          <p:cNvPr id="3" name="Text 1"/>
          <p:cNvSpPr/>
          <p:nvPr/>
        </p:nvSpPr>
        <p:spPr>
          <a:xfrm>
            <a:off x="670560" y="707136"/>
            <a:ext cx="11216640" cy="1097280"/>
          </a:xfrm>
          <a:prstGeom prst="rect">
            <a:avLst/>
          </a:prstGeom>
          <a:noFill/>
          <a:ln/>
        </p:spPr>
        <p:txBody>
          <a:bodyPr wrap="square" lIns="0" tIns="0" rIns="0" bIns="0" rtlCol="0" anchor="t"/>
          <a:lstStyle/>
          <a:p>
            <a:pPr defTabSz="1219170"/>
            <a:r>
              <a:rPr lang="fr-FR" sz="3333" b="1" noProof="1">
                <a:solidFill>
                  <a:srgbClr val="FFFFFF"/>
                </a:solidFill>
                <a:latin typeface="Arial" pitchFamily="34" charset="0"/>
                <a:ea typeface="Arial" pitchFamily="34" charset="-122"/>
                <a:cs typeface="Arial" pitchFamily="34" charset="-120"/>
              </a:rPr>
              <a:t>L'A-CAP, les avocats en affaires publiques</a:t>
            </a:r>
            <a:endParaRPr lang="fr-FR" sz="3333" noProof="1">
              <a:solidFill>
                <a:prstClr val="black"/>
              </a:solidFill>
              <a:latin typeface="Calibri" panose="020F0502020204030204"/>
            </a:endParaRPr>
          </a:p>
        </p:txBody>
      </p:sp>
      <p:sp>
        <p:nvSpPr>
          <p:cNvPr id="4" name="Text 2"/>
          <p:cNvSpPr/>
          <p:nvPr/>
        </p:nvSpPr>
        <p:spPr>
          <a:xfrm>
            <a:off x="11399520" y="6315456"/>
            <a:ext cx="487680" cy="365760"/>
          </a:xfrm>
          <a:prstGeom prst="rect">
            <a:avLst/>
          </a:prstGeom>
          <a:noFill/>
          <a:ln/>
        </p:spPr>
        <p:txBody>
          <a:bodyPr wrap="square" lIns="0" tIns="0" rIns="0" bIns="0" rtlCol="0" anchor="ctr"/>
          <a:lstStyle/>
          <a:p>
            <a:pPr algn="r" defTabSz="1219170"/>
            <a:r>
              <a:rPr lang="fr-FR" sz="1333" noProof="1">
                <a:solidFill>
                  <a:srgbClr val="CADCFC"/>
                </a:solidFill>
                <a:latin typeface="Arial" pitchFamily="34" charset="0"/>
                <a:ea typeface="Arial" pitchFamily="34" charset="-122"/>
                <a:cs typeface="Arial" pitchFamily="34" charset="-120"/>
              </a:rPr>
              <a:t> </a:t>
            </a:r>
            <a:endParaRPr lang="fr-FR" sz="1333" noProof="1">
              <a:solidFill>
                <a:prstClr val="black"/>
              </a:solidFill>
              <a:latin typeface="Calibri" panose="020F0502020204030204"/>
            </a:endParaRPr>
          </a:p>
        </p:txBody>
      </p:sp>
      <p:sp>
        <p:nvSpPr>
          <p:cNvPr id="5" name="Shape 3"/>
          <p:cNvSpPr/>
          <p:nvPr/>
        </p:nvSpPr>
        <p:spPr>
          <a:xfrm>
            <a:off x="670560" y="1975104"/>
            <a:ext cx="7010400" cy="4267200"/>
          </a:xfrm>
          <a:prstGeom prst="roundRect">
            <a:avLst>
              <a:gd name="adj" fmla="val 2000"/>
            </a:avLst>
          </a:prstGeom>
          <a:solidFill>
            <a:srgbClr val="FFFFFF"/>
          </a:solidFill>
          <a:ln w="12700">
            <a:solidFill>
              <a:srgbClr val="E3E6EF"/>
            </a:solidFill>
            <a:prstDash val="solid"/>
          </a:ln>
          <a:effectLst>
            <a:outerShdw blurRad="88900" dist="38100" dir="5400000" algn="bl" rotWithShape="0">
              <a:srgbClr val="000000">
                <a:alpha val="18000"/>
              </a:srgbClr>
            </a:outerShdw>
          </a:effectLst>
        </p:spPr>
        <p:txBody>
          <a:bodyPr/>
          <a:lstStyle/>
          <a:p>
            <a:pPr defTabSz="1219170"/>
            <a:endParaRPr lang="fr-FR" sz="2400" noProof="1">
              <a:solidFill>
                <a:prstClr val="black"/>
              </a:solidFill>
              <a:latin typeface="Calibri" panose="020F0502020204030204"/>
            </a:endParaRPr>
          </a:p>
        </p:txBody>
      </p:sp>
      <p:sp>
        <p:nvSpPr>
          <p:cNvPr id="6" name="Text 4"/>
          <p:cNvSpPr/>
          <p:nvPr/>
        </p:nvSpPr>
        <p:spPr>
          <a:xfrm>
            <a:off x="975360" y="2170176"/>
            <a:ext cx="6461760" cy="426720"/>
          </a:xfrm>
          <a:prstGeom prst="rect">
            <a:avLst/>
          </a:prstGeom>
          <a:noFill/>
          <a:ln/>
        </p:spPr>
        <p:txBody>
          <a:bodyPr wrap="square" lIns="0" tIns="0" rIns="0" bIns="0" rtlCol="0" anchor="ctr"/>
          <a:lstStyle/>
          <a:p>
            <a:pPr defTabSz="1219170"/>
            <a:r>
              <a:rPr lang="fr-FR" sz="2000" b="1" noProof="1">
                <a:solidFill>
                  <a:srgbClr val="1E2761"/>
                </a:solidFill>
                <a:latin typeface="Arial" pitchFamily="34" charset="0"/>
                <a:ea typeface="Arial" pitchFamily="34" charset="-122"/>
                <a:cs typeface="Arial" pitchFamily="34" charset="-120"/>
              </a:rPr>
              <a:t>Objet de l'association</a:t>
            </a:r>
            <a:endParaRPr lang="fr-FR" sz="2000" noProof="1">
              <a:solidFill>
                <a:prstClr val="black"/>
              </a:solidFill>
              <a:latin typeface="Calibri" panose="020F0502020204030204"/>
            </a:endParaRPr>
          </a:p>
        </p:txBody>
      </p:sp>
      <p:sp>
        <p:nvSpPr>
          <p:cNvPr id="7" name="Text 5"/>
          <p:cNvSpPr/>
          <p:nvPr/>
        </p:nvSpPr>
        <p:spPr>
          <a:xfrm>
            <a:off x="975360" y="2657856"/>
            <a:ext cx="6461760" cy="2072640"/>
          </a:xfrm>
          <a:prstGeom prst="rect">
            <a:avLst/>
          </a:prstGeom>
          <a:noFill/>
          <a:ln/>
        </p:spPr>
        <p:txBody>
          <a:bodyPr wrap="square" lIns="0" tIns="0" rIns="0" bIns="0" rtlCol="0" anchor="t"/>
          <a:lstStyle/>
          <a:p>
            <a:pPr defTabSz="1219170">
              <a:lnSpc>
                <a:spcPct val="105000"/>
              </a:lnSpc>
            </a:pPr>
            <a:r>
              <a:rPr lang="fr-FR" sz="1667" i="1" noProof="1">
                <a:solidFill>
                  <a:srgbClr val="1F2733"/>
                </a:solidFill>
                <a:latin typeface="Arial" pitchFamily="34" charset="0"/>
                <a:ea typeface="Arial" pitchFamily="34" charset="-122"/>
                <a:cs typeface="Arial" pitchFamily="34" charset="-120"/>
              </a:rPr>
              <a:t>Regrouper les avocats exerçant, à titre principal ou accessoire, en affaires publiques : partager leur expérience, représenter et promouvoir leur activité, à l'intérieur comme à l'extérieur de la profession.</a:t>
            </a:r>
            <a:endParaRPr lang="fr-FR" sz="1667" noProof="1">
              <a:solidFill>
                <a:prstClr val="black"/>
              </a:solidFill>
              <a:latin typeface="Calibri" panose="020F0502020204030204"/>
            </a:endParaRPr>
          </a:p>
        </p:txBody>
      </p:sp>
      <p:sp>
        <p:nvSpPr>
          <p:cNvPr id="8" name="Text 6"/>
          <p:cNvSpPr/>
          <p:nvPr/>
        </p:nvSpPr>
        <p:spPr>
          <a:xfrm>
            <a:off x="975360" y="4779264"/>
            <a:ext cx="6461760" cy="365760"/>
          </a:xfrm>
          <a:prstGeom prst="rect">
            <a:avLst/>
          </a:prstGeom>
          <a:noFill/>
          <a:ln/>
        </p:spPr>
        <p:txBody>
          <a:bodyPr wrap="square" lIns="0" tIns="0" rIns="0" bIns="0" rtlCol="0" anchor="ctr"/>
          <a:lstStyle/>
          <a:p>
            <a:pPr defTabSz="1219170"/>
            <a:r>
              <a:rPr lang="fr-FR" sz="1400" b="1" noProof="1">
                <a:solidFill>
                  <a:srgbClr val="B08D2E"/>
                </a:solidFill>
                <a:latin typeface="Arial" pitchFamily="34" charset="0"/>
                <a:ea typeface="Arial" pitchFamily="34" charset="-122"/>
                <a:cs typeface="Arial" pitchFamily="34" charset="-120"/>
              </a:rPr>
              <a:t>Acteurs du dialogue entre décideurs publics et privés — du local à l'Union européenne</a:t>
            </a:r>
            <a:endParaRPr lang="fr-FR" sz="1400" noProof="1">
              <a:solidFill>
                <a:prstClr val="black"/>
              </a:solidFill>
              <a:latin typeface="Calibri" panose="020F0502020204030204"/>
            </a:endParaRPr>
          </a:p>
        </p:txBody>
      </p:sp>
      <p:sp>
        <p:nvSpPr>
          <p:cNvPr id="9" name="Shape 7"/>
          <p:cNvSpPr/>
          <p:nvPr/>
        </p:nvSpPr>
        <p:spPr>
          <a:xfrm>
            <a:off x="975360" y="5266944"/>
            <a:ext cx="6400800" cy="0"/>
          </a:xfrm>
          <a:prstGeom prst="line">
            <a:avLst/>
          </a:prstGeom>
          <a:noFill/>
          <a:ln w="12700">
            <a:solidFill>
              <a:srgbClr val="E3E6EF"/>
            </a:solidFill>
            <a:prstDash val="solid"/>
          </a:ln>
        </p:spPr>
        <p:txBody>
          <a:bodyPr/>
          <a:lstStyle/>
          <a:p>
            <a:pPr defTabSz="1219170"/>
            <a:endParaRPr lang="fr-FR" sz="2400" noProof="1">
              <a:solidFill>
                <a:prstClr val="black"/>
              </a:solidFill>
              <a:latin typeface="Calibri" panose="020F0502020204030204"/>
            </a:endParaRPr>
          </a:p>
        </p:txBody>
      </p:sp>
      <p:sp>
        <p:nvSpPr>
          <p:cNvPr id="10" name="Text 8"/>
          <p:cNvSpPr/>
          <p:nvPr/>
        </p:nvSpPr>
        <p:spPr>
          <a:xfrm>
            <a:off x="975360" y="5388864"/>
            <a:ext cx="6461760" cy="731520"/>
          </a:xfrm>
          <a:prstGeom prst="rect">
            <a:avLst/>
          </a:prstGeom>
          <a:noFill/>
          <a:ln/>
        </p:spPr>
        <p:txBody>
          <a:bodyPr wrap="square" lIns="0" tIns="0" rIns="0" bIns="0" rtlCol="0" anchor="t"/>
          <a:lstStyle/>
          <a:p>
            <a:pPr defTabSz="1219170"/>
            <a:r>
              <a:rPr lang="fr-FR" sz="1533" noProof="1">
                <a:solidFill>
                  <a:srgbClr val="5A6472"/>
                </a:solidFill>
                <a:latin typeface="Arial" pitchFamily="34" charset="0"/>
                <a:ea typeface="Arial" pitchFamily="34" charset="-122"/>
                <a:cs typeface="Arial" pitchFamily="34" charset="-120"/>
              </a:rPr>
              <a:t>Promouvoir le rôle naturel de l'avocat dans la représentation d'intérêts et un cadre déontologique propre : transparence et loyauté.</a:t>
            </a:r>
            <a:endParaRPr lang="fr-FR" sz="1533" noProof="1">
              <a:solidFill>
                <a:prstClr val="black"/>
              </a:solidFill>
              <a:latin typeface="Calibri" panose="020F0502020204030204"/>
            </a:endParaRPr>
          </a:p>
        </p:txBody>
      </p:sp>
      <p:sp>
        <p:nvSpPr>
          <p:cNvPr id="11" name="Shape 9"/>
          <p:cNvSpPr/>
          <p:nvPr/>
        </p:nvSpPr>
        <p:spPr>
          <a:xfrm>
            <a:off x="7985760" y="1975104"/>
            <a:ext cx="3535680" cy="1292352"/>
          </a:xfrm>
          <a:prstGeom prst="roundRect">
            <a:avLst>
              <a:gd name="adj" fmla="val 6604"/>
            </a:avLst>
          </a:prstGeom>
          <a:solidFill>
            <a:srgbClr val="FFFFFF"/>
          </a:solidFill>
          <a:ln w="12700">
            <a:solidFill>
              <a:srgbClr val="E3E6EF"/>
            </a:solidFill>
            <a:prstDash val="solid"/>
          </a:ln>
          <a:effectLst>
            <a:outerShdw blurRad="88900" dist="38100" dir="5400000" algn="bl" rotWithShape="0">
              <a:srgbClr val="000000">
                <a:alpha val="18000"/>
              </a:srgbClr>
            </a:outerShdw>
          </a:effectLst>
        </p:spPr>
        <p:txBody>
          <a:bodyPr/>
          <a:lstStyle/>
          <a:p>
            <a:pPr defTabSz="1219170"/>
            <a:endParaRPr lang="fr-FR" sz="2400" noProof="1">
              <a:solidFill>
                <a:prstClr val="black"/>
              </a:solidFill>
              <a:latin typeface="Calibri" panose="020F0502020204030204"/>
            </a:endParaRPr>
          </a:p>
        </p:txBody>
      </p:sp>
      <p:sp>
        <p:nvSpPr>
          <p:cNvPr id="12" name="Text 10"/>
          <p:cNvSpPr/>
          <p:nvPr/>
        </p:nvSpPr>
        <p:spPr>
          <a:xfrm>
            <a:off x="8229600" y="2072640"/>
            <a:ext cx="3048000" cy="548640"/>
          </a:xfrm>
          <a:prstGeom prst="rect">
            <a:avLst/>
          </a:prstGeom>
          <a:noFill/>
          <a:ln/>
        </p:spPr>
        <p:txBody>
          <a:bodyPr wrap="square" lIns="0" tIns="0" rIns="0" bIns="0" rtlCol="0" anchor="ctr"/>
          <a:lstStyle/>
          <a:p>
            <a:pPr defTabSz="1219170"/>
            <a:r>
              <a:rPr lang="fr-FR" sz="3467" b="1" noProof="1">
                <a:solidFill>
                  <a:srgbClr val="1E2761"/>
                </a:solidFill>
                <a:latin typeface="Arial" pitchFamily="34" charset="0"/>
                <a:ea typeface="Arial" pitchFamily="34" charset="-122"/>
                <a:cs typeface="Arial" pitchFamily="34" charset="-120"/>
              </a:rPr>
              <a:t>2011</a:t>
            </a:r>
            <a:endParaRPr lang="fr-FR" sz="3467" noProof="1">
              <a:solidFill>
                <a:prstClr val="black"/>
              </a:solidFill>
              <a:latin typeface="Calibri" panose="020F0502020204030204"/>
            </a:endParaRPr>
          </a:p>
        </p:txBody>
      </p:sp>
      <p:sp>
        <p:nvSpPr>
          <p:cNvPr id="13" name="Text 11"/>
          <p:cNvSpPr/>
          <p:nvPr/>
        </p:nvSpPr>
        <p:spPr>
          <a:xfrm>
            <a:off x="8229600" y="2584704"/>
            <a:ext cx="3048000" cy="609600"/>
          </a:xfrm>
          <a:prstGeom prst="rect">
            <a:avLst/>
          </a:prstGeom>
          <a:noFill/>
          <a:ln/>
        </p:spPr>
        <p:txBody>
          <a:bodyPr wrap="square" lIns="0" tIns="0" rIns="0" bIns="0" rtlCol="0" anchor="t"/>
          <a:lstStyle/>
          <a:p>
            <a:pPr defTabSz="1219170"/>
            <a:r>
              <a:rPr lang="fr-FR" sz="1400" noProof="1">
                <a:solidFill>
                  <a:srgbClr val="5A6472"/>
                </a:solidFill>
                <a:latin typeface="Arial" pitchFamily="34" charset="0"/>
                <a:ea typeface="Arial" pitchFamily="34" charset="-122"/>
                <a:cs typeface="Arial" pitchFamily="34" charset="-120"/>
              </a:rPr>
              <a:t>année de fondation (d'abord « Association des Avocats Lobbyistes »)</a:t>
            </a:r>
            <a:endParaRPr lang="fr-FR" sz="1400" noProof="1">
              <a:solidFill>
                <a:prstClr val="black"/>
              </a:solidFill>
              <a:latin typeface="Calibri" panose="020F0502020204030204"/>
            </a:endParaRPr>
          </a:p>
        </p:txBody>
      </p:sp>
      <p:sp>
        <p:nvSpPr>
          <p:cNvPr id="14" name="Shape 12"/>
          <p:cNvSpPr/>
          <p:nvPr/>
        </p:nvSpPr>
        <p:spPr>
          <a:xfrm>
            <a:off x="7985760" y="3462528"/>
            <a:ext cx="3535680" cy="1292352"/>
          </a:xfrm>
          <a:prstGeom prst="roundRect">
            <a:avLst>
              <a:gd name="adj" fmla="val 6604"/>
            </a:avLst>
          </a:prstGeom>
          <a:solidFill>
            <a:srgbClr val="FFFFFF"/>
          </a:solidFill>
          <a:ln w="12700">
            <a:solidFill>
              <a:srgbClr val="E3E6EF"/>
            </a:solidFill>
            <a:prstDash val="solid"/>
          </a:ln>
          <a:effectLst>
            <a:outerShdw blurRad="88900" dist="38100" dir="5400000" algn="bl" rotWithShape="0">
              <a:srgbClr val="000000">
                <a:alpha val="18000"/>
              </a:srgbClr>
            </a:outerShdw>
          </a:effectLst>
        </p:spPr>
        <p:txBody>
          <a:bodyPr/>
          <a:lstStyle/>
          <a:p>
            <a:pPr defTabSz="1219170"/>
            <a:endParaRPr lang="fr-FR" sz="2400" noProof="1">
              <a:solidFill>
                <a:prstClr val="black"/>
              </a:solidFill>
              <a:latin typeface="Calibri" panose="020F0502020204030204"/>
            </a:endParaRPr>
          </a:p>
        </p:txBody>
      </p:sp>
      <p:sp>
        <p:nvSpPr>
          <p:cNvPr id="15" name="Text 13"/>
          <p:cNvSpPr/>
          <p:nvPr/>
        </p:nvSpPr>
        <p:spPr>
          <a:xfrm>
            <a:off x="8229600" y="3560064"/>
            <a:ext cx="3048000" cy="548640"/>
          </a:xfrm>
          <a:prstGeom prst="rect">
            <a:avLst/>
          </a:prstGeom>
          <a:noFill/>
          <a:ln/>
        </p:spPr>
        <p:txBody>
          <a:bodyPr wrap="square" lIns="0" tIns="0" rIns="0" bIns="0" rtlCol="0" anchor="ctr"/>
          <a:lstStyle/>
          <a:p>
            <a:pPr defTabSz="1219170"/>
            <a:r>
              <a:rPr lang="fr-FR" sz="3467" b="1" noProof="1">
                <a:solidFill>
                  <a:srgbClr val="1E2761"/>
                </a:solidFill>
                <a:latin typeface="Arial" pitchFamily="34" charset="0"/>
                <a:ea typeface="Arial" pitchFamily="34" charset="-122"/>
                <a:cs typeface="Arial" pitchFamily="34" charset="-120"/>
              </a:rPr>
              <a:t>10+</a:t>
            </a:r>
            <a:endParaRPr lang="fr-FR" sz="3467" noProof="1">
              <a:solidFill>
                <a:prstClr val="black"/>
              </a:solidFill>
              <a:latin typeface="Calibri" panose="020F0502020204030204"/>
            </a:endParaRPr>
          </a:p>
        </p:txBody>
      </p:sp>
      <p:sp>
        <p:nvSpPr>
          <p:cNvPr id="16" name="Text 14"/>
          <p:cNvSpPr/>
          <p:nvPr/>
        </p:nvSpPr>
        <p:spPr>
          <a:xfrm>
            <a:off x="8229600" y="4072128"/>
            <a:ext cx="3048000" cy="609600"/>
          </a:xfrm>
          <a:prstGeom prst="rect">
            <a:avLst/>
          </a:prstGeom>
          <a:noFill/>
          <a:ln/>
        </p:spPr>
        <p:txBody>
          <a:bodyPr wrap="square" lIns="0" tIns="0" rIns="0" bIns="0" rtlCol="0" anchor="t"/>
          <a:lstStyle/>
          <a:p>
            <a:pPr defTabSz="1219170"/>
            <a:r>
              <a:rPr lang="fr-FR" sz="1400" noProof="1">
                <a:solidFill>
                  <a:srgbClr val="5A6472"/>
                </a:solidFill>
                <a:latin typeface="Arial" pitchFamily="34" charset="0"/>
                <a:ea typeface="Arial" pitchFamily="34" charset="-122"/>
                <a:cs typeface="Arial" pitchFamily="34" charset="-120"/>
              </a:rPr>
              <a:t>cabinets fondateurs : Granrut &amp; Associés, Jeantet, Vogel &amp; Vogel…</a:t>
            </a:r>
            <a:endParaRPr lang="fr-FR" sz="1400" noProof="1">
              <a:solidFill>
                <a:prstClr val="black"/>
              </a:solidFill>
              <a:latin typeface="Calibri" panose="020F0502020204030204"/>
            </a:endParaRPr>
          </a:p>
        </p:txBody>
      </p:sp>
      <p:sp>
        <p:nvSpPr>
          <p:cNvPr id="17" name="Shape 15"/>
          <p:cNvSpPr/>
          <p:nvPr/>
        </p:nvSpPr>
        <p:spPr>
          <a:xfrm>
            <a:off x="7985760" y="4949952"/>
            <a:ext cx="3535680" cy="1292352"/>
          </a:xfrm>
          <a:prstGeom prst="roundRect">
            <a:avLst>
              <a:gd name="adj" fmla="val 6604"/>
            </a:avLst>
          </a:prstGeom>
          <a:solidFill>
            <a:srgbClr val="FFFFFF"/>
          </a:solidFill>
          <a:ln w="12700">
            <a:solidFill>
              <a:srgbClr val="E3E6EF"/>
            </a:solidFill>
            <a:prstDash val="solid"/>
          </a:ln>
          <a:effectLst>
            <a:outerShdw blurRad="88900" dist="38100" dir="5400000" algn="bl" rotWithShape="0">
              <a:srgbClr val="000000">
                <a:alpha val="18000"/>
              </a:srgbClr>
            </a:outerShdw>
          </a:effectLst>
        </p:spPr>
        <p:txBody>
          <a:bodyPr/>
          <a:lstStyle/>
          <a:p>
            <a:pPr defTabSz="1219170"/>
            <a:endParaRPr lang="fr-FR" sz="2400" noProof="1">
              <a:solidFill>
                <a:prstClr val="black"/>
              </a:solidFill>
              <a:latin typeface="Calibri" panose="020F0502020204030204"/>
            </a:endParaRPr>
          </a:p>
        </p:txBody>
      </p:sp>
      <p:sp>
        <p:nvSpPr>
          <p:cNvPr id="18" name="Text 16"/>
          <p:cNvSpPr/>
          <p:nvPr/>
        </p:nvSpPr>
        <p:spPr>
          <a:xfrm>
            <a:off x="8229600" y="5047488"/>
            <a:ext cx="3048000" cy="548640"/>
          </a:xfrm>
          <a:prstGeom prst="rect">
            <a:avLst/>
          </a:prstGeom>
          <a:noFill/>
          <a:ln/>
        </p:spPr>
        <p:txBody>
          <a:bodyPr wrap="square" lIns="0" tIns="0" rIns="0" bIns="0" rtlCol="0" anchor="ctr"/>
          <a:lstStyle/>
          <a:p>
            <a:pPr defTabSz="1219170"/>
            <a:r>
              <a:rPr lang="fr-FR" sz="3467" b="1" noProof="1">
                <a:solidFill>
                  <a:srgbClr val="1E2761"/>
                </a:solidFill>
                <a:latin typeface="Arial" pitchFamily="34" charset="0"/>
                <a:ea typeface="Arial" pitchFamily="34" charset="-122"/>
                <a:cs typeface="Arial" pitchFamily="34" charset="-120"/>
              </a:rPr>
              <a:t>2021</a:t>
            </a:r>
            <a:endParaRPr lang="fr-FR" sz="3467" noProof="1">
              <a:solidFill>
                <a:prstClr val="black"/>
              </a:solidFill>
              <a:latin typeface="Calibri" panose="020F0502020204030204"/>
            </a:endParaRPr>
          </a:p>
        </p:txBody>
      </p:sp>
      <p:sp>
        <p:nvSpPr>
          <p:cNvPr id="19" name="Text 17"/>
          <p:cNvSpPr/>
          <p:nvPr/>
        </p:nvSpPr>
        <p:spPr>
          <a:xfrm>
            <a:off x="8229600" y="5559552"/>
            <a:ext cx="3048000" cy="609600"/>
          </a:xfrm>
          <a:prstGeom prst="rect">
            <a:avLst/>
          </a:prstGeom>
          <a:noFill/>
          <a:ln/>
        </p:spPr>
        <p:txBody>
          <a:bodyPr wrap="square" lIns="0" tIns="0" rIns="0" bIns="0" rtlCol="0" anchor="t"/>
          <a:lstStyle/>
          <a:p>
            <a:pPr defTabSz="1219170"/>
            <a:r>
              <a:rPr lang="fr-FR" sz="1400" noProof="1">
                <a:solidFill>
                  <a:srgbClr val="5A6472"/>
                </a:solidFill>
                <a:latin typeface="Arial" pitchFamily="34" charset="0"/>
                <a:ea typeface="Arial" pitchFamily="34" charset="-122"/>
                <a:cs typeface="Arial" pitchFamily="34" charset="-120"/>
              </a:rPr>
              <a:t>présidence de Thaima Samman, avocate aux Barreaux de Paris et Bruxelles</a:t>
            </a:r>
            <a:endParaRPr lang="fr-FR" sz="1400" noProof="1">
              <a:solidFill>
                <a:prstClr val="black"/>
              </a:solidFill>
              <a:latin typeface="Calibri" panose="020F0502020204030204"/>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670560" y="414528"/>
            <a:ext cx="10972800" cy="365760"/>
          </a:xfrm>
          <a:prstGeom prst="rect">
            <a:avLst/>
          </a:prstGeom>
          <a:noFill/>
          <a:ln/>
        </p:spPr>
        <p:txBody>
          <a:bodyPr wrap="square" lIns="0" tIns="0" rIns="0" bIns="0" rtlCol="0" anchor="ctr"/>
          <a:lstStyle/>
          <a:p>
            <a:pPr defTabSz="1219170"/>
            <a:r>
              <a:rPr lang="en-US" sz="1600" b="1" kern="0" spc="400" dirty="0">
                <a:solidFill>
                  <a:srgbClr val="B08D2E"/>
                </a:solidFill>
                <a:latin typeface="Arial" pitchFamily="34" charset="0"/>
                <a:ea typeface="Arial" pitchFamily="34" charset="-122"/>
                <a:cs typeface="Arial" pitchFamily="34" charset="-120"/>
              </a:rPr>
              <a:t>POURQUOI LE LOCAL EST DIFFÉRENT</a:t>
            </a:r>
            <a:endParaRPr lang="en-US" sz="1600" dirty="0">
              <a:solidFill>
                <a:prstClr val="black"/>
              </a:solidFill>
              <a:latin typeface="Calibri" panose="020F0502020204030204"/>
            </a:endParaRPr>
          </a:p>
        </p:txBody>
      </p:sp>
      <p:sp>
        <p:nvSpPr>
          <p:cNvPr id="3" name="Text 1"/>
          <p:cNvSpPr/>
          <p:nvPr/>
        </p:nvSpPr>
        <p:spPr>
          <a:xfrm>
            <a:off x="670560" y="780288"/>
            <a:ext cx="10972800" cy="877824"/>
          </a:xfrm>
          <a:prstGeom prst="rect">
            <a:avLst/>
          </a:prstGeom>
          <a:noFill/>
          <a:ln/>
        </p:spPr>
        <p:txBody>
          <a:bodyPr wrap="square" lIns="0" tIns="0" rIns="0" bIns="0" rtlCol="0" anchor="t"/>
          <a:lstStyle/>
          <a:p>
            <a:pPr defTabSz="1219170"/>
            <a:r>
              <a:rPr lang="en-US" sz="3867" b="1" dirty="0">
                <a:solidFill>
                  <a:srgbClr val="FFFFFF"/>
                </a:solidFill>
                <a:latin typeface="Arial" pitchFamily="34" charset="0"/>
                <a:ea typeface="Arial" pitchFamily="34" charset="-122"/>
                <a:cs typeface="Arial" pitchFamily="34" charset="-120"/>
              </a:rPr>
              <a:t>Le niveau local : une autre échelle de décision</a:t>
            </a:r>
            <a:endParaRPr lang="en-US" sz="3867" dirty="0">
              <a:solidFill>
                <a:prstClr val="black"/>
              </a:solidFill>
              <a:latin typeface="Calibri" panose="020F0502020204030204"/>
            </a:endParaRPr>
          </a:p>
        </p:txBody>
      </p:sp>
      <p:sp>
        <p:nvSpPr>
          <p:cNvPr id="4" name="Shape 2"/>
          <p:cNvSpPr/>
          <p:nvPr/>
        </p:nvSpPr>
        <p:spPr>
          <a:xfrm>
            <a:off x="670560" y="1975104"/>
            <a:ext cx="2496312" cy="2987040"/>
          </a:xfrm>
          <a:prstGeom prst="roundRect">
            <a:avLst>
              <a:gd name="adj" fmla="val 4396"/>
            </a:avLst>
          </a:prstGeom>
          <a:solidFill>
            <a:srgbClr val="FFFFFF"/>
          </a:solidFill>
          <a:ln/>
          <a:effectLst>
            <a:outerShdw blurRad="88900" dist="38100" dir="5400000" algn="bl" rotWithShape="0">
              <a:srgbClr val="000000">
                <a:alpha val="18000"/>
              </a:srgbClr>
            </a:outerShdw>
          </a:effectLst>
        </p:spPr>
        <p:txBody>
          <a:bodyPr/>
          <a:lstStyle/>
          <a:p>
            <a:pPr defTabSz="1219170"/>
            <a:endParaRPr lang="fr-BE" sz="2400">
              <a:solidFill>
                <a:prstClr val="black"/>
              </a:solidFill>
              <a:latin typeface="Calibri" panose="020F0502020204030204"/>
            </a:endParaRPr>
          </a:p>
        </p:txBody>
      </p:sp>
      <p:sp>
        <p:nvSpPr>
          <p:cNvPr id="5" name="Shape 3"/>
          <p:cNvSpPr/>
          <p:nvPr/>
        </p:nvSpPr>
        <p:spPr>
          <a:xfrm>
            <a:off x="1443228" y="2292096"/>
            <a:ext cx="950976" cy="950976"/>
          </a:xfrm>
          <a:prstGeom prst="ellipse">
            <a:avLst/>
          </a:prstGeom>
          <a:solidFill>
            <a:srgbClr val="1E2761"/>
          </a:solidFill>
          <a:ln/>
        </p:spPr>
        <p:txBody>
          <a:bodyPr/>
          <a:lstStyle/>
          <a:p>
            <a:pPr defTabSz="1219170"/>
            <a:endParaRPr lang="fr-BE" sz="2400">
              <a:solidFill>
                <a:prstClr val="black"/>
              </a:solidFill>
              <a:latin typeface="Calibri" panose="020F0502020204030204"/>
            </a:endParaRPr>
          </a:p>
        </p:txBody>
      </p:sp>
      <p:pic>
        <p:nvPicPr>
          <p:cNvPr id="6" name="Image 0" descr="preencoded.png"/>
          <p:cNvPicPr>
            <a:picLocks noChangeAspect="1"/>
          </p:cNvPicPr>
          <p:nvPr/>
        </p:nvPicPr>
        <p:blipFill>
          <a:blip r:embed="rId4"/>
          <a:stretch>
            <a:fillRect/>
          </a:stretch>
        </p:blipFill>
        <p:spPr>
          <a:xfrm>
            <a:off x="1699993" y="2548861"/>
            <a:ext cx="437449" cy="437449"/>
          </a:xfrm>
          <a:prstGeom prst="rect">
            <a:avLst/>
          </a:prstGeom>
        </p:spPr>
      </p:pic>
      <p:sp>
        <p:nvSpPr>
          <p:cNvPr id="7" name="Text 4"/>
          <p:cNvSpPr/>
          <p:nvPr/>
        </p:nvSpPr>
        <p:spPr>
          <a:xfrm>
            <a:off x="816864" y="3389376"/>
            <a:ext cx="2203704" cy="609600"/>
          </a:xfrm>
          <a:prstGeom prst="rect">
            <a:avLst/>
          </a:prstGeom>
          <a:noFill/>
          <a:ln/>
        </p:spPr>
        <p:txBody>
          <a:bodyPr wrap="square" lIns="0" tIns="0" rIns="0" bIns="0" rtlCol="0" anchor="t"/>
          <a:lstStyle/>
          <a:p>
            <a:pPr algn="ctr" defTabSz="1219170">
              <a:lnSpc>
                <a:spcPct val="95000"/>
              </a:lnSpc>
            </a:pPr>
            <a:r>
              <a:rPr lang="en-US" b="1" dirty="0">
                <a:solidFill>
                  <a:srgbClr val="1E2761"/>
                </a:solidFill>
                <a:latin typeface="Arial" pitchFamily="34" charset="0"/>
                <a:ea typeface="Arial" pitchFamily="34" charset="-122"/>
                <a:cs typeface="Arial" pitchFamily="34" charset="-120"/>
              </a:rPr>
              <a:t>Décideurs de proximité</a:t>
            </a:r>
            <a:endParaRPr lang="en-US" dirty="0">
              <a:solidFill>
                <a:prstClr val="black"/>
              </a:solidFill>
              <a:latin typeface="Calibri" panose="020F0502020204030204"/>
            </a:endParaRPr>
          </a:p>
        </p:txBody>
      </p:sp>
      <p:sp>
        <p:nvSpPr>
          <p:cNvPr id="8" name="Text 5"/>
          <p:cNvSpPr/>
          <p:nvPr/>
        </p:nvSpPr>
        <p:spPr>
          <a:xfrm>
            <a:off x="841248" y="3974592"/>
            <a:ext cx="2154936" cy="877824"/>
          </a:xfrm>
          <a:prstGeom prst="rect">
            <a:avLst/>
          </a:prstGeom>
          <a:noFill/>
          <a:ln/>
        </p:spPr>
        <p:txBody>
          <a:bodyPr wrap="square" lIns="0" tIns="0" rIns="0" bIns="0" rtlCol="0" anchor="t"/>
          <a:lstStyle/>
          <a:p>
            <a:pPr algn="ctr" defTabSz="1219170">
              <a:lnSpc>
                <a:spcPct val="98000"/>
              </a:lnSpc>
            </a:pPr>
            <a:r>
              <a:rPr lang="en-US" sz="1400" dirty="0">
                <a:solidFill>
                  <a:srgbClr val="5A6472"/>
                </a:solidFill>
                <a:latin typeface="Arial" pitchFamily="34" charset="0"/>
                <a:ea typeface="Arial" pitchFamily="34" charset="-122"/>
                <a:cs typeface="Arial" pitchFamily="34" charset="-120"/>
              </a:rPr>
              <a:t>Des élus accessibles, en lien direct avec le terrain et leurs administrés.</a:t>
            </a:r>
            <a:endParaRPr lang="en-US" sz="1400" dirty="0">
              <a:solidFill>
                <a:prstClr val="black"/>
              </a:solidFill>
              <a:latin typeface="Calibri" panose="020F0502020204030204"/>
            </a:endParaRPr>
          </a:p>
        </p:txBody>
      </p:sp>
      <p:sp>
        <p:nvSpPr>
          <p:cNvPr id="9" name="Shape 6"/>
          <p:cNvSpPr/>
          <p:nvPr/>
        </p:nvSpPr>
        <p:spPr>
          <a:xfrm>
            <a:off x="3496056" y="1975104"/>
            <a:ext cx="2496312" cy="2987040"/>
          </a:xfrm>
          <a:prstGeom prst="roundRect">
            <a:avLst>
              <a:gd name="adj" fmla="val 4396"/>
            </a:avLst>
          </a:prstGeom>
          <a:solidFill>
            <a:srgbClr val="FFFFFF"/>
          </a:solidFill>
          <a:ln/>
          <a:effectLst>
            <a:outerShdw blurRad="88900" dist="38100" dir="5400000" algn="bl" rotWithShape="0">
              <a:srgbClr val="000000">
                <a:alpha val="18000"/>
              </a:srgbClr>
            </a:outerShdw>
          </a:effectLst>
        </p:spPr>
        <p:txBody>
          <a:bodyPr/>
          <a:lstStyle/>
          <a:p>
            <a:pPr defTabSz="1219170"/>
            <a:endParaRPr lang="fr-BE" sz="2400">
              <a:solidFill>
                <a:prstClr val="black"/>
              </a:solidFill>
              <a:latin typeface="Calibri" panose="020F0502020204030204"/>
            </a:endParaRPr>
          </a:p>
        </p:txBody>
      </p:sp>
      <p:sp>
        <p:nvSpPr>
          <p:cNvPr id="10" name="Shape 7"/>
          <p:cNvSpPr/>
          <p:nvPr/>
        </p:nvSpPr>
        <p:spPr>
          <a:xfrm>
            <a:off x="4268724" y="2292096"/>
            <a:ext cx="950976" cy="950976"/>
          </a:xfrm>
          <a:prstGeom prst="ellipse">
            <a:avLst/>
          </a:prstGeom>
          <a:solidFill>
            <a:srgbClr val="1E2761"/>
          </a:solidFill>
          <a:ln/>
        </p:spPr>
        <p:txBody>
          <a:bodyPr/>
          <a:lstStyle/>
          <a:p>
            <a:pPr defTabSz="1219170"/>
            <a:endParaRPr lang="fr-BE" sz="2400">
              <a:solidFill>
                <a:prstClr val="black"/>
              </a:solidFill>
              <a:latin typeface="Calibri" panose="020F0502020204030204"/>
            </a:endParaRPr>
          </a:p>
        </p:txBody>
      </p:sp>
      <p:pic>
        <p:nvPicPr>
          <p:cNvPr id="11" name="Image 1" descr="preencoded.png"/>
          <p:cNvPicPr>
            <a:picLocks noChangeAspect="1"/>
          </p:cNvPicPr>
          <p:nvPr/>
        </p:nvPicPr>
        <p:blipFill>
          <a:blip r:embed="rId5"/>
          <a:stretch>
            <a:fillRect/>
          </a:stretch>
        </p:blipFill>
        <p:spPr>
          <a:xfrm>
            <a:off x="4525489" y="2548861"/>
            <a:ext cx="437449" cy="437449"/>
          </a:xfrm>
          <a:prstGeom prst="rect">
            <a:avLst/>
          </a:prstGeom>
        </p:spPr>
      </p:pic>
      <p:sp>
        <p:nvSpPr>
          <p:cNvPr id="12" name="Text 8"/>
          <p:cNvSpPr/>
          <p:nvPr/>
        </p:nvSpPr>
        <p:spPr>
          <a:xfrm>
            <a:off x="3642360" y="3389376"/>
            <a:ext cx="2203704" cy="609600"/>
          </a:xfrm>
          <a:prstGeom prst="rect">
            <a:avLst/>
          </a:prstGeom>
          <a:noFill/>
          <a:ln/>
        </p:spPr>
        <p:txBody>
          <a:bodyPr wrap="square" lIns="0" tIns="0" rIns="0" bIns="0" rtlCol="0" anchor="t"/>
          <a:lstStyle/>
          <a:p>
            <a:pPr algn="ctr" defTabSz="1219170">
              <a:lnSpc>
                <a:spcPct val="95000"/>
              </a:lnSpc>
            </a:pPr>
            <a:r>
              <a:rPr lang="en-US" b="1" dirty="0">
                <a:solidFill>
                  <a:srgbClr val="1E2761"/>
                </a:solidFill>
                <a:latin typeface="Arial" pitchFamily="34" charset="0"/>
                <a:ea typeface="Arial" pitchFamily="34" charset="-122"/>
                <a:cs typeface="Arial" pitchFamily="34" charset="-120"/>
              </a:rPr>
              <a:t>Compétences éclatées</a:t>
            </a:r>
            <a:endParaRPr lang="en-US" dirty="0">
              <a:solidFill>
                <a:prstClr val="black"/>
              </a:solidFill>
              <a:latin typeface="Calibri" panose="020F0502020204030204"/>
            </a:endParaRPr>
          </a:p>
        </p:txBody>
      </p:sp>
      <p:sp>
        <p:nvSpPr>
          <p:cNvPr id="13" name="Text 9"/>
          <p:cNvSpPr/>
          <p:nvPr/>
        </p:nvSpPr>
        <p:spPr>
          <a:xfrm>
            <a:off x="3666744" y="3974592"/>
            <a:ext cx="2154936" cy="877824"/>
          </a:xfrm>
          <a:prstGeom prst="rect">
            <a:avLst/>
          </a:prstGeom>
          <a:noFill/>
          <a:ln/>
        </p:spPr>
        <p:txBody>
          <a:bodyPr wrap="square" lIns="0" tIns="0" rIns="0" bIns="0" rtlCol="0" anchor="t"/>
          <a:lstStyle/>
          <a:p>
            <a:pPr algn="ctr" defTabSz="1219170">
              <a:lnSpc>
                <a:spcPct val="98000"/>
              </a:lnSpc>
            </a:pPr>
            <a:r>
              <a:rPr lang="en-US" sz="1400" dirty="0">
                <a:solidFill>
                  <a:srgbClr val="5A6472"/>
                </a:solidFill>
                <a:latin typeface="Arial" pitchFamily="34" charset="0"/>
                <a:ea typeface="Arial" pitchFamily="34" charset="-122"/>
                <a:cs typeface="Arial" pitchFamily="34" charset="-120"/>
              </a:rPr>
              <a:t>Commune, intercommunalité, département, région : des blocs imbriqués.</a:t>
            </a:r>
            <a:endParaRPr lang="en-US" sz="1400" dirty="0">
              <a:solidFill>
                <a:prstClr val="black"/>
              </a:solidFill>
              <a:latin typeface="Calibri" panose="020F0502020204030204"/>
            </a:endParaRPr>
          </a:p>
        </p:txBody>
      </p:sp>
      <p:sp>
        <p:nvSpPr>
          <p:cNvPr id="14" name="Shape 10"/>
          <p:cNvSpPr/>
          <p:nvPr/>
        </p:nvSpPr>
        <p:spPr>
          <a:xfrm>
            <a:off x="6321552" y="1975104"/>
            <a:ext cx="2496312" cy="2987040"/>
          </a:xfrm>
          <a:prstGeom prst="roundRect">
            <a:avLst>
              <a:gd name="adj" fmla="val 4396"/>
            </a:avLst>
          </a:prstGeom>
          <a:solidFill>
            <a:srgbClr val="FFFFFF"/>
          </a:solidFill>
          <a:ln/>
          <a:effectLst>
            <a:outerShdw blurRad="88900" dist="38100" dir="5400000" algn="bl" rotWithShape="0">
              <a:srgbClr val="000000">
                <a:alpha val="18000"/>
              </a:srgbClr>
            </a:outerShdw>
          </a:effectLst>
        </p:spPr>
        <p:txBody>
          <a:bodyPr/>
          <a:lstStyle/>
          <a:p>
            <a:pPr defTabSz="1219170"/>
            <a:endParaRPr lang="fr-BE" sz="2400">
              <a:solidFill>
                <a:prstClr val="black"/>
              </a:solidFill>
              <a:latin typeface="Calibri" panose="020F0502020204030204"/>
            </a:endParaRPr>
          </a:p>
        </p:txBody>
      </p:sp>
      <p:sp>
        <p:nvSpPr>
          <p:cNvPr id="15" name="Shape 11"/>
          <p:cNvSpPr/>
          <p:nvPr/>
        </p:nvSpPr>
        <p:spPr>
          <a:xfrm>
            <a:off x="7094220" y="2292096"/>
            <a:ext cx="950976" cy="950976"/>
          </a:xfrm>
          <a:prstGeom prst="ellipse">
            <a:avLst/>
          </a:prstGeom>
          <a:solidFill>
            <a:srgbClr val="1E2761"/>
          </a:solidFill>
          <a:ln/>
        </p:spPr>
        <p:txBody>
          <a:bodyPr/>
          <a:lstStyle/>
          <a:p>
            <a:pPr defTabSz="1219170"/>
            <a:endParaRPr lang="fr-BE" sz="2400">
              <a:solidFill>
                <a:prstClr val="black"/>
              </a:solidFill>
              <a:latin typeface="Calibri" panose="020F0502020204030204"/>
            </a:endParaRPr>
          </a:p>
        </p:txBody>
      </p:sp>
      <p:pic>
        <p:nvPicPr>
          <p:cNvPr id="16" name="Image 2" descr="preencoded.png"/>
          <p:cNvPicPr>
            <a:picLocks noChangeAspect="1"/>
          </p:cNvPicPr>
          <p:nvPr/>
        </p:nvPicPr>
        <p:blipFill>
          <a:blip r:embed="rId6"/>
          <a:stretch>
            <a:fillRect/>
          </a:stretch>
        </p:blipFill>
        <p:spPr>
          <a:xfrm>
            <a:off x="7350985" y="2548861"/>
            <a:ext cx="437449" cy="437449"/>
          </a:xfrm>
          <a:prstGeom prst="rect">
            <a:avLst/>
          </a:prstGeom>
        </p:spPr>
      </p:pic>
      <p:sp>
        <p:nvSpPr>
          <p:cNvPr id="17" name="Text 12"/>
          <p:cNvSpPr/>
          <p:nvPr/>
        </p:nvSpPr>
        <p:spPr>
          <a:xfrm>
            <a:off x="6467856" y="3389376"/>
            <a:ext cx="2203704" cy="609600"/>
          </a:xfrm>
          <a:prstGeom prst="rect">
            <a:avLst/>
          </a:prstGeom>
          <a:noFill/>
          <a:ln/>
        </p:spPr>
        <p:txBody>
          <a:bodyPr wrap="square" lIns="0" tIns="0" rIns="0" bIns="0" rtlCol="0" anchor="t"/>
          <a:lstStyle/>
          <a:p>
            <a:pPr algn="ctr" defTabSz="1219170">
              <a:lnSpc>
                <a:spcPct val="95000"/>
              </a:lnSpc>
            </a:pPr>
            <a:r>
              <a:rPr lang="en-US" b="1" dirty="0">
                <a:solidFill>
                  <a:srgbClr val="1E2761"/>
                </a:solidFill>
                <a:latin typeface="Arial" pitchFamily="34" charset="0"/>
                <a:ea typeface="Arial" pitchFamily="34" charset="-122"/>
                <a:cs typeface="Arial" pitchFamily="34" charset="-120"/>
              </a:rPr>
              <a:t>Acteurs multiples</a:t>
            </a:r>
            <a:endParaRPr lang="en-US" dirty="0">
              <a:solidFill>
                <a:prstClr val="black"/>
              </a:solidFill>
              <a:latin typeface="Calibri" panose="020F0502020204030204"/>
            </a:endParaRPr>
          </a:p>
        </p:txBody>
      </p:sp>
      <p:sp>
        <p:nvSpPr>
          <p:cNvPr id="18" name="Text 13"/>
          <p:cNvSpPr/>
          <p:nvPr/>
        </p:nvSpPr>
        <p:spPr>
          <a:xfrm>
            <a:off x="6492240" y="3974592"/>
            <a:ext cx="2154936" cy="877824"/>
          </a:xfrm>
          <a:prstGeom prst="rect">
            <a:avLst/>
          </a:prstGeom>
          <a:noFill/>
          <a:ln/>
        </p:spPr>
        <p:txBody>
          <a:bodyPr wrap="square" lIns="0" tIns="0" rIns="0" bIns="0" rtlCol="0" anchor="t"/>
          <a:lstStyle/>
          <a:p>
            <a:pPr algn="ctr" defTabSz="1219170">
              <a:lnSpc>
                <a:spcPct val="98000"/>
              </a:lnSpc>
            </a:pPr>
            <a:r>
              <a:rPr lang="en-US" sz="1400" dirty="0">
                <a:solidFill>
                  <a:srgbClr val="5A6472"/>
                </a:solidFill>
                <a:latin typeface="Arial" pitchFamily="34" charset="0"/>
                <a:ea typeface="Arial" pitchFamily="34" charset="-122"/>
                <a:cs typeface="Arial" pitchFamily="34" charset="-120"/>
              </a:rPr>
              <a:t>Services, préfecture, agences, chambres, associations, riverains.</a:t>
            </a:r>
            <a:endParaRPr lang="en-US" sz="1400" dirty="0">
              <a:solidFill>
                <a:prstClr val="black"/>
              </a:solidFill>
              <a:latin typeface="Calibri" panose="020F0502020204030204"/>
            </a:endParaRPr>
          </a:p>
        </p:txBody>
      </p:sp>
      <p:sp>
        <p:nvSpPr>
          <p:cNvPr id="19" name="Shape 14"/>
          <p:cNvSpPr/>
          <p:nvPr/>
        </p:nvSpPr>
        <p:spPr>
          <a:xfrm>
            <a:off x="9147048" y="1975104"/>
            <a:ext cx="2496312" cy="2987040"/>
          </a:xfrm>
          <a:prstGeom prst="roundRect">
            <a:avLst>
              <a:gd name="adj" fmla="val 4396"/>
            </a:avLst>
          </a:prstGeom>
          <a:solidFill>
            <a:srgbClr val="FFFFFF"/>
          </a:solidFill>
          <a:ln/>
          <a:effectLst>
            <a:outerShdw blurRad="88900" dist="38100" dir="5400000" algn="bl" rotWithShape="0">
              <a:srgbClr val="000000">
                <a:alpha val="18000"/>
              </a:srgbClr>
            </a:outerShdw>
          </a:effectLst>
        </p:spPr>
        <p:txBody>
          <a:bodyPr/>
          <a:lstStyle/>
          <a:p>
            <a:pPr defTabSz="1219170"/>
            <a:endParaRPr lang="fr-BE" sz="2400">
              <a:solidFill>
                <a:prstClr val="black"/>
              </a:solidFill>
              <a:latin typeface="Calibri" panose="020F0502020204030204"/>
            </a:endParaRPr>
          </a:p>
        </p:txBody>
      </p:sp>
      <p:sp>
        <p:nvSpPr>
          <p:cNvPr id="20" name="Shape 15"/>
          <p:cNvSpPr/>
          <p:nvPr/>
        </p:nvSpPr>
        <p:spPr>
          <a:xfrm>
            <a:off x="9919716" y="2292096"/>
            <a:ext cx="950976" cy="950976"/>
          </a:xfrm>
          <a:prstGeom prst="ellipse">
            <a:avLst/>
          </a:prstGeom>
          <a:solidFill>
            <a:srgbClr val="1E2761"/>
          </a:solidFill>
          <a:ln/>
        </p:spPr>
        <p:txBody>
          <a:bodyPr/>
          <a:lstStyle/>
          <a:p>
            <a:pPr defTabSz="1219170"/>
            <a:endParaRPr lang="fr-BE" sz="2400">
              <a:solidFill>
                <a:prstClr val="black"/>
              </a:solidFill>
              <a:latin typeface="Calibri" panose="020F0502020204030204"/>
            </a:endParaRPr>
          </a:p>
        </p:txBody>
      </p:sp>
      <p:pic>
        <p:nvPicPr>
          <p:cNvPr id="21" name="Image 3" descr="preencoded.png"/>
          <p:cNvPicPr>
            <a:picLocks noChangeAspect="1"/>
          </p:cNvPicPr>
          <p:nvPr/>
        </p:nvPicPr>
        <p:blipFill>
          <a:blip r:embed="rId7"/>
          <a:stretch>
            <a:fillRect/>
          </a:stretch>
        </p:blipFill>
        <p:spPr>
          <a:xfrm>
            <a:off x="10176481" y="2548861"/>
            <a:ext cx="437449" cy="437449"/>
          </a:xfrm>
          <a:prstGeom prst="rect">
            <a:avLst/>
          </a:prstGeom>
        </p:spPr>
      </p:pic>
      <p:sp>
        <p:nvSpPr>
          <p:cNvPr id="22" name="Text 16"/>
          <p:cNvSpPr/>
          <p:nvPr/>
        </p:nvSpPr>
        <p:spPr>
          <a:xfrm>
            <a:off x="9293352" y="3389376"/>
            <a:ext cx="2203704" cy="609600"/>
          </a:xfrm>
          <a:prstGeom prst="rect">
            <a:avLst/>
          </a:prstGeom>
          <a:noFill/>
          <a:ln/>
        </p:spPr>
        <p:txBody>
          <a:bodyPr wrap="square" lIns="0" tIns="0" rIns="0" bIns="0" rtlCol="0" anchor="t"/>
          <a:lstStyle/>
          <a:p>
            <a:pPr algn="ctr" defTabSz="1219170">
              <a:lnSpc>
                <a:spcPct val="95000"/>
              </a:lnSpc>
            </a:pPr>
            <a:r>
              <a:rPr lang="en-US" b="1" dirty="0">
                <a:solidFill>
                  <a:srgbClr val="1E2761"/>
                </a:solidFill>
                <a:latin typeface="Arial" pitchFamily="34" charset="0"/>
                <a:ea typeface="Arial" pitchFamily="34" charset="-122"/>
                <a:cs typeface="Arial" pitchFamily="34" charset="-120"/>
              </a:rPr>
              <a:t>Temporalité politique</a:t>
            </a:r>
            <a:endParaRPr lang="en-US" dirty="0">
              <a:solidFill>
                <a:prstClr val="black"/>
              </a:solidFill>
              <a:latin typeface="Calibri" panose="020F0502020204030204"/>
            </a:endParaRPr>
          </a:p>
        </p:txBody>
      </p:sp>
      <p:sp>
        <p:nvSpPr>
          <p:cNvPr id="23" name="Text 17"/>
          <p:cNvSpPr/>
          <p:nvPr/>
        </p:nvSpPr>
        <p:spPr>
          <a:xfrm>
            <a:off x="9317736" y="3974592"/>
            <a:ext cx="2154936" cy="877824"/>
          </a:xfrm>
          <a:prstGeom prst="rect">
            <a:avLst/>
          </a:prstGeom>
          <a:noFill/>
          <a:ln/>
        </p:spPr>
        <p:txBody>
          <a:bodyPr wrap="square" lIns="0" tIns="0" rIns="0" bIns="0" rtlCol="0" anchor="t"/>
          <a:lstStyle/>
          <a:p>
            <a:pPr algn="ctr" defTabSz="1219170">
              <a:lnSpc>
                <a:spcPct val="98000"/>
              </a:lnSpc>
            </a:pPr>
            <a:r>
              <a:rPr lang="en-US" sz="1400" dirty="0">
                <a:solidFill>
                  <a:srgbClr val="5A6472"/>
                </a:solidFill>
                <a:latin typeface="Arial" pitchFamily="34" charset="0"/>
                <a:ea typeface="Arial" pitchFamily="34" charset="-122"/>
                <a:cs typeface="Arial" pitchFamily="34" charset="-120"/>
              </a:rPr>
              <a:t>Mandats, calendrier électoral, urgences locales : un tempo propre.</a:t>
            </a:r>
            <a:endParaRPr lang="en-US" sz="1400" dirty="0">
              <a:solidFill>
                <a:prstClr val="black"/>
              </a:solidFill>
              <a:latin typeface="Calibri" panose="020F0502020204030204"/>
            </a:endParaRPr>
          </a:p>
        </p:txBody>
      </p:sp>
      <p:sp>
        <p:nvSpPr>
          <p:cNvPr id="24" name="Shape 18"/>
          <p:cNvSpPr/>
          <p:nvPr/>
        </p:nvSpPr>
        <p:spPr>
          <a:xfrm>
            <a:off x="670560" y="5340096"/>
            <a:ext cx="10850880" cy="1048512"/>
          </a:xfrm>
          <a:prstGeom prst="roundRect">
            <a:avLst>
              <a:gd name="adj" fmla="val 9302"/>
            </a:avLst>
          </a:prstGeom>
          <a:solidFill>
            <a:srgbClr val="1E2761"/>
          </a:solidFill>
          <a:ln/>
          <a:effectLst>
            <a:outerShdw blurRad="88900" dist="38100" dir="5400000" algn="bl" rotWithShape="0">
              <a:srgbClr val="000000">
                <a:alpha val="18000"/>
              </a:srgbClr>
            </a:outerShdw>
          </a:effectLst>
        </p:spPr>
        <p:txBody>
          <a:bodyPr/>
          <a:lstStyle/>
          <a:p>
            <a:pPr defTabSz="1219170"/>
            <a:endParaRPr lang="fr-BE" sz="2400">
              <a:solidFill>
                <a:prstClr val="black"/>
              </a:solidFill>
              <a:latin typeface="Calibri" panose="020F0502020204030204"/>
            </a:endParaRPr>
          </a:p>
        </p:txBody>
      </p:sp>
      <p:sp>
        <p:nvSpPr>
          <p:cNvPr id="25" name="Shape 19"/>
          <p:cNvSpPr/>
          <p:nvPr/>
        </p:nvSpPr>
        <p:spPr>
          <a:xfrm>
            <a:off x="999744" y="5596128"/>
            <a:ext cx="536448" cy="536448"/>
          </a:xfrm>
          <a:prstGeom prst="ellipse">
            <a:avLst/>
          </a:prstGeom>
          <a:solidFill>
            <a:srgbClr val="B08D2E"/>
          </a:solidFill>
          <a:ln/>
        </p:spPr>
        <p:txBody>
          <a:bodyPr/>
          <a:lstStyle/>
          <a:p>
            <a:pPr defTabSz="1219170"/>
            <a:endParaRPr lang="fr-BE" sz="2400">
              <a:solidFill>
                <a:prstClr val="black"/>
              </a:solidFill>
              <a:latin typeface="Calibri" panose="020F0502020204030204"/>
            </a:endParaRPr>
          </a:p>
        </p:txBody>
      </p:sp>
      <p:pic>
        <p:nvPicPr>
          <p:cNvPr id="26" name="Image 4" descr="preencoded.png"/>
          <p:cNvPicPr>
            <a:picLocks noChangeAspect="1"/>
          </p:cNvPicPr>
          <p:nvPr/>
        </p:nvPicPr>
        <p:blipFill>
          <a:blip r:embed="rId8"/>
          <a:stretch>
            <a:fillRect/>
          </a:stretch>
        </p:blipFill>
        <p:spPr>
          <a:xfrm>
            <a:off x="1144586" y="5740970"/>
            <a:ext cx="246767" cy="246767"/>
          </a:xfrm>
          <a:prstGeom prst="rect">
            <a:avLst/>
          </a:prstGeom>
        </p:spPr>
      </p:pic>
      <p:sp>
        <p:nvSpPr>
          <p:cNvPr id="27" name="Text 20"/>
          <p:cNvSpPr/>
          <p:nvPr/>
        </p:nvSpPr>
        <p:spPr>
          <a:xfrm>
            <a:off x="1767840" y="5340096"/>
            <a:ext cx="9570720" cy="1048512"/>
          </a:xfrm>
          <a:prstGeom prst="rect">
            <a:avLst/>
          </a:prstGeom>
          <a:noFill/>
          <a:ln/>
        </p:spPr>
        <p:txBody>
          <a:bodyPr wrap="square" lIns="0" tIns="0" rIns="0" bIns="0" rtlCol="0" anchor="ctr"/>
          <a:lstStyle/>
          <a:p>
            <a:pPr defTabSz="1219170">
              <a:lnSpc>
                <a:spcPct val="98000"/>
              </a:lnSpc>
            </a:pPr>
            <a:r>
              <a:rPr lang="en-US" sz="1667" b="1" dirty="0">
                <a:solidFill>
                  <a:srgbClr val="B08D2E"/>
                </a:solidFill>
                <a:latin typeface="Arial" pitchFamily="34" charset="0"/>
                <a:ea typeface="Arial" pitchFamily="34" charset="-122"/>
                <a:cs typeface="Arial" pitchFamily="34" charset="-120"/>
              </a:rPr>
              <a:t>L'idée clé :  </a:t>
            </a:r>
            <a:r>
              <a:rPr lang="en-US" sz="1667" dirty="0">
                <a:solidFill>
                  <a:srgbClr val="FFFFFF"/>
                </a:solidFill>
                <a:latin typeface="Arial" pitchFamily="34" charset="0"/>
                <a:ea typeface="Arial" pitchFamily="34" charset="-122"/>
                <a:cs typeface="Arial" pitchFamily="34" charset="-120"/>
              </a:rPr>
              <a:t>on ne s'adresse pas à l'État, mais à un écosystème territorial — chaque décision a un visage et un mandat.</a:t>
            </a:r>
            <a:endParaRPr lang="en-US" sz="1667" dirty="0">
              <a:solidFill>
                <a:prstClr val="black"/>
              </a:solidFill>
              <a:latin typeface="Calibri" panose="020F0502020204030204"/>
            </a:endParaRPr>
          </a:p>
        </p:txBody>
      </p:sp>
      <p:sp>
        <p:nvSpPr>
          <p:cNvPr id="28" name="Text 21"/>
          <p:cNvSpPr/>
          <p:nvPr/>
        </p:nvSpPr>
        <p:spPr>
          <a:xfrm>
            <a:off x="11277600" y="6364224"/>
            <a:ext cx="670560" cy="365760"/>
          </a:xfrm>
          <a:prstGeom prst="rect">
            <a:avLst/>
          </a:prstGeom>
          <a:noFill/>
          <a:ln/>
        </p:spPr>
        <p:txBody>
          <a:bodyPr wrap="square" lIns="0" tIns="0" rIns="0" bIns="0" rtlCol="0" anchor="ctr"/>
          <a:lstStyle/>
          <a:p>
            <a:pPr algn="r" defTabSz="1219170"/>
            <a:r>
              <a:rPr lang="en-US" sz="1467" dirty="0">
                <a:solidFill>
                  <a:srgbClr val="CADCFC"/>
                </a:solidFill>
                <a:latin typeface="Arial" pitchFamily="34" charset="0"/>
                <a:ea typeface="Arial" pitchFamily="34" charset="-122"/>
                <a:cs typeface="Arial" pitchFamily="34" charset="-120"/>
              </a:rPr>
              <a:t>3</a:t>
            </a:r>
            <a:endParaRPr lang="en-US" sz="1467" dirty="0">
              <a:solidFill>
                <a:prstClr val="black"/>
              </a:solidFill>
              <a:latin typeface="Calibri" panose="020F0502020204030204"/>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670560" y="414528"/>
            <a:ext cx="10972800" cy="365760"/>
          </a:xfrm>
          <a:prstGeom prst="rect">
            <a:avLst/>
          </a:prstGeom>
          <a:noFill/>
          <a:ln/>
        </p:spPr>
        <p:txBody>
          <a:bodyPr wrap="square" lIns="0" tIns="0" rIns="0" bIns="0" rtlCol="0" anchor="ctr"/>
          <a:lstStyle/>
          <a:p>
            <a:pPr defTabSz="1219170"/>
            <a:r>
              <a:rPr lang="en-US" sz="1600" b="1" kern="0" spc="400" dirty="0">
                <a:solidFill>
                  <a:srgbClr val="B08D2E"/>
                </a:solidFill>
                <a:latin typeface="Arial" pitchFamily="34" charset="0"/>
                <a:ea typeface="Arial" pitchFamily="34" charset="-122"/>
                <a:cs typeface="Arial" pitchFamily="34" charset="-120"/>
              </a:rPr>
              <a:t>LE TRAVAIL EN AMONT  ·  1 / 2</a:t>
            </a:r>
            <a:endParaRPr lang="en-US" sz="1600" dirty="0">
              <a:solidFill>
                <a:prstClr val="black"/>
              </a:solidFill>
              <a:latin typeface="Calibri" panose="020F0502020204030204"/>
            </a:endParaRPr>
          </a:p>
        </p:txBody>
      </p:sp>
      <p:sp>
        <p:nvSpPr>
          <p:cNvPr id="3" name="Text 1"/>
          <p:cNvSpPr/>
          <p:nvPr/>
        </p:nvSpPr>
        <p:spPr>
          <a:xfrm>
            <a:off x="670560" y="780288"/>
            <a:ext cx="10972800" cy="877824"/>
          </a:xfrm>
          <a:prstGeom prst="rect">
            <a:avLst/>
          </a:prstGeom>
          <a:noFill/>
          <a:ln/>
        </p:spPr>
        <p:txBody>
          <a:bodyPr wrap="square" lIns="0" tIns="0" rIns="0" bIns="0" rtlCol="0" anchor="t"/>
          <a:lstStyle/>
          <a:p>
            <a:pPr defTabSz="1219170"/>
            <a:r>
              <a:rPr lang="en-US" sz="3867" b="1" dirty="0">
                <a:solidFill>
                  <a:srgbClr val="FFFFFF"/>
                </a:solidFill>
                <a:latin typeface="Arial" pitchFamily="34" charset="0"/>
                <a:ea typeface="Arial" pitchFamily="34" charset="-122"/>
                <a:cs typeface="Arial" pitchFamily="34" charset="-120"/>
              </a:rPr>
              <a:t>Cartographier l'environnement juridique &amp; réglementaire</a:t>
            </a:r>
            <a:endParaRPr lang="en-US" sz="3867" dirty="0">
              <a:solidFill>
                <a:prstClr val="black"/>
              </a:solidFill>
              <a:latin typeface="Calibri" panose="020F0502020204030204"/>
            </a:endParaRPr>
          </a:p>
        </p:txBody>
      </p:sp>
      <p:sp>
        <p:nvSpPr>
          <p:cNvPr id="4" name="Shape 2"/>
          <p:cNvSpPr/>
          <p:nvPr/>
        </p:nvSpPr>
        <p:spPr>
          <a:xfrm>
            <a:off x="670560" y="2316480"/>
            <a:ext cx="5303520" cy="3657600"/>
          </a:xfrm>
          <a:prstGeom prst="roundRect">
            <a:avLst>
              <a:gd name="adj" fmla="val 3000"/>
            </a:avLst>
          </a:prstGeom>
          <a:solidFill>
            <a:srgbClr val="FFFFFF"/>
          </a:solidFill>
          <a:ln/>
          <a:effectLst>
            <a:outerShdw blurRad="88900" dist="38100" dir="5400000" algn="bl" rotWithShape="0">
              <a:srgbClr val="000000">
                <a:alpha val="18000"/>
              </a:srgbClr>
            </a:outerShdw>
          </a:effectLst>
        </p:spPr>
        <p:txBody>
          <a:bodyPr/>
          <a:lstStyle/>
          <a:p>
            <a:pPr defTabSz="1219170"/>
            <a:endParaRPr lang="fr-BE" sz="2400">
              <a:solidFill>
                <a:prstClr val="black"/>
              </a:solidFill>
              <a:latin typeface="Calibri" panose="020F0502020204030204"/>
            </a:endParaRPr>
          </a:p>
        </p:txBody>
      </p:sp>
      <p:sp>
        <p:nvSpPr>
          <p:cNvPr id="5" name="Shape 3"/>
          <p:cNvSpPr/>
          <p:nvPr/>
        </p:nvSpPr>
        <p:spPr>
          <a:xfrm>
            <a:off x="1011936" y="2682240"/>
            <a:ext cx="731520" cy="731520"/>
          </a:xfrm>
          <a:prstGeom prst="ellipse">
            <a:avLst/>
          </a:prstGeom>
          <a:solidFill>
            <a:srgbClr val="1E2761"/>
          </a:solidFill>
          <a:ln/>
        </p:spPr>
        <p:txBody>
          <a:bodyPr/>
          <a:lstStyle/>
          <a:p>
            <a:pPr defTabSz="1219170"/>
            <a:endParaRPr lang="fr-BE" sz="2400">
              <a:solidFill>
                <a:prstClr val="black"/>
              </a:solidFill>
              <a:latin typeface="Calibri" panose="020F0502020204030204"/>
            </a:endParaRPr>
          </a:p>
        </p:txBody>
      </p:sp>
      <p:pic>
        <p:nvPicPr>
          <p:cNvPr id="6" name="Image 0" descr="preencoded.png"/>
          <p:cNvPicPr>
            <a:picLocks noChangeAspect="1"/>
          </p:cNvPicPr>
          <p:nvPr/>
        </p:nvPicPr>
        <p:blipFill>
          <a:blip r:embed="rId4"/>
          <a:stretch>
            <a:fillRect/>
          </a:stretch>
        </p:blipFill>
        <p:spPr>
          <a:xfrm>
            <a:off x="1209447" y="2879751"/>
            <a:ext cx="336499" cy="336499"/>
          </a:xfrm>
          <a:prstGeom prst="rect">
            <a:avLst/>
          </a:prstGeom>
        </p:spPr>
      </p:pic>
      <p:sp>
        <p:nvSpPr>
          <p:cNvPr id="7" name="Text 4"/>
          <p:cNvSpPr/>
          <p:nvPr/>
        </p:nvSpPr>
        <p:spPr>
          <a:xfrm>
            <a:off x="1987296" y="2682240"/>
            <a:ext cx="3718560" cy="731520"/>
          </a:xfrm>
          <a:prstGeom prst="rect">
            <a:avLst/>
          </a:prstGeom>
          <a:noFill/>
          <a:ln/>
        </p:spPr>
        <p:txBody>
          <a:bodyPr wrap="square" lIns="0" tIns="0" rIns="0" bIns="0" rtlCol="0" anchor="ctr"/>
          <a:lstStyle/>
          <a:p>
            <a:pPr defTabSz="1219170">
              <a:lnSpc>
                <a:spcPct val="95000"/>
              </a:lnSpc>
            </a:pPr>
            <a:r>
              <a:rPr lang="en-US" sz="2000" b="1" dirty="0">
                <a:solidFill>
                  <a:srgbClr val="1E2761"/>
                </a:solidFill>
                <a:latin typeface="Arial" pitchFamily="34" charset="0"/>
                <a:ea typeface="Arial" pitchFamily="34" charset="-122"/>
                <a:cs typeface="Arial" pitchFamily="34" charset="-120"/>
              </a:rPr>
              <a:t>Identifier le cadre applicable</a:t>
            </a:r>
            <a:endParaRPr lang="en-US" sz="2000" dirty="0">
              <a:solidFill>
                <a:prstClr val="black"/>
              </a:solidFill>
              <a:latin typeface="Calibri" panose="020F0502020204030204"/>
            </a:endParaRPr>
          </a:p>
        </p:txBody>
      </p:sp>
      <p:sp>
        <p:nvSpPr>
          <p:cNvPr id="8" name="Text 5"/>
          <p:cNvSpPr/>
          <p:nvPr/>
        </p:nvSpPr>
        <p:spPr>
          <a:xfrm>
            <a:off x="1036320" y="3681984"/>
            <a:ext cx="4632960" cy="2072640"/>
          </a:xfrm>
          <a:prstGeom prst="rect">
            <a:avLst/>
          </a:prstGeom>
          <a:noFill/>
          <a:ln/>
        </p:spPr>
        <p:txBody>
          <a:bodyPr wrap="square" lIns="0" tIns="0" rIns="0" bIns="0" rtlCol="0" anchor="t"/>
          <a:lstStyle/>
          <a:p>
            <a:pPr marL="237061" indent="-237061" defTabSz="1219170">
              <a:lnSpc>
                <a:spcPct val="98000"/>
              </a:lnSpc>
              <a:spcAft>
                <a:spcPts val="1200"/>
              </a:spcAft>
              <a:buSzPct val="100000"/>
              <a:buFontTx/>
              <a:buChar char="•"/>
            </a:pPr>
            <a:r>
              <a:rPr lang="en-US" sz="1600" dirty="0">
                <a:solidFill>
                  <a:srgbClr val="1F2733"/>
                </a:solidFill>
                <a:latin typeface="Arial" pitchFamily="34" charset="0"/>
                <a:ea typeface="Arial" pitchFamily="34" charset="-122"/>
                <a:cs typeface="Arial" pitchFamily="34" charset="-120"/>
              </a:rPr>
              <a:t>Bloc de compétences (loi NOTRe, clause générale communale)</a:t>
            </a:r>
            <a:endParaRPr lang="en-US" sz="1600" dirty="0">
              <a:solidFill>
                <a:prstClr val="black"/>
              </a:solidFill>
              <a:latin typeface="Calibri" panose="020F0502020204030204"/>
            </a:endParaRPr>
          </a:p>
          <a:p>
            <a:pPr marL="237061" indent="-237061" defTabSz="1219170">
              <a:lnSpc>
                <a:spcPct val="98000"/>
              </a:lnSpc>
              <a:spcAft>
                <a:spcPts val="1200"/>
              </a:spcAft>
              <a:buSzPct val="100000"/>
              <a:buFontTx/>
              <a:buChar char="•"/>
            </a:pPr>
            <a:r>
              <a:rPr lang="en-US" sz="1600" dirty="0">
                <a:solidFill>
                  <a:srgbClr val="1F2733"/>
                </a:solidFill>
                <a:latin typeface="Arial" pitchFamily="34" charset="0"/>
                <a:ea typeface="Arial" pitchFamily="34" charset="-122"/>
                <a:cs typeface="Arial" pitchFamily="34" charset="-120"/>
              </a:rPr>
              <a:t>Hiérarchie des normes : délibérations, arrêtés, règlements</a:t>
            </a:r>
            <a:endParaRPr lang="en-US" sz="1600" dirty="0">
              <a:solidFill>
                <a:prstClr val="black"/>
              </a:solidFill>
              <a:latin typeface="Calibri" panose="020F0502020204030204"/>
            </a:endParaRPr>
          </a:p>
          <a:p>
            <a:pPr marL="237061" indent="-237061" defTabSz="1219170">
              <a:lnSpc>
                <a:spcPct val="98000"/>
              </a:lnSpc>
              <a:spcAft>
                <a:spcPts val="1200"/>
              </a:spcAft>
              <a:buSzPct val="100000"/>
              <a:buFontTx/>
              <a:buChar char="•"/>
            </a:pPr>
            <a:r>
              <a:rPr lang="en-US" sz="1600" dirty="0">
                <a:solidFill>
                  <a:srgbClr val="1F2733"/>
                </a:solidFill>
                <a:latin typeface="Arial" pitchFamily="34" charset="0"/>
                <a:ea typeface="Arial" pitchFamily="34" charset="-122"/>
                <a:cs typeface="Arial" pitchFamily="34" charset="-120"/>
              </a:rPr>
              <a:t>Planification : PLU(i), SCOT, SRADDET, PCAET</a:t>
            </a:r>
            <a:endParaRPr lang="en-US" sz="1600" dirty="0">
              <a:solidFill>
                <a:prstClr val="black"/>
              </a:solidFill>
              <a:latin typeface="Calibri" panose="020F0502020204030204"/>
            </a:endParaRPr>
          </a:p>
          <a:p>
            <a:pPr marL="237061" indent="-237061" defTabSz="1219170">
              <a:lnSpc>
                <a:spcPct val="98000"/>
              </a:lnSpc>
              <a:spcAft>
                <a:spcPts val="1200"/>
              </a:spcAft>
              <a:buSzPct val="100000"/>
              <a:buFontTx/>
              <a:buChar char="•"/>
            </a:pPr>
            <a:r>
              <a:rPr lang="en-US" sz="1600" dirty="0">
                <a:solidFill>
                  <a:srgbClr val="1F2733"/>
                </a:solidFill>
                <a:latin typeface="Arial" pitchFamily="34" charset="0"/>
                <a:ea typeface="Arial" pitchFamily="34" charset="-122"/>
                <a:cs typeface="Arial" pitchFamily="34" charset="-120"/>
              </a:rPr>
              <a:t>Procédures : enquête publique, consultation, concertation</a:t>
            </a:r>
            <a:endParaRPr lang="en-US" sz="1600" dirty="0">
              <a:solidFill>
                <a:prstClr val="black"/>
              </a:solidFill>
              <a:latin typeface="Calibri" panose="020F0502020204030204"/>
            </a:endParaRPr>
          </a:p>
        </p:txBody>
      </p:sp>
      <p:sp>
        <p:nvSpPr>
          <p:cNvPr id="9" name="Shape 6"/>
          <p:cNvSpPr/>
          <p:nvPr/>
        </p:nvSpPr>
        <p:spPr>
          <a:xfrm>
            <a:off x="6217920" y="2316480"/>
            <a:ext cx="5303520" cy="3657600"/>
          </a:xfrm>
          <a:prstGeom prst="roundRect">
            <a:avLst>
              <a:gd name="adj" fmla="val 3000"/>
            </a:avLst>
          </a:prstGeom>
          <a:solidFill>
            <a:srgbClr val="FFFFFF"/>
          </a:solidFill>
          <a:ln/>
          <a:effectLst>
            <a:outerShdw blurRad="88900" dist="38100" dir="5400000" algn="bl" rotWithShape="0">
              <a:srgbClr val="000000">
                <a:alpha val="18000"/>
              </a:srgbClr>
            </a:outerShdw>
          </a:effectLst>
        </p:spPr>
        <p:txBody>
          <a:bodyPr/>
          <a:lstStyle/>
          <a:p>
            <a:pPr defTabSz="1219170"/>
            <a:endParaRPr lang="fr-BE" sz="2400">
              <a:solidFill>
                <a:prstClr val="black"/>
              </a:solidFill>
              <a:latin typeface="Calibri" panose="020F0502020204030204"/>
            </a:endParaRPr>
          </a:p>
        </p:txBody>
      </p:sp>
      <p:sp>
        <p:nvSpPr>
          <p:cNvPr id="10" name="Shape 7"/>
          <p:cNvSpPr/>
          <p:nvPr/>
        </p:nvSpPr>
        <p:spPr>
          <a:xfrm>
            <a:off x="6559296" y="2682240"/>
            <a:ext cx="731520" cy="731520"/>
          </a:xfrm>
          <a:prstGeom prst="ellipse">
            <a:avLst/>
          </a:prstGeom>
          <a:solidFill>
            <a:srgbClr val="1E2761"/>
          </a:solidFill>
          <a:ln/>
        </p:spPr>
        <p:txBody>
          <a:bodyPr/>
          <a:lstStyle/>
          <a:p>
            <a:pPr defTabSz="1219170"/>
            <a:endParaRPr lang="fr-BE" sz="2400">
              <a:solidFill>
                <a:prstClr val="black"/>
              </a:solidFill>
              <a:latin typeface="Calibri" panose="020F0502020204030204"/>
            </a:endParaRPr>
          </a:p>
        </p:txBody>
      </p:sp>
      <p:pic>
        <p:nvPicPr>
          <p:cNvPr id="11" name="Image 1" descr="preencoded.png"/>
          <p:cNvPicPr>
            <a:picLocks noChangeAspect="1"/>
          </p:cNvPicPr>
          <p:nvPr/>
        </p:nvPicPr>
        <p:blipFill>
          <a:blip r:embed="rId5"/>
          <a:stretch>
            <a:fillRect/>
          </a:stretch>
        </p:blipFill>
        <p:spPr>
          <a:xfrm>
            <a:off x="6756807" y="2879751"/>
            <a:ext cx="336499" cy="336499"/>
          </a:xfrm>
          <a:prstGeom prst="rect">
            <a:avLst/>
          </a:prstGeom>
        </p:spPr>
      </p:pic>
      <p:sp>
        <p:nvSpPr>
          <p:cNvPr id="12" name="Text 8"/>
          <p:cNvSpPr/>
          <p:nvPr/>
        </p:nvSpPr>
        <p:spPr>
          <a:xfrm>
            <a:off x="7534656" y="2682240"/>
            <a:ext cx="3718560" cy="731520"/>
          </a:xfrm>
          <a:prstGeom prst="rect">
            <a:avLst/>
          </a:prstGeom>
          <a:noFill/>
          <a:ln/>
        </p:spPr>
        <p:txBody>
          <a:bodyPr wrap="square" lIns="0" tIns="0" rIns="0" bIns="0" rtlCol="0" anchor="ctr"/>
          <a:lstStyle/>
          <a:p>
            <a:pPr defTabSz="1219170">
              <a:lnSpc>
                <a:spcPct val="95000"/>
              </a:lnSpc>
            </a:pPr>
            <a:r>
              <a:rPr lang="en-US" sz="2000" b="1" dirty="0">
                <a:solidFill>
                  <a:srgbClr val="1E2761"/>
                </a:solidFill>
                <a:latin typeface="Arial" pitchFamily="34" charset="0"/>
                <a:ea typeface="Arial" pitchFamily="34" charset="-122"/>
                <a:cs typeface="Arial" pitchFamily="34" charset="-120"/>
              </a:rPr>
              <a:t>En tirer une stratégie</a:t>
            </a:r>
            <a:endParaRPr lang="en-US" sz="2000" dirty="0">
              <a:solidFill>
                <a:prstClr val="black"/>
              </a:solidFill>
              <a:latin typeface="Calibri" panose="020F0502020204030204"/>
            </a:endParaRPr>
          </a:p>
        </p:txBody>
      </p:sp>
      <p:sp>
        <p:nvSpPr>
          <p:cNvPr id="13" name="Text 9"/>
          <p:cNvSpPr/>
          <p:nvPr/>
        </p:nvSpPr>
        <p:spPr>
          <a:xfrm>
            <a:off x="6583680" y="3681984"/>
            <a:ext cx="4632960" cy="2072640"/>
          </a:xfrm>
          <a:prstGeom prst="rect">
            <a:avLst/>
          </a:prstGeom>
          <a:noFill/>
          <a:ln/>
        </p:spPr>
        <p:txBody>
          <a:bodyPr wrap="square" lIns="0" tIns="0" rIns="0" bIns="0" rtlCol="0" anchor="t"/>
          <a:lstStyle/>
          <a:p>
            <a:pPr marL="237061" indent="-237061" defTabSz="1219170">
              <a:lnSpc>
                <a:spcPct val="98000"/>
              </a:lnSpc>
              <a:spcAft>
                <a:spcPts val="1200"/>
              </a:spcAft>
              <a:buSzPct val="100000"/>
              <a:buFontTx/>
              <a:buChar char="•"/>
            </a:pPr>
            <a:r>
              <a:rPr lang="en-US" sz="1600" dirty="0">
                <a:solidFill>
                  <a:srgbClr val="1F2733"/>
                </a:solidFill>
                <a:latin typeface="Arial" pitchFamily="34" charset="0"/>
                <a:ea typeface="Arial" pitchFamily="34" charset="-122"/>
                <a:cs typeface="Arial" pitchFamily="34" charset="-120"/>
              </a:rPr>
              <a:t>Repérer les leviers juridiques mobilisables</a:t>
            </a:r>
            <a:endParaRPr lang="en-US" sz="1600" dirty="0">
              <a:solidFill>
                <a:prstClr val="black"/>
              </a:solidFill>
              <a:latin typeface="Calibri" panose="020F0502020204030204"/>
            </a:endParaRPr>
          </a:p>
          <a:p>
            <a:pPr marL="237061" indent="-237061" defTabSz="1219170">
              <a:lnSpc>
                <a:spcPct val="98000"/>
              </a:lnSpc>
              <a:spcAft>
                <a:spcPts val="1200"/>
              </a:spcAft>
              <a:buSzPct val="100000"/>
              <a:buFontTx/>
              <a:buChar char="•"/>
            </a:pPr>
            <a:r>
              <a:rPr lang="en-US" sz="1600" dirty="0">
                <a:solidFill>
                  <a:srgbClr val="1F2733"/>
                </a:solidFill>
                <a:latin typeface="Arial" pitchFamily="34" charset="0"/>
                <a:ea typeface="Arial" pitchFamily="34" charset="-122"/>
                <a:cs typeface="Arial" pitchFamily="34" charset="-120"/>
              </a:rPr>
              <a:t>Anticiper les contraintes et le risque contentieux</a:t>
            </a:r>
            <a:endParaRPr lang="en-US" sz="1600" dirty="0">
              <a:solidFill>
                <a:prstClr val="black"/>
              </a:solidFill>
              <a:latin typeface="Calibri" panose="020F0502020204030204"/>
            </a:endParaRPr>
          </a:p>
          <a:p>
            <a:pPr marL="237061" indent="-237061" defTabSz="1219170">
              <a:lnSpc>
                <a:spcPct val="98000"/>
              </a:lnSpc>
              <a:spcAft>
                <a:spcPts val="1200"/>
              </a:spcAft>
              <a:buSzPct val="100000"/>
              <a:buFontTx/>
              <a:buChar char="•"/>
            </a:pPr>
            <a:r>
              <a:rPr lang="en-US" sz="1600" dirty="0">
                <a:solidFill>
                  <a:srgbClr val="1F2733"/>
                </a:solidFill>
                <a:latin typeface="Arial" pitchFamily="34" charset="0"/>
                <a:ea typeface="Arial" pitchFamily="34" charset="-122"/>
                <a:cs typeface="Arial" pitchFamily="34" charset="-120"/>
              </a:rPr>
              <a:t>Sécuriser chaque étape de la décision publique</a:t>
            </a:r>
            <a:endParaRPr lang="en-US" sz="1600" dirty="0">
              <a:solidFill>
                <a:prstClr val="black"/>
              </a:solidFill>
              <a:latin typeface="Calibri" panose="020F0502020204030204"/>
            </a:endParaRPr>
          </a:p>
          <a:p>
            <a:pPr marL="237061" indent="-237061" defTabSz="1219170">
              <a:lnSpc>
                <a:spcPct val="98000"/>
              </a:lnSpc>
              <a:spcAft>
                <a:spcPts val="1200"/>
              </a:spcAft>
              <a:buSzPct val="100000"/>
              <a:buFontTx/>
              <a:buChar char="•"/>
            </a:pPr>
            <a:r>
              <a:rPr lang="en-US" sz="1600" dirty="0">
                <a:solidFill>
                  <a:srgbClr val="1F2733"/>
                </a:solidFill>
                <a:latin typeface="Arial" pitchFamily="34" charset="0"/>
                <a:ea typeface="Arial" pitchFamily="34" charset="-122"/>
                <a:cs typeface="Arial" pitchFamily="34" charset="-120"/>
              </a:rPr>
              <a:t>Donner au décideur une base juridique solide</a:t>
            </a:r>
            <a:endParaRPr lang="en-US" sz="1600" dirty="0">
              <a:solidFill>
                <a:prstClr val="black"/>
              </a:solidFill>
              <a:latin typeface="Calibri" panose="020F0502020204030204"/>
            </a:endParaRPr>
          </a:p>
        </p:txBody>
      </p:sp>
      <p:sp>
        <p:nvSpPr>
          <p:cNvPr id="14" name="Text 10"/>
          <p:cNvSpPr/>
          <p:nvPr/>
        </p:nvSpPr>
        <p:spPr>
          <a:xfrm>
            <a:off x="11277600" y="6364224"/>
            <a:ext cx="670560" cy="365760"/>
          </a:xfrm>
          <a:prstGeom prst="rect">
            <a:avLst/>
          </a:prstGeom>
          <a:noFill/>
          <a:ln/>
        </p:spPr>
        <p:txBody>
          <a:bodyPr wrap="square" lIns="0" tIns="0" rIns="0" bIns="0" rtlCol="0" anchor="ctr"/>
          <a:lstStyle/>
          <a:p>
            <a:pPr algn="r" defTabSz="1219170"/>
            <a:r>
              <a:rPr lang="en-US" sz="1467" dirty="0">
                <a:solidFill>
                  <a:srgbClr val="CADCFC"/>
                </a:solidFill>
                <a:latin typeface="Arial" pitchFamily="34" charset="0"/>
                <a:ea typeface="Arial" pitchFamily="34" charset="-122"/>
                <a:cs typeface="Arial" pitchFamily="34" charset="-120"/>
              </a:rPr>
              <a:t>4</a:t>
            </a:r>
            <a:endParaRPr lang="en-US" sz="1467" dirty="0">
              <a:solidFill>
                <a:prstClr val="black"/>
              </a:solidFill>
              <a:latin typeface="Calibri" panose="020F0502020204030204"/>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670560" y="414528"/>
            <a:ext cx="10972800" cy="365760"/>
          </a:xfrm>
          <a:prstGeom prst="rect">
            <a:avLst/>
          </a:prstGeom>
          <a:noFill/>
          <a:ln/>
        </p:spPr>
        <p:txBody>
          <a:bodyPr wrap="square" lIns="0" tIns="0" rIns="0" bIns="0" rtlCol="0" anchor="ctr"/>
          <a:lstStyle/>
          <a:p>
            <a:pPr defTabSz="1219170"/>
            <a:r>
              <a:rPr lang="en-US" sz="1600" b="1" kern="0" spc="400" dirty="0">
                <a:solidFill>
                  <a:srgbClr val="B08D2E"/>
                </a:solidFill>
                <a:latin typeface="Arial" pitchFamily="34" charset="0"/>
                <a:ea typeface="Arial" pitchFamily="34" charset="-122"/>
                <a:cs typeface="Arial" pitchFamily="34" charset="-120"/>
              </a:rPr>
              <a:t>LE TRAVAIL EN AMONT  ·  2 / 2</a:t>
            </a:r>
            <a:endParaRPr lang="en-US" sz="1600" dirty="0">
              <a:solidFill>
                <a:prstClr val="black"/>
              </a:solidFill>
              <a:latin typeface="Calibri" panose="020F0502020204030204"/>
            </a:endParaRPr>
          </a:p>
        </p:txBody>
      </p:sp>
      <p:sp>
        <p:nvSpPr>
          <p:cNvPr id="3" name="Text 1"/>
          <p:cNvSpPr/>
          <p:nvPr/>
        </p:nvSpPr>
        <p:spPr>
          <a:xfrm>
            <a:off x="670560" y="780288"/>
            <a:ext cx="10972800" cy="877824"/>
          </a:xfrm>
          <a:prstGeom prst="rect">
            <a:avLst/>
          </a:prstGeom>
          <a:noFill/>
          <a:ln/>
        </p:spPr>
        <p:txBody>
          <a:bodyPr wrap="square" lIns="0" tIns="0" rIns="0" bIns="0" rtlCol="0" anchor="t"/>
          <a:lstStyle/>
          <a:p>
            <a:pPr defTabSz="1219170"/>
            <a:r>
              <a:rPr lang="en-US" sz="3867" b="1" dirty="0">
                <a:solidFill>
                  <a:srgbClr val="FFFFFF"/>
                </a:solidFill>
                <a:latin typeface="Arial" pitchFamily="34" charset="0"/>
                <a:ea typeface="Arial" pitchFamily="34" charset="-122"/>
                <a:cs typeface="Arial" pitchFamily="34" charset="-120"/>
              </a:rPr>
              <a:t>Analyser les enjeux politiques du territoire</a:t>
            </a:r>
            <a:endParaRPr lang="en-US" sz="3867" dirty="0">
              <a:solidFill>
                <a:prstClr val="black"/>
              </a:solidFill>
              <a:latin typeface="Calibri" panose="020F0502020204030204"/>
            </a:endParaRPr>
          </a:p>
        </p:txBody>
      </p:sp>
      <p:sp>
        <p:nvSpPr>
          <p:cNvPr id="4" name="Shape 2"/>
          <p:cNvSpPr/>
          <p:nvPr/>
        </p:nvSpPr>
        <p:spPr>
          <a:xfrm>
            <a:off x="670560" y="1975104"/>
            <a:ext cx="5303520" cy="2072640"/>
          </a:xfrm>
          <a:prstGeom prst="roundRect">
            <a:avLst>
              <a:gd name="adj" fmla="val 5294"/>
            </a:avLst>
          </a:prstGeom>
          <a:solidFill>
            <a:srgbClr val="FFFFFF"/>
          </a:solidFill>
          <a:ln/>
          <a:effectLst>
            <a:outerShdw blurRad="88900" dist="38100" dir="5400000" algn="bl" rotWithShape="0">
              <a:srgbClr val="000000">
                <a:alpha val="18000"/>
              </a:srgbClr>
            </a:outerShdw>
          </a:effectLst>
        </p:spPr>
        <p:txBody>
          <a:bodyPr/>
          <a:lstStyle/>
          <a:p>
            <a:pPr defTabSz="1219170"/>
            <a:endParaRPr lang="fr-BE" sz="2400">
              <a:solidFill>
                <a:prstClr val="black"/>
              </a:solidFill>
              <a:latin typeface="Calibri" panose="020F0502020204030204"/>
            </a:endParaRPr>
          </a:p>
        </p:txBody>
      </p:sp>
      <p:sp>
        <p:nvSpPr>
          <p:cNvPr id="5" name="Shape 3"/>
          <p:cNvSpPr/>
          <p:nvPr/>
        </p:nvSpPr>
        <p:spPr>
          <a:xfrm>
            <a:off x="987552" y="2560320"/>
            <a:ext cx="902208" cy="902208"/>
          </a:xfrm>
          <a:prstGeom prst="ellipse">
            <a:avLst/>
          </a:prstGeom>
          <a:solidFill>
            <a:srgbClr val="1E2761"/>
          </a:solidFill>
          <a:ln/>
        </p:spPr>
        <p:txBody>
          <a:bodyPr/>
          <a:lstStyle/>
          <a:p>
            <a:pPr defTabSz="1219170"/>
            <a:endParaRPr lang="fr-BE" sz="2400">
              <a:solidFill>
                <a:prstClr val="black"/>
              </a:solidFill>
              <a:latin typeface="Calibri" panose="020F0502020204030204"/>
            </a:endParaRPr>
          </a:p>
        </p:txBody>
      </p:sp>
      <p:pic>
        <p:nvPicPr>
          <p:cNvPr id="6" name="Image 0" descr="preencoded.png"/>
          <p:cNvPicPr>
            <a:picLocks noChangeAspect="1"/>
          </p:cNvPicPr>
          <p:nvPr/>
        </p:nvPicPr>
        <p:blipFill>
          <a:blip r:embed="rId4"/>
          <a:stretch>
            <a:fillRect/>
          </a:stretch>
        </p:blipFill>
        <p:spPr>
          <a:xfrm>
            <a:off x="1231148" y="2803916"/>
            <a:ext cx="415016" cy="415016"/>
          </a:xfrm>
          <a:prstGeom prst="rect">
            <a:avLst/>
          </a:prstGeom>
        </p:spPr>
      </p:pic>
      <p:sp>
        <p:nvSpPr>
          <p:cNvPr id="7" name="Text 4"/>
          <p:cNvSpPr/>
          <p:nvPr/>
        </p:nvSpPr>
        <p:spPr>
          <a:xfrm>
            <a:off x="2133600" y="2267712"/>
            <a:ext cx="3547872" cy="609600"/>
          </a:xfrm>
          <a:prstGeom prst="rect">
            <a:avLst/>
          </a:prstGeom>
          <a:noFill/>
          <a:ln/>
        </p:spPr>
        <p:txBody>
          <a:bodyPr wrap="square" lIns="0" tIns="0" rIns="0" bIns="0" rtlCol="0" anchor="ctr"/>
          <a:lstStyle/>
          <a:p>
            <a:pPr defTabSz="1219170">
              <a:lnSpc>
                <a:spcPct val="95000"/>
              </a:lnSpc>
            </a:pPr>
            <a:r>
              <a:rPr lang="en-US" b="1" dirty="0">
                <a:solidFill>
                  <a:srgbClr val="1E2761"/>
                </a:solidFill>
                <a:latin typeface="Arial" pitchFamily="34" charset="0"/>
                <a:ea typeface="Arial" pitchFamily="34" charset="-122"/>
                <a:cs typeface="Arial" pitchFamily="34" charset="-120"/>
              </a:rPr>
              <a:t>Lire les équilibres politiques</a:t>
            </a:r>
            <a:endParaRPr lang="en-US" dirty="0">
              <a:solidFill>
                <a:prstClr val="black"/>
              </a:solidFill>
              <a:latin typeface="Calibri" panose="020F0502020204030204"/>
            </a:endParaRPr>
          </a:p>
        </p:txBody>
      </p:sp>
      <p:sp>
        <p:nvSpPr>
          <p:cNvPr id="8" name="Text 5"/>
          <p:cNvSpPr/>
          <p:nvPr/>
        </p:nvSpPr>
        <p:spPr>
          <a:xfrm>
            <a:off x="2133600" y="2926080"/>
            <a:ext cx="3596640" cy="902208"/>
          </a:xfrm>
          <a:prstGeom prst="rect">
            <a:avLst/>
          </a:prstGeom>
          <a:noFill/>
          <a:ln/>
        </p:spPr>
        <p:txBody>
          <a:bodyPr wrap="square" lIns="0" tIns="0" rIns="0" bIns="0" rtlCol="0" anchor="t"/>
          <a:lstStyle/>
          <a:p>
            <a:pPr defTabSz="1219170">
              <a:lnSpc>
                <a:spcPct val="98000"/>
              </a:lnSpc>
            </a:pPr>
            <a:r>
              <a:rPr lang="en-US" sz="1467" dirty="0">
                <a:solidFill>
                  <a:srgbClr val="5A6472"/>
                </a:solidFill>
                <a:latin typeface="Arial" pitchFamily="34" charset="0"/>
                <a:ea typeface="Arial" pitchFamily="34" charset="-122"/>
                <a:cs typeface="Arial" pitchFamily="34" charset="-120"/>
              </a:rPr>
              <a:t>Majorités, oppositions, jeux d'alliances intercommunales.</a:t>
            </a:r>
            <a:endParaRPr lang="en-US" sz="1467" dirty="0">
              <a:solidFill>
                <a:prstClr val="black"/>
              </a:solidFill>
              <a:latin typeface="Calibri" panose="020F0502020204030204"/>
            </a:endParaRPr>
          </a:p>
        </p:txBody>
      </p:sp>
      <p:sp>
        <p:nvSpPr>
          <p:cNvPr id="9" name="Shape 6"/>
          <p:cNvSpPr/>
          <p:nvPr/>
        </p:nvSpPr>
        <p:spPr>
          <a:xfrm>
            <a:off x="6217920" y="1975104"/>
            <a:ext cx="5303520" cy="2072640"/>
          </a:xfrm>
          <a:prstGeom prst="roundRect">
            <a:avLst>
              <a:gd name="adj" fmla="val 5294"/>
            </a:avLst>
          </a:prstGeom>
          <a:solidFill>
            <a:srgbClr val="FFFFFF"/>
          </a:solidFill>
          <a:ln/>
          <a:effectLst>
            <a:outerShdw blurRad="88900" dist="38100" dir="5400000" algn="bl" rotWithShape="0">
              <a:srgbClr val="000000">
                <a:alpha val="18000"/>
              </a:srgbClr>
            </a:outerShdw>
          </a:effectLst>
        </p:spPr>
        <p:txBody>
          <a:bodyPr/>
          <a:lstStyle/>
          <a:p>
            <a:pPr defTabSz="1219170"/>
            <a:endParaRPr lang="fr-BE" sz="2400">
              <a:solidFill>
                <a:prstClr val="black"/>
              </a:solidFill>
              <a:latin typeface="Calibri" panose="020F0502020204030204"/>
            </a:endParaRPr>
          </a:p>
        </p:txBody>
      </p:sp>
      <p:sp>
        <p:nvSpPr>
          <p:cNvPr id="10" name="Shape 7"/>
          <p:cNvSpPr/>
          <p:nvPr/>
        </p:nvSpPr>
        <p:spPr>
          <a:xfrm>
            <a:off x="6534912" y="2560320"/>
            <a:ext cx="902208" cy="902208"/>
          </a:xfrm>
          <a:prstGeom prst="ellipse">
            <a:avLst/>
          </a:prstGeom>
          <a:solidFill>
            <a:srgbClr val="1E2761"/>
          </a:solidFill>
          <a:ln/>
        </p:spPr>
        <p:txBody>
          <a:bodyPr/>
          <a:lstStyle/>
          <a:p>
            <a:pPr defTabSz="1219170"/>
            <a:endParaRPr lang="fr-BE" sz="2400">
              <a:solidFill>
                <a:prstClr val="black"/>
              </a:solidFill>
              <a:latin typeface="Calibri" panose="020F0502020204030204"/>
            </a:endParaRPr>
          </a:p>
        </p:txBody>
      </p:sp>
      <p:pic>
        <p:nvPicPr>
          <p:cNvPr id="11" name="Image 1" descr="preencoded.png"/>
          <p:cNvPicPr>
            <a:picLocks noChangeAspect="1"/>
          </p:cNvPicPr>
          <p:nvPr/>
        </p:nvPicPr>
        <p:blipFill>
          <a:blip r:embed="rId5"/>
          <a:stretch>
            <a:fillRect/>
          </a:stretch>
        </p:blipFill>
        <p:spPr>
          <a:xfrm>
            <a:off x="6778508" y="2803916"/>
            <a:ext cx="415016" cy="415016"/>
          </a:xfrm>
          <a:prstGeom prst="rect">
            <a:avLst/>
          </a:prstGeom>
        </p:spPr>
      </p:pic>
      <p:sp>
        <p:nvSpPr>
          <p:cNvPr id="12" name="Text 8"/>
          <p:cNvSpPr/>
          <p:nvPr/>
        </p:nvSpPr>
        <p:spPr>
          <a:xfrm>
            <a:off x="7680960" y="2267712"/>
            <a:ext cx="3547872" cy="609600"/>
          </a:xfrm>
          <a:prstGeom prst="rect">
            <a:avLst/>
          </a:prstGeom>
          <a:noFill/>
          <a:ln/>
        </p:spPr>
        <p:txBody>
          <a:bodyPr wrap="square" lIns="0" tIns="0" rIns="0" bIns="0" rtlCol="0" anchor="ctr"/>
          <a:lstStyle/>
          <a:p>
            <a:pPr defTabSz="1219170">
              <a:lnSpc>
                <a:spcPct val="95000"/>
              </a:lnSpc>
            </a:pPr>
            <a:r>
              <a:rPr lang="en-US" b="1" dirty="0">
                <a:solidFill>
                  <a:srgbClr val="1E2761"/>
                </a:solidFill>
                <a:latin typeface="Arial" pitchFamily="34" charset="0"/>
                <a:ea typeface="Arial" pitchFamily="34" charset="-122"/>
                <a:cs typeface="Arial" pitchFamily="34" charset="-120"/>
              </a:rPr>
              <a:t>Intégrer le tempo électoral</a:t>
            </a:r>
            <a:endParaRPr lang="en-US" dirty="0">
              <a:solidFill>
                <a:prstClr val="black"/>
              </a:solidFill>
              <a:latin typeface="Calibri" panose="020F0502020204030204"/>
            </a:endParaRPr>
          </a:p>
        </p:txBody>
      </p:sp>
      <p:sp>
        <p:nvSpPr>
          <p:cNvPr id="13" name="Text 9"/>
          <p:cNvSpPr/>
          <p:nvPr/>
        </p:nvSpPr>
        <p:spPr>
          <a:xfrm>
            <a:off x="7680960" y="2926080"/>
            <a:ext cx="3596640" cy="902208"/>
          </a:xfrm>
          <a:prstGeom prst="rect">
            <a:avLst/>
          </a:prstGeom>
          <a:noFill/>
          <a:ln/>
        </p:spPr>
        <p:txBody>
          <a:bodyPr wrap="square" lIns="0" tIns="0" rIns="0" bIns="0" rtlCol="0" anchor="t"/>
          <a:lstStyle/>
          <a:p>
            <a:pPr defTabSz="1219170">
              <a:lnSpc>
                <a:spcPct val="98000"/>
              </a:lnSpc>
            </a:pPr>
            <a:r>
              <a:rPr lang="en-US" sz="1467" dirty="0">
                <a:solidFill>
                  <a:srgbClr val="5A6472"/>
                </a:solidFill>
                <a:latin typeface="Arial" pitchFamily="34" charset="0"/>
                <a:ea typeface="Arial" pitchFamily="34" charset="-122"/>
                <a:cs typeface="Arial" pitchFamily="34" charset="-120"/>
              </a:rPr>
              <a:t>Mandats et municipales : repérer les fenêtres d'opportunité.</a:t>
            </a:r>
            <a:endParaRPr lang="en-US" sz="1467" dirty="0">
              <a:solidFill>
                <a:prstClr val="black"/>
              </a:solidFill>
              <a:latin typeface="Calibri" panose="020F0502020204030204"/>
            </a:endParaRPr>
          </a:p>
        </p:txBody>
      </p:sp>
      <p:sp>
        <p:nvSpPr>
          <p:cNvPr id="14" name="Shape 10"/>
          <p:cNvSpPr/>
          <p:nvPr/>
        </p:nvSpPr>
        <p:spPr>
          <a:xfrm>
            <a:off x="670560" y="4206240"/>
            <a:ext cx="5303520" cy="2072640"/>
          </a:xfrm>
          <a:prstGeom prst="roundRect">
            <a:avLst>
              <a:gd name="adj" fmla="val 5294"/>
            </a:avLst>
          </a:prstGeom>
          <a:solidFill>
            <a:srgbClr val="FFFFFF"/>
          </a:solidFill>
          <a:ln/>
          <a:effectLst>
            <a:outerShdw blurRad="88900" dist="38100" dir="5400000" algn="bl" rotWithShape="0">
              <a:srgbClr val="000000">
                <a:alpha val="18000"/>
              </a:srgbClr>
            </a:outerShdw>
          </a:effectLst>
        </p:spPr>
        <p:txBody>
          <a:bodyPr/>
          <a:lstStyle/>
          <a:p>
            <a:pPr defTabSz="1219170"/>
            <a:endParaRPr lang="fr-BE" sz="2400">
              <a:solidFill>
                <a:prstClr val="black"/>
              </a:solidFill>
              <a:latin typeface="Calibri" panose="020F0502020204030204"/>
            </a:endParaRPr>
          </a:p>
        </p:txBody>
      </p:sp>
      <p:sp>
        <p:nvSpPr>
          <p:cNvPr id="15" name="Shape 11"/>
          <p:cNvSpPr/>
          <p:nvPr/>
        </p:nvSpPr>
        <p:spPr>
          <a:xfrm>
            <a:off x="987552" y="4791456"/>
            <a:ext cx="902208" cy="902208"/>
          </a:xfrm>
          <a:prstGeom prst="ellipse">
            <a:avLst/>
          </a:prstGeom>
          <a:solidFill>
            <a:srgbClr val="1E2761"/>
          </a:solidFill>
          <a:ln/>
        </p:spPr>
        <p:txBody>
          <a:bodyPr/>
          <a:lstStyle/>
          <a:p>
            <a:pPr defTabSz="1219170"/>
            <a:endParaRPr lang="fr-BE" sz="2400">
              <a:solidFill>
                <a:prstClr val="black"/>
              </a:solidFill>
              <a:latin typeface="Calibri" panose="020F0502020204030204"/>
            </a:endParaRPr>
          </a:p>
        </p:txBody>
      </p:sp>
      <p:pic>
        <p:nvPicPr>
          <p:cNvPr id="16" name="Image 2" descr="preencoded.png"/>
          <p:cNvPicPr>
            <a:picLocks noChangeAspect="1"/>
          </p:cNvPicPr>
          <p:nvPr/>
        </p:nvPicPr>
        <p:blipFill>
          <a:blip r:embed="rId6"/>
          <a:stretch>
            <a:fillRect/>
          </a:stretch>
        </p:blipFill>
        <p:spPr>
          <a:xfrm>
            <a:off x="1231148" y="5035052"/>
            <a:ext cx="415016" cy="415016"/>
          </a:xfrm>
          <a:prstGeom prst="rect">
            <a:avLst/>
          </a:prstGeom>
        </p:spPr>
      </p:pic>
      <p:sp>
        <p:nvSpPr>
          <p:cNvPr id="17" name="Text 12"/>
          <p:cNvSpPr/>
          <p:nvPr/>
        </p:nvSpPr>
        <p:spPr>
          <a:xfrm>
            <a:off x="2133600" y="4498848"/>
            <a:ext cx="3547872" cy="609600"/>
          </a:xfrm>
          <a:prstGeom prst="rect">
            <a:avLst/>
          </a:prstGeom>
          <a:noFill/>
          <a:ln/>
        </p:spPr>
        <p:txBody>
          <a:bodyPr wrap="square" lIns="0" tIns="0" rIns="0" bIns="0" rtlCol="0" anchor="ctr"/>
          <a:lstStyle/>
          <a:p>
            <a:pPr defTabSz="1219170">
              <a:lnSpc>
                <a:spcPct val="95000"/>
              </a:lnSpc>
            </a:pPr>
            <a:r>
              <a:rPr lang="en-US" b="1" dirty="0">
                <a:solidFill>
                  <a:srgbClr val="1E2761"/>
                </a:solidFill>
                <a:latin typeface="Arial" pitchFamily="34" charset="0"/>
                <a:ea typeface="Arial" pitchFamily="34" charset="-122"/>
                <a:cs typeface="Arial" pitchFamily="34" charset="-120"/>
              </a:rPr>
              <a:t>Identifier les enjeux de territoire</a:t>
            </a:r>
            <a:endParaRPr lang="en-US" dirty="0">
              <a:solidFill>
                <a:prstClr val="black"/>
              </a:solidFill>
              <a:latin typeface="Calibri" panose="020F0502020204030204"/>
            </a:endParaRPr>
          </a:p>
        </p:txBody>
      </p:sp>
      <p:sp>
        <p:nvSpPr>
          <p:cNvPr id="18" name="Text 13"/>
          <p:cNvSpPr/>
          <p:nvPr/>
        </p:nvSpPr>
        <p:spPr>
          <a:xfrm>
            <a:off x="2133600" y="5157216"/>
            <a:ext cx="3596640" cy="902208"/>
          </a:xfrm>
          <a:prstGeom prst="rect">
            <a:avLst/>
          </a:prstGeom>
          <a:noFill/>
          <a:ln/>
        </p:spPr>
        <p:txBody>
          <a:bodyPr wrap="square" lIns="0" tIns="0" rIns="0" bIns="0" rtlCol="0" anchor="t"/>
          <a:lstStyle/>
          <a:p>
            <a:pPr defTabSz="1219170">
              <a:lnSpc>
                <a:spcPct val="98000"/>
              </a:lnSpc>
            </a:pPr>
            <a:r>
              <a:rPr lang="en-US" sz="1467" dirty="0">
                <a:solidFill>
                  <a:srgbClr val="5A6472"/>
                </a:solidFill>
                <a:latin typeface="Arial" pitchFamily="34" charset="0"/>
                <a:ea typeface="Arial" pitchFamily="34" charset="-122"/>
                <a:cs typeface="Arial" pitchFamily="34" charset="-120"/>
              </a:rPr>
              <a:t>Emploi, environnement, ruralité, aménagement, services.</a:t>
            </a:r>
            <a:endParaRPr lang="en-US" sz="1467" dirty="0">
              <a:solidFill>
                <a:prstClr val="black"/>
              </a:solidFill>
              <a:latin typeface="Calibri" panose="020F0502020204030204"/>
            </a:endParaRPr>
          </a:p>
        </p:txBody>
      </p:sp>
      <p:sp>
        <p:nvSpPr>
          <p:cNvPr id="19" name="Shape 14"/>
          <p:cNvSpPr/>
          <p:nvPr/>
        </p:nvSpPr>
        <p:spPr>
          <a:xfrm>
            <a:off x="6217920" y="4206240"/>
            <a:ext cx="5303520" cy="2072640"/>
          </a:xfrm>
          <a:prstGeom prst="roundRect">
            <a:avLst>
              <a:gd name="adj" fmla="val 5294"/>
            </a:avLst>
          </a:prstGeom>
          <a:solidFill>
            <a:srgbClr val="FFFFFF"/>
          </a:solidFill>
          <a:ln/>
          <a:effectLst>
            <a:outerShdw blurRad="88900" dist="38100" dir="5400000" algn="bl" rotWithShape="0">
              <a:srgbClr val="000000">
                <a:alpha val="18000"/>
              </a:srgbClr>
            </a:outerShdw>
          </a:effectLst>
        </p:spPr>
        <p:txBody>
          <a:bodyPr/>
          <a:lstStyle/>
          <a:p>
            <a:pPr defTabSz="1219170"/>
            <a:endParaRPr lang="fr-BE" sz="2400">
              <a:solidFill>
                <a:prstClr val="black"/>
              </a:solidFill>
              <a:latin typeface="Calibri" panose="020F0502020204030204"/>
            </a:endParaRPr>
          </a:p>
        </p:txBody>
      </p:sp>
      <p:sp>
        <p:nvSpPr>
          <p:cNvPr id="20" name="Shape 15"/>
          <p:cNvSpPr/>
          <p:nvPr/>
        </p:nvSpPr>
        <p:spPr>
          <a:xfrm>
            <a:off x="6534912" y="4791456"/>
            <a:ext cx="902208" cy="902208"/>
          </a:xfrm>
          <a:prstGeom prst="ellipse">
            <a:avLst/>
          </a:prstGeom>
          <a:solidFill>
            <a:srgbClr val="1E2761"/>
          </a:solidFill>
          <a:ln/>
        </p:spPr>
        <p:txBody>
          <a:bodyPr/>
          <a:lstStyle/>
          <a:p>
            <a:pPr defTabSz="1219170"/>
            <a:endParaRPr lang="fr-BE" sz="2400">
              <a:solidFill>
                <a:prstClr val="black"/>
              </a:solidFill>
              <a:latin typeface="Calibri" panose="020F0502020204030204"/>
            </a:endParaRPr>
          </a:p>
        </p:txBody>
      </p:sp>
      <p:pic>
        <p:nvPicPr>
          <p:cNvPr id="21" name="Image 3" descr="preencoded.png"/>
          <p:cNvPicPr>
            <a:picLocks noChangeAspect="1"/>
          </p:cNvPicPr>
          <p:nvPr/>
        </p:nvPicPr>
        <p:blipFill>
          <a:blip r:embed="rId7"/>
          <a:stretch>
            <a:fillRect/>
          </a:stretch>
        </p:blipFill>
        <p:spPr>
          <a:xfrm>
            <a:off x="6778508" y="5035052"/>
            <a:ext cx="415016" cy="415016"/>
          </a:xfrm>
          <a:prstGeom prst="rect">
            <a:avLst/>
          </a:prstGeom>
        </p:spPr>
      </p:pic>
      <p:sp>
        <p:nvSpPr>
          <p:cNvPr id="22" name="Text 16"/>
          <p:cNvSpPr/>
          <p:nvPr/>
        </p:nvSpPr>
        <p:spPr>
          <a:xfrm>
            <a:off x="7680960" y="4498848"/>
            <a:ext cx="3547872" cy="609600"/>
          </a:xfrm>
          <a:prstGeom prst="rect">
            <a:avLst/>
          </a:prstGeom>
          <a:noFill/>
          <a:ln/>
        </p:spPr>
        <p:txBody>
          <a:bodyPr wrap="square" lIns="0" tIns="0" rIns="0" bIns="0" rtlCol="0" anchor="ctr"/>
          <a:lstStyle/>
          <a:p>
            <a:pPr defTabSz="1219170">
              <a:lnSpc>
                <a:spcPct val="95000"/>
              </a:lnSpc>
            </a:pPr>
            <a:r>
              <a:rPr lang="en-US" b="1" dirty="0">
                <a:solidFill>
                  <a:srgbClr val="1E2761"/>
                </a:solidFill>
                <a:latin typeface="Arial" pitchFamily="34" charset="0"/>
                <a:ea typeface="Arial" pitchFamily="34" charset="-122"/>
                <a:cs typeface="Arial" pitchFamily="34" charset="-120"/>
              </a:rPr>
              <a:t>Distinguer le négociable</a:t>
            </a:r>
            <a:endParaRPr lang="en-US" dirty="0">
              <a:solidFill>
                <a:prstClr val="black"/>
              </a:solidFill>
              <a:latin typeface="Calibri" panose="020F0502020204030204"/>
            </a:endParaRPr>
          </a:p>
        </p:txBody>
      </p:sp>
      <p:sp>
        <p:nvSpPr>
          <p:cNvPr id="23" name="Text 17"/>
          <p:cNvSpPr/>
          <p:nvPr/>
        </p:nvSpPr>
        <p:spPr>
          <a:xfrm>
            <a:off x="7680960" y="5157216"/>
            <a:ext cx="3596640" cy="902208"/>
          </a:xfrm>
          <a:prstGeom prst="rect">
            <a:avLst/>
          </a:prstGeom>
          <a:noFill/>
          <a:ln/>
        </p:spPr>
        <p:txBody>
          <a:bodyPr wrap="square" lIns="0" tIns="0" rIns="0" bIns="0" rtlCol="0" anchor="t"/>
          <a:lstStyle/>
          <a:p>
            <a:pPr defTabSz="1219170">
              <a:lnSpc>
                <a:spcPct val="98000"/>
              </a:lnSpc>
            </a:pPr>
            <a:r>
              <a:rPr lang="en-US" sz="1467" dirty="0">
                <a:solidFill>
                  <a:srgbClr val="5A6472"/>
                </a:solidFill>
                <a:latin typeface="Arial" pitchFamily="34" charset="0"/>
                <a:ea typeface="Arial" pitchFamily="34" charset="-122"/>
                <a:cs typeface="Arial" pitchFamily="34" charset="-120"/>
              </a:rPr>
              <a:t>Lignes rouges, marges de manœuvre et points d'appui.</a:t>
            </a:r>
            <a:endParaRPr lang="en-US" sz="1467" dirty="0">
              <a:solidFill>
                <a:prstClr val="black"/>
              </a:solidFill>
              <a:latin typeface="Calibri" panose="020F0502020204030204"/>
            </a:endParaRPr>
          </a:p>
        </p:txBody>
      </p:sp>
      <p:sp>
        <p:nvSpPr>
          <p:cNvPr id="24" name="Text 18"/>
          <p:cNvSpPr/>
          <p:nvPr/>
        </p:nvSpPr>
        <p:spPr>
          <a:xfrm>
            <a:off x="11277600" y="6364224"/>
            <a:ext cx="670560" cy="365760"/>
          </a:xfrm>
          <a:prstGeom prst="rect">
            <a:avLst/>
          </a:prstGeom>
          <a:noFill/>
          <a:ln/>
        </p:spPr>
        <p:txBody>
          <a:bodyPr wrap="square" lIns="0" tIns="0" rIns="0" bIns="0" rtlCol="0" anchor="ctr"/>
          <a:lstStyle/>
          <a:p>
            <a:pPr algn="r" defTabSz="1219170"/>
            <a:r>
              <a:rPr lang="en-US" sz="1467" dirty="0">
                <a:solidFill>
                  <a:srgbClr val="CADCFC"/>
                </a:solidFill>
                <a:latin typeface="Arial" pitchFamily="34" charset="0"/>
                <a:ea typeface="Arial" pitchFamily="34" charset="-122"/>
                <a:cs typeface="Arial" pitchFamily="34" charset="-120"/>
              </a:rPr>
              <a:t>5</a:t>
            </a:r>
            <a:endParaRPr lang="en-US" sz="1467" dirty="0">
              <a:solidFill>
                <a:prstClr val="black"/>
              </a:solidFill>
              <a:latin typeface="Calibri" panose="020F0502020204030204"/>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670560" y="414528"/>
            <a:ext cx="10972800" cy="365760"/>
          </a:xfrm>
          <a:prstGeom prst="rect">
            <a:avLst/>
          </a:prstGeom>
          <a:noFill/>
          <a:ln/>
        </p:spPr>
        <p:txBody>
          <a:bodyPr wrap="square" lIns="0" tIns="0" rIns="0" bIns="0" rtlCol="0" anchor="ctr"/>
          <a:lstStyle/>
          <a:p>
            <a:pPr defTabSz="1219170"/>
            <a:r>
              <a:rPr lang="en-US" sz="1600" b="1" kern="0" spc="400" dirty="0">
                <a:solidFill>
                  <a:srgbClr val="B08D2E"/>
                </a:solidFill>
                <a:latin typeface="Arial" pitchFamily="34" charset="0"/>
                <a:ea typeface="Arial" pitchFamily="34" charset="-122"/>
                <a:cs typeface="Arial" pitchFamily="34" charset="-120"/>
              </a:rPr>
              <a:t>CARTOGRAPHIE DES ACTEURS</a:t>
            </a:r>
            <a:endParaRPr lang="en-US" sz="1600" dirty="0">
              <a:solidFill>
                <a:prstClr val="black"/>
              </a:solidFill>
              <a:latin typeface="Calibri" panose="020F0502020204030204"/>
            </a:endParaRPr>
          </a:p>
        </p:txBody>
      </p:sp>
      <p:sp>
        <p:nvSpPr>
          <p:cNvPr id="3" name="Text 1"/>
          <p:cNvSpPr/>
          <p:nvPr/>
        </p:nvSpPr>
        <p:spPr>
          <a:xfrm>
            <a:off x="670560" y="780288"/>
            <a:ext cx="10972800" cy="877824"/>
          </a:xfrm>
          <a:prstGeom prst="rect">
            <a:avLst/>
          </a:prstGeom>
          <a:noFill/>
          <a:ln/>
        </p:spPr>
        <p:txBody>
          <a:bodyPr wrap="square" lIns="0" tIns="0" rIns="0" bIns="0" rtlCol="0" anchor="t"/>
          <a:lstStyle/>
          <a:p>
            <a:pPr defTabSz="1219170"/>
            <a:r>
              <a:rPr lang="en-US" sz="3867" b="1" dirty="0">
                <a:solidFill>
                  <a:srgbClr val="FFFFFF"/>
                </a:solidFill>
                <a:latin typeface="Arial" pitchFamily="34" charset="0"/>
                <a:ea typeface="Arial" pitchFamily="34" charset="-122"/>
                <a:cs typeface="Arial" pitchFamily="34" charset="-120"/>
              </a:rPr>
              <a:t>Qui décide, qui influence, qui relaie ?</a:t>
            </a:r>
            <a:endParaRPr lang="en-US" sz="3867" dirty="0">
              <a:solidFill>
                <a:prstClr val="black"/>
              </a:solidFill>
              <a:latin typeface="Calibri" panose="020F0502020204030204"/>
            </a:endParaRPr>
          </a:p>
        </p:txBody>
      </p:sp>
      <p:graphicFrame>
        <p:nvGraphicFramePr>
          <p:cNvPr id="7" name="Table 0"/>
          <p:cNvGraphicFramePr>
            <a:graphicFrameLocks noGrp="1"/>
          </p:cNvGraphicFramePr>
          <p:nvPr/>
        </p:nvGraphicFramePr>
        <p:xfrm>
          <a:off x="670560" y="1950720"/>
          <a:ext cx="10850880" cy="3511296"/>
        </p:xfrm>
        <a:graphic>
          <a:graphicData uri="http://schemas.openxmlformats.org/drawingml/2006/table">
            <a:tbl>
              <a:tblPr/>
              <a:tblGrid>
                <a:gridCol w="2438400">
                  <a:extLst>
                    <a:ext uri="{9D8B030D-6E8A-4147-A177-3AD203B41FA5}">
                      <a16:colId xmlns:a16="http://schemas.microsoft.com/office/drawing/2014/main" val="20000"/>
                    </a:ext>
                  </a:extLst>
                </a:gridCol>
                <a:gridCol w="5486400">
                  <a:extLst>
                    <a:ext uri="{9D8B030D-6E8A-4147-A177-3AD203B41FA5}">
                      <a16:colId xmlns:a16="http://schemas.microsoft.com/office/drawing/2014/main" val="20001"/>
                    </a:ext>
                  </a:extLst>
                </a:gridCol>
                <a:gridCol w="2926080">
                  <a:extLst>
                    <a:ext uri="{9D8B030D-6E8A-4147-A177-3AD203B41FA5}">
                      <a16:colId xmlns:a16="http://schemas.microsoft.com/office/drawing/2014/main" val="20002"/>
                    </a:ext>
                  </a:extLst>
                </a:gridCol>
              </a:tblGrid>
              <a:tr h="487680">
                <a:tc>
                  <a:txBody>
                    <a:bodyPr/>
                    <a:lstStyle/>
                    <a:p>
                      <a:pPr marL="0" indent="0" algn="l">
                        <a:buNone/>
                      </a:pPr>
                      <a:r>
                        <a:rPr lang="en-US" sz="1700" b="1" dirty="0">
                          <a:solidFill>
                            <a:srgbClr val="FFFFFF"/>
                          </a:solidFill>
                        </a:rPr>
                        <a:t>Sphère</a:t>
                      </a:r>
                      <a:endParaRPr lang="en-US" sz="1700" dirty="0"/>
                    </a:p>
                  </a:txBody>
                  <a:tcPr marL="101600" marR="101600" marT="67733" marB="67733" anchor="ctr">
                    <a:lnL w="12700" cap="flat" cmpd="sng" algn="ctr">
                      <a:solidFill>
                        <a:srgbClr val="DDE2EC"/>
                      </a:solidFill>
                      <a:prstDash val="solid"/>
                      <a:round/>
                      <a:headEnd type="none" w="med" len="med"/>
                      <a:tailEnd type="none" w="med" len="med"/>
                    </a:lnL>
                    <a:lnR w="12700" cap="flat" cmpd="sng" algn="ctr">
                      <a:solidFill>
                        <a:srgbClr val="DDE2EC"/>
                      </a:solidFill>
                      <a:prstDash val="solid"/>
                      <a:round/>
                      <a:headEnd type="none" w="med" len="med"/>
                      <a:tailEnd type="none" w="med" len="med"/>
                    </a:lnR>
                    <a:lnT w="12700" cap="flat" cmpd="sng" algn="ctr">
                      <a:solidFill>
                        <a:srgbClr val="DDE2EC"/>
                      </a:solidFill>
                      <a:prstDash val="solid"/>
                      <a:round/>
                      <a:headEnd type="none" w="med" len="med"/>
                      <a:tailEnd type="none" w="med" len="med"/>
                    </a:lnT>
                    <a:lnB w="12700" cap="flat" cmpd="sng" algn="ctr">
                      <a:solidFill>
                        <a:srgbClr val="DDE2EC"/>
                      </a:solidFill>
                      <a:prstDash val="solid"/>
                      <a:round/>
                      <a:headEnd type="none" w="med" len="med"/>
                      <a:tailEnd type="none" w="med" len="med"/>
                    </a:lnB>
                    <a:solidFill>
                      <a:srgbClr val="1E2761"/>
                    </a:solidFill>
                  </a:tcPr>
                </a:tc>
                <a:tc>
                  <a:txBody>
                    <a:bodyPr/>
                    <a:lstStyle/>
                    <a:p>
                      <a:pPr marL="0" indent="0" algn="l">
                        <a:buNone/>
                      </a:pPr>
                      <a:r>
                        <a:rPr lang="en-US" sz="1700" b="1" dirty="0">
                          <a:solidFill>
                            <a:srgbClr val="FFFFFF"/>
                          </a:solidFill>
                        </a:rPr>
                        <a:t>Acteurs</a:t>
                      </a:r>
                      <a:endParaRPr lang="en-US" sz="1700" dirty="0"/>
                    </a:p>
                  </a:txBody>
                  <a:tcPr marL="101600" marR="101600" marT="67733" marB="67733" anchor="ctr">
                    <a:lnL w="12700" cap="flat" cmpd="sng" algn="ctr">
                      <a:solidFill>
                        <a:srgbClr val="DDE2EC"/>
                      </a:solidFill>
                      <a:prstDash val="solid"/>
                      <a:round/>
                      <a:headEnd type="none" w="med" len="med"/>
                      <a:tailEnd type="none" w="med" len="med"/>
                    </a:lnL>
                    <a:lnR w="12700" cap="flat" cmpd="sng" algn="ctr">
                      <a:solidFill>
                        <a:srgbClr val="DDE2EC"/>
                      </a:solidFill>
                      <a:prstDash val="solid"/>
                      <a:round/>
                      <a:headEnd type="none" w="med" len="med"/>
                      <a:tailEnd type="none" w="med" len="med"/>
                    </a:lnR>
                    <a:lnT w="12700" cap="flat" cmpd="sng" algn="ctr">
                      <a:solidFill>
                        <a:srgbClr val="DDE2EC"/>
                      </a:solidFill>
                      <a:prstDash val="solid"/>
                      <a:round/>
                      <a:headEnd type="none" w="med" len="med"/>
                      <a:tailEnd type="none" w="med" len="med"/>
                    </a:lnT>
                    <a:lnB w="12700" cap="flat" cmpd="sng" algn="ctr">
                      <a:solidFill>
                        <a:srgbClr val="DDE2EC"/>
                      </a:solidFill>
                      <a:prstDash val="solid"/>
                      <a:round/>
                      <a:headEnd type="none" w="med" len="med"/>
                      <a:tailEnd type="none" w="med" len="med"/>
                    </a:lnB>
                    <a:solidFill>
                      <a:srgbClr val="1E2761"/>
                    </a:solidFill>
                  </a:tcPr>
                </a:tc>
                <a:tc>
                  <a:txBody>
                    <a:bodyPr/>
                    <a:lstStyle/>
                    <a:p>
                      <a:pPr marL="0" indent="0" algn="l">
                        <a:buNone/>
                      </a:pPr>
                      <a:r>
                        <a:rPr lang="en-US" sz="1700" b="1" dirty="0">
                          <a:solidFill>
                            <a:srgbClr val="FFFFFF"/>
                          </a:solidFill>
                        </a:rPr>
                        <a:t>Rôle dans la décision</a:t>
                      </a:r>
                      <a:endParaRPr lang="en-US" sz="1700" dirty="0"/>
                    </a:p>
                  </a:txBody>
                  <a:tcPr marL="101600" marR="101600" marT="67733" marB="67733" anchor="ctr">
                    <a:lnL w="12700" cap="flat" cmpd="sng" algn="ctr">
                      <a:solidFill>
                        <a:srgbClr val="DDE2EC"/>
                      </a:solidFill>
                      <a:prstDash val="solid"/>
                      <a:round/>
                      <a:headEnd type="none" w="med" len="med"/>
                      <a:tailEnd type="none" w="med" len="med"/>
                    </a:lnL>
                    <a:lnR w="12700" cap="flat" cmpd="sng" algn="ctr">
                      <a:solidFill>
                        <a:srgbClr val="DDE2EC"/>
                      </a:solidFill>
                      <a:prstDash val="solid"/>
                      <a:round/>
                      <a:headEnd type="none" w="med" len="med"/>
                      <a:tailEnd type="none" w="med" len="med"/>
                    </a:lnR>
                    <a:lnT w="12700" cap="flat" cmpd="sng" algn="ctr">
                      <a:solidFill>
                        <a:srgbClr val="DDE2EC"/>
                      </a:solidFill>
                      <a:prstDash val="solid"/>
                      <a:round/>
                      <a:headEnd type="none" w="med" len="med"/>
                      <a:tailEnd type="none" w="med" len="med"/>
                    </a:lnT>
                    <a:lnB w="12700" cap="flat" cmpd="sng" algn="ctr">
                      <a:solidFill>
                        <a:srgbClr val="DDE2EC"/>
                      </a:solidFill>
                      <a:prstDash val="solid"/>
                      <a:round/>
                      <a:headEnd type="none" w="med" len="med"/>
                      <a:tailEnd type="none" w="med" len="med"/>
                    </a:lnB>
                    <a:solidFill>
                      <a:srgbClr val="1E2761"/>
                    </a:solidFill>
                  </a:tcPr>
                </a:tc>
                <a:extLst>
                  <a:ext uri="{0D108BD9-81ED-4DB2-BD59-A6C34878D82A}">
                    <a16:rowId xmlns:a16="http://schemas.microsoft.com/office/drawing/2014/main" val="10000"/>
                  </a:ext>
                </a:extLst>
              </a:tr>
              <a:tr h="755904">
                <a:tc>
                  <a:txBody>
                    <a:bodyPr/>
                    <a:lstStyle/>
                    <a:p>
                      <a:pPr marL="0" indent="0" algn="l">
                        <a:buNone/>
                      </a:pPr>
                      <a:r>
                        <a:rPr lang="en-US" sz="1500" b="1" dirty="0">
                          <a:solidFill>
                            <a:srgbClr val="1E2761"/>
                          </a:solidFill>
                        </a:rPr>
                        <a:t>Élus &amp; exécutifs</a:t>
                      </a:r>
                      <a:endParaRPr lang="en-US" sz="1500" dirty="0"/>
                    </a:p>
                  </a:txBody>
                  <a:tcPr marL="101600" marR="101600" marT="67733" marB="67733" anchor="ctr">
                    <a:lnL w="12700" cap="flat" cmpd="sng" algn="ctr">
                      <a:solidFill>
                        <a:srgbClr val="DDE2EC"/>
                      </a:solidFill>
                      <a:prstDash val="solid"/>
                      <a:round/>
                      <a:headEnd type="none" w="med" len="med"/>
                      <a:tailEnd type="none" w="med" len="med"/>
                    </a:lnL>
                    <a:lnR w="12700" cap="flat" cmpd="sng" algn="ctr">
                      <a:solidFill>
                        <a:srgbClr val="DDE2EC"/>
                      </a:solidFill>
                      <a:prstDash val="solid"/>
                      <a:round/>
                      <a:headEnd type="none" w="med" len="med"/>
                      <a:tailEnd type="none" w="med" len="med"/>
                    </a:lnR>
                    <a:lnT w="12700" cap="flat" cmpd="sng" algn="ctr">
                      <a:solidFill>
                        <a:srgbClr val="DDE2EC"/>
                      </a:solidFill>
                      <a:prstDash val="solid"/>
                      <a:round/>
                      <a:headEnd type="none" w="med" len="med"/>
                      <a:tailEnd type="none" w="med" len="med"/>
                    </a:lnT>
                    <a:lnB w="12700" cap="flat" cmpd="sng" algn="ctr">
                      <a:solidFill>
                        <a:srgbClr val="DDE2EC"/>
                      </a:solidFill>
                      <a:prstDash val="solid"/>
                      <a:round/>
                      <a:headEnd type="none" w="med" len="med"/>
                      <a:tailEnd type="none" w="med" len="med"/>
                    </a:lnB>
                    <a:solidFill>
                      <a:srgbClr val="FFFFFF"/>
                    </a:solidFill>
                  </a:tcPr>
                </a:tc>
                <a:tc>
                  <a:txBody>
                    <a:bodyPr/>
                    <a:lstStyle/>
                    <a:p>
                      <a:pPr marL="0" indent="0" algn="l">
                        <a:buNone/>
                      </a:pPr>
                      <a:r>
                        <a:rPr lang="en-US" sz="1500" dirty="0">
                          <a:solidFill>
                            <a:srgbClr val="1F2733"/>
                          </a:solidFill>
                        </a:rPr>
                        <a:t>Maire, président d'EPCI, conseils départemental &amp; régional</a:t>
                      </a:r>
                      <a:endParaRPr lang="en-US" sz="1500" dirty="0"/>
                    </a:p>
                  </a:txBody>
                  <a:tcPr marL="101600" marR="101600" marT="67733" marB="67733" anchor="ctr">
                    <a:lnL w="12700" cap="flat" cmpd="sng" algn="ctr">
                      <a:solidFill>
                        <a:srgbClr val="DDE2EC"/>
                      </a:solidFill>
                      <a:prstDash val="solid"/>
                      <a:round/>
                      <a:headEnd type="none" w="med" len="med"/>
                      <a:tailEnd type="none" w="med" len="med"/>
                    </a:lnL>
                    <a:lnR w="12700" cap="flat" cmpd="sng" algn="ctr">
                      <a:solidFill>
                        <a:srgbClr val="DDE2EC"/>
                      </a:solidFill>
                      <a:prstDash val="solid"/>
                      <a:round/>
                      <a:headEnd type="none" w="med" len="med"/>
                      <a:tailEnd type="none" w="med" len="med"/>
                    </a:lnR>
                    <a:lnT w="12700" cap="flat" cmpd="sng" algn="ctr">
                      <a:solidFill>
                        <a:srgbClr val="DDE2EC"/>
                      </a:solidFill>
                      <a:prstDash val="solid"/>
                      <a:round/>
                      <a:headEnd type="none" w="med" len="med"/>
                      <a:tailEnd type="none" w="med" len="med"/>
                    </a:lnT>
                    <a:lnB w="12700" cap="flat" cmpd="sng" algn="ctr">
                      <a:solidFill>
                        <a:srgbClr val="DDE2EC"/>
                      </a:solidFill>
                      <a:prstDash val="solid"/>
                      <a:round/>
                      <a:headEnd type="none" w="med" len="med"/>
                      <a:tailEnd type="none" w="med" len="med"/>
                    </a:lnB>
                    <a:solidFill>
                      <a:srgbClr val="FFFFFF"/>
                    </a:solidFill>
                  </a:tcPr>
                </a:tc>
                <a:tc>
                  <a:txBody>
                    <a:bodyPr/>
                    <a:lstStyle/>
                    <a:p>
                      <a:pPr marL="0" indent="0" algn="l">
                        <a:buNone/>
                      </a:pPr>
                      <a:r>
                        <a:rPr lang="en-US" sz="1500" dirty="0">
                          <a:solidFill>
                            <a:srgbClr val="1F2733"/>
                          </a:solidFill>
                        </a:rPr>
                        <a:t>Décident et arbitrent</a:t>
                      </a:r>
                      <a:endParaRPr lang="en-US" sz="1500" dirty="0"/>
                    </a:p>
                  </a:txBody>
                  <a:tcPr marL="101600" marR="101600" marT="67733" marB="67733" anchor="ctr">
                    <a:lnL w="12700" cap="flat" cmpd="sng" algn="ctr">
                      <a:solidFill>
                        <a:srgbClr val="DDE2EC"/>
                      </a:solidFill>
                      <a:prstDash val="solid"/>
                      <a:round/>
                      <a:headEnd type="none" w="med" len="med"/>
                      <a:tailEnd type="none" w="med" len="med"/>
                    </a:lnL>
                    <a:lnR w="12700" cap="flat" cmpd="sng" algn="ctr">
                      <a:solidFill>
                        <a:srgbClr val="DDE2EC"/>
                      </a:solidFill>
                      <a:prstDash val="solid"/>
                      <a:round/>
                      <a:headEnd type="none" w="med" len="med"/>
                      <a:tailEnd type="none" w="med" len="med"/>
                    </a:lnR>
                    <a:lnT w="12700" cap="flat" cmpd="sng" algn="ctr">
                      <a:solidFill>
                        <a:srgbClr val="DDE2EC"/>
                      </a:solidFill>
                      <a:prstDash val="solid"/>
                      <a:round/>
                      <a:headEnd type="none" w="med" len="med"/>
                      <a:tailEnd type="none" w="med" len="med"/>
                    </a:lnT>
                    <a:lnB w="12700" cap="flat" cmpd="sng" algn="ctr">
                      <a:solidFill>
                        <a:srgbClr val="DDE2EC"/>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755904">
                <a:tc>
                  <a:txBody>
                    <a:bodyPr/>
                    <a:lstStyle/>
                    <a:p>
                      <a:pPr marL="0" indent="0" algn="l">
                        <a:buNone/>
                      </a:pPr>
                      <a:r>
                        <a:rPr lang="en-US" sz="1500" b="1" dirty="0">
                          <a:solidFill>
                            <a:srgbClr val="1E2761"/>
                          </a:solidFill>
                        </a:rPr>
                        <a:t>Administrations</a:t>
                      </a:r>
                      <a:endParaRPr lang="en-US" sz="1500" dirty="0"/>
                    </a:p>
                  </a:txBody>
                  <a:tcPr marL="101600" marR="101600" marT="67733" marB="67733" anchor="ctr">
                    <a:lnL w="12700" cap="flat" cmpd="sng" algn="ctr">
                      <a:solidFill>
                        <a:srgbClr val="DDE2EC"/>
                      </a:solidFill>
                      <a:prstDash val="solid"/>
                      <a:round/>
                      <a:headEnd type="none" w="med" len="med"/>
                      <a:tailEnd type="none" w="med" len="med"/>
                    </a:lnL>
                    <a:lnR w="12700" cap="flat" cmpd="sng" algn="ctr">
                      <a:solidFill>
                        <a:srgbClr val="DDE2EC"/>
                      </a:solidFill>
                      <a:prstDash val="solid"/>
                      <a:round/>
                      <a:headEnd type="none" w="med" len="med"/>
                      <a:tailEnd type="none" w="med" len="med"/>
                    </a:lnR>
                    <a:lnT w="12700" cap="flat" cmpd="sng" algn="ctr">
                      <a:solidFill>
                        <a:srgbClr val="DDE2EC"/>
                      </a:solidFill>
                      <a:prstDash val="solid"/>
                      <a:round/>
                      <a:headEnd type="none" w="med" len="med"/>
                      <a:tailEnd type="none" w="med" len="med"/>
                    </a:lnT>
                    <a:lnB w="12700" cap="flat" cmpd="sng" algn="ctr">
                      <a:solidFill>
                        <a:srgbClr val="DDE2EC"/>
                      </a:solidFill>
                      <a:prstDash val="solid"/>
                      <a:round/>
                      <a:headEnd type="none" w="med" len="med"/>
                      <a:tailEnd type="none" w="med" len="med"/>
                    </a:lnB>
                    <a:solidFill>
                      <a:srgbClr val="F3F5FA"/>
                    </a:solidFill>
                  </a:tcPr>
                </a:tc>
                <a:tc>
                  <a:txBody>
                    <a:bodyPr/>
                    <a:lstStyle/>
                    <a:p>
                      <a:pPr marL="0" indent="0" algn="l">
                        <a:buNone/>
                      </a:pPr>
                      <a:r>
                        <a:rPr lang="en-US" sz="1500" dirty="0">
                          <a:solidFill>
                            <a:srgbClr val="1F2733"/>
                          </a:solidFill>
                        </a:rPr>
                        <a:t>DGS / DGST, préfecture, DDT, agences (ARS, agence de l'eau)</a:t>
                      </a:r>
                      <a:endParaRPr lang="en-US" sz="1500" dirty="0"/>
                    </a:p>
                  </a:txBody>
                  <a:tcPr marL="101600" marR="101600" marT="67733" marB="67733" anchor="ctr">
                    <a:lnL w="12700" cap="flat" cmpd="sng" algn="ctr">
                      <a:solidFill>
                        <a:srgbClr val="DDE2EC"/>
                      </a:solidFill>
                      <a:prstDash val="solid"/>
                      <a:round/>
                      <a:headEnd type="none" w="med" len="med"/>
                      <a:tailEnd type="none" w="med" len="med"/>
                    </a:lnL>
                    <a:lnR w="12700" cap="flat" cmpd="sng" algn="ctr">
                      <a:solidFill>
                        <a:srgbClr val="DDE2EC"/>
                      </a:solidFill>
                      <a:prstDash val="solid"/>
                      <a:round/>
                      <a:headEnd type="none" w="med" len="med"/>
                      <a:tailEnd type="none" w="med" len="med"/>
                    </a:lnR>
                    <a:lnT w="12700" cap="flat" cmpd="sng" algn="ctr">
                      <a:solidFill>
                        <a:srgbClr val="DDE2EC"/>
                      </a:solidFill>
                      <a:prstDash val="solid"/>
                      <a:round/>
                      <a:headEnd type="none" w="med" len="med"/>
                      <a:tailEnd type="none" w="med" len="med"/>
                    </a:lnT>
                    <a:lnB w="12700" cap="flat" cmpd="sng" algn="ctr">
                      <a:solidFill>
                        <a:srgbClr val="DDE2EC"/>
                      </a:solidFill>
                      <a:prstDash val="solid"/>
                      <a:round/>
                      <a:headEnd type="none" w="med" len="med"/>
                      <a:tailEnd type="none" w="med" len="med"/>
                    </a:lnB>
                    <a:solidFill>
                      <a:srgbClr val="F3F5FA"/>
                    </a:solidFill>
                  </a:tcPr>
                </a:tc>
                <a:tc>
                  <a:txBody>
                    <a:bodyPr/>
                    <a:lstStyle/>
                    <a:p>
                      <a:pPr marL="0" indent="0" algn="l">
                        <a:buNone/>
                      </a:pPr>
                      <a:r>
                        <a:rPr lang="en-US" sz="1500" dirty="0">
                          <a:solidFill>
                            <a:srgbClr val="1F2733"/>
                          </a:solidFill>
                        </a:rPr>
                        <a:t>Instruisent et sécurisent</a:t>
                      </a:r>
                      <a:endParaRPr lang="en-US" sz="1500" dirty="0"/>
                    </a:p>
                  </a:txBody>
                  <a:tcPr marL="101600" marR="101600" marT="67733" marB="67733" anchor="ctr">
                    <a:lnL w="12700" cap="flat" cmpd="sng" algn="ctr">
                      <a:solidFill>
                        <a:srgbClr val="DDE2EC"/>
                      </a:solidFill>
                      <a:prstDash val="solid"/>
                      <a:round/>
                      <a:headEnd type="none" w="med" len="med"/>
                      <a:tailEnd type="none" w="med" len="med"/>
                    </a:lnL>
                    <a:lnR w="12700" cap="flat" cmpd="sng" algn="ctr">
                      <a:solidFill>
                        <a:srgbClr val="DDE2EC"/>
                      </a:solidFill>
                      <a:prstDash val="solid"/>
                      <a:round/>
                      <a:headEnd type="none" w="med" len="med"/>
                      <a:tailEnd type="none" w="med" len="med"/>
                    </a:lnR>
                    <a:lnT w="12700" cap="flat" cmpd="sng" algn="ctr">
                      <a:solidFill>
                        <a:srgbClr val="DDE2EC"/>
                      </a:solidFill>
                      <a:prstDash val="solid"/>
                      <a:round/>
                      <a:headEnd type="none" w="med" len="med"/>
                      <a:tailEnd type="none" w="med" len="med"/>
                    </a:lnT>
                    <a:lnB w="12700" cap="flat" cmpd="sng" algn="ctr">
                      <a:solidFill>
                        <a:srgbClr val="DDE2EC"/>
                      </a:solidFill>
                      <a:prstDash val="solid"/>
                      <a:round/>
                      <a:headEnd type="none" w="med" len="med"/>
                      <a:tailEnd type="none" w="med" len="med"/>
                    </a:lnB>
                    <a:solidFill>
                      <a:srgbClr val="F3F5FA"/>
                    </a:solidFill>
                  </a:tcPr>
                </a:tc>
                <a:extLst>
                  <a:ext uri="{0D108BD9-81ED-4DB2-BD59-A6C34878D82A}">
                    <a16:rowId xmlns:a16="http://schemas.microsoft.com/office/drawing/2014/main" val="10002"/>
                  </a:ext>
                </a:extLst>
              </a:tr>
              <a:tr h="755904">
                <a:tc>
                  <a:txBody>
                    <a:bodyPr/>
                    <a:lstStyle/>
                    <a:p>
                      <a:pPr marL="0" indent="0" algn="l">
                        <a:buNone/>
                      </a:pPr>
                      <a:r>
                        <a:rPr lang="en-US" sz="1500" b="1" dirty="0">
                          <a:solidFill>
                            <a:srgbClr val="1E2761"/>
                          </a:solidFill>
                        </a:rPr>
                        <a:t>Socio-économique</a:t>
                      </a:r>
                      <a:endParaRPr lang="en-US" sz="1500" dirty="0"/>
                    </a:p>
                  </a:txBody>
                  <a:tcPr marL="101600" marR="101600" marT="67733" marB="67733" anchor="ctr">
                    <a:lnL w="12700" cap="flat" cmpd="sng" algn="ctr">
                      <a:solidFill>
                        <a:srgbClr val="DDE2EC"/>
                      </a:solidFill>
                      <a:prstDash val="solid"/>
                      <a:round/>
                      <a:headEnd type="none" w="med" len="med"/>
                      <a:tailEnd type="none" w="med" len="med"/>
                    </a:lnL>
                    <a:lnR w="12700" cap="flat" cmpd="sng" algn="ctr">
                      <a:solidFill>
                        <a:srgbClr val="DDE2EC"/>
                      </a:solidFill>
                      <a:prstDash val="solid"/>
                      <a:round/>
                      <a:headEnd type="none" w="med" len="med"/>
                      <a:tailEnd type="none" w="med" len="med"/>
                    </a:lnR>
                    <a:lnT w="12700" cap="flat" cmpd="sng" algn="ctr">
                      <a:solidFill>
                        <a:srgbClr val="DDE2EC"/>
                      </a:solidFill>
                      <a:prstDash val="solid"/>
                      <a:round/>
                      <a:headEnd type="none" w="med" len="med"/>
                      <a:tailEnd type="none" w="med" len="med"/>
                    </a:lnT>
                    <a:lnB w="12700" cap="flat" cmpd="sng" algn="ctr">
                      <a:solidFill>
                        <a:srgbClr val="DDE2EC"/>
                      </a:solidFill>
                      <a:prstDash val="solid"/>
                      <a:round/>
                      <a:headEnd type="none" w="med" len="med"/>
                      <a:tailEnd type="none" w="med" len="med"/>
                    </a:lnB>
                    <a:solidFill>
                      <a:srgbClr val="FFFFFF"/>
                    </a:solidFill>
                  </a:tcPr>
                </a:tc>
                <a:tc>
                  <a:txBody>
                    <a:bodyPr/>
                    <a:lstStyle/>
                    <a:p>
                      <a:pPr marL="0" indent="0" algn="l">
                        <a:buNone/>
                      </a:pPr>
                      <a:r>
                        <a:rPr lang="en-US" sz="1500" dirty="0">
                          <a:solidFill>
                            <a:srgbClr val="1F2733"/>
                          </a:solidFill>
                        </a:rPr>
                        <a:t>Chambres consulaires, fédérations, entreprises du territoire</a:t>
                      </a:r>
                      <a:endParaRPr lang="en-US" sz="1500" dirty="0"/>
                    </a:p>
                  </a:txBody>
                  <a:tcPr marL="101600" marR="101600" marT="67733" marB="67733" anchor="ctr">
                    <a:lnL w="12700" cap="flat" cmpd="sng" algn="ctr">
                      <a:solidFill>
                        <a:srgbClr val="DDE2EC"/>
                      </a:solidFill>
                      <a:prstDash val="solid"/>
                      <a:round/>
                      <a:headEnd type="none" w="med" len="med"/>
                      <a:tailEnd type="none" w="med" len="med"/>
                    </a:lnL>
                    <a:lnR w="12700" cap="flat" cmpd="sng" algn="ctr">
                      <a:solidFill>
                        <a:srgbClr val="DDE2EC"/>
                      </a:solidFill>
                      <a:prstDash val="solid"/>
                      <a:round/>
                      <a:headEnd type="none" w="med" len="med"/>
                      <a:tailEnd type="none" w="med" len="med"/>
                    </a:lnR>
                    <a:lnT w="12700" cap="flat" cmpd="sng" algn="ctr">
                      <a:solidFill>
                        <a:srgbClr val="DDE2EC"/>
                      </a:solidFill>
                      <a:prstDash val="solid"/>
                      <a:round/>
                      <a:headEnd type="none" w="med" len="med"/>
                      <a:tailEnd type="none" w="med" len="med"/>
                    </a:lnT>
                    <a:lnB w="12700" cap="flat" cmpd="sng" algn="ctr">
                      <a:solidFill>
                        <a:srgbClr val="DDE2EC"/>
                      </a:solidFill>
                      <a:prstDash val="solid"/>
                      <a:round/>
                      <a:headEnd type="none" w="med" len="med"/>
                      <a:tailEnd type="none" w="med" len="med"/>
                    </a:lnB>
                    <a:solidFill>
                      <a:srgbClr val="FFFFFF"/>
                    </a:solidFill>
                  </a:tcPr>
                </a:tc>
                <a:tc>
                  <a:txBody>
                    <a:bodyPr/>
                    <a:lstStyle/>
                    <a:p>
                      <a:pPr marL="0" indent="0" algn="l">
                        <a:buNone/>
                      </a:pPr>
                      <a:r>
                        <a:rPr lang="en-US" sz="1500" dirty="0">
                          <a:solidFill>
                            <a:srgbClr val="1F2733"/>
                          </a:solidFill>
                        </a:rPr>
                        <a:t>Pèsent et légitiment</a:t>
                      </a:r>
                      <a:endParaRPr lang="en-US" sz="1500" dirty="0"/>
                    </a:p>
                  </a:txBody>
                  <a:tcPr marL="101600" marR="101600" marT="67733" marB="67733" anchor="ctr">
                    <a:lnL w="12700" cap="flat" cmpd="sng" algn="ctr">
                      <a:solidFill>
                        <a:srgbClr val="DDE2EC"/>
                      </a:solidFill>
                      <a:prstDash val="solid"/>
                      <a:round/>
                      <a:headEnd type="none" w="med" len="med"/>
                      <a:tailEnd type="none" w="med" len="med"/>
                    </a:lnL>
                    <a:lnR w="12700" cap="flat" cmpd="sng" algn="ctr">
                      <a:solidFill>
                        <a:srgbClr val="DDE2EC"/>
                      </a:solidFill>
                      <a:prstDash val="solid"/>
                      <a:round/>
                      <a:headEnd type="none" w="med" len="med"/>
                      <a:tailEnd type="none" w="med" len="med"/>
                    </a:lnR>
                    <a:lnT w="12700" cap="flat" cmpd="sng" algn="ctr">
                      <a:solidFill>
                        <a:srgbClr val="DDE2EC"/>
                      </a:solidFill>
                      <a:prstDash val="solid"/>
                      <a:round/>
                      <a:headEnd type="none" w="med" len="med"/>
                      <a:tailEnd type="none" w="med" len="med"/>
                    </a:lnT>
                    <a:lnB w="12700" cap="flat" cmpd="sng" algn="ctr">
                      <a:solidFill>
                        <a:srgbClr val="DDE2EC"/>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755904">
                <a:tc>
                  <a:txBody>
                    <a:bodyPr/>
                    <a:lstStyle/>
                    <a:p>
                      <a:pPr marL="0" indent="0" algn="l">
                        <a:buNone/>
                      </a:pPr>
                      <a:r>
                        <a:rPr lang="en-US" sz="1500" b="1" dirty="0">
                          <a:solidFill>
                            <a:srgbClr val="1E2761"/>
                          </a:solidFill>
                        </a:rPr>
                        <a:t>Société civile</a:t>
                      </a:r>
                      <a:endParaRPr lang="en-US" sz="1500" dirty="0"/>
                    </a:p>
                  </a:txBody>
                  <a:tcPr marL="101600" marR="101600" marT="67733" marB="67733" anchor="ctr">
                    <a:lnL w="12700" cap="flat" cmpd="sng" algn="ctr">
                      <a:solidFill>
                        <a:srgbClr val="DDE2EC"/>
                      </a:solidFill>
                      <a:prstDash val="solid"/>
                      <a:round/>
                      <a:headEnd type="none" w="med" len="med"/>
                      <a:tailEnd type="none" w="med" len="med"/>
                    </a:lnL>
                    <a:lnR w="12700" cap="flat" cmpd="sng" algn="ctr">
                      <a:solidFill>
                        <a:srgbClr val="DDE2EC"/>
                      </a:solidFill>
                      <a:prstDash val="solid"/>
                      <a:round/>
                      <a:headEnd type="none" w="med" len="med"/>
                      <a:tailEnd type="none" w="med" len="med"/>
                    </a:lnR>
                    <a:lnT w="12700" cap="flat" cmpd="sng" algn="ctr">
                      <a:solidFill>
                        <a:srgbClr val="DDE2EC"/>
                      </a:solidFill>
                      <a:prstDash val="solid"/>
                      <a:round/>
                      <a:headEnd type="none" w="med" len="med"/>
                      <a:tailEnd type="none" w="med" len="med"/>
                    </a:lnT>
                    <a:lnB w="12700" cap="flat" cmpd="sng" algn="ctr">
                      <a:solidFill>
                        <a:srgbClr val="DDE2EC"/>
                      </a:solidFill>
                      <a:prstDash val="solid"/>
                      <a:round/>
                      <a:headEnd type="none" w="med" len="med"/>
                      <a:tailEnd type="none" w="med" len="med"/>
                    </a:lnB>
                    <a:solidFill>
                      <a:srgbClr val="F3F5FA"/>
                    </a:solidFill>
                  </a:tcPr>
                </a:tc>
                <a:tc>
                  <a:txBody>
                    <a:bodyPr/>
                    <a:lstStyle/>
                    <a:p>
                      <a:pPr marL="0" indent="0" algn="l">
                        <a:buNone/>
                      </a:pPr>
                      <a:r>
                        <a:rPr lang="en-US" sz="1500" dirty="0">
                          <a:solidFill>
                            <a:srgbClr val="1F2733"/>
                          </a:solidFill>
                        </a:rPr>
                        <a:t>Associations, riverains, collectifs, médias locaux</a:t>
                      </a:r>
                      <a:endParaRPr lang="en-US" sz="1500" dirty="0"/>
                    </a:p>
                  </a:txBody>
                  <a:tcPr marL="101600" marR="101600" marT="67733" marB="67733" anchor="ctr">
                    <a:lnL w="12700" cap="flat" cmpd="sng" algn="ctr">
                      <a:solidFill>
                        <a:srgbClr val="DDE2EC"/>
                      </a:solidFill>
                      <a:prstDash val="solid"/>
                      <a:round/>
                      <a:headEnd type="none" w="med" len="med"/>
                      <a:tailEnd type="none" w="med" len="med"/>
                    </a:lnL>
                    <a:lnR w="12700" cap="flat" cmpd="sng" algn="ctr">
                      <a:solidFill>
                        <a:srgbClr val="DDE2EC"/>
                      </a:solidFill>
                      <a:prstDash val="solid"/>
                      <a:round/>
                      <a:headEnd type="none" w="med" len="med"/>
                      <a:tailEnd type="none" w="med" len="med"/>
                    </a:lnR>
                    <a:lnT w="12700" cap="flat" cmpd="sng" algn="ctr">
                      <a:solidFill>
                        <a:srgbClr val="DDE2EC"/>
                      </a:solidFill>
                      <a:prstDash val="solid"/>
                      <a:round/>
                      <a:headEnd type="none" w="med" len="med"/>
                      <a:tailEnd type="none" w="med" len="med"/>
                    </a:lnT>
                    <a:lnB w="12700" cap="flat" cmpd="sng" algn="ctr">
                      <a:solidFill>
                        <a:srgbClr val="DDE2EC"/>
                      </a:solidFill>
                      <a:prstDash val="solid"/>
                      <a:round/>
                      <a:headEnd type="none" w="med" len="med"/>
                      <a:tailEnd type="none" w="med" len="med"/>
                    </a:lnB>
                    <a:solidFill>
                      <a:srgbClr val="F3F5FA"/>
                    </a:solidFill>
                  </a:tcPr>
                </a:tc>
                <a:tc>
                  <a:txBody>
                    <a:bodyPr/>
                    <a:lstStyle/>
                    <a:p>
                      <a:pPr marL="0" indent="0" algn="l">
                        <a:buNone/>
                      </a:pPr>
                      <a:r>
                        <a:rPr lang="en-US" sz="1500" dirty="0">
                          <a:solidFill>
                            <a:srgbClr val="1F2733"/>
                          </a:solidFill>
                        </a:rPr>
                        <a:t>Mobilisent et relaient</a:t>
                      </a:r>
                      <a:endParaRPr lang="en-US" sz="1500" dirty="0"/>
                    </a:p>
                  </a:txBody>
                  <a:tcPr marL="101600" marR="101600" marT="67733" marB="67733" anchor="ctr">
                    <a:lnL w="12700" cap="flat" cmpd="sng" algn="ctr">
                      <a:solidFill>
                        <a:srgbClr val="DDE2EC"/>
                      </a:solidFill>
                      <a:prstDash val="solid"/>
                      <a:round/>
                      <a:headEnd type="none" w="med" len="med"/>
                      <a:tailEnd type="none" w="med" len="med"/>
                    </a:lnL>
                    <a:lnR w="12700" cap="flat" cmpd="sng" algn="ctr">
                      <a:solidFill>
                        <a:srgbClr val="DDE2EC"/>
                      </a:solidFill>
                      <a:prstDash val="solid"/>
                      <a:round/>
                      <a:headEnd type="none" w="med" len="med"/>
                      <a:tailEnd type="none" w="med" len="med"/>
                    </a:lnR>
                    <a:lnT w="12700" cap="flat" cmpd="sng" algn="ctr">
                      <a:solidFill>
                        <a:srgbClr val="DDE2EC"/>
                      </a:solidFill>
                      <a:prstDash val="solid"/>
                      <a:round/>
                      <a:headEnd type="none" w="med" len="med"/>
                      <a:tailEnd type="none" w="med" len="med"/>
                    </a:lnT>
                    <a:lnB w="12700" cap="flat" cmpd="sng" algn="ctr">
                      <a:solidFill>
                        <a:srgbClr val="DDE2EC"/>
                      </a:solidFill>
                      <a:prstDash val="solid"/>
                      <a:round/>
                      <a:headEnd type="none" w="med" len="med"/>
                      <a:tailEnd type="none" w="med" len="med"/>
                    </a:lnB>
                    <a:solidFill>
                      <a:srgbClr val="F3F5FA"/>
                    </a:solidFill>
                  </a:tcPr>
                </a:tc>
                <a:extLst>
                  <a:ext uri="{0D108BD9-81ED-4DB2-BD59-A6C34878D82A}">
                    <a16:rowId xmlns:a16="http://schemas.microsoft.com/office/drawing/2014/main" val="10004"/>
                  </a:ext>
                </a:extLst>
              </a:tr>
            </a:tbl>
          </a:graphicData>
        </a:graphic>
      </p:graphicFrame>
      <p:sp>
        <p:nvSpPr>
          <p:cNvPr id="5" name="Shape 2"/>
          <p:cNvSpPr/>
          <p:nvPr/>
        </p:nvSpPr>
        <p:spPr>
          <a:xfrm>
            <a:off x="670560" y="5632704"/>
            <a:ext cx="10850880" cy="804672"/>
          </a:xfrm>
          <a:prstGeom prst="roundRect">
            <a:avLst>
              <a:gd name="adj" fmla="val 10606"/>
            </a:avLst>
          </a:prstGeom>
          <a:solidFill>
            <a:srgbClr val="1E2761"/>
          </a:solidFill>
          <a:ln/>
          <a:effectLst>
            <a:outerShdw blurRad="88900" dist="38100" dir="5400000" algn="bl" rotWithShape="0">
              <a:srgbClr val="000000">
                <a:alpha val="18000"/>
              </a:srgbClr>
            </a:outerShdw>
          </a:effectLst>
        </p:spPr>
        <p:txBody>
          <a:bodyPr/>
          <a:lstStyle/>
          <a:p>
            <a:pPr defTabSz="1219170"/>
            <a:endParaRPr lang="fr-BE" sz="2400">
              <a:solidFill>
                <a:prstClr val="black"/>
              </a:solidFill>
              <a:latin typeface="Calibri" panose="020F0502020204030204"/>
            </a:endParaRPr>
          </a:p>
        </p:txBody>
      </p:sp>
      <p:sp>
        <p:nvSpPr>
          <p:cNvPr id="6" name="Text 3"/>
          <p:cNvSpPr/>
          <p:nvPr/>
        </p:nvSpPr>
        <p:spPr>
          <a:xfrm>
            <a:off x="1036320" y="5632704"/>
            <a:ext cx="10119360" cy="804672"/>
          </a:xfrm>
          <a:prstGeom prst="rect">
            <a:avLst/>
          </a:prstGeom>
          <a:noFill/>
          <a:ln/>
        </p:spPr>
        <p:txBody>
          <a:bodyPr wrap="square" lIns="0" tIns="0" rIns="0" bIns="0" rtlCol="0" anchor="ctr"/>
          <a:lstStyle/>
          <a:p>
            <a:pPr defTabSz="1219170"/>
            <a:r>
              <a:rPr lang="en-US" sz="1600" b="1" dirty="0">
                <a:solidFill>
                  <a:srgbClr val="B08D2E"/>
                </a:solidFill>
                <a:latin typeface="Arial" pitchFamily="34" charset="0"/>
                <a:ea typeface="Arial" pitchFamily="34" charset="-122"/>
                <a:cs typeface="Arial" pitchFamily="34" charset="-120"/>
              </a:rPr>
              <a:t>Pour chaque dossier :  </a:t>
            </a:r>
            <a:r>
              <a:rPr lang="en-US" sz="1600" dirty="0">
                <a:solidFill>
                  <a:srgbClr val="FFFFFF"/>
                </a:solidFill>
                <a:latin typeface="Arial" pitchFamily="34" charset="0"/>
                <a:ea typeface="Arial" pitchFamily="34" charset="-122"/>
                <a:cs typeface="Arial" pitchFamily="34" charset="-120"/>
              </a:rPr>
              <a:t>qui détient la décision, qui l'influence, et qui peut la relayer — le « ré-émetteur ».</a:t>
            </a:r>
            <a:endParaRPr lang="en-US" sz="1600" dirty="0">
              <a:solidFill>
                <a:prstClr val="black"/>
              </a:solidFill>
              <a:latin typeface="Calibri" panose="020F0502020204030204"/>
            </a:endParaRPr>
          </a:p>
        </p:txBody>
      </p:sp>
      <p:sp>
        <p:nvSpPr>
          <p:cNvPr id="4" name="Text 4"/>
          <p:cNvSpPr/>
          <p:nvPr/>
        </p:nvSpPr>
        <p:spPr>
          <a:xfrm>
            <a:off x="11277600" y="6364224"/>
            <a:ext cx="670560" cy="365760"/>
          </a:xfrm>
          <a:prstGeom prst="rect">
            <a:avLst/>
          </a:prstGeom>
          <a:noFill/>
          <a:ln/>
        </p:spPr>
        <p:txBody>
          <a:bodyPr wrap="square" lIns="0" tIns="0" rIns="0" bIns="0" rtlCol="0" anchor="ctr"/>
          <a:lstStyle/>
          <a:p>
            <a:pPr algn="r" defTabSz="1219170"/>
            <a:r>
              <a:rPr lang="en-US" sz="1467" dirty="0">
                <a:solidFill>
                  <a:srgbClr val="CADCFC"/>
                </a:solidFill>
                <a:latin typeface="Arial" pitchFamily="34" charset="0"/>
                <a:ea typeface="Arial" pitchFamily="34" charset="-122"/>
                <a:cs typeface="Arial" pitchFamily="34" charset="-120"/>
              </a:rPr>
              <a:t>6</a:t>
            </a:r>
            <a:endParaRPr lang="en-US" sz="1467" dirty="0">
              <a:solidFill>
                <a:prstClr val="black"/>
              </a:solidFill>
              <a:latin typeface="Calibri" panose="020F0502020204030204"/>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670560" y="414528"/>
            <a:ext cx="10972800" cy="365760"/>
          </a:xfrm>
          <a:prstGeom prst="rect">
            <a:avLst/>
          </a:prstGeom>
          <a:noFill/>
          <a:ln/>
        </p:spPr>
        <p:txBody>
          <a:bodyPr wrap="square" lIns="0" tIns="0" rIns="0" bIns="0" rtlCol="0" anchor="ctr"/>
          <a:lstStyle/>
          <a:p>
            <a:pPr defTabSz="1219170"/>
            <a:r>
              <a:rPr lang="en-US" sz="1600" b="1" kern="0" spc="400" dirty="0">
                <a:solidFill>
                  <a:srgbClr val="B08D2E"/>
                </a:solidFill>
                <a:latin typeface="Arial" pitchFamily="34" charset="0"/>
                <a:ea typeface="Arial" pitchFamily="34" charset="-122"/>
                <a:cs typeface="Arial" pitchFamily="34" charset="-120"/>
              </a:rPr>
              <a:t>DÉFENDRE EN RAPPROCHANT</a:t>
            </a:r>
            <a:endParaRPr lang="en-US" sz="1600" dirty="0">
              <a:solidFill>
                <a:prstClr val="black"/>
              </a:solidFill>
              <a:latin typeface="Calibri" panose="020F0502020204030204"/>
            </a:endParaRPr>
          </a:p>
        </p:txBody>
      </p:sp>
      <p:sp>
        <p:nvSpPr>
          <p:cNvPr id="3" name="Text 1"/>
          <p:cNvSpPr/>
          <p:nvPr/>
        </p:nvSpPr>
        <p:spPr>
          <a:xfrm>
            <a:off x="670560" y="780288"/>
            <a:ext cx="10972800" cy="877824"/>
          </a:xfrm>
          <a:prstGeom prst="rect">
            <a:avLst/>
          </a:prstGeom>
          <a:noFill/>
          <a:ln/>
        </p:spPr>
        <p:txBody>
          <a:bodyPr wrap="square" lIns="0" tIns="0" rIns="0" bIns="0" rtlCol="0" anchor="t"/>
          <a:lstStyle/>
          <a:p>
            <a:pPr defTabSz="1219170"/>
            <a:r>
              <a:rPr lang="en-US" sz="3867" b="1" dirty="0">
                <a:solidFill>
                  <a:srgbClr val="FFFFFF"/>
                </a:solidFill>
                <a:latin typeface="Arial" pitchFamily="34" charset="0"/>
                <a:ea typeface="Arial" pitchFamily="34" charset="-122"/>
                <a:cs typeface="Arial" pitchFamily="34" charset="-120"/>
              </a:rPr>
              <a:t>Convergence d'intérêts &amp; recherche du compromis</a:t>
            </a:r>
            <a:endParaRPr lang="en-US" sz="3867" dirty="0">
              <a:solidFill>
                <a:prstClr val="black"/>
              </a:solidFill>
              <a:latin typeface="Calibri" panose="020F0502020204030204"/>
            </a:endParaRPr>
          </a:p>
        </p:txBody>
      </p:sp>
      <p:sp>
        <p:nvSpPr>
          <p:cNvPr id="4" name="Shape 2"/>
          <p:cNvSpPr/>
          <p:nvPr/>
        </p:nvSpPr>
        <p:spPr>
          <a:xfrm>
            <a:off x="670560" y="2377440"/>
            <a:ext cx="3389376" cy="2987040"/>
          </a:xfrm>
          <a:prstGeom prst="roundRect">
            <a:avLst>
              <a:gd name="adj" fmla="val 4082"/>
            </a:avLst>
          </a:prstGeom>
          <a:solidFill>
            <a:srgbClr val="FFFFFF"/>
          </a:solidFill>
          <a:ln/>
          <a:effectLst>
            <a:outerShdw blurRad="88900" dist="38100" dir="5400000" algn="bl" rotWithShape="0">
              <a:srgbClr val="000000">
                <a:alpha val="18000"/>
              </a:srgbClr>
            </a:outerShdw>
          </a:effectLst>
        </p:spPr>
        <p:txBody>
          <a:bodyPr/>
          <a:lstStyle/>
          <a:p>
            <a:pPr defTabSz="1219170"/>
            <a:endParaRPr lang="fr-BE" sz="2400">
              <a:solidFill>
                <a:prstClr val="black"/>
              </a:solidFill>
              <a:latin typeface="Calibri" panose="020F0502020204030204"/>
            </a:endParaRPr>
          </a:p>
        </p:txBody>
      </p:sp>
      <p:sp>
        <p:nvSpPr>
          <p:cNvPr id="5" name="Shape 3"/>
          <p:cNvSpPr/>
          <p:nvPr/>
        </p:nvSpPr>
        <p:spPr>
          <a:xfrm>
            <a:off x="1938528" y="2718816"/>
            <a:ext cx="853440" cy="853440"/>
          </a:xfrm>
          <a:prstGeom prst="ellipse">
            <a:avLst/>
          </a:prstGeom>
          <a:solidFill>
            <a:srgbClr val="1E2761"/>
          </a:solidFill>
          <a:ln/>
        </p:spPr>
        <p:txBody>
          <a:bodyPr/>
          <a:lstStyle/>
          <a:p>
            <a:pPr defTabSz="1219170"/>
            <a:endParaRPr lang="fr-BE" sz="2400">
              <a:solidFill>
                <a:prstClr val="black"/>
              </a:solidFill>
              <a:latin typeface="Calibri" panose="020F0502020204030204"/>
            </a:endParaRPr>
          </a:p>
        </p:txBody>
      </p:sp>
      <p:pic>
        <p:nvPicPr>
          <p:cNvPr id="6" name="Image 0" descr="preencoded.png"/>
          <p:cNvPicPr>
            <a:picLocks noChangeAspect="1"/>
          </p:cNvPicPr>
          <p:nvPr/>
        </p:nvPicPr>
        <p:blipFill>
          <a:blip r:embed="rId4"/>
          <a:stretch>
            <a:fillRect/>
          </a:stretch>
        </p:blipFill>
        <p:spPr>
          <a:xfrm>
            <a:off x="2168958" y="2949246"/>
            <a:ext cx="392583" cy="392583"/>
          </a:xfrm>
          <a:prstGeom prst="rect">
            <a:avLst/>
          </a:prstGeom>
        </p:spPr>
      </p:pic>
      <p:sp>
        <p:nvSpPr>
          <p:cNvPr id="7" name="Text 4"/>
          <p:cNvSpPr/>
          <p:nvPr/>
        </p:nvSpPr>
        <p:spPr>
          <a:xfrm>
            <a:off x="792480" y="3718560"/>
            <a:ext cx="3145536" cy="487680"/>
          </a:xfrm>
          <a:prstGeom prst="rect">
            <a:avLst/>
          </a:prstGeom>
          <a:noFill/>
          <a:ln/>
        </p:spPr>
        <p:txBody>
          <a:bodyPr wrap="square" lIns="0" tIns="0" rIns="0" bIns="0" rtlCol="0" anchor="ctr"/>
          <a:lstStyle/>
          <a:p>
            <a:pPr algn="ctr" defTabSz="1219170"/>
            <a:r>
              <a:rPr lang="en-US" sz="1867" b="1" dirty="0">
                <a:solidFill>
                  <a:srgbClr val="1E2761"/>
                </a:solidFill>
                <a:latin typeface="Arial" pitchFamily="34" charset="0"/>
                <a:ea typeface="Arial" pitchFamily="34" charset="-122"/>
                <a:cs typeface="Arial" pitchFamily="34" charset="-120"/>
              </a:rPr>
              <a:t>Intérêt du client</a:t>
            </a:r>
            <a:endParaRPr lang="en-US" sz="1867" dirty="0">
              <a:solidFill>
                <a:prstClr val="black"/>
              </a:solidFill>
              <a:latin typeface="Calibri" panose="020F0502020204030204"/>
            </a:endParaRPr>
          </a:p>
        </p:txBody>
      </p:sp>
      <p:sp>
        <p:nvSpPr>
          <p:cNvPr id="8" name="Text 5"/>
          <p:cNvSpPr/>
          <p:nvPr/>
        </p:nvSpPr>
        <p:spPr>
          <a:xfrm>
            <a:off x="890016" y="4279392"/>
            <a:ext cx="2950464" cy="975360"/>
          </a:xfrm>
          <a:prstGeom prst="rect">
            <a:avLst/>
          </a:prstGeom>
          <a:noFill/>
          <a:ln/>
        </p:spPr>
        <p:txBody>
          <a:bodyPr wrap="square" lIns="0" tIns="0" rIns="0" bIns="0" rtlCol="0" anchor="t"/>
          <a:lstStyle/>
          <a:p>
            <a:pPr algn="ctr" defTabSz="1219170">
              <a:lnSpc>
                <a:spcPct val="98000"/>
              </a:lnSpc>
            </a:pPr>
            <a:r>
              <a:rPr lang="en-US" sz="1467" dirty="0">
                <a:solidFill>
                  <a:srgbClr val="5A6472"/>
                </a:solidFill>
                <a:latin typeface="Arial" pitchFamily="34" charset="0"/>
                <a:ea typeface="Arial" pitchFamily="34" charset="-122"/>
                <a:cs typeface="Arial" pitchFamily="34" charset="-120"/>
              </a:rPr>
              <a:t>Un projet, un besoin, une position à défendre légitimement.</a:t>
            </a:r>
            <a:endParaRPr lang="en-US" sz="1467" dirty="0">
              <a:solidFill>
                <a:prstClr val="black"/>
              </a:solidFill>
              <a:latin typeface="Calibri" panose="020F0502020204030204"/>
            </a:endParaRPr>
          </a:p>
        </p:txBody>
      </p:sp>
      <p:sp>
        <p:nvSpPr>
          <p:cNvPr id="9" name="Shape 6"/>
          <p:cNvSpPr/>
          <p:nvPr/>
        </p:nvSpPr>
        <p:spPr>
          <a:xfrm>
            <a:off x="8132064" y="2377440"/>
            <a:ext cx="3389376" cy="2987040"/>
          </a:xfrm>
          <a:prstGeom prst="roundRect">
            <a:avLst>
              <a:gd name="adj" fmla="val 4082"/>
            </a:avLst>
          </a:prstGeom>
          <a:solidFill>
            <a:srgbClr val="FFFFFF"/>
          </a:solidFill>
          <a:ln/>
          <a:effectLst>
            <a:outerShdw blurRad="88900" dist="38100" dir="5400000" algn="bl" rotWithShape="0">
              <a:srgbClr val="000000">
                <a:alpha val="18000"/>
              </a:srgbClr>
            </a:outerShdw>
          </a:effectLst>
        </p:spPr>
        <p:txBody>
          <a:bodyPr/>
          <a:lstStyle/>
          <a:p>
            <a:pPr defTabSz="1219170"/>
            <a:endParaRPr lang="fr-BE" sz="2400">
              <a:solidFill>
                <a:prstClr val="black"/>
              </a:solidFill>
              <a:latin typeface="Calibri" panose="020F0502020204030204"/>
            </a:endParaRPr>
          </a:p>
        </p:txBody>
      </p:sp>
      <p:sp>
        <p:nvSpPr>
          <p:cNvPr id="10" name="Shape 7"/>
          <p:cNvSpPr/>
          <p:nvPr/>
        </p:nvSpPr>
        <p:spPr>
          <a:xfrm>
            <a:off x="9400032" y="2718816"/>
            <a:ext cx="853440" cy="853440"/>
          </a:xfrm>
          <a:prstGeom prst="ellipse">
            <a:avLst/>
          </a:prstGeom>
          <a:solidFill>
            <a:srgbClr val="1E2761"/>
          </a:solidFill>
          <a:ln/>
        </p:spPr>
        <p:txBody>
          <a:bodyPr/>
          <a:lstStyle/>
          <a:p>
            <a:pPr defTabSz="1219170"/>
            <a:endParaRPr lang="fr-BE" sz="2400">
              <a:solidFill>
                <a:prstClr val="black"/>
              </a:solidFill>
              <a:latin typeface="Calibri" panose="020F0502020204030204"/>
            </a:endParaRPr>
          </a:p>
        </p:txBody>
      </p:sp>
      <p:pic>
        <p:nvPicPr>
          <p:cNvPr id="11" name="Image 1" descr="preencoded.png"/>
          <p:cNvPicPr>
            <a:picLocks noChangeAspect="1"/>
          </p:cNvPicPr>
          <p:nvPr/>
        </p:nvPicPr>
        <p:blipFill>
          <a:blip r:embed="rId5"/>
          <a:stretch>
            <a:fillRect/>
          </a:stretch>
        </p:blipFill>
        <p:spPr>
          <a:xfrm>
            <a:off x="9630462" y="2949246"/>
            <a:ext cx="392583" cy="392583"/>
          </a:xfrm>
          <a:prstGeom prst="rect">
            <a:avLst/>
          </a:prstGeom>
        </p:spPr>
      </p:pic>
      <p:sp>
        <p:nvSpPr>
          <p:cNvPr id="12" name="Text 8"/>
          <p:cNvSpPr/>
          <p:nvPr/>
        </p:nvSpPr>
        <p:spPr>
          <a:xfrm>
            <a:off x="8253984" y="3718560"/>
            <a:ext cx="3145536" cy="487680"/>
          </a:xfrm>
          <a:prstGeom prst="rect">
            <a:avLst/>
          </a:prstGeom>
          <a:noFill/>
          <a:ln/>
        </p:spPr>
        <p:txBody>
          <a:bodyPr wrap="square" lIns="0" tIns="0" rIns="0" bIns="0" rtlCol="0" anchor="ctr"/>
          <a:lstStyle/>
          <a:p>
            <a:pPr algn="ctr" defTabSz="1219170"/>
            <a:r>
              <a:rPr lang="en-US" sz="1867" b="1" dirty="0">
                <a:solidFill>
                  <a:srgbClr val="1E2761"/>
                </a:solidFill>
                <a:latin typeface="Arial" pitchFamily="34" charset="0"/>
                <a:ea typeface="Arial" pitchFamily="34" charset="-122"/>
                <a:cs typeface="Arial" pitchFamily="34" charset="-120"/>
              </a:rPr>
              <a:t>Intérêt du territoire</a:t>
            </a:r>
            <a:endParaRPr lang="en-US" sz="1867" dirty="0">
              <a:solidFill>
                <a:prstClr val="black"/>
              </a:solidFill>
              <a:latin typeface="Calibri" panose="020F0502020204030204"/>
            </a:endParaRPr>
          </a:p>
        </p:txBody>
      </p:sp>
      <p:sp>
        <p:nvSpPr>
          <p:cNvPr id="13" name="Text 9"/>
          <p:cNvSpPr/>
          <p:nvPr/>
        </p:nvSpPr>
        <p:spPr>
          <a:xfrm>
            <a:off x="8351520" y="4279392"/>
            <a:ext cx="2950464" cy="975360"/>
          </a:xfrm>
          <a:prstGeom prst="rect">
            <a:avLst/>
          </a:prstGeom>
          <a:noFill/>
          <a:ln/>
        </p:spPr>
        <p:txBody>
          <a:bodyPr wrap="square" lIns="0" tIns="0" rIns="0" bIns="0" rtlCol="0" anchor="t"/>
          <a:lstStyle/>
          <a:p>
            <a:pPr algn="ctr" defTabSz="1219170">
              <a:lnSpc>
                <a:spcPct val="98000"/>
              </a:lnSpc>
            </a:pPr>
            <a:r>
              <a:rPr lang="en-US" sz="1467" dirty="0">
                <a:solidFill>
                  <a:srgbClr val="5A6472"/>
                </a:solidFill>
                <a:latin typeface="Arial" pitchFamily="34" charset="0"/>
                <a:ea typeface="Arial" pitchFamily="34" charset="-122"/>
                <a:cs typeface="Arial" pitchFamily="34" charset="-120"/>
              </a:rPr>
              <a:t>Le bien commun local, porté par le décideur public.</a:t>
            </a:r>
            <a:endParaRPr lang="en-US" sz="1467" dirty="0">
              <a:solidFill>
                <a:prstClr val="black"/>
              </a:solidFill>
              <a:latin typeface="Calibri" panose="020F0502020204030204"/>
            </a:endParaRPr>
          </a:p>
        </p:txBody>
      </p:sp>
      <p:sp>
        <p:nvSpPr>
          <p:cNvPr id="14" name="Shape 10"/>
          <p:cNvSpPr/>
          <p:nvPr/>
        </p:nvSpPr>
        <p:spPr>
          <a:xfrm>
            <a:off x="4401312" y="2231136"/>
            <a:ext cx="3389376" cy="3279648"/>
          </a:xfrm>
          <a:prstGeom prst="roundRect">
            <a:avLst>
              <a:gd name="adj" fmla="val 3717"/>
            </a:avLst>
          </a:prstGeom>
          <a:solidFill>
            <a:srgbClr val="1E2761"/>
          </a:solidFill>
          <a:ln/>
          <a:effectLst>
            <a:outerShdw blurRad="88900" dist="38100" dir="5400000" algn="bl" rotWithShape="0">
              <a:srgbClr val="000000">
                <a:alpha val="18000"/>
              </a:srgbClr>
            </a:outerShdw>
          </a:effectLst>
        </p:spPr>
        <p:txBody>
          <a:bodyPr/>
          <a:lstStyle/>
          <a:p>
            <a:pPr defTabSz="1219170"/>
            <a:endParaRPr lang="fr-BE" sz="2400">
              <a:solidFill>
                <a:prstClr val="black"/>
              </a:solidFill>
              <a:latin typeface="Calibri" panose="020F0502020204030204"/>
            </a:endParaRPr>
          </a:p>
        </p:txBody>
      </p:sp>
      <p:sp>
        <p:nvSpPr>
          <p:cNvPr id="15" name="Shape 11"/>
          <p:cNvSpPr/>
          <p:nvPr/>
        </p:nvSpPr>
        <p:spPr>
          <a:xfrm>
            <a:off x="5669280" y="2596896"/>
            <a:ext cx="853440" cy="853440"/>
          </a:xfrm>
          <a:prstGeom prst="ellipse">
            <a:avLst/>
          </a:prstGeom>
          <a:solidFill>
            <a:srgbClr val="B08D2E"/>
          </a:solidFill>
          <a:ln/>
        </p:spPr>
        <p:txBody>
          <a:bodyPr/>
          <a:lstStyle/>
          <a:p>
            <a:pPr defTabSz="1219170"/>
            <a:endParaRPr lang="fr-BE" sz="2400">
              <a:solidFill>
                <a:prstClr val="black"/>
              </a:solidFill>
              <a:latin typeface="Calibri" panose="020F0502020204030204"/>
            </a:endParaRPr>
          </a:p>
        </p:txBody>
      </p:sp>
      <p:pic>
        <p:nvPicPr>
          <p:cNvPr id="16" name="Image 2" descr="preencoded.png"/>
          <p:cNvPicPr>
            <a:picLocks noChangeAspect="1"/>
          </p:cNvPicPr>
          <p:nvPr/>
        </p:nvPicPr>
        <p:blipFill>
          <a:blip r:embed="rId6"/>
          <a:stretch>
            <a:fillRect/>
          </a:stretch>
        </p:blipFill>
        <p:spPr>
          <a:xfrm>
            <a:off x="5899710" y="2827326"/>
            <a:ext cx="392583" cy="392583"/>
          </a:xfrm>
          <a:prstGeom prst="rect">
            <a:avLst/>
          </a:prstGeom>
        </p:spPr>
      </p:pic>
      <p:sp>
        <p:nvSpPr>
          <p:cNvPr id="17" name="Text 12"/>
          <p:cNvSpPr/>
          <p:nvPr/>
        </p:nvSpPr>
        <p:spPr>
          <a:xfrm>
            <a:off x="4523232" y="3621024"/>
            <a:ext cx="3145536" cy="487680"/>
          </a:xfrm>
          <a:prstGeom prst="rect">
            <a:avLst/>
          </a:prstGeom>
          <a:noFill/>
          <a:ln/>
        </p:spPr>
        <p:txBody>
          <a:bodyPr wrap="square" lIns="0" tIns="0" rIns="0" bIns="0" rtlCol="0" anchor="ctr"/>
          <a:lstStyle/>
          <a:p>
            <a:pPr algn="ctr" defTabSz="1219170"/>
            <a:r>
              <a:rPr lang="en-US" sz="1867" b="1" dirty="0">
                <a:solidFill>
                  <a:srgbClr val="FFFFFF"/>
                </a:solidFill>
                <a:latin typeface="Arial" pitchFamily="34" charset="0"/>
                <a:ea typeface="Arial" pitchFamily="34" charset="-122"/>
                <a:cs typeface="Arial" pitchFamily="34" charset="-120"/>
              </a:rPr>
              <a:t>Le point de convergence</a:t>
            </a:r>
            <a:endParaRPr lang="en-US" sz="1867" dirty="0">
              <a:solidFill>
                <a:prstClr val="black"/>
              </a:solidFill>
              <a:latin typeface="Calibri" panose="020F0502020204030204"/>
            </a:endParaRPr>
          </a:p>
        </p:txBody>
      </p:sp>
      <p:sp>
        <p:nvSpPr>
          <p:cNvPr id="18" name="Text 13"/>
          <p:cNvSpPr/>
          <p:nvPr/>
        </p:nvSpPr>
        <p:spPr>
          <a:xfrm>
            <a:off x="4645152" y="4206240"/>
            <a:ext cx="2901696" cy="1097280"/>
          </a:xfrm>
          <a:prstGeom prst="rect">
            <a:avLst/>
          </a:prstGeom>
          <a:noFill/>
          <a:ln/>
        </p:spPr>
        <p:txBody>
          <a:bodyPr wrap="square" lIns="0" tIns="0" rIns="0" bIns="0" rtlCol="0" anchor="t"/>
          <a:lstStyle/>
          <a:p>
            <a:pPr algn="ctr" defTabSz="1219170"/>
            <a:r>
              <a:rPr lang="en-US" sz="1533" dirty="0">
                <a:solidFill>
                  <a:srgbClr val="E3E6EF"/>
                </a:solidFill>
                <a:latin typeface="Arial" pitchFamily="34" charset="0"/>
                <a:ea typeface="Arial" pitchFamily="34" charset="-122"/>
                <a:cs typeface="Arial" pitchFamily="34" charset="-120"/>
              </a:rPr>
              <a:t>Une solution que le décideur peut porter et défendre publiquement.</a:t>
            </a:r>
            <a:endParaRPr lang="en-US" sz="1533" dirty="0">
              <a:solidFill>
                <a:prstClr val="black"/>
              </a:solidFill>
              <a:latin typeface="Calibri" panose="020F0502020204030204"/>
            </a:endParaRPr>
          </a:p>
        </p:txBody>
      </p:sp>
      <p:sp>
        <p:nvSpPr>
          <p:cNvPr id="19" name="Text 14"/>
          <p:cNvSpPr/>
          <p:nvPr/>
        </p:nvSpPr>
        <p:spPr>
          <a:xfrm>
            <a:off x="3986784" y="3230880"/>
            <a:ext cx="609600" cy="731520"/>
          </a:xfrm>
          <a:prstGeom prst="rect">
            <a:avLst/>
          </a:prstGeom>
          <a:noFill/>
          <a:ln/>
        </p:spPr>
        <p:txBody>
          <a:bodyPr wrap="square" lIns="0" tIns="0" rIns="0" bIns="0" rtlCol="0" anchor="ctr"/>
          <a:lstStyle/>
          <a:p>
            <a:pPr algn="ctr" defTabSz="1219170"/>
            <a:r>
              <a:rPr lang="en-US" sz="4000" b="1" dirty="0">
                <a:solidFill>
                  <a:srgbClr val="B08D2E"/>
                </a:solidFill>
                <a:latin typeface="Arial" pitchFamily="34" charset="0"/>
                <a:ea typeface="Arial" pitchFamily="34" charset="-122"/>
                <a:cs typeface="Arial" pitchFamily="34" charset="-120"/>
              </a:rPr>
              <a:t>+</a:t>
            </a:r>
            <a:endParaRPr lang="en-US" sz="4000" dirty="0">
              <a:solidFill>
                <a:prstClr val="black"/>
              </a:solidFill>
              <a:latin typeface="Calibri" panose="020F0502020204030204"/>
            </a:endParaRPr>
          </a:p>
        </p:txBody>
      </p:sp>
      <p:sp>
        <p:nvSpPr>
          <p:cNvPr id="20" name="Text 15"/>
          <p:cNvSpPr/>
          <p:nvPr/>
        </p:nvSpPr>
        <p:spPr>
          <a:xfrm>
            <a:off x="7717536" y="3230880"/>
            <a:ext cx="609600" cy="731520"/>
          </a:xfrm>
          <a:prstGeom prst="rect">
            <a:avLst/>
          </a:prstGeom>
          <a:noFill/>
          <a:ln/>
        </p:spPr>
        <p:txBody>
          <a:bodyPr wrap="square" lIns="0" tIns="0" rIns="0" bIns="0" rtlCol="0" anchor="ctr"/>
          <a:lstStyle/>
          <a:p>
            <a:pPr algn="ctr" defTabSz="1219170"/>
            <a:r>
              <a:rPr lang="en-US" sz="4000" b="1" dirty="0">
                <a:solidFill>
                  <a:srgbClr val="B08D2E"/>
                </a:solidFill>
                <a:latin typeface="Arial" pitchFamily="34" charset="0"/>
                <a:ea typeface="Arial" pitchFamily="34" charset="-122"/>
                <a:cs typeface="Arial" pitchFamily="34" charset="-120"/>
              </a:rPr>
              <a:t>=</a:t>
            </a:r>
            <a:endParaRPr lang="en-US" sz="4000" dirty="0">
              <a:solidFill>
                <a:prstClr val="black"/>
              </a:solidFill>
              <a:latin typeface="Calibri" panose="020F0502020204030204"/>
            </a:endParaRPr>
          </a:p>
        </p:txBody>
      </p:sp>
      <p:sp>
        <p:nvSpPr>
          <p:cNvPr id="21" name="Text 16"/>
          <p:cNvSpPr/>
          <p:nvPr/>
        </p:nvSpPr>
        <p:spPr>
          <a:xfrm>
            <a:off x="670560" y="5827776"/>
            <a:ext cx="10850880" cy="609600"/>
          </a:xfrm>
          <a:prstGeom prst="rect">
            <a:avLst/>
          </a:prstGeom>
          <a:noFill/>
          <a:ln/>
        </p:spPr>
        <p:txBody>
          <a:bodyPr wrap="square" lIns="0" tIns="0" rIns="0" bIns="0" rtlCol="0" anchor="ctr"/>
          <a:lstStyle/>
          <a:p>
            <a:pPr algn="ctr" defTabSz="1219170"/>
            <a:r>
              <a:rPr lang="en-US" sz="1867" i="1" dirty="0">
                <a:solidFill>
                  <a:srgbClr val="FFFFFF"/>
                </a:solidFill>
                <a:latin typeface="Arial" pitchFamily="34" charset="0"/>
                <a:ea typeface="Arial" pitchFamily="34" charset="-122"/>
                <a:cs typeface="Arial" pitchFamily="34" charset="-120"/>
              </a:rPr>
              <a:t>Représenter un client, c'est démontrer </a:t>
            </a:r>
            <a:r>
              <a:rPr lang="en-US" sz="1867" b="1" i="1" dirty="0">
                <a:solidFill>
                  <a:srgbClr val="B08D2E"/>
                </a:solidFill>
                <a:latin typeface="Arial" pitchFamily="34" charset="0"/>
                <a:ea typeface="Arial" pitchFamily="34" charset="-122"/>
                <a:cs typeface="Arial" pitchFamily="34" charset="-120"/>
              </a:rPr>
              <a:t>en quoi son intérêt sert aussi celui du territoire.</a:t>
            </a:r>
            <a:endParaRPr lang="en-US" sz="1867" dirty="0">
              <a:solidFill>
                <a:prstClr val="black"/>
              </a:solidFill>
              <a:latin typeface="Calibri" panose="020F0502020204030204"/>
            </a:endParaRPr>
          </a:p>
        </p:txBody>
      </p:sp>
      <p:sp>
        <p:nvSpPr>
          <p:cNvPr id="22" name="Text 17"/>
          <p:cNvSpPr/>
          <p:nvPr/>
        </p:nvSpPr>
        <p:spPr>
          <a:xfrm>
            <a:off x="11277600" y="6364224"/>
            <a:ext cx="670560" cy="365760"/>
          </a:xfrm>
          <a:prstGeom prst="rect">
            <a:avLst/>
          </a:prstGeom>
          <a:noFill/>
          <a:ln/>
        </p:spPr>
        <p:txBody>
          <a:bodyPr wrap="square" lIns="0" tIns="0" rIns="0" bIns="0" rtlCol="0" anchor="ctr"/>
          <a:lstStyle/>
          <a:p>
            <a:pPr algn="r" defTabSz="1219170"/>
            <a:r>
              <a:rPr lang="en-US" sz="1467" dirty="0">
                <a:solidFill>
                  <a:srgbClr val="CADCFC"/>
                </a:solidFill>
                <a:latin typeface="Arial" pitchFamily="34" charset="0"/>
                <a:ea typeface="Arial" pitchFamily="34" charset="-122"/>
                <a:cs typeface="Arial" pitchFamily="34" charset="-120"/>
              </a:rPr>
              <a:t>7</a:t>
            </a:r>
            <a:endParaRPr lang="en-US" sz="1467" dirty="0">
              <a:solidFill>
                <a:prstClr val="black"/>
              </a:solidFill>
              <a:latin typeface="Calibri" panose="020F0502020204030204"/>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670560" y="414528"/>
            <a:ext cx="10972800" cy="365760"/>
          </a:xfrm>
          <a:prstGeom prst="rect">
            <a:avLst/>
          </a:prstGeom>
          <a:noFill/>
          <a:ln/>
        </p:spPr>
        <p:txBody>
          <a:bodyPr wrap="square" lIns="0" tIns="0" rIns="0" bIns="0" rtlCol="0" anchor="ctr"/>
          <a:lstStyle/>
          <a:p>
            <a:pPr defTabSz="1219170"/>
            <a:r>
              <a:rPr lang="en-US" sz="1600" b="1" kern="0" spc="400" dirty="0">
                <a:solidFill>
                  <a:srgbClr val="B08D2E"/>
                </a:solidFill>
                <a:latin typeface="Arial" pitchFamily="34" charset="0"/>
                <a:ea typeface="Arial" pitchFamily="34" charset="-122"/>
                <a:cs typeface="Arial" pitchFamily="34" charset="-120"/>
              </a:rPr>
              <a:t>LA MÉTHODE</a:t>
            </a:r>
            <a:endParaRPr lang="en-US" sz="1600" dirty="0">
              <a:solidFill>
                <a:prstClr val="black"/>
              </a:solidFill>
              <a:latin typeface="Calibri" panose="020F0502020204030204"/>
            </a:endParaRPr>
          </a:p>
        </p:txBody>
      </p:sp>
      <p:sp>
        <p:nvSpPr>
          <p:cNvPr id="3" name="Text 1"/>
          <p:cNvSpPr/>
          <p:nvPr/>
        </p:nvSpPr>
        <p:spPr>
          <a:xfrm>
            <a:off x="670560" y="780288"/>
            <a:ext cx="10972800" cy="877824"/>
          </a:xfrm>
          <a:prstGeom prst="rect">
            <a:avLst/>
          </a:prstGeom>
          <a:noFill/>
          <a:ln/>
        </p:spPr>
        <p:txBody>
          <a:bodyPr wrap="square" lIns="0" tIns="0" rIns="0" bIns="0" rtlCol="0" anchor="t"/>
          <a:lstStyle/>
          <a:p>
            <a:pPr defTabSz="1219170"/>
            <a:r>
              <a:rPr lang="en-US" sz="3867" b="1" dirty="0">
                <a:solidFill>
                  <a:srgbClr val="FFFFFF"/>
                </a:solidFill>
                <a:latin typeface="Arial" pitchFamily="34" charset="0"/>
                <a:ea typeface="Arial" pitchFamily="34" charset="-122"/>
                <a:cs typeface="Arial" pitchFamily="34" charset="-120"/>
              </a:rPr>
              <a:t>Écouter, analyser, médier, négocier</a:t>
            </a:r>
            <a:endParaRPr lang="en-US" sz="3867" dirty="0">
              <a:solidFill>
                <a:prstClr val="black"/>
              </a:solidFill>
              <a:latin typeface="Calibri" panose="020F0502020204030204"/>
            </a:endParaRPr>
          </a:p>
        </p:txBody>
      </p:sp>
      <p:sp>
        <p:nvSpPr>
          <p:cNvPr id="4" name="Shape 2"/>
          <p:cNvSpPr/>
          <p:nvPr/>
        </p:nvSpPr>
        <p:spPr>
          <a:xfrm>
            <a:off x="670561" y="2023872"/>
            <a:ext cx="2014119" cy="2657856"/>
          </a:xfrm>
          <a:prstGeom prst="roundRect">
            <a:avLst>
              <a:gd name="adj" fmla="val 6053"/>
            </a:avLst>
          </a:prstGeom>
          <a:solidFill>
            <a:srgbClr val="FFFFFF"/>
          </a:solidFill>
          <a:ln/>
          <a:effectLst>
            <a:outerShdw blurRad="88900" dist="38100" dir="5400000" algn="bl" rotWithShape="0">
              <a:srgbClr val="000000">
                <a:alpha val="18000"/>
              </a:srgbClr>
            </a:outerShdw>
          </a:effectLst>
        </p:spPr>
        <p:txBody>
          <a:bodyPr/>
          <a:lstStyle/>
          <a:p>
            <a:pPr defTabSz="1219170"/>
            <a:endParaRPr lang="fr-BE" sz="2400">
              <a:solidFill>
                <a:prstClr val="black"/>
              </a:solidFill>
              <a:latin typeface="Calibri" panose="020F0502020204030204"/>
            </a:endParaRPr>
          </a:p>
        </p:txBody>
      </p:sp>
      <p:sp>
        <p:nvSpPr>
          <p:cNvPr id="5" name="Shape 3"/>
          <p:cNvSpPr/>
          <p:nvPr/>
        </p:nvSpPr>
        <p:spPr>
          <a:xfrm>
            <a:off x="1275283" y="2316480"/>
            <a:ext cx="804672" cy="804672"/>
          </a:xfrm>
          <a:prstGeom prst="ellipse">
            <a:avLst/>
          </a:prstGeom>
          <a:solidFill>
            <a:srgbClr val="1E2761"/>
          </a:solidFill>
          <a:ln/>
        </p:spPr>
        <p:txBody>
          <a:bodyPr/>
          <a:lstStyle/>
          <a:p>
            <a:pPr defTabSz="1219170"/>
            <a:endParaRPr lang="fr-BE" sz="2400">
              <a:solidFill>
                <a:prstClr val="black"/>
              </a:solidFill>
              <a:latin typeface="Calibri" panose="020F0502020204030204"/>
            </a:endParaRPr>
          </a:p>
        </p:txBody>
      </p:sp>
      <p:pic>
        <p:nvPicPr>
          <p:cNvPr id="6" name="Image 0" descr="preencoded.png"/>
          <p:cNvPicPr>
            <a:picLocks noChangeAspect="1"/>
          </p:cNvPicPr>
          <p:nvPr/>
        </p:nvPicPr>
        <p:blipFill>
          <a:blip r:embed="rId4"/>
          <a:stretch>
            <a:fillRect/>
          </a:stretch>
        </p:blipFill>
        <p:spPr>
          <a:xfrm>
            <a:off x="1492544" y="2533742"/>
            <a:ext cx="370149" cy="370149"/>
          </a:xfrm>
          <a:prstGeom prst="rect">
            <a:avLst/>
          </a:prstGeom>
        </p:spPr>
      </p:pic>
      <p:sp>
        <p:nvSpPr>
          <p:cNvPr id="7" name="Text 4"/>
          <p:cNvSpPr/>
          <p:nvPr/>
        </p:nvSpPr>
        <p:spPr>
          <a:xfrm>
            <a:off x="2123847" y="2170176"/>
            <a:ext cx="438912" cy="438912"/>
          </a:xfrm>
          <a:prstGeom prst="rect">
            <a:avLst/>
          </a:prstGeom>
          <a:noFill/>
          <a:ln/>
        </p:spPr>
        <p:txBody>
          <a:bodyPr wrap="square" lIns="0" tIns="0" rIns="0" bIns="0" rtlCol="0" anchor="ctr"/>
          <a:lstStyle/>
          <a:p>
            <a:pPr algn="ctr" defTabSz="1219170"/>
            <a:r>
              <a:rPr lang="en-US" sz="1733" b="1" dirty="0">
                <a:solidFill>
                  <a:srgbClr val="B08D2E"/>
                </a:solidFill>
                <a:latin typeface="Arial" pitchFamily="34" charset="0"/>
                <a:ea typeface="Arial" pitchFamily="34" charset="-122"/>
                <a:cs typeface="Arial" pitchFamily="34" charset="-120"/>
              </a:rPr>
              <a:t>1</a:t>
            </a:r>
            <a:endParaRPr lang="en-US" sz="1733" dirty="0">
              <a:solidFill>
                <a:prstClr val="black"/>
              </a:solidFill>
              <a:latin typeface="Calibri" panose="020F0502020204030204"/>
            </a:endParaRPr>
          </a:p>
        </p:txBody>
      </p:sp>
      <p:sp>
        <p:nvSpPr>
          <p:cNvPr id="8" name="Text 5"/>
          <p:cNvSpPr/>
          <p:nvPr/>
        </p:nvSpPr>
        <p:spPr>
          <a:xfrm>
            <a:off x="743713" y="3243072"/>
            <a:ext cx="1867815" cy="438912"/>
          </a:xfrm>
          <a:prstGeom prst="rect">
            <a:avLst/>
          </a:prstGeom>
          <a:noFill/>
          <a:ln/>
        </p:spPr>
        <p:txBody>
          <a:bodyPr wrap="square" lIns="0" tIns="0" rIns="0" bIns="0" rtlCol="0" anchor="ctr"/>
          <a:lstStyle/>
          <a:p>
            <a:pPr algn="ctr" defTabSz="1219170"/>
            <a:r>
              <a:rPr lang="en-US" b="1" dirty="0">
                <a:solidFill>
                  <a:srgbClr val="1E2761"/>
                </a:solidFill>
                <a:latin typeface="Arial" pitchFamily="34" charset="0"/>
                <a:ea typeface="Arial" pitchFamily="34" charset="-122"/>
                <a:cs typeface="Arial" pitchFamily="34" charset="-120"/>
              </a:rPr>
              <a:t>Écouter</a:t>
            </a:r>
            <a:endParaRPr lang="en-US" dirty="0">
              <a:solidFill>
                <a:prstClr val="black"/>
              </a:solidFill>
              <a:latin typeface="Calibri" panose="020F0502020204030204"/>
            </a:endParaRPr>
          </a:p>
        </p:txBody>
      </p:sp>
      <p:sp>
        <p:nvSpPr>
          <p:cNvPr id="9" name="Text 6"/>
          <p:cNvSpPr/>
          <p:nvPr/>
        </p:nvSpPr>
        <p:spPr>
          <a:xfrm>
            <a:off x="768097" y="3706368"/>
            <a:ext cx="1819047" cy="877824"/>
          </a:xfrm>
          <a:prstGeom prst="rect">
            <a:avLst/>
          </a:prstGeom>
          <a:noFill/>
          <a:ln/>
        </p:spPr>
        <p:txBody>
          <a:bodyPr wrap="square" lIns="0" tIns="0" rIns="0" bIns="0" rtlCol="0" anchor="t"/>
          <a:lstStyle/>
          <a:p>
            <a:pPr algn="ctr" defTabSz="1219170">
              <a:lnSpc>
                <a:spcPct val="96000"/>
              </a:lnSpc>
            </a:pPr>
            <a:r>
              <a:rPr lang="en-US" sz="1267" dirty="0">
                <a:solidFill>
                  <a:srgbClr val="5A6472"/>
                </a:solidFill>
                <a:latin typeface="Arial" pitchFamily="34" charset="0"/>
                <a:ea typeface="Arial" pitchFamily="34" charset="-122"/>
                <a:cs typeface="Arial" pitchFamily="34" charset="-120"/>
              </a:rPr>
              <a:t>Comprendre les attentes de chacun</a:t>
            </a:r>
            <a:endParaRPr lang="en-US" sz="1267" dirty="0">
              <a:solidFill>
                <a:prstClr val="black"/>
              </a:solidFill>
              <a:latin typeface="Calibri" panose="020F0502020204030204"/>
            </a:endParaRPr>
          </a:p>
        </p:txBody>
      </p:sp>
      <p:sp>
        <p:nvSpPr>
          <p:cNvPr id="10" name="Text 7"/>
          <p:cNvSpPr/>
          <p:nvPr/>
        </p:nvSpPr>
        <p:spPr>
          <a:xfrm>
            <a:off x="2660295" y="2694432"/>
            <a:ext cx="243840" cy="609600"/>
          </a:xfrm>
          <a:prstGeom prst="rect">
            <a:avLst/>
          </a:prstGeom>
          <a:noFill/>
          <a:ln/>
        </p:spPr>
        <p:txBody>
          <a:bodyPr wrap="square" lIns="0" tIns="0" rIns="0" bIns="0" rtlCol="0" anchor="ctr"/>
          <a:lstStyle/>
          <a:p>
            <a:pPr algn="ctr" defTabSz="1219170"/>
            <a:r>
              <a:rPr lang="en-US" sz="2933" b="1" dirty="0">
                <a:solidFill>
                  <a:srgbClr val="B08D2E"/>
                </a:solidFill>
                <a:latin typeface="Arial" pitchFamily="34" charset="0"/>
                <a:ea typeface="Arial" pitchFamily="34" charset="-122"/>
                <a:cs typeface="Arial" pitchFamily="34" charset="-120"/>
              </a:rPr>
              <a:t>›</a:t>
            </a:r>
            <a:endParaRPr lang="en-US" sz="2933" dirty="0">
              <a:solidFill>
                <a:prstClr val="black"/>
              </a:solidFill>
              <a:latin typeface="Calibri" panose="020F0502020204030204"/>
            </a:endParaRPr>
          </a:p>
        </p:txBody>
      </p:sp>
      <p:sp>
        <p:nvSpPr>
          <p:cNvPr id="11" name="Shape 8"/>
          <p:cNvSpPr/>
          <p:nvPr/>
        </p:nvSpPr>
        <p:spPr>
          <a:xfrm>
            <a:off x="2879751" y="2023872"/>
            <a:ext cx="2014119" cy="2657856"/>
          </a:xfrm>
          <a:prstGeom prst="roundRect">
            <a:avLst>
              <a:gd name="adj" fmla="val 6053"/>
            </a:avLst>
          </a:prstGeom>
          <a:solidFill>
            <a:srgbClr val="FFFFFF"/>
          </a:solidFill>
          <a:ln/>
          <a:effectLst>
            <a:outerShdw blurRad="88900" dist="38100" dir="5400000" algn="bl" rotWithShape="0">
              <a:srgbClr val="000000">
                <a:alpha val="18000"/>
              </a:srgbClr>
            </a:outerShdw>
          </a:effectLst>
        </p:spPr>
        <p:txBody>
          <a:bodyPr/>
          <a:lstStyle/>
          <a:p>
            <a:pPr defTabSz="1219170"/>
            <a:endParaRPr lang="fr-BE" sz="2400">
              <a:solidFill>
                <a:prstClr val="black"/>
              </a:solidFill>
              <a:latin typeface="Calibri" panose="020F0502020204030204"/>
            </a:endParaRPr>
          </a:p>
        </p:txBody>
      </p:sp>
      <p:sp>
        <p:nvSpPr>
          <p:cNvPr id="12" name="Shape 9"/>
          <p:cNvSpPr/>
          <p:nvPr/>
        </p:nvSpPr>
        <p:spPr>
          <a:xfrm>
            <a:off x="3484473" y="2316480"/>
            <a:ext cx="804672" cy="804672"/>
          </a:xfrm>
          <a:prstGeom prst="ellipse">
            <a:avLst/>
          </a:prstGeom>
          <a:solidFill>
            <a:srgbClr val="1E2761"/>
          </a:solidFill>
          <a:ln/>
        </p:spPr>
        <p:txBody>
          <a:bodyPr/>
          <a:lstStyle/>
          <a:p>
            <a:pPr defTabSz="1219170"/>
            <a:endParaRPr lang="fr-BE" sz="2400">
              <a:solidFill>
                <a:prstClr val="black"/>
              </a:solidFill>
              <a:latin typeface="Calibri" panose="020F0502020204030204"/>
            </a:endParaRPr>
          </a:p>
        </p:txBody>
      </p:sp>
      <p:pic>
        <p:nvPicPr>
          <p:cNvPr id="13" name="Image 1" descr="preencoded.png"/>
          <p:cNvPicPr>
            <a:picLocks noChangeAspect="1"/>
          </p:cNvPicPr>
          <p:nvPr/>
        </p:nvPicPr>
        <p:blipFill>
          <a:blip r:embed="rId5"/>
          <a:stretch>
            <a:fillRect/>
          </a:stretch>
        </p:blipFill>
        <p:spPr>
          <a:xfrm>
            <a:off x="3701735" y="2533742"/>
            <a:ext cx="370149" cy="370149"/>
          </a:xfrm>
          <a:prstGeom prst="rect">
            <a:avLst/>
          </a:prstGeom>
        </p:spPr>
      </p:pic>
      <p:sp>
        <p:nvSpPr>
          <p:cNvPr id="14" name="Text 10"/>
          <p:cNvSpPr/>
          <p:nvPr/>
        </p:nvSpPr>
        <p:spPr>
          <a:xfrm>
            <a:off x="4333037" y="2170176"/>
            <a:ext cx="438912" cy="438912"/>
          </a:xfrm>
          <a:prstGeom prst="rect">
            <a:avLst/>
          </a:prstGeom>
          <a:noFill/>
          <a:ln/>
        </p:spPr>
        <p:txBody>
          <a:bodyPr wrap="square" lIns="0" tIns="0" rIns="0" bIns="0" rtlCol="0" anchor="ctr"/>
          <a:lstStyle/>
          <a:p>
            <a:pPr algn="ctr" defTabSz="1219170"/>
            <a:r>
              <a:rPr lang="en-US" sz="1733" b="1" dirty="0">
                <a:solidFill>
                  <a:srgbClr val="B08D2E"/>
                </a:solidFill>
                <a:latin typeface="Arial" pitchFamily="34" charset="0"/>
                <a:ea typeface="Arial" pitchFamily="34" charset="-122"/>
                <a:cs typeface="Arial" pitchFamily="34" charset="-120"/>
              </a:rPr>
              <a:t>2</a:t>
            </a:r>
            <a:endParaRPr lang="en-US" sz="1733" dirty="0">
              <a:solidFill>
                <a:prstClr val="black"/>
              </a:solidFill>
              <a:latin typeface="Calibri" panose="020F0502020204030204"/>
            </a:endParaRPr>
          </a:p>
        </p:txBody>
      </p:sp>
      <p:sp>
        <p:nvSpPr>
          <p:cNvPr id="15" name="Text 11"/>
          <p:cNvSpPr/>
          <p:nvPr/>
        </p:nvSpPr>
        <p:spPr>
          <a:xfrm>
            <a:off x="2952903" y="3243072"/>
            <a:ext cx="1867815" cy="438912"/>
          </a:xfrm>
          <a:prstGeom prst="rect">
            <a:avLst/>
          </a:prstGeom>
          <a:noFill/>
          <a:ln/>
        </p:spPr>
        <p:txBody>
          <a:bodyPr wrap="square" lIns="0" tIns="0" rIns="0" bIns="0" rtlCol="0" anchor="ctr"/>
          <a:lstStyle/>
          <a:p>
            <a:pPr algn="ctr" defTabSz="1219170"/>
            <a:r>
              <a:rPr lang="en-US" b="1" dirty="0">
                <a:solidFill>
                  <a:srgbClr val="1E2761"/>
                </a:solidFill>
                <a:latin typeface="Arial" pitchFamily="34" charset="0"/>
                <a:ea typeface="Arial" pitchFamily="34" charset="-122"/>
                <a:cs typeface="Arial" pitchFamily="34" charset="-120"/>
              </a:rPr>
              <a:t>Analyser</a:t>
            </a:r>
            <a:endParaRPr lang="en-US" dirty="0">
              <a:solidFill>
                <a:prstClr val="black"/>
              </a:solidFill>
              <a:latin typeface="Calibri" panose="020F0502020204030204"/>
            </a:endParaRPr>
          </a:p>
        </p:txBody>
      </p:sp>
      <p:sp>
        <p:nvSpPr>
          <p:cNvPr id="16" name="Text 12"/>
          <p:cNvSpPr/>
          <p:nvPr/>
        </p:nvSpPr>
        <p:spPr>
          <a:xfrm>
            <a:off x="2977287" y="3706368"/>
            <a:ext cx="1819047" cy="877824"/>
          </a:xfrm>
          <a:prstGeom prst="rect">
            <a:avLst/>
          </a:prstGeom>
          <a:noFill/>
          <a:ln/>
        </p:spPr>
        <p:txBody>
          <a:bodyPr wrap="square" lIns="0" tIns="0" rIns="0" bIns="0" rtlCol="0" anchor="t"/>
          <a:lstStyle/>
          <a:p>
            <a:pPr algn="ctr" defTabSz="1219170">
              <a:lnSpc>
                <a:spcPct val="96000"/>
              </a:lnSpc>
            </a:pPr>
            <a:r>
              <a:rPr lang="en-US" sz="1267" dirty="0">
                <a:solidFill>
                  <a:srgbClr val="5A6472"/>
                </a:solidFill>
                <a:latin typeface="Arial" pitchFamily="34" charset="0"/>
                <a:ea typeface="Arial" pitchFamily="34" charset="-122"/>
                <a:cs typeface="Arial" pitchFamily="34" charset="-120"/>
              </a:rPr>
              <a:t>Mesurer enjeux &amp; rapports de force</a:t>
            </a:r>
            <a:endParaRPr lang="en-US" sz="1267" dirty="0">
              <a:solidFill>
                <a:prstClr val="black"/>
              </a:solidFill>
              <a:latin typeface="Calibri" panose="020F0502020204030204"/>
            </a:endParaRPr>
          </a:p>
        </p:txBody>
      </p:sp>
      <p:sp>
        <p:nvSpPr>
          <p:cNvPr id="17" name="Text 13"/>
          <p:cNvSpPr/>
          <p:nvPr/>
        </p:nvSpPr>
        <p:spPr>
          <a:xfrm>
            <a:off x="4869485" y="2694432"/>
            <a:ext cx="243840" cy="609600"/>
          </a:xfrm>
          <a:prstGeom prst="rect">
            <a:avLst/>
          </a:prstGeom>
          <a:noFill/>
          <a:ln/>
        </p:spPr>
        <p:txBody>
          <a:bodyPr wrap="square" lIns="0" tIns="0" rIns="0" bIns="0" rtlCol="0" anchor="ctr"/>
          <a:lstStyle/>
          <a:p>
            <a:pPr algn="ctr" defTabSz="1219170"/>
            <a:r>
              <a:rPr lang="en-US" sz="2933" b="1" dirty="0">
                <a:solidFill>
                  <a:srgbClr val="B08D2E"/>
                </a:solidFill>
                <a:latin typeface="Arial" pitchFamily="34" charset="0"/>
                <a:ea typeface="Arial" pitchFamily="34" charset="-122"/>
                <a:cs typeface="Arial" pitchFamily="34" charset="-120"/>
              </a:rPr>
              <a:t>›</a:t>
            </a:r>
            <a:endParaRPr lang="en-US" sz="2933" dirty="0">
              <a:solidFill>
                <a:prstClr val="black"/>
              </a:solidFill>
              <a:latin typeface="Calibri" panose="020F0502020204030204"/>
            </a:endParaRPr>
          </a:p>
        </p:txBody>
      </p:sp>
      <p:sp>
        <p:nvSpPr>
          <p:cNvPr id="18" name="Shape 14"/>
          <p:cNvSpPr/>
          <p:nvPr/>
        </p:nvSpPr>
        <p:spPr>
          <a:xfrm>
            <a:off x="5088942" y="2023872"/>
            <a:ext cx="2014119" cy="2657856"/>
          </a:xfrm>
          <a:prstGeom prst="roundRect">
            <a:avLst>
              <a:gd name="adj" fmla="val 6053"/>
            </a:avLst>
          </a:prstGeom>
          <a:solidFill>
            <a:srgbClr val="FFFFFF"/>
          </a:solidFill>
          <a:ln/>
          <a:effectLst>
            <a:outerShdw blurRad="88900" dist="38100" dir="5400000" algn="bl" rotWithShape="0">
              <a:srgbClr val="000000">
                <a:alpha val="18000"/>
              </a:srgbClr>
            </a:outerShdw>
          </a:effectLst>
        </p:spPr>
        <p:txBody>
          <a:bodyPr/>
          <a:lstStyle/>
          <a:p>
            <a:pPr defTabSz="1219170"/>
            <a:endParaRPr lang="fr-BE" sz="2400">
              <a:solidFill>
                <a:prstClr val="black"/>
              </a:solidFill>
              <a:latin typeface="Calibri" panose="020F0502020204030204"/>
            </a:endParaRPr>
          </a:p>
        </p:txBody>
      </p:sp>
      <p:sp>
        <p:nvSpPr>
          <p:cNvPr id="19" name="Shape 15"/>
          <p:cNvSpPr/>
          <p:nvPr/>
        </p:nvSpPr>
        <p:spPr>
          <a:xfrm>
            <a:off x="5693664" y="2316480"/>
            <a:ext cx="804672" cy="804672"/>
          </a:xfrm>
          <a:prstGeom prst="ellipse">
            <a:avLst/>
          </a:prstGeom>
          <a:solidFill>
            <a:srgbClr val="1E2761"/>
          </a:solidFill>
          <a:ln/>
        </p:spPr>
        <p:txBody>
          <a:bodyPr/>
          <a:lstStyle/>
          <a:p>
            <a:pPr defTabSz="1219170"/>
            <a:endParaRPr lang="fr-BE" sz="2400">
              <a:solidFill>
                <a:prstClr val="black"/>
              </a:solidFill>
              <a:latin typeface="Calibri" panose="020F0502020204030204"/>
            </a:endParaRPr>
          </a:p>
        </p:txBody>
      </p:sp>
      <p:pic>
        <p:nvPicPr>
          <p:cNvPr id="20" name="Image 2" descr="preencoded.png"/>
          <p:cNvPicPr>
            <a:picLocks noChangeAspect="1"/>
          </p:cNvPicPr>
          <p:nvPr/>
        </p:nvPicPr>
        <p:blipFill>
          <a:blip r:embed="rId6"/>
          <a:stretch>
            <a:fillRect/>
          </a:stretch>
        </p:blipFill>
        <p:spPr>
          <a:xfrm>
            <a:off x="5910926" y="2533742"/>
            <a:ext cx="370149" cy="370149"/>
          </a:xfrm>
          <a:prstGeom prst="rect">
            <a:avLst/>
          </a:prstGeom>
        </p:spPr>
      </p:pic>
      <p:sp>
        <p:nvSpPr>
          <p:cNvPr id="21" name="Text 16"/>
          <p:cNvSpPr/>
          <p:nvPr/>
        </p:nvSpPr>
        <p:spPr>
          <a:xfrm>
            <a:off x="6542227" y="2170176"/>
            <a:ext cx="438912" cy="438912"/>
          </a:xfrm>
          <a:prstGeom prst="rect">
            <a:avLst/>
          </a:prstGeom>
          <a:noFill/>
          <a:ln/>
        </p:spPr>
        <p:txBody>
          <a:bodyPr wrap="square" lIns="0" tIns="0" rIns="0" bIns="0" rtlCol="0" anchor="ctr"/>
          <a:lstStyle/>
          <a:p>
            <a:pPr algn="ctr" defTabSz="1219170"/>
            <a:r>
              <a:rPr lang="en-US" sz="1733" b="1" dirty="0">
                <a:solidFill>
                  <a:srgbClr val="B08D2E"/>
                </a:solidFill>
                <a:latin typeface="Arial" pitchFamily="34" charset="0"/>
                <a:ea typeface="Arial" pitchFamily="34" charset="-122"/>
                <a:cs typeface="Arial" pitchFamily="34" charset="-120"/>
              </a:rPr>
              <a:t>3</a:t>
            </a:r>
            <a:endParaRPr lang="en-US" sz="1733" dirty="0">
              <a:solidFill>
                <a:prstClr val="black"/>
              </a:solidFill>
              <a:latin typeface="Calibri" panose="020F0502020204030204"/>
            </a:endParaRPr>
          </a:p>
        </p:txBody>
      </p:sp>
      <p:sp>
        <p:nvSpPr>
          <p:cNvPr id="22" name="Text 17"/>
          <p:cNvSpPr/>
          <p:nvPr/>
        </p:nvSpPr>
        <p:spPr>
          <a:xfrm>
            <a:off x="5162094" y="3243072"/>
            <a:ext cx="1867815" cy="438912"/>
          </a:xfrm>
          <a:prstGeom prst="rect">
            <a:avLst/>
          </a:prstGeom>
          <a:noFill/>
          <a:ln/>
        </p:spPr>
        <p:txBody>
          <a:bodyPr wrap="square" lIns="0" tIns="0" rIns="0" bIns="0" rtlCol="0" anchor="ctr"/>
          <a:lstStyle/>
          <a:p>
            <a:pPr algn="ctr" defTabSz="1219170"/>
            <a:r>
              <a:rPr lang="en-US" b="1" dirty="0">
                <a:solidFill>
                  <a:srgbClr val="1E2761"/>
                </a:solidFill>
                <a:latin typeface="Arial" pitchFamily="34" charset="0"/>
                <a:ea typeface="Arial" pitchFamily="34" charset="-122"/>
                <a:cs typeface="Arial" pitchFamily="34" charset="-120"/>
              </a:rPr>
              <a:t>Médier</a:t>
            </a:r>
            <a:endParaRPr lang="en-US" dirty="0">
              <a:solidFill>
                <a:prstClr val="black"/>
              </a:solidFill>
              <a:latin typeface="Calibri" panose="020F0502020204030204"/>
            </a:endParaRPr>
          </a:p>
        </p:txBody>
      </p:sp>
      <p:sp>
        <p:nvSpPr>
          <p:cNvPr id="23" name="Text 18"/>
          <p:cNvSpPr/>
          <p:nvPr/>
        </p:nvSpPr>
        <p:spPr>
          <a:xfrm>
            <a:off x="5186478" y="3706368"/>
            <a:ext cx="1819047" cy="877824"/>
          </a:xfrm>
          <a:prstGeom prst="rect">
            <a:avLst/>
          </a:prstGeom>
          <a:noFill/>
          <a:ln/>
        </p:spPr>
        <p:txBody>
          <a:bodyPr wrap="square" lIns="0" tIns="0" rIns="0" bIns="0" rtlCol="0" anchor="t"/>
          <a:lstStyle/>
          <a:p>
            <a:pPr algn="ctr" defTabSz="1219170">
              <a:lnSpc>
                <a:spcPct val="96000"/>
              </a:lnSpc>
            </a:pPr>
            <a:r>
              <a:rPr lang="en-US" sz="1267" dirty="0">
                <a:solidFill>
                  <a:srgbClr val="5A6472"/>
                </a:solidFill>
                <a:latin typeface="Arial" pitchFamily="34" charset="0"/>
                <a:ea typeface="Arial" pitchFamily="34" charset="-122"/>
                <a:cs typeface="Arial" pitchFamily="34" charset="-120"/>
              </a:rPr>
              <a:t>Créer le dialogue privé / public</a:t>
            </a:r>
            <a:endParaRPr lang="en-US" sz="1267" dirty="0">
              <a:solidFill>
                <a:prstClr val="black"/>
              </a:solidFill>
              <a:latin typeface="Calibri" panose="020F0502020204030204"/>
            </a:endParaRPr>
          </a:p>
        </p:txBody>
      </p:sp>
      <p:sp>
        <p:nvSpPr>
          <p:cNvPr id="24" name="Text 19"/>
          <p:cNvSpPr/>
          <p:nvPr/>
        </p:nvSpPr>
        <p:spPr>
          <a:xfrm>
            <a:off x="7078675" y="2694432"/>
            <a:ext cx="243840" cy="609600"/>
          </a:xfrm>
          <a:prstGeom prst="rect">
            <a:avLst/>
          </a:prstGeom>
          <a:noFill/>
          <a:ln/>
        </p:spPr>
        <p:txBody>
          <a:bodyPr wrap="square" lIns="0" tIns="0" rIns="0" bIns="0" rtlCol="0" anchor="ctr"/>
          <a:lstStyle/>
          <a:p>
            <a:pPr algn="ctr" defTabSz="1219170"/>
            <a:r>
              <a:rPr lang="en-US" sz="2933" b="1" dirty="0">
                <a:solidFill>
                  <a:srgbClr val="B08D2E"/>
                </a:solidFill>
                <a:latin typeface="Arial" pitchFamily="34" charset="0"/>
                <a:ea typeface="Arial" pitchFamily="34" charset="-122"/>
                <a:cs typeface="Arial" pitchFamily="34" charset="-120"/>
              </a:rPr>
              <a:t>›</a:t>
            </a:r>
            <a:endParaRPr lang="en-US" sz="2933" dirty="0">
              <a:solidFill>
                <a:prstClr val="black"/>
              </a:solidFill>
              <a:latin typeface="Calibri" panose="020F0502020204030204"/>
            </a:endParaRPr>
          </a:p>
        </p:txBody>
      </p:sp>
      <p:sp>
        <p:nvSpPr>
          <p:cNvPr id="25" name="Shape 20"/>
          <p:cNvSpPr/>
          <p:nvPr/>
        </p:nvSpPr>
        <p:spPr>
          <a:xfrm>
            <a:off x="7298131" y="2023872"/>
            <a:ext cx="2014119" cy="2657856"/>
          </a:xfrm>
          <a:prstGeom prst="roundRect">
            <a:avLst>
              <a:gd name="adj" fmla="val 6053"/>
            </a:avLst>
          </a:prstGeom>
          <a:solidFill>
            <a:srgbClr val="FFFFFF"/>
          </a:solidFill>
          <a:ln/>
          <a:effectLst>
            <a:outerShdw blurRad="88900" dist="38100" dir="5400000" algn="bl" rotWithShape="0">
              <a:srgbClr val="000000">
                <a:alpha val="18000"/>
              </a:srgbClr>
            </a:outerShdw>
          </a:effectLst>
        </p:spPr>
        <p:txBody>
          <a:bodyPr/>
          <a:lstStyle/>
          <a:p>
            <a:pPr defTabSz="1219170"/>
            <a:endParaRPr lang="fr-BE" sz="2400">
              <a:solidFill>
                <a:prstClr val="black"/>
              </a:solidFill>
              <a:latin typeface="Calibri" panose="020F0502020204030204"/>
            </a:endParaRPr>
          </a:p>
        </p:txBody>
      </p:sp>
      <p:sp>
        <p:nvSpPr>
          <p:cNvPr id="26" name="Shape 21"/>
          <p:cNvSpPr/>
          <p:nvPr/>
        </p:nvSpPr>
        <p:spPr>
          <a:xfrm>
            <a:off x="7902855" y="2316480"/>
            <a:ext cx="804672" cy="804672"/>
          </a:xfrm>
          <a:prstGeom prst="ellipse">
            <a:avLst/>
          </a:prstGeom>
          <a:solidFill>
            <a:srgbClr val="1E2761"/>
          </a:solidFill>
          <a:ln/>
        </p:spPr>
        <p:txBody>
          <a:bodyPr/>
          <a:lstStyle/>
          <a:p>
            <a:pPr defTabSz="1219170"/>
            <a:endParaRPr lang="fr-BE" sz="2400">
              <a:solidFill>
                <a:prstClr val="black"/>
              </a:solidFill>
              <a:latin typeface="Calibri" panose="020F0502020204030204"/>
            </a:endParaRPr>
          </a:p>
        </p:txBody>
      </p:sp>
      <p:pic>
        <p:nvPicPr>
          <p:cNvPr id="27" name="Image 3" descr="preencoded.png"/>
          <p:cNvPicPr>
            <a:picLocks noChangeAspect="1"/>
          </p:cNvPicPr>
          <p:nvPr/>
        </p:nvPicPr>
        <p:blipFill>
          <a:blip r:embed="rId7"/>
          <a:stretch>
            <a:fillRect/>
          </a:stretch>
        </p:blipFill>
        <p:spPr>
          <a:xfrm>
            <a:off x="8120116" y="2533742"/>
            <a:ext cx="370149" cy="370149"/>
          </a:xfrm>
          <a:prstGeom prst="rect">
            <a:avLst/>
          </a:prstGeom>
        </p:spPr>
      </p:pic>
      <p:sp>
        <p:nvSpPr>
          <p:cNvPr id="28" name="Text 22"/>
          <p:cNvSpPr/>
          <p:nvPr/>
        </p:nvSpPr>
        <p:spPr>
          <a:xfrm>
            <a:off x="8751417" y="2170176"/>
            <a:ext cx="438912" cy="438912"/>
          </a:xfrm>
          <a:prstGeom prst="rect">
            <a:avLst/>
          </a:prstGeom>
          <a:noFill/>
          <a:ln/>
        </p:spPr>
        <p:txBody>
          <a:bodyPr wrap="square" lIns="0" tIns="0" rIns="0" bIns="0" rtlCol="0" anchor="ctr"/>
          <a:lstStyle/>
          <a:p>
            <a:pPr algn="ctr" defTabSz="1219170"/>
            <a:r>
              <a:rPr lang="en-US" sz="1733" b="1" dirty="0">
                <a:solidFill>
                  <a:srgbClr val="B08D2E"/>
                </a:solidFill>
                <a:latin typeface="Arial" pitchFamily="34" charset="0"/>
                <a:ea typeface="Arial" pitchFamily="34" charset="-122"/>
                <a:cs typeface="Arial" pitchFamily="34" charset="-120"/>
              </a:rPr>
              <a:t>4</a:t>
            </a:r>
            <a:endParaRPr lang="en-US" sz="1733" dirty="0">
              <a:solidFill>
                <a:prstClr val="black"/>
              </a:solidFill>
              <a:latin typeface="Calibri" panose="020F0502020204030204"/>
            </a:endParaRPr>
          </a:p>
        </p:txBody>
      </p:sp>
      <p:sp>
        <p:nvSpPr>
          <p:cNvPr id="29" name="Text 23"/>
          <p:cNvSpPr/>
          <p:nvPr/>
        </p:nvSpPr>
        <p:spPr>
          <a:xfrm>
            <a:off x="7371283" y="3243072"/>
            <a:ext cx="1867815" cy="438912"/>
          </a:xfrm>
          <a:prstGeom prst="rect">
            <a:avLst/>
          </a:prstGeom>
          <a:noFill/>
          <a:ln/>
        </p:spPr>
        <p:txBody>
          <a:bodyPr wrap="square" lIns="0" tIns="0" rIns="0" bIns="0" rtlCol="0" anchor="ctr"/>
          <a:lstStyle/>
          <a:p>
            <a:pPr algn="ctr" defTabSz="1219170"/>
            <a:r>
              <a:rPr lang="en-US" b="1" dirty="0">
                <a:solidFill>
                  <a:srgbClr val="1E2761"/>
                </a:solidFill>
                <a:latin typeface="Arial" pitchFamily="34" charset="0"/>
                <a:ea typeface="Arial" pitchFamily="34" charset="-122"/>
                <a:cs typeface="Arial" pitchFamily="34" charset="-120"/>
              </a:rPr>
              <a:t>Négocier</a:t>
            </a:r>
            <a:endParaRPr lang="en-US" dirty="0">
              <a:solidFill>
                <a:prstClr val="black"/>
              </a:solidFill>
              <a:latin typeface="Calibri" panose="020F0502020204030204"/>
            </a:endParaRPr>
          </a:p>
        </p:txBody>
      </p:sp>
      <p:sp>
        <p:nvSpPr>
          <p:cNvPr id="30" name="Text 24"/>
          <p:cNvSpPr/>
          <p:nvPr/>
        </p:nvSpPr>
        <p:spPr>
          <a:xfrm>
            <a:off x="7395667" y="3706368"/>
            <a:ext cx="1819047" cy="877824"/>
          </a:xfrm>
          <a:prstGeom prst="rect">
            <a:avLst/>
          </a:prstGeom>
          <a:noFill/>
          <a:ln/>
        </p:spPr>
        <p:txBody>
          <a:bodyPr wrap="square" lIns="0" tIns="0" rIns="0" bIns="0" rtlCol="0" anchor="t"/>
          <a:lstStyle/>
          <a:p>
            <a:pPr algn="ctr" defTabSz="1219170">
              <a:lnSpc>
                <a:spcPct val="96000"/>
              </a:lnSpc>
            </a:pPr>
            <a:r>
              <a:rPr lang="en-US" sz="1267" dirty="0">
                <a:solidFill>
                  <a:srgbClr val="5A6472"/>
                </a:solidFill>
                <a:latin typeface="Arial" pitchFamily="34" charset="0"/>
                <a:ea typeface="Arial" pitchFamily="34" charset="-122"/>
                <a:cs typeface="Arial" pitchFamily="34" charset="-120"/>
              </a:rPr>
              <a:t>Construire un accord équilibré</a:t>
            </a:r>
            <a:endParaRPr lang="en-US" sz="1267" dirty="0">
              <a:solidFill>
                <a:prstClr val="black"/>
              </a:solidFill>
              <a:latin typeface="Calibri" panose="020F0502020204030204"/>
            </a:endParaRPr>
          </a:p>
        </p:txBody>
      </p:sp>
      <p:sp>
        <p:nvSpPr>
          <p:cNvPr id="31" name="Text 25"/>
          <p:cNvSpPr/>
          <p:nvPr/>
        </p:nvSpPr>
        <p:spPr>
          <a:xfrm>
            <a:off x="9287865" y="2694432"/>
            <a:ext cx="243840" cy="609600"/>
          </a:xfrm>
          <a:prstGeom prst="rect">
            <a:avLst/>
          </a:prstGeom>
          <a:noFill/>
          <a:ln/>
        </p:spPr>
        <p:txBody>
          <a:bodyPr wrap="square" lIns="0" tIns="0" rIns="0" bIns="0" rtlCol="0" anchor="ctr"/>
          <a:lstStyle/>
          <a:p>
            <a:pPr algn="ctr" defTabSz="1219170"/>
            <a:r>
              <a:rPr lang="en-US" sz="2933" b="1" dirty="0">
                <a:solidFill>
                  <a:srgbClr val="B08D2E"/>
                </a:solidFill>
                <a:latin typeface="Arial" pitchFamily="34" charset="0"/>
                <a:ea typeface="Arial" pitchFamily="34" charset="-122"/>
                <a:cs typeface="Arial" pitchFamily="34" charset="-120"/>
              </a:rPr>
              <a:t>›</a:t>
            </a:r>
            <a:endParaRPr lang="en-US" sz="2933" dirty="0">
              <a:solidFill>
                <a:prstClr val="black"/>
              </a:solidFill>
              <a:latin typeface="Calibri" panose="020F0502020204030204"/>
            </a:endParaRPr>
          </a:p>
        </p:txBody>
      </p:sp>
      <p:sp>
        <p:nvSpPr>
          <p:cNvPr id="32" name="Shape 26"/>
          <p:cNvSpPr/>
          <p:nvPr/>
        </p:nvSpPr>
        <p:spPr>
          <a:xfrm>
            <a:off x="9507322" y="2023872"/>
            <a:ext cx="2014119" cy="2657856"/>
          </a:xfrm>
          <a:prstGeom prst="roundRect">
            <a:avLst>
              <a:gd name="adj" fmla="val 6053"/>
            </a:avLst>
          </a:prstGeom>
          <a:solidFill>
            <a:srgbClr val="FFFFFF"/>
          </a:solidFill>
          <a:ln/>
          <a:effectLst>
            <a:outerShdw blurRad="88900" dist="38100" dir="5400000" algn="bl" rotWithShape="0">
              <a:srgbClr val="000000">
                <a:alpha val="18000"/>
              </a:srgbClr>
            </a:outerShdw>
          </a:effectLst>
        </p:spPr>
        <p:txBody>
          <a:bodyPr/>
          <a:lstStyle/>
          <a:p>
            <a:pPr defTabSz="1219170"/>
            <a:endParaRPr lang="fr-BE" sz="2400">
              <a:solidFill>
                <a:prstClr val="black"/>
              </a:solidFill>
              <a:latin typeface="Calibri" panose="020F0502020204030204"/>
            </a:endParaRPr>
          </a:p>
        </p:txBody>
      </p:sp>
      <p:sp>
        <p:nvSpPr>
          <p:cNvPr id="33" name="Shape 27"/>
          <p:cNvSpPr/>
          <p:nvPr/>
        </p:nvSpPr>
        <p:spPr>
          <a:xfrm>
            <a:off x="10112045" y="2316480"/>
            <a:ext cx="804672" cy="804672"/>
          </a:xfrm>
          <a:prstGeom prst="ellipse">
            <a:avLst/>
          </a:prstGeom>
          <a:solidFill>
            <a:srgbClr val="1E2761"/>
          </a:solidFill>
          <a:ln/>
        </p:spPr>
        <p:txBody>
          <a:bodyPr/>
          <a:lstStyle/>
          <a:p>
            <a:pPr defTabSz="1219170"/>
            <a:endParaRPr lang="fr-BE" sz="2400">
              <a:solidFill>
                <a:prstClr val="black"/>
              </a:solidFill>
              <a:latin typeface="Calibri" panose="020F0502020204030204"/>
            </a:endParaRPr>
          </a:p>
        </p:txBody>
      </p:sp>
      <p:pic>
        <p:nvPicPr>
          <p:cNvPr id="34" name="Image 4" descr="preencoded.png"/>
          <p:cNvPicPr>
            <a:picLocks noChangeAspect="1"/>
          </p:cNvPicPr>
          <p:nvPr/>
        </p:nvPicPr>
        <p:blipFill>
          <a:blip r:embed="rId8"/>
          <a:stretch>
            <a:fillRect/>
          </a:stretch>
        </p:blipFill>
        <p:spPr>
          <a:xfrm>
            <a:off x="10329307" y="2533742"/>
            <a:ext cx="370149" cy="370149"/>
          </a:xfrm>
          <a:prstGeom prst="rect">
            <a:avLst/>
          </a:prstGeom>
        </p:spPr>
      </p:pic>
      <p:sp>
        <p:nvSpPr>
          <p:cNvPr id="35" name="Text 28"/>
          <p:cNvSpPr/>
          <p:nvPr/>
        </p:nvSpPr>
        <p:spPr>
          <a:xfrm>
            <a:off x="10960608" y="2170176"/>
            <a:ext cx="438912" cy="438912"/>
          </a:xfrm>
          <a:prstGeom prst="rect">
            <a:avLst/>
          </a:prstGeom>
          <a:noFill/>
          <a:ln/>
        </p:spPr>
        <p:txBody>
          <a:bodyPr wrap="square" lIns="0" tIns="0" rIns="0" bIns="0" rtlCol="0" anchor="ctr"/>
          <a:lstStyle/>
          <a:p>
            <a:pPr algn="ctr" defTabSz="1219170"/>
            <a:r>
              <a:rPr lang="en-US" sz="1733" b="1" dirty="0">
                <a:solidFill>
                  <a:srgbClr val="B08D2E"/>
                </a:solidFill>
                <a:latin typeface="Arial" pitchFamily="34" charset="0"/>
                <a:ea typeface="Arial" pitchFamily="34" charset="-122"/>
                <a:cs typeface="Arial" pitchFamily="34" charset="-120"/>
              </a:rPr>
              <a:t>5</a:t>
            </a:r>
            <a:endParaRPr lang="en-US" sz="1733" dirty="0">
              <a:solidFill>
                <a:prstClr val="black"/>
              </a:solidFill>
              <a:latin typeface="Calibri" panose="020F0502020204030204"/>
            </a:endParaRPr>
          </a:p>
        </p:txBody>
      </p:sp>
      <p:sp>
        <p:nvSpPr>
          <p:cNvPr id="36" name="Text 29"/>
          <p:cNvSpPr/>
          <p:nvPr/>
        </p:nvSpPr>
        <p:spPr>
          <a:xfrm>
            <a:off x="9580474" y="3243072"/>
            <a:ext cx="1867815" cy="438912"/>
          </a:xfrm>
          <a:prstGeom prst="rect">
            <a:avLst/>
          </a:prstGeom>
          <a:noFill/>
          <a:ln/>
        </p:spPr>
        <p:txBody>
          <a:bodyPr wrap="square" lIns="0" tIns="0" rIns="0" bIns="0" rtlCol="0" anchor="ctr"/>
          <a:lstStyle/>
          <a:p>
            <a:pPr algn="ctr" defTabSz="1219170"/>
            <a:r>
              <a:rPr lang="en-US" b="1" dirty="0">
                <a:solidFill>
                  <a:srgbClr val="1E2761"/>
                </a:solidFill>
                <a:latin typeface="Arial" pitchFamily="34" charset="0"/>
                <a:ea typeface="Arial" pitchFamily="34" charset="-122"/>
                <a:cs typeface="Arial" pitchFamily="34" charset="-120"/>
              </a:rPr>
              <a:t>Sécuriser</a:t>
            </a:r>
            <a:endParaRPr lang="en-US" dirty="0">
              <a:solidFill>
                <a:prstClr val="black"/>
              </a:solidFill>
              <a:latin typeface="Calibri" panose="020F0502020204030204"/>
            </a:endParaRPr>
          </a:p>
        </p:txBody>
      </p:sp>
      <p:sp>
        <p:nvSpPr>
          <p:cNvPr id="37" name="Text 30"/>
          <p:cNvSpPr/>
          <p:nvPr/>
        </p:nvSpPr>
        <p:spPr>
          <a:xfrm>
            <a:off x="9604858" y="3706368"/>
            <a:ext cx="1819047" cy="877824"/>
          </a:xfrm>
          <a:prstGeom prst="rect">
            <a:avLst/>
          </a:prstGeom>
          <a:noFill/>
          <a:ln/>
        </p:spPr>
        <p:txBody>
          <a:bodyPr wrap="square" lIns="0" tIns="0" rIns="0" bIns="0" rtlCol="0" anchor="t"/>
          <a:lstStyle/>
          <a:p>
            <a:pPr algn="ctr" defTabSz="1219170">
              <a:lnSpc>
                <a:spcPct val="96000"/>
              </a:lnSpc>
            </a:pPr>
            <a:r>
              <a:rPr lang="en-US" sz="1267" dirty="0">
                <a:solidFill>
                  <a:srgbClr val="5A6472"/>
                </a:solidFill>
                <a:latin typeface="Arial" pitchFamily="34" charset="0"/>
                <a:ea typeface="Arial" pitchFamily="34" charset="-122"/>
                <a:cs typeface="Arial" pitchFamily="34" charset="-120"/>
              </a:rPr>
              <a:t>Formaliser et pérenniser l'accord</a:t>
            </a:r>
            <a:endParaRPr lang="en-US" sz="1267" dirty="0">
              <a:solidFill>
                <a:prstClr val="black"/>
              </a:solidFill>
              <a:latin typeface="Calibri" panose="020F0502020204030204"/>
            </a:endParaRPr>
          </a:p>
        </p:txBody>
      </p:sp>
      <p:sp>
        <p:nvSpPr>
          <p:cNvPr id="38" name="Shape 31"/>
          <p:cNvSpPr/>
          <p:nvPr/>
        </p:nvSpPr>
        <p:spPr>
          <a:xfrm>
            <a:off x="670560" y="5266944"/>
            <a:ext cx="10850880" cy="1121664"/>
          </a:xfrm>
          <a:prstGeom prst="roundRect">
            <a:avLst>
              <a:gd name="adj" fmla="val 8696"/>
            </a:avLst>
          </a:prstGeom>
          <a:solidFill>
            <a:srgbClr val="1E2761"/>
          </a:solidFill>
          <a:ln/>
          <a:effectLst>
            <a:outerShdw blurRad="88900" dist="38100" dir="5400000" algn="bl" rotWithShape="0">
              <a:srgbClr val="000000">
                <a:alpha val="18000"/>
              </a:srgbClr>
            </a:outerShdw>
          </a:effectLst>
        </p:spPr>
        <p:txBody>
          <a:bodyPr/>
          <a:lstStyle/>
          <a:p>
            <a:pPr defTabSz="1219170"/>
            <a:endParaRPr lang="fr-BE" sz="2400">
              <a:solidFill>
                <a:prstClr val="black"/>
              </a:solidFill>
              <a:latin typeface="Calibri" panose="020F0502020204030204"/>
            </a:endParaRPr>
          </a:p>
        </p:txBody>
      </p:sp>
      <p:sp>
        <p:nvSpPr>
          <p:cNvPr id="39" name="Shape 32"/>
          <p:cNvSpPr/>
          <p:nvPr/>
        </p:nvSpPr>
        <p:spPr>
          <a:xfrm>
            <a:off x="1024128" y="5559552"/>
            <a:ext cx="536448" cy="536448"/>
          </a:xfrm>
          <a:prstGeom prst="ellipse">
            <a:avLst/>
          </a:prstGeom>
          <a:solidFill>
            <a:srgbClr val="B08D2E"/>
          </a:solidFill>
          <a:ln/>
        </p:spPr>
        <p:txBody>
          <a:bodyPr/>
          <a:lstStyle/>
          <a:p>
            <a:pPr defTabSz="1219170"/>
            <a:endParaRPr lang="fr-BE" sz="2400">
              <a:solidFill>
                <a:prstClr val="black"/>
              </a:solidFill>
              <a:latin typeface="Calibri" panose="020F0502020204030204"/>
            </a:endParaRPr>
          </a:p>
        </p:txBody>
      </p:sp>
      <p:pic>
        <p:nvPicPr>
          <p:cNvPr id="40" name="Image 5" descr="preencoded.png"/>
          <p:cNvPicPr>
            <a:picLocks noChangeAspect="1"/>
          </p:cNvPicPr>
          <p:nvPr/>
        </p:nvPicPr>
        <p:blipFill>
          <a:blip r:embed="rId9"/>
          <a:stretch>
            <a:fillRect/>
          </a:stretch>
        </p:blipFill>
        <p:spPr>
          <a:xfrm>
            <a:off x="1168970" y="5704394"/>
            <a:ext cx="246767" cy="246767"/>
          </a:xfrm>
          <a:prstGeom prst="rect">
            <a:avLst/>
          </a:prstGeom>
        </p:spPr>
      </p:pic>
      <p:sp>
        <p:nvSpPr>
          <p:cNvPr id="41" name="Text 33"/>
          <p:cNvSpPr/>
          <p:nvPr/>
        </p:nvSpPr>
        <p:spPr>
          <a:xfrm>
            <a:off x="1804416" y="5266944"/>
            <a:ext cx="9509760" cy="1121664"/>
          </a:xfrm>
          <a:prstGeom prst="rect">
            <a:avLst/>
          </a:prstGeom>
          <a:noFill/>
          <a:ln/>
        </p:spPr>
        <p:txBody>
          <a:bodyPr wrap="square" lIns="0" tIns="0" rIns="0" bIns="0" rtlCol="0" anchor="ctr"/>
          <a:lstStyle/>
          <a:p>
            <a:pPr defTabSz="1219170">
              <a:lnSpc>
                <a:spcPct val="98000"/>
              </a:lnSpc>
            </a:pPr>
            <a:r>
              <a:rPr lang="en-US" sz="1733" b="1" dirty="0">
                <a:solidFill>
                  <a:srgbClr val="B08D2E"/>
                </a:solidFill>
                <a:latin typeface="Arial" pitchFamily="34" charset="0"/>
                <a:ea typeface="Arial" pitchFamily="34" charset="-122"/>
                <a:cs typeface="Arial" pitchFamily="34" charset="-120"/>
              </a:rPr>
              <a:t>Le bénéfice :  </a:t>
            </a:r>
            <a:r>
              <a:rPr lang="en-US" sz="1733" dirty="0">
                <a:solidFill>
                  <a:srgbClr val="FFFFFF"/>
                </a:solidFill>
                <a:latin typeface="Arial" pitchFamily="34" charset="0"/>
                <a:ea typeface="Arial" pitchFamily="34" charset="-122"/>
                <a:cs typeface="Arial" pitchFamily="34" charset="-120"/>
              </a:rPr>
              <a:t>anticiper et négocier en amont permet d'éviter les procédures longues, coûteuses et incertaines.</a:t>
            </a:r>
            <a:endParaRPr lang="en-US" sz="1733" dirty="0">
              <a:solidFill>
                <a:prstClr val="black"/>
              </a:solidFill>
              <a:latin typeface="Calibri" panose="020F0502020204030204"/>
            </a:endParaRPr>
          </a:p>
        </p:txBody>
      </p:sp>
      <p:sp>
        <p:nvSpPr>
          <p:cNvPr id="42" name="Text 34"/>
          <p:cNvSpPr/>
          <p:nvPr/>
        </p:nvSpPr>
        <p:spPr>
          <a:xfrm>
            <a:off x="11277600" y="6364224"/>
            <a:ext cx="670560" cy="365760"/>
          </a:xfrm>
          <a:prstGeom prst="rect">
            <a:avLst/>
          </a:prstGeom>
          <a:noFill/>
          <a:ln/>
        </p:spPr>
        <p:txBody>
          <a:bodyPr wrap="square" lIns="0" tIns="0" rIns="0" bIns="0" rtlCol="0" anchor="ctr"/>
          <a:lstStyle/>
          <a:p>
            <a:pPr algn="r" defTabSz="1219170"/>
            <a:r>
              <a:rPr lang="en-US" sz="1467" dirty="0">
                <a:solidFill>
                  <a:srgbClr val="CADCFC"/>
                </a:solidFill>
                <a:latin typeface="Arial" pitchFamily="34" charset="0"/>
                <a:ea typeface="Arial" pitchFamily="34" charset="-122"/>
                <a:cs typeface="Arial" pitchFamily="34" charset="-120"/>
              </a:rPr>
              <a:t>8</a:t>
            </a:r>
            <a:endParaRPr lang="en-US" sz="1467" dirty="0">
              <a:solidFill>
                <a:prstClr val="black"/>
              </a:solidFill>
              <a:latin typeface="Calibri" panose="020F0502020204030204"/>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670560" y="414528"/>
            <a:ext cx="10972800" cy="365760"/>
          </a:xfrm>
          <a:prstGeom prst="rect">
            <a:avLst/>
          </a:prstGeom>
          <a:noFill/>
          <a:ln/>
        </p:spPr>
        <p:txBody>
          <a:bodyPr wrap="square" lIns="0" tIns="0" rIns="0" bIns="0" rtlCol="0" anchor="ctr"/>
          <a:lstStyle/>
          <a:p>
            <a:pPr defTabSz="1219170"/>
            <a:r>
              <a:rPr lang="en-US" sz="1600" b="1" kern="0" spc="400" dirty="0">
                <a:solidFill>
                  <a:srgbClr val="B08D2E"/>
                </a:solidFill>
                <a:latin typeface="Arial" pitchFamily="34" charset="0"/>
                <a:ea typeface="Arial" pitchFamily="34" charset="-122"/>
                <a:cs typeface="Arial" pitchFamily="34" charset="-120"/>
              </a:rPr>
              <a:t>L'ESPRIT DE LA DÉMARCHE</a:t>
            </a:r>
            <a:endParaRPr lang="en-US" sz="1600" dirty="0">
              <a:solidFill>
                <a:prstClr val="black"/>
              </a:solidFill>
              <a:latin typeface="Calibri" panose="020F0502020204030204"/>
            </a:endParaRPr>
          </a:p>
        </p:txBody>
      </p:sp>
      <p:sp>
        <p:nvSpPr>
          <p:cNvPr id="3" name="Text 1"/>
          <p:cNvSpPr/>
          <p:nvPr/>
        </p:nvSpPr>
        <p:spPr>
          <a:xfrm>
            <a:off x="670560" y="780288"/>
            <a:ext cx="10972800" cy="877824"/>
          </a:xfrm>
          <a:prstGeom prst="rect">
            <a:avLst/>
          </a:prstGeom>
          <a:noFill/>
          <a:ln/>
        </p:spPr>
        <p:txBody>
          <a:bodyPr wrap="square" lIns="0" tIns="0" rIns="0" bIns="0" rtlCol="0" anchor="t"/>
          <a:lstStyle/>
          <a:p>
            <a:pPr defTabSz="1219170"/>
            <a:r>
              <a:rPr lang="en-US" sz="3867" b="1" dirty="0">
                <a:solidFill>
                  <a:srgbClr val="FFFFFF"/>
                </a:solidFill>
                <a:latin typeface="Arial" pitchFamily="34" charset="0"/>
                <a:ea typeface="Arial" pitchFamily="34" charset="-122"/>
                <a:cs typeface="Arial" pitchFamily="34" charset="-120"/>
              </a:rPr>
              <a:t>Un dialogue éthique au service du bien commun</a:t>
            </a:r>
            <a:endParaRPr lang="en-US" sz="3867" dirty="0">
              <a:solidFill>
                <a:prstClr val="black"/>
              </a:solidFill>
              <a:latin typeface="Calibri" panose="020F0502020204030204"/>
            </a:endParaRPr>
          </a:p>
        </p:txBody>
      </p:sp>
      <p:sp>
        <p:nvSpPr>
          <p:cNvPr id="4" name="Shape 2"/>
          <p:cNvSpPr/>
          <p:nvPr/>
        </p:nvSpPr>
        <p:spPr>
          <a:xfrm>
            <a:off x="670560" y="2267712"/>
            <a:ext cx="5486400" cy="1194816"/>
          </a:xfrm>
          <a:prstGeom prst="roundRect">
            <a:avLst>
              <a:gd name="adj" fmla="val 8163"/>
            </a:avLst>
          </a:prstGeom>
          <a:solidFill>
            <a:srgbClr val="FFFFFF"/>
          </a:solidFill>
          <a:ln/>
          <a:effectLst>
            <a:outerShdw blurRad="88900" dist="38100" dir="5400000" algn="bl" rotWithShape="0">
              <a:srgbClr val="000000">
                <a:alpha val="18000"/>
              </a:srgbClr>
            </a:outerShdw>
          </a:effectLst>
        </p:spPr>
        <p:txBody>
          <a:bodyPr/>
          <a:lstStyle/>
          <a:p>
            <a:pPr defTabSz="1219170"/>
            <a:endParaRPr lang="fr-BE" sz="2400">
              <a:solidFill>
                <a:prstClr val="black"/>
              </a:solidFill>
              <a:latin typeface="Calibri" panose="020F0502020204030204"/>
            </a:endParaRPr>
          </a:p>
        </p:txBody>
      </p:sp>
      <p:sp>
        <p:nvSpPr>
          <p:cNvPr id="5" name="Shape 3"/>
          <p:cNvSpPr/>
          <p:nvPr/>
        </p:nvSpPr>
        <p:spPr>
          <a:xfrm>
            <a:off x="914400" y="2487168"/>
            <a:ext cx="755904" cy="755904"/>
          </a:xfrm>
          <a:prstGeom prst="ellipse">
            <a:avLst/>
          </a:prstGeom>
          <a:solidFill>
            <a:srgbClr val="F3F5FA"/>
          </a:solidFill>
          <a:ln/>
        </p:spPr>
        <p:txBody>
          <a:bodyPr/>
          <a:lstStyle/>
          <a:p>
            <a:pPr defTabSz="1219170"/>
            <a:endParaRPr lang="fr-BE" sz="2400">
              <a:solidFill>
                <a:prstClr val="black"/>
              </a:solidFill>
              <a:latin typeface="Calibri" panose="020F0502020204030204"/>
            </a:endParaRPr>
          </a:p>
        </p:txBody>
      </p:sp>
      <p:pic>
        <p:nvPicPr>
          <p:cNvPr id="6" name="Image 0" descr="preencoded.png"/>
          <p:cNvPicPr>
            <a:picLocks noChangeAspect="1"/>
          </p:cNvPicPr>
          <p:nvPr/>
        </p:nvPicPr>
        <p:blipFill>
          <a:blip r:embed="rId4"/>
          <a:stretch>
            <a:fillRect/>
          </a:stretch>
        </p:blipFill>
        <p:spPr>
          <a:xfrm>
            <a:off x="1118495" y="2691263"/>
            <a:ext cx="347716" cy="347716"/>
          </a:xfrm>
          <a:prstGeom prst="rect">
            <a:avLst/>
          </a:prstGeom>
        </p:spPr>
      </p:pic>
      <p:sp>
        <p:nvSpPr>
          <p:cNvPr id="7" name="Text 4"/>
          <p:cNvSpPr/>
          <p:nvPr/>
        </p:nvSpPr>
        <p:spPr>
          <a:xfrm>
            <a:off x="1889760" y="2414016"/>
            <a:ext cx="3998976" cy="438912"/>
          </a:xfrm>
          <a:prstGeom prst="rect">
            <a:avLst/>
          </a:prstGeom>
          <a:noFill/>
          <a:ln/>
        </p:spPr>
        <p:txBody>
          <a:bodyPr wrap="square" lIns="0" tIns="0" rIns="0" bIns="0" rtlCol="0" anchor="ctr"/>
          <a:lstStyle/>
          <a:p>
            <a:pPr defTabSz="1219170"/>
            <a:r>
              <a:rPr lang="en-US" b="1" dirty="0">
                <a:solidFill>
                  <a:srgbClr val="1E2761"/>
                </a:solidFill>
                <a:latin typeface="Arial" pitchFamily="34" charset="0"/>
                <a:ea typeface="Arial" pitchFamily="34" charset="-122"/>
                <a:cs typeface="Arial" pitchFamily="34" charset="-120"/>
              </a:rPr>
              <a:t>Éthique</a:t>
            </a:r>
            <a:endParaRPr lang="en-US" dirty="0">
              <a:solidFill>
                <a:prstClr val="black"/>
              </a:solidFill>
              <a:latin typeface="Calibri" panose="020F0502020204030204"/>
            </a:endParaRPr>
          </a:p>
        </p:txBody>
      </p:sp>
      <p:sp>
        <p:nvSpPr>
          <p:cNvPr id="8" name="Text 5"/>
          <p:cNvSpPr/>
          <p:nvPr/>
        </p:nvSpPr>
        <p:spPr>
          <a:xfrm>
            <a:off x="1889760" y="2828544"/>
            <a:ext cx="4059936" cy="609600"/>
          </a:xfrm>
          <a:prstGeom prst="rect">
            <a:avLst/>
          </a:prstGeom>
          <a:noFill/>
          <a:ln/>
        </p:spPr>
        <p:txBody>
          <a:bodyPr wrap="square" lIns="0" tIns="0" rIns="0" bIns="0" rtlCol="0" anchor="t"/>
          <a:lstStyle/>
          <a:p>
            <a:pPr defTabSz="1219170">
              <a:lnSpc>
                <a:spcPct val="96000"/>
              </a:lnSpc>
            </a:pPr>
            <a:r>
              <a:rPr lang="en-US" sz="1400" dirty="0">
                <a:solidFill>
                  <a:srgbClr val="5A6472"/>
                </a:solidFill>
                <a:latin typeface="Arial" pitchFamily="34" charset="0"/>
                <a:ea typeface="Arial" pitchFamily="34" charset="-122"/>
                <a:cs typeface="Arial" pitchFamily="34" charset="-120"/>
              </a:rPr>
              <a:t>Indépendance, probité, gestion des conflits d'intérêts.</a:t>
            </a:r>
            <a:endParaRPr lang="en-US" sz="1400" dirty="0">
              <a:solidFill>
                <a:prstClr val="black"/>
              </a:solidFill>
              <a:latin typeface="Calibri" panose="020F0502020204030204"/>
            </a:endParaRPr>
          </a:p>
        </p:txBody>
      </p:sp>
      <p:sp>
        <p:nvSpPr>
          <p:cNvPr id="9" name="Shape 6"/>
          <p:cNvSpPr/>
          <p:nvPr/>
        </p:nvSpPr>
        <p:spPr>
          <a:xfrm>
            <a:off x="670560" y="3560064"/>
            <a:ext cx="5486400" cy="1194816"/>
          </a:xfrm>
          <a:prstGeom prst="roundRect">
            <a:avLst>
              <a:gd name="adj" fmla="val 8163"/>
            </a:avLst>
          </a:prstGeom>
          <a:solidFill>
            <a:srgbClr val="FFFFFF"/>
          </a:solidFill>
          <a:ln/>
          <a:effectLst>
            <a:outerShdw blurRad="88900" dist="38100" dir="5400000" algn="bl" rotWithShape="0">
              <a:srgbClr val="000000">
                <a:alpha val="18000"/>
              </a:srgbClr>
            </a:outerShdw>
          </a:effectLst>
        </p:spPr>
        <p:txBody>
          <a:bodyPr/>
          <a:lstStyle/>
          <a:p>
            <a:pPr defTabSz="1219170"/>
            <a:endParaRPr lang="fr-BE" sz="2400">
              <a:solidFill>
                <a:prstClr val="black"/>
              </a:solidFill>
              <a:latin typeface="Calibri" panose="020F0502020204030204"/>
            </a:endParaRPr>
          </a:p>
        </p:txBody>
      </p:sp>
      <p:sp>
        <p:nvSpPr>
          <p:cNvPr id="10" name="Shape 7"/>
          <p:cNvSpPr/>
          <p:nvPr/>
        </p:nvSpPr>
        <p:spPr>
          <a:xfrm>
            <a:off x="914400" y="3779520"/>
            <a:ext cx="755904" cy="755904"/>
          </a:xfrm>
          <a:prstGeom prst="ellipse">
            <a:avLst/>
          </a:prstGeom>
          <a:solidFill>
            <a:srgbClr val="F3F5FA"/>
          </a:solidFill>
          <a:ln/>
        </p:spPr>
        <p:txBody>
          <a:bodyPr/>
          <a:lstStyle/>
          <a:p>
            <a:pPr defTabSz="1219170"/>
            <a:endParaRPr lang="fr-BE" sz="2400">
              <a:solidFill>
                <a:prstClr val="black"/>
              </a:solidFill>
              <a:latin typeface="Calibri" panose="020F0502020204030204"/>
            </a:endParaRPr>
          </a:p>
        </p:txBody>
      </p:sp>
      <p:pic>
        <p:nvPicPr>
          <p:cNvPr id="11" name="Image 1" descr="preencoded.png"/>
          <p:cNvPicPr>
            <a:picLocks noChangeAspect="1"/>
          </p:cNvPicPr>
          <p:nvPr/>
        </p:nvPicPr>
        <p:blipFill>
          <a:blip r:embed="rId5"/>
          <a:stretch>
            <a:fillRect/>
          </a:stretch>
        </p:blipFill>
        <p:spPr>
          <a:xfrm>
            <a:off x="1118495" y="3983615"/>
            <a:ext cx="347716" cy="347716"/>
          </a:xfrm>
          <a:prstGeom prst="rect">
            <a:avLst/>
          </a:prstGeom>
        </p:spPr>
      </p:pic>
      <p:sp>
        <p:nvSpPr>
          <p:cNvPr id="12" name="Text 8"/>
          <p:cNvSpPr/>
          <p:nvPr/>
        </p:nvSpPr>
        <p:spPr>
          <a:xfrm>
            <a:off x="1889760" y="3706368"/>
            <a:ext cx="3998976" cy="438912"/>
          </a:xfrm>
          <a:prstGeom prst="rect">
            <a:avLst/>
          </a:prstGeom>
          <a:noFill/>
          <a:ln/>
        </p:spPr>
        <p:txBody>
          <a:bodyPr wrap="square" lIns="0" tIns="0" rIns="0" bIns="0" rtlCol="0" anchor="ctr"/>
          <a:lstStyle/>
          <a:p>
            <a:pPr defTabSz="1219170"/>
            <a:r>
              <a:rPr lang="en-US" b="1" dirty="0">
                <a:solidFill>
                  <a:srgbClr val="1E2761"/>
                </a:solidFill>
                <a:latin typeface="Arial" pitchFamily="34" charset="0"/>
                <a:ea typeface="Arial" pitchFamily="34" charset="-122"/>
                <a:cs typeface="Arial" pitchFamily="34" charset="-120"/>
              </a:rPr>
              <a:t>Transparence</a:t>
            </a:r>
            <a:endParaRPr lang="en-US" dirty="0">
              <a:solidFill>
                <a:prstClr val="black"/>
              </a:solidFill>
              <a:latin typeface="Calibri" panose="020F0502020204030204"/>
            </a:endParaRPr>
          </a:p>
        </p:txBody>
      </p:sp>
      <p:sp>
        <p:nvSpPr>
          <p:cNvPr id="13" name="Text 9"/>
          <p:cNvSpPr/>
          <p:nvPr/>
        </p:nvSpPr>
        <p:spPr>
          <a:xfrm>
            <a:off x="1889760" y="4120896"/>
            <a:ext cx="4059936" cy="609600"/>
          </a:xfrm>
          <a:prstGeom prst="rect">
            <a:avLst/>
          </a:prstGeom>
          <a:noFill/>
          <a:ln/>
        </p:spPr>
        <p:txBody>
          <a:bodyPr wrap="square" lIns="0" tIns="0" rIns="0" bIns="0" rtlCol="0" anchor="t"/>
          <a:lstStyle/>
          <a:p>
            <a:pPr defTabSz="1219170">
              <a:lnSpc>
                <a:spcPct val="96000"/>
              </a:lnSpc>
            </a:pPr>
            <a:r>
              <a:rPr lang="en-US" sz="1400" dirty="0">
                <a:solidFill>
                  <a:srgbClr val="5A6472"/>
                </a:solidFill>
                <a:latin typeface="Arial" pitchFamily="34" charset="0"/>
                <a:ea typeface="Arial" pitchFamily="34" charset="-122"/>
                <a:cs typeface="Arial" pitchFamily="34" charset="-120"/>
              </a:rPr>
              <a:t>Traçabilité du dialogue ; HATVP étendue aux exécutifs locaux (2022).</a:t>
            </a:r>
            <a:endParaRPr lang="en-US" sz="1400" dirty="0">
              <a:solidFill>
                <a:prstClr val="black"/>
              </a:solidFill>
              <a:latin typeface="Calibri" panose="020F0502020204030204"/>
            </a:endParaRPr>
          </a:p>
        </p:txBody>
      </p:sp>
      <p:sp>
        <p:nvSpPr>
          <p:cNvPr id="14" name="Shape 10"/>
          <p:cNvSpPr/>
          <p:nvPr/>
        </p:nvSpPr>
        <p:spPr>
          <a:xfrm>
            <a:off x="670560" y="4852416"/>
            <a:ext cx="5486400" cy="1194816"/>
          </a:xfrm>
          <a:prstGeom prst="roundRect">
            <a:avLst>
              <a:gd name="adj" fmla="val 8163"/>
            </a:avLst>
          </a:prstGeom>
          <a:solidFill>
            <a:srgbClr val="FFFFFF"/>
          </a:solidFill>
          <a:ln/>
          <a:effectLst>
            <a:outerShdw blurRad="88900" dist="38100" dir="5400000" algn="bl" rotWithShape="0">
              <a:srgbClr val="000000">
                <a:alpha val="18000"/>
              </a:srgbClr>
            </a:outerShdw>
          </a:effectLst>
        </p:spPr>
        <p:txBody>
          <a:bodyPr/>
          <a:lstStyle/>
          <a:p>
            <a:pPr defTabSz="1219170"/>
            <a:endParaRPr lang="fr-BE" sz="2400">
              <a:solidFill>
                <a:prstClr val="black"/>
              </a:solidFill>
              <a:latin typeface="Calibri" panose="020F0502020204030204"/>
            </a:endParaRPr>
          </a:p>
        </p:txBody>
      </p:sp>
      <p:sp>
        <p:nvSpPr>
          <p:cNvPr id="15" name="Shape 11"/>
          <p:cNvSpPr/>
          <p:nvPr/>
        </p:nvSpPr>
        <p:spPr>
          <a:xfrm>
            <a:off x="914400" y="5071872"/>
            <a:ext cx="755904" cy="755904"/>
          </a:xfrm>
          <a:prstGeom prst="ellipse">
            <a:avLst/>
          </a:prstGeom>
          <a:solidFill>
            <a:srgbClr val="F3F5FA"/>
          </a:solidFill>
          <a:ln/>
        </p:spPr>
        <p:txBody>
          <a:bodyPr/>
          <a:lstStyle/>
          <a:p>
            <a:pPr defTabSz="1219170"/>
            <a:endParaRPr lang="fr-BE" sz="2400">
              <a:solidFill>
                <a:prstClr val="black"/>
              </a:solidFill>
              <a:latin typeface="Calibri" panose="020F0502020204030204"/>
            </a:endParaRPr>
          </a:p>
        </p:txBody>
      </p:sp>
      <p:pic>
        <p:nvPicPr>
          <p:cNvPr id="16" name="Image 2" descr="preencoded.png"/>
          <p:cNvPicPr>
            <a:picLocks noChangeAspect="1"/>
          </p:cNvPicPr>
          <p:nvPr/>
        </p:nvPicPr>
        <p:blipFill>
          <a:blip r:embed="rId6"/>
          <a:stretch>
            <a:fillRect/>
          </a:stretch>
        </p:blipFill>
        <p:spPr>
          <a:xfrm>
            <a:off x="1118495" y="5275967"/>
            <a:ext cx="347716" cy="347716"/>
          </a:xfrm>
          <a:prstGeom prst="rect">
            <a:avLst/>
          </a:prstGeom>
        </p:spPr>
      </p:pic>
      <p:sp>
        <p:nvSpPr>
          <p:cNvPr id="17" name="Text 12"/>
          <p:cNvSpPr/>
          <p:nvPr/>
        </p:nvSpPr>
        <p:spPr>
          <a:xfrm>
            <a:off x="1889760" y="4998720"/>
            <a:ext cx="3998976" cy="438912"/>
          </a:xfrm>
          <a:prstGeom prst="rect">
            <a:avLst/>
          </a:prstGeom>
          <a:noFill/>
          <a:ln/>
        </p:spPr>
        <p:txBody>
          <a:bodyPr wrap="square" lIns="0" tIns="0" rIns="0" bIns="0" rtlCol="0" anchor="ctr"/>
          <a:lstStyle/>
          <a:p>
            <a:pPr defTabSz="1219170"/>
            <a:r>
              <a:rPr lang="en-US" b="1" dirty="0">
                <a:solidFill>
                  <a:srgbClr val="1E2761"/>
                </a:solidFill>
                <a:latin typeface="Arial" pitchFamily="34" charset="0"/>
                <a:ea typeface="Arial" pitchFamily="34" charset="-122"/>
                <a:cs typeface="Arial" pitchFamily="34" charset="-120"/>
              </a:rPr>
              <a:t>Bien commun</a:t>
            </a:r>
            <a:endParaRPr lang="en-US" dirty="0">
              <a:solidFill>
                <a:prstClr val="black"/>
              </a:solidFill>
              <a:latin typeface="Calibri" panose="020F0502020204030204"/>
            </a:endParaRPr>
          </a:p>
        </p:txBody>
      </p:sp>
      <p:sp>
        <p:nvSpPr>
          <p:cNvPr id="18" name="Text 13"/>
          <p:cNvSpPr/>
          <p:nvPr/>
        </p:nvSpPr>
        <p:spPr>
          <a:xfrm>
            <a:off x="1889760" y="5413248"/>
            <a:ext cx="4059936" cy="609600"/>
          </a:xfrm>
          <a:prstGeom prst="rect">
            <a:avLst/>
          </a:prstGeom>
          <a:noFill/>
          <a:ln/>
        </p:spPr>
        <p:txBody>
          <a:bodyPr wrap="square" lIns="0" tIns="0" rIns="0" bIns="0" rtlCol="0" anchor="t"/>
          <a:lstStyle/>
          <a:p>
            <a:pPr defTabSz="1219170">
              <a:lnSpc>
                <a:spcPct val="96000"/>
              </a:lnSpc>
            </a:pPr>
            <a:r>
              <a:rPr lang="en-US" sz="1400" dirty="0">
                <a:solidFill>
                  <a:srgbClr val="5A6472"/>
                </a:solidFill>
                <a:latin typeface="Arial" pitchFamily="34" charset="0"/>
                <a:ea typeface="Arial" pitchFamily="34" charset="-122"/>
                <a:cs typeface="Arial" pitchFamily="34" charset="-120"/>
              </a:rPr>
              <a:t>Servir une décision publique de meilleure qualité.</a:t>
            </a:r>
            <a:endParaRPr lang="en-US" sz="1400" dirty="0">
              <a:solidFill>
                <a:prstClr val="black"/>
              </a:solidFill>
              <a:latin typeface="Calibri" panose="020F0502020204030204"/>
            </a:endParaRPr>
          </a:p>
        </p:txBody>
      </p:sp>
      <p:sp>
        <p:nvSpPr>
          <p:cNvPr id="19" name="Shape 14"/>
          <p:cNvSpPr/>
          <p:nvPr/>
        </p:nvSpPr>
        <p:spPr>
          <a:xfrm>
            <a:off x="6486144" y="2267712"/>
            <a:ext cx="5035296" cy="3779520"/>
          </a:xfrm>
          <a:prstGeom prst="roundRect">
            <a:avLst>
              <a:gd name="adj" fmla="val 3226"/>
            </a:avLst>
          </a:prstGeom>
          <a:solidFill>
            <a:srgbClr val="1E2761"/>
          </a:solidFill>
          <a:ln/>
          <a:effectLst>
            <a:outerShdw blurRad="88900" dist="38100" dir="5400000" algn="bl" rotWithShape="0">
              <a:srgbClr val="000000">
                <a:alpha val="18000"/>
              </a:srgbClr>
            </a:outerShdw>
          </a:effectLst>
        </p:spPr>
        <p:txBody>
          <a:bodyPr/>
          <a:lstStyle/>
          <a:p>
            <a:pPr defTabSz="1219170"/>
            <a:endParaRPr lang="fr-BE" sz="2400">
              <a:solidFill>
                <a:prstClr val="black"/>
              </a:solidFill>
              <a:latin typeface="Calibri" panose="020F0502020204030204"/>
            </a:endParaRPr>
          </a:p>
        </p:txBody>
      </p:sp>
      <p:sp>
        <p:nvSpPr>
          <p:cNvPr id="20" name="Shape 15"/>
          <p:cNvSpPr/>
          <p:nvPr/>
        </p:nvSpPr>
        <p:spPr>
          <a:xfrm>
            <a:off x="6851904" y="2657856"/>
            <a:ext cx="755904" cy="755904"/>
          </a:xfrm>
          <a:prstGeom prst="ellipse">
            <a:avLst/>
          </a:prstGeom>
          <a:solidFill>
            <a:srgbClr val="B08D2E"/>
          </a:solidFill>
          <a:ln/>
        </p:spPr>
        <p:txBody>
          <a:bodyPr/>
          <a:lstStyle/>
          <a:p>
            <a:pPr defTabSz="1219170"/>
            <a:endParaRPr lang="fr-BE" sz="2400">
              <a:solidFill>
                <a:prstClr val="black"/>
              </a:solidFill>
              <a:latin typeface="Calibri" panose="020F0502020204030204"/>
            </a:endParaRPr>
          </a:p>
        </p:txBody>
      </p:sp>
      <p:pic>
        <p:nvPicPr>
          <p:cNvPr id="21" name="Image 3" descr="preencoded.png"/>
          <p:cNvPicPr>
            <a:picLocks noChangeAspect="1"/>
          </p:cNvPicPr>
          <p:nvPr/>
        </p:nvPicPr>
        <p:blipFill>
          <a:blip r:embed="rId7"/>
          <a:stretch>
            <a:fillRect/>
          </a:stretch>
        </p:blipFill>
        <p:spPr>
          <a:xfrm>
            <a:off x="7055999" y="2861951"/>
            <a:ext cx="347716" cy="347716"/>
          </a:xfrm>
          <a:prstGeom prst="rect">
            <a:avLst/>
          </a:prstGeom>
        </p:spPr>
      </p:pic>
      <p:sp>
        <p:nvSpPr>
          <p:cNvPr id="22" name="Text 16"/>
          <p:cNvSpPr/>
          <p:nvPr/>
        </p:nvSpPr>
        <p:spPr>
          <a:xfrm>
            <a:off x="7827264" y="2657856"/>
            <a:ext cx="3328416" cy="755904"/>
          </a:xfrm>
          <a:prstGeom prst="rect">
            <a:avLst/>
          </a:prstGeom>
          <a:noFill/>
          <a:ln/>
        </p:spPr>
        <p:txBody>
          <a:bodyPr wrap="square" lIns="0" tIns="0" rIns="0" bIns="0" rtlCol="0" anchor="ctr"/>
          <a:lstStyle/>
          <a:p>
            <a:pPr defTabSz="1219170">
              <a:lnSpc>
                <a:spcPct val="95000"/>
              </a:lnSpc>
            </a:pPr>
            <a:r>
              <a:rPr lang="en-US" sz="2067" b="1" dirty="0">
                <a:solidFill>
                  <a:srgbClr val="FFFFFF"/>
                </a:solidFill>
                <a:latin typeface="Arial" pitchFamily="34" charset="0"/>
                <a:ea typeface="Arial" pitchFamily="34" charset="-122"/>
                <a:cs typeface="Arial" pitchFamily="34" charset="-120"/>
              </a:rPr>
              <a:t>La subsidiarité en pratique</a:t>
            </a:r>
            <a:endParaRPr lang="en-US" sz="2067" dirty="0">
              <a:solidFill>
                <a:prstClr val="black"/>
              </a:solidFill>
              <a:latin typeface="Calibri" panose="020F0502020204030204"/>
            </a:endParaRPr>
          </a:p>
        </p:txBody>
      </p:sp>
      <p:sp>
        <p:nvSpPr>
          <p:cNvPr id="23" name="Text 17"/>
          <p:cNvSpPr/>
          <p:nvPr/>
        </p:nvSpPr>
        <p:spPr>
          <a:xfrm>
            <a:off x="6876288" y="3706368"/>
            <a:ext cx="4255008" cy="2133600"/>
          </a:xfrm>
          <a:prstGeom prst="rect">
            <a:avLst/>
          </a:prstGeom>
          <a:noFill/>
          <a:ln/>
        </p:spPr>
        <p:txBody>
          <a:bodyPr wrap="square" lIns="0" tIns="0" rIns="0" bIns="0" rtlCol="0" anchor="t"/>
          <a:lstStyle/>
          <a:p>
            <a:pPr defTabSz="1219170">
              <a:lnSpc>
                <a:spcPct val="102000"/>
              </a:lnSpc>
              <a:spcAft>
                <a:spcPts val="933"/>
              </a:spcAft>
            </a:pPr>
            <a:r>
              <a:rPr lang="en-US" sz="1667" dirty="0">
                <a:solidFill>
                  <a:srgbClr val="E3E6EF"/>
                </a:solidFill>
                <a:latin typeface="Arial" pitchFamily="34" charset="0"/>
                <a:ea typeface="Arial" pitchFamily="34" charset="-122"/>
                <a:cs typeface="Arial" pitchFamily="34" charset="-120"/>
              </a:rPr>
              <a:t>Décider au niveau le plus pertinent — au plus près du terrain.</a:t>
            </a:r>
            <a:endParaRPr lang="en-US" sz="1667" dirty="0">
              <a:solidFill>
                <a:prstClr val="black"/>
              </a:solidFill>
              <a:latin typeface="Calibri" panose="020F0502020204030204"/>
            </a:endParaRPr>
          </a:p>
          <a:p>
            <a:pPr defTabSz="1219170">
              <a:lnSpc>
                <a:spcPct val="102000"/>
              </a:lnSpc>
              <a:spcAft>
                <a:spcPts val="1200"/>
              </a:spcAft>
            </a:pPr>
            <a:r>
              <a:rPr lang="en-US" sz="1667" b="1" dirty="0">
                <a:solidFill>
                  <a:srgbClr val="B08D2E"/>
                </a:solidFill>
                <a:latin typeface="Arial" pitchFamily="34" charset="0"/>
                <a:ea typeface="Arial" pitchFamily="34" charset="-122"/>
                <a:cs typeface="Arial" pitchFamily="34" charset="-120"/>
              </a:rPr>
              <a:t>Art. 72 al. 2 de la Constitution   ·   Art. 5 TUE</a:t>
            </a:r>
            <a:endParaRPr lang="en-US" sz="1667" dirty="0">
              <a:solidFill>
                <a:prstClr val="black"/>
              </a:solidFill>
              <a:latin typeface="Calibri" panose="020F0502020204030204"/>
            </a:endParaRPr>
          </a:p>
          <a:p>
            <a:pPr defTabSz="1219170">
              <a:lnSpc>
                <a:spcPct val="102000"/>
              </a:lnSpc>
            </a:pPr>
            <a:r>
              <a:rPr lang="en-US" sz="1667" dirty="0">
                <a:solidFill>
                  <a:srgbClr val="E3E6EF"/>
                </a:solidFill>
                <a:latin typeface="Arial" pitchFamily="34" charset="0"/>
                <a:ea typeface="Arial" pitchFamily="34" charset="-122"/>
                <a:cs typeface="Arial" pitchFamily="34" charset="-120"/>
              </a:rPr>
              <a:t>Représenter un intérêt légitime au plus près de la décision, c'est nourrir l'action publique locale d'une information de terrain : </a:t>
            </a:r>
            <a:r>
              <a:rPr lang="en-US" sz="1667" b="1" dirty="0">
                <a:solidFill>
                  <a:srgbClr val="FFFFFF"/>
                </a:solidFill>
                <a:latin typeface="Arial" pitchFamily="34" charset="0"/>
                <a:ea typeface="Arial" pitchFamily="34" charset="-122"/>
                <a:cs typeface="Arial" pitchFamily="34" charset="-120"/>
              </a:rPr>
              <a:t>la subsidiarité en acte.</a:t>
            </a:r>
            <a:endParaRPr lang="en-US" sz="1667" dirty="0">
              <a:solidFill>
                <a:prstClr val="black"/>
              </a:solidFill>
              <a:latin typeface="Calibri" panose="020F0502020204030204"/>
            </a:endParaRPr>
          </a:p>
        </p:txBody>
      </p:sp>
      <p:sp>
        <p:nvSpPr>
          <p:cNvPr id="24" name="Text 18"/>
          <p:cNvSpPr/>
          <p:nvPr/>
        </p:nvSpPr>
        <p:spPr>
          <a:xfrm>
            <a:off x="11277600" y="6364224"/>
            <a:ext cx="670560" cy="365760"/>
          </a:xfrm>
          <a:prstGeom prst="rect">
            <a:avLst/>
          </a:prstGeom>
          <a:noFill/>
          <a:ln/>
        </p:spPr>
        <p:txBody>
          <a:bodyPr wrap="square" lIns="0" tIns="0" rIns="0" bIns="0" rtlCol="0" anchor="ctr"/>
          <a:lstStyle/>
          <a:p>
            <a:pPr algn="r" defTabSz="1219170"/>
            <a:r>
              <a:rPr lang="en-US" sz="1467" dirty="0">
                <a:solidFill>
                  <a:srgbClr val="CADCFC"/>
                </a:solidFill>
                <a:latin typeface="Arial" pitchFamily="34" charset="0"/>
                <a:ea typeface="Arial" pitchFamily="34" charset="-122"/>
                <a:cs typeface="Arial" pitchFamily="34" charset="-120"/>
              </a:rPr>
              <a:t>9</a:t>
            </a:r>
            <a:endParaRPr lang="en-US" sz="1467" dirty="0">
              <a:solidFill>
                <a:prstClr val="black"/>
              </a:solidFill>
              <a:latin typeface="Calibri" panose="020F0502020204030204"/>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Shape 0"/>
          <p:cNvSpPr/>
          <p:nvPr/>
        </p:nvSpPr>
        <p:spPr>
          <a:xfrm>
            <a:off x="1097280" y="1158240"/>
            <a:ext cx="9997440" cy="3718560"/>
          </a:xfrm>
          <a:prstGeom prst="roundRect">
            <a:avLst>
              <a:gd name="adj" fmla="val 4590"/>
            </a:avLst>
          </a:prstGeom>
          <a:solidFill>
            <a:srgbClr val="1E2761"/>
          </a:solidFill>
          <a:ln/>
          <a:effectLst>
            <a:outerShdw blurRad="88900" dist="38100" dir="5400000" algn="bl" rotWithShape="0">
              <a:srgbClr val="000000">
                <a:alpha val="18000"/>
              </a:srgbClr>
            </a:outerShdw>
          </a:effectLst>
        </p:spPr>
        <p:txBody>
          <a:bodyPr/>
          <a:lstStyle/>
          <a:p>
            <a:pPr defTabSz="1219170"/>
            <a:endParaRPr lang="fr-BE" sz="2400">
              <a:solidFill>
                <a:prstClr val="black"/>
              </a:solidFill>
              <a:latin typeface="Calibri" panose="020F0502020204030204"/>
            </a:endParaRPr>
          </a:p>
        </p:txBody>
      </p:sp>
      <p:sp>
        <p:nvSpPr>
          <p:cNvPr id="3" name="Text 1"/>
          <p:cNvSpPr/>
          <p:nvPr/>
        </p:nvSpPr>
        <p:spPr>
          <a:xfrm>
            <a:off x="1341120" y="1767840"/>
            <a:ext cx="9509760" cy="853440"/>
          </a:xfrm>
          <a:prstGeom prst="rect">
            <a:avLst/>
          </a:prstGeom>
          <a:noFill/>
          <a:ln/>
        </p:spPr>
        <p:txBody>
          <a:bodyPr wrap="square" lIns="0" tIns="0" rIns="0" bIns="0" rtlCol="0" anchor="ctr"/>
          <a:lstStyle/>
          <a:p>
            <a:pPr algn="ctr" defTabSz="1219170"/>
            <a:r>
              <a:rPr lang="en-US" sz="4000" b="1" dirty="0">
                <a:solidFill>
                  <a:srgbClr val="FFFFFF"/>
                </a:solidFill>
                <a:latin typeface="Arial" pitchFamily="34" charset="0"/>
                <a:ea typeface="Arial" pitchFamily="34" charset="-122"/>
                <a:cs typeface="Arial" pitchFamily="34" charset="-120"/>
              </a:rPr>
              <a:t>Merci de votre attention</a:t>
            </a:r>
            <a:endParaRPr lang="en-US" sz="4000" dirty="0">
              <a:solidFill>
                <a:prstClr val="black"/>
              </a:solidFill>
              <a:latin typeface="Calibri" panose="020F0502020204030204"/>
            </a:endParaRPr>
          </a:p>
        </p:txBody>
      </p:sp>
      <p:sp>
        <p:nvSpPr>
          <p:cNvPr id="4" name="Shape 2"/>
          <p:cNvSpPr/>
          <p:nvPr/>
        </p:nvSpPr>
        <p:spPr>
          <a:xfrm>
            <a:off x="5486400" y="2828544"/>
            <a:ext cx="1219200" cy="0"/>
          </a:xfrm>
          <a:prstGeom prst="line">
            <a:avLst/>
          </a:prstGeom>
          <a:noFill/>
          <a:ln w="28575">
            <a:solidFill>
              <a:srgbClr val="B08D2E"/>
            </a:solidFill>
            <a:prstDash val="solid"/>
          </a:ln>
        </p:spPr>
        <p:txBody>
          <a:bodyPr/>
          <a:lstStyle/>
          <a:p>
            <a:pPr defTabSz="1219170"/>
            <a:endParaRPr lang="fr-BE" sz="2400">
              <a:solidFill>
                <a:prstClr val="black"/>
              </a:solidFill>
              <a:latin typeface="Calibri" panose="020F0502020204030204"/>
            </a:endParaRPr>
          </a:p>
        </p:txBody>
      </p:sp>
      <p:sp>
        <p:nvSpPr>
          <p:cNvPr id="5" name="Text 3"/>
          <p:cNvSpPr/>
          <p:nvPr/>
        </p:nvSpPr>
        <p:spPr>
          <a:xfrm>
            <a:off x="1097280" y="3048000"/>
            <a:ext cx="9997440" cy="487680"/>
          </a:xfrm>
          <a:prstGeom prst="rect">
            <a:avLst/>
          </a:prstGeom>
          <a:noFill/>
          <a:ln/>
        </p:spPr>
        <p:txBody>
          <a:bodyPr wrap="square" lIns="0" tIns="0" rIns="0" bIns="0" rtlCol="0" anchor="ctr"/>
          <a:lstStyle/>
          <a:p>
            <a:pPr algn="ctr" defTabSz="1219170"/>
            <a:r>
              <a:rPr lang="en-US" sz="2133" b="1" dirty="0">
                <a:solidFill>
                  <a:srgbClr val="FFFFFF"/>
                </a:solidFill>
                <a:latin typeface="Arial" pitchFamily="34" charset="0"/>
                <a:ea typeface="Arial" pitchFamily="34" charset="-122"/>
                <a:cs typeface="Arial" pitchFamily="34" charset="-120"/>
              </a:rPr>
              <a:t>Jean-Baptiste Jusot</a:t>
            </a:r>
            <a:r>
              <a:rPr lang="en-US" sz="2133" dirty="0">
                <a:solidFill>
                  <a:srgbClr val="E3E6EF"/>
                </a:solidFill>
                <a:latin typeface="Arial" pitchFamily="34" charset="0"/>
                <a:ea typeface="Arial" pitchFamily="34" charset="-122"/>
                <a:cs typeface="Arial" pitchFamily="34" charset="-120"/>
              </a:rPr>
              <a:t>, avocat au Barreau de Lyon</a:t>
            </a:r>
            <a:endParaRPr lang="en-US" sz="2133" dirty="0">
              <a:solidFill>
                <a:prstClr val="black"/>
              </a:solidFill>
              <a:latin typeface="Calibri" panose="020F0502020204030204"/>
            </a:endParaRPr>
          </a:p>
        </p:txBody>
      </p:sp>
      <p:sp>
        <p:nvSpPr>
          <p:cNvPr id="6" name="Text 4"/>
          <p:cNvSpPr/>
          <p:nvPr/>
        </p:nvSpPr>
        <p:spPr>
          <a:xfrm>
            <a:off x="1097280" y="3657600"/>
            <a:ext cx="9997440" cy="487680"/>
          </a:xfrm>
          <a:prstGeom prst="rect">
            <a:avLst/>
          </a:prstGeom>
          <a:noFill/>
          <a:ln/>
        </p:spPr>
        <p:txBody>
          <a:bodyPr wrap="square" lIns="0" tIns="0" rIns="0" bIns="0" rtlCol="0" anchor="ctr"/>
          <a:lstStyle/>
          <a:p>
            <a:pPr algn="ctr" defTabSz="1219170"/>
            <a:r>
              <a:rPr lang="en-US" sz="1733" dirty="0">
                <a:solidFill>
                  <a:srgbClr val="E3E6EF"/>
                </a:solidFill>
                <a:latin typeface="Arial" pitchFamily="34" charset="0"/>
                <a:ea typeface="Arial" pitchFamily="34" charset="-122"/>
                <a:cs typeface="Arial" pitchFamily="34" charset="-120"/>
              </a:rPr>
              <a:t>jbjusot@convictio.fr   ·   CONVICTIO LEGAL   ·   Droit public &amp; affaires publiques</a:t>
            </a:r>
            <a:endParaRPr lang="en-US" sz="1733" dirty="0">
              <a:solidFill>
                <a:prstClr val="black"/>
              </a:solidFill>
              <a:latin typeface="Calibri" panose="020F0502020204030204"/>
            </a:endParaRPr>
          </a:p>
        </p:txBody>
      </p:sp>
      <p:sp>
        <p:nvSpPr>
          <p:cNvPr id="7" name="Shape 5"/>
          <p:cNvSpPr/>
          <p:nvPr/>
        </p:nvSpPr>
        <p:spPr>
          <a:xfrm>
            <a:off x="1645920" y="5218176"/>
            <a:ext cx="8900160" cy="1048512"/>
          </a:xfrm>
          <a:prstGeom prst="roundRect">
            <a:avLst>
              <a:gd name="adj" fmla="val 9302"/>
            </a:avLst>
          </a:prstGeom>
          <a:solidFill>
            <a:srgbClr val="FFFFFF"/>
          </a:solidFill>
          <a:ln/>
          <a:effectLst>
            <a:outerShdw blurRad="88900" dist="38100" dir="16200000" algn="bl" rotWithShape="0">
              <a:srgbClr val="000000">
                <a:alpha val="16000"/>
              </a:srgbClr>
            </a:outerShdw>
          </a:effectLst>
        </p:spPr>
        <p:txBody>
          <a:bodyPr/>
          <a:lstStyle/>
          <a:p>
            <a:pPr defTabSz="1219170"/>
            <a:endParaRPr lang="fr-BE" sz="2400">
              <a:solidFill>
                <a:prstClr val="black"/>
              </a:solidFill>
              <a:latin typeface="Calibri" panose="020F0502020204030204"/>
            </a:endParaRPr>
          </a:p>
        </p:txBody>
      </p:sp>
      <p:sp>
        <p:nvSpPr>
          <p:cNvPr id="8" name="Shape 6"/>
          <p:cNvSpPr/>
          <p:nvPr/>
        </p:nvSpPr>
        <p:spPr>
          <a:xfrm>
            <a:off x="1975104" y="5498592"/>
            <a:ext cx="487680" cy="487680"/>
          </a:xfrm>
          <a:prstGeom prst="ellipse">
            <a:avLst/>
          </a:prstGeom>
          <a:solidFill>
            <a:srgbClr val="F3F5FA"/>
          </a:solidFill>
          <a:ln/>
        </p:spPr>
        <p:txBody>
          <a:bodyPr/>
          <a:lstStyle/>
          <a:p>
            <a:pPr defTabSz="1219170"/>
            <a:endParaRPr lang="fr-BE" sz="2400">
              <a:solidFill>
                <a:prstClr val="black"/>
              </a:solidFill>
              <a:latin typeface="Calibri" panose="020F0502020204030204"/>
            </a:endParaRPr>
          </a:p>
        </p:txBody>
      </p:sp>
      <p:pic>
        <p:nvPicPr>
          <p:cNvPr id="9" name="Image 0" descr="preencoded.png"/>
          <p:cNvPicPr>
            <a:picLocks noChangeAspect="1"/>
          </p:cNvPicPr>
          <p:nvPr/>
        </p:nvPicPr>
        <p:blipFill>
          <a:blip r:embed="rId4"/>
          <a:stretch>
            <a:fillRect/>
          </a:stretch>
        </p:blipFill>
        <p:spPr>
          <a:xfrm>
            <a:off x="2106778" y="5630266"/>
            <a:ext cx="224333" cy="224333"/>
          </a:xfrm>
          <a:prstGeom prst="rect">
            <a:avLst/>
          </a:prstGeom>
        </p:spPr>
      </p:pic>
      <p:sp>
        <p:nvSpPr>
          <p:cNvPr id="10" name="Text 7"/>
          <p:cNvSpPr/>
          <p:nvPr/>
        </p:nvSpPr>
        <p:spPr>
          <a:xfrm>
            <a:off x="2682240" y="5218176"/>
            <a:ext cx="7620000" cy="1048512"/>
          </a:xfrm>
          <a:prstGeom prst="rect">
            <a:avLst/>
          </a:prstGeom>
          <a:noFill/>
          <a:ln/>
        </p:spPr>
        <p:txBody>
          <a:bodyPr wrap="square" lIns="0" tIns="0" rIns="0" bIns="0" rtlCol="0" anchor="ctr"/>
          <a:lstStyle/>
          <a:p>
            <a:pPr defTabSz="1219170">
              <a:lnSpc>
                <a:spcPct val="98000"/>
              </a:lnSpc>
            </a:pPr>
            <a:r>
              <a:rPr lang="en-US" sz="1667" b="1" i="1" dirty="0">
                <a:solidFill>
                  <a:srgbClr val="1E2761"/>
                </a:solidFill>
                <a:latin typeface="Arial" pitchFamily="34" charset="0"/>
                <a:ea typeface="Arial" pitchFamily="34" charset="-122"/>
                <a:cs typeface="Arial" pitchFamily="34" charset="-120"/>
              </a:rPr>
              <a:t>Représenter, au plus près de la décision, dans la transparence et au service du bien commun.</a:t>
            </a:r>
            <a:endParaRPr lang="en-US" sz="1667" dirty="0">
              <a:solidFill>
                <a:prstClr val="black"/>
              </a:solidFill>
              <a:latin typeface="Calibri" panose="020F0502020204030204"/>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13B7C7D6-D521-FC4F-EDCF-EFE71DCAFFF5}"/>
            </a:ext>
          </a:extLst>
        </p:cNvPr>
        <p:cNvGrpSpPr/>
        <p:nvPr/>
      </p:nvGrpSpPr>
      <p:grpSpPr>
        <a:xfrm>
          <a:off x="0" y="0"/>
          <a:ext cx="0" cy="0"/>
          <a:chOff x="0" y="0"/>
          <a:chExt cx="0" cy="0"/>
        </a:xfrm>
      </p:grpSpPr>
      <p:sp>
        <p:nvSpPr>
          <p:cNvPr id="2" name="Shape 0">
            <a:extLst>
              <a:ext uri="{FF2B5EF4-FFF2-40B4-BE49-F238E27FC236}">
                <a16:creationId xmlns:a16="http://schemas.microsoft.com/office/drawing/2014/main" id="{4788CA7D-92BB-6B61-07D4-931863B93E6F}"/>
              </a:ext>
            </a:extLst>
          </p:cNvPr>
          <p:cNvSpPr/>
          <p:nvPr/>
        </p:nvSpPr>
        <p:spPr>
          <a:xfrm>
            <a:off x="1097280" y="1645920"/>
            <a:ext cx="9997440" cy="3596640"/>
          </a:xfrm>
          <a:prstGeom prst="roundRect">
            <a:avLst>
              <a:gd name="adj" fmla="val 3390"/>
            </a:avLst>
          </a:prstGeom>
          <a:solidFill>
            <a:srgbClr val="1E2761"/>
          </a:solidFill>
          <a:ln/>
          <a:effectLst>
            <a:outerShdw blurRad="88900" dist="38100" dir="5400000" algn="bl" rotWithShape="0">
              <a:srgbClr val="000000">
                <a:alpha val="18000"/>
              </a:srgbClr>
            </a:outerShdw>
          </a:effectLst>
        </p:spPr>
        <p: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fr-FR" sz="2400" b="0" i="0" u="none" strike="noStrike" kern="1200" cap="none" spc="0" normalizeH="0" baseline="0" noProof="1">
              <a:ln>
                <a:noFill/>
              </a:ln>
              <a:solidFill>
                <a:prstClr val="black"/>
              </a:solidFill>
              <a:effectLst/>
              <a:uLnTx/>
              <a:uFillTx/>
              <a:latin typeface="Calibri" panose="020F0502020204030204"/>
              <a:ea typeface="+mn-ea"/>
              <a:cs typeface="+mn-cs"/>
            </a:endParaRPr>
          </a:p>
        </p:txBody>
      </p:sp>
      <p:sp>
        <p:nvSpPr>
          <p:cNvPr id="3" name="Text 1">
            <a:extLst>
              <a:ext uri="{FF2B5EF4-FFF2-40B4-BE49-F238E27FC236}">
                <a16:creationId xmlns:a16="http://schemas.microsoft.com/office/drawing/2014/main" id="{AE339C09-EA3D-F674-CB3A-582EEE92BBDC}"/>
              </a:ext>
            </a:extLst>
          </p:cNvPr>
          <p:cNvSpPr/>
          <p:nvPr/>
        </p:nvSpPr>
        <p:spPr>
          <a:xfrm>
            <a:off x="1463040" y="1975104"/>
            <a:ext cx="9265920" cy="853440"/>
          </a:xfrm>
          <a:prstGeom prst="rect">
            <a:avLst/>
          </a:prstGeom>
          <a:noFill/>
          <a:ln/>
        </p:spPr>
        <p:txBody>
          <a:bodyPr wrap="square" lIns="0" tIns="0" rIns="0" bIns="0" rtlCol="0" anchor="ct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fr-FR" sz="4267" b="1" i="0" u="none" strike="noStrike" kern="1200" cap="none" spc="0" normalizeH="0" baseline="0" noProof="1">
                <a:ln>
                  <a:noFill/>
                </a:ln>
                <a:solidFill>
                  <a:srgbClr val="FFFFFF"/>
                </a:solidFill>
                <a:effectLst/>
                <a:uLnTx/>
                <a:uFillTx/>
                <a:latin typeface="Arial" pitchFamily="34" charset="0"/>
                <a:ea typeface="Arial" pitchFamily="34" charset="-122"/>
                <a:cs typeface="Arial" pitchFamily="34" charset="-120"/>
              </a:rPr>
              <a:t>L'avocat en Affaires </a:t>
            </a:r>
            <a:r>
              <a:rPr lang="fr-FR" sz="4267" b="1" noProof="1">
                <a:solidFill>
                  <a:srgbClr val="FFFFFF"/>
                </a:solidFill>
                <a:latin typeface="Arial" pitchFamily="34" charset="0"/>
                <a:ea typeface="Arial" pitchFamily="34" charset="-122"/>
                <a:cs typeface="Arial" pitchFamily="34" charset="-120"/>
              </a:rPr>
              <a:t>P</a:t>
            </a:r>
            <a:r>
              <a:rPr kumimoji="0" lang="fr-FR" sz="4267" b="1" i="0" u="none" strike="noStrike" kern="1200" cap="none" spc="0" normalizeH="0" baseline="0" noProof="1">
                <a:ln>
                  <a:noFill/>
                </a:ln>
                <a:solidFill>
                  <a:srgbClr val="FFFFFF"/>
                </a:solidFill>
                <a:effectLst/>
                <a:uLnTx/>
                <a:uFillTx/>
                <a:latin typeface="Arial" pitchFamily="34" charset="0"/>
                <a:ea typeface="Arial" pitchFamily="34" charset="-122"/>
                <a:cs typeface="Arial" pitchFamily="34" charset="-120"/>
              </a:rPr>
              <a:t>ubliques</a:t>
            </a:r>
            <a:endParaRPr kumimoji="0" lang="fr-FR" sz="4267" b="0" i="0" u="none" strike="noStrike" kern="1200" cap="none" spc="0" normalizeH="0" baseline="0" noProof="1">
              <a:ln>
                <a:noFill/>
              </a:ln>
              <a:solidFill>
                <a:prstClr val="black"/>
              </a:solidFill>
              <a:effectLst/>
              <a:uLnTx/>
              <a:uFillTx/>
              <a:latin typeface="Calibri" panose="020F0502020204030204"/>
              <a:ea typeface="+mn-ea"/>
              <a:cs typeface="+mn-cs"/>
            </a:endParaRPr>
          </a:p>
        </p:txBody>
      </p:sp>
      <p:sp>
        <p:nvSpPr>
          <p:cNvPr id="4" name="Text 2">
            <a:extLst>
              <a:ext uri="{FF2B5EF4-FFF2-40B4-BE49-F238E27FC236}">
                <a16:creationId xmlns:a16="http://schemas.microsoft.com/office/drawing/2014/main" id="{A074974E-8FB6-5F3E-113E-F866FFC75B17}"/>
              </a:ext>
            </a:extLst>
          </p:cNvPr>
          <p:cNvSpPr/>
          <p:nvPr/>
        </p:nvSpPr>
        <p:spPr>
          <a:xfrm>
            <a:off x="1463040" y="2828544"/>
            <a:ext cx="9265920" cy="670560"/>
          </a:xfrm>
          <a:prstGeom prst="rect">
            <a:avLst/>
          </a:prstGeom>
          <a:noFill/>
          <a:ln/>
        </p:spPr>
        <p:txBody>
          <a:bodyPr wrap="square" lIns="0" tIns="0" rIns="0" bIns="0" rtlCol="0" anchor="ct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fr-FR" sz="2933" b="0" i="0" u="none" strike="noStrike" kern="1200" cap="none" spc="0" normalizeH="0" baseline="0" noProof="1">
                <a:ln>
                  <a:noFill/>
                </a:ln>
                <a:solidFill>
                  <a:srgbClr val="CADCFC"/>
                </a:solidFill>
                <a:effectLst/>
                <a:uLnTx/>
                <a:uFillTx/>
                <a:latin typeface="Arial" pitchFamily="34" charset="0"/>
                <a:ea typeface="Arial" pitchFamily="34" charset="-122"/>
                <a:cs typeface="Arial" pitchFamily="34" charset="-120"/>
              </a:rPr>
              <a:t>le lobbying auprès des institutions européennes</a:t>
            </a:r>
            <a:endParaRPr kumimoji="0" lang="fr-FR" sz="2933" b="0" i="0" u="none" strike="noStrike" kern="1200" cap="none" spc="0" normalizeH="0" baseline="0" noProof="1">
              <a:ln>
                <a:noFill/>
              </a:ln>
              <a:solidFill>
                <a:prstClr val="black"/>
              </a:solidFill>
              <a:effectLst/>
              <a:uLnTx/>
              <a:uFillTx/>
              <a:latin typeface="Calibri" panose="020F0502020204030204"/>
              <a:ea typeface="+mn-ea"/>
              <a:cs typeface="+mn-cs"/>
            </a:endParaRPr>
          </a:p>
        </p:txBody>
      </p:sp>
      <p:sp>
        <p:nvSpPr>
          <p:cNvPr id="5" name="Shape 3">
            <a:extLst>
              <a:ext uri="{FF2B5EF4-FFF2-40B4-BE49-F238E27FC236}">
                <a16:creationId xmlns:a16="http://schemas.microsoft.com/office/drawing/2014/main" id="{B0AA949A-EF0A-8288-E6FF-3815B6E82060}"/>
              </a:ext>
            </a:extLst>
          </p:cNvPr>
          <p:cNvSpPr/>
          <p:nvPr/>
        </p:nvSpPr>
        <p:spPr>
          <a:xfrm>
            <a:off x="5242560" y="3730752"/>
            <a:ext cx="1706880" cy="0"/>
          </a:xfrm>
          <a:prstGeom prst="line">
            <a:avLst/>
          </a:prstGeom>
          <a:noFill/>
          <a:ln w="19050">
            <a:solidFill>
              <a:srgbClr val="B08D2E"/>
            </a:solidFill>
            <a:prstDash val="solid"/>
          </a:ln>
        </p:spPr>
        <p: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fr-FR" sz="2400" b="0" i="0" u="none" strike="noStrike" kern="1200" cap="none" spc="0" normalizeH="0" baseline="0" noProof="1">
              <a:ln>
                <a:noFill/>
              </a:ln>
              <a:solidFill>
                <a:prstClr val="black"/>
              </a:solidFill>
              <a:effectLst/>
              <a:uLnTx/>
              <a:uFillTx/>
              <a:latin typeface="Calibri" panose="020F0502020204030204"/>
              <a:ea typeface="+mn-ea"/>
              <a:cs typeface="+mn-cs"/>
            </a:endParaRPr>
          </a:p>
        </p:txBody>
      </p:sp>
      <p:sp>
        <p:nvSpPr>
          <p:cNvPr id="6" name="Text 4">
            <a:extLst>
              <a:ext uri="{FF2B5EF4-FFF2-40B4-BE49-F238E27FC236}">
                <a16:creationId xmlns:a16="http://schemas.microsoft.com/office/drawing/2014/main" id="{895107E0-729F-783A-76DB-D8D080DCFF32}"/>
              </a:ext>
            </a:extLst>
          </p:cNvPr>
          <p:cNvSpPr/>
          <p:nvPr/>
        </p:nvSpPr>
        <p:spPr>
          <a:xfrm>
            <a:off x="1706880" y="3901440"/>
            <a:ext cx="8778240" cy="975360"/>
          </a:xfrm>
          <a:prstGeom prst="rect">
            <a:avLst/>
          </a:prstGeom>
          <a:noFill/>
          <a:ln/>
        </p:spPr>
        <p:txBody>
          <a:bodyPr wrap="square" lIns="0" tIns="0" rIns="0" bIns="0" rtlCol="0" anchor="ct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fr-FR" sz="1867" b="0" i="1" u="none" strike="noStrike" kern="1200" cap="none" spc="0" normalizeH="0" baseline="0" noProof="1">
                <a:ln>
                  <a:noFill/>
                </a:ln>
                <a:solidFill>
                  <a:srgbClr val="CADCFC"/>
                </a:solidFill>
                <a:effectLst/>
                <a:uLnTx/>
                <a:uFillTx/>
                <a:latin typeface="Arial" pitchFamily="34" charset="0"/>
                <a:ea typeface="Arial" pitchFamily="34" charset="-122"/>
                <a:cs typeface="Arial" pitchFamily="34" charset="-120"/>
              </a:rPr>
              <a:t>Procédures, interlocuteurs, acteurs et réglementation</a:t>
            </a:r>
            <a:endParaRPr kumimoji="0" lang="fr-FR" sz="1867" b="0" i="0" u="none" strike="noStrike" kern="1200" cap="none" spc="0" normalizeH="0" baseline="0" noProof="1">
              <a:ln>
                <a:noFill/>
              </a:ln>
              <a:solidFill>
                <a:prstClr val="black"/>
              </a:solidFill>
              <a:effectLst/>
              <a:uLnTx/>
              <a:uFillTx/>
              <a:latin typeface="Calibri" panose="020F0502020204030204"/>
              <a:ea typeface="+mn-ea"/>
              <a:cs typeface="+mn-cs"/>
            </a:endParaRPr>
          </a:p>
          <a:p>
            <a:pPr marL="0" marR="0" lvl="0" indent="0" algn="ctr" defTabSz="1219170" rtl="0" eaLnBrk="1" fontAlgn="auto" latinLnBrk="0" hangingPunct="1">
              <a:lnSpc>
                <a:spcPct val="100000"/>
              </a:lnSpc>
              <a:spcBef>
                <a:spcPts val="0"/>
              </a:spcBef>
              <a:spcAft>
                <a:spcPts val="0"/>
              </a:spcAft>
              <a:buClrTx/>
              <a:buSzTx/>
              <a:buFontTx/>
              <a:buNone/>
              <a:tabLst/>
              <a:defRPr/>
            </a:pPr>
            <a:r>
              <a:rPr kumimoji="0" lang="fr-FR" sz="1867" b="0" i="1" u="none" strike="noStrike" kern="1200" cap="none" spc="0" normalizeH="0" baseline="0" noProof="1">
                <a:ln>
                  <a:noFill/>
                </a:ln>
                <a:solidFill>
                  <a:srgbClr val="CADCFC"/>
                </a:solidFill>
                <a:effectLst/>
                <a:uLnTx/>
                <a:uFillTx/>
                <a:latin typeface="Arial" pitchFamily="34" charset="0"/>
                <a:ea typeface="Arial" pitchFamily="34" charset="-122"/>
                <a:cs typeface="Arial" pitchFamily="34" charset="-120"/>
              </a:rPr>
              <a:t>de la représentation d'intérêts</a:t>
            </a:r>
            <a:endParaRPr kumimoji="0" lang="fr-FR" sz="1867" b="0" i="0" u="none" strike="noStrike" kern="1200" cap="none" spc="0" normalizeH="0" baseline="0" noProof="1">
              <a:ln>
                <a:noFill/>
              </a:ln>
              <a:solidFill>
                <a:prstClr val="black"/>
              </a:solidFill>
              <a:effectLst/>
              <a:uLnTx/>
              <a:uFillTx/>
              <a:latin typeface="Calibri" panose="020F0502020204030204"/>
              <a:ea typeface="+mn-ea"/>
              <a:cs typeface="+mn-cs"/>
            </a:endParaRPr>
          </a:p>
        </p:txBody>
      </p:sp>
      <p:sp>
        <p:nvSpPr>
          <p:cNvPr id="7" name="Text 5">
            <a:extLst>
              <a:ext uri="{FF2B5EF4-FFF2-40B4-BE49-F238E27FC236}">
                <a16:creationId xmlns:a16="http://schemas.microsoft.com/office/drawing/2014/main" id="{A283FB58-16DA-F68F-70BD-2C604130F20E}"/>
              </a:ext>
            </a:extLst>
          </p:cNvPr>
          <p:cNvSpPr/>
          <p:nvPr/>
        </p:nvSpPr>
        <p:spPr>
          <a:xfrm>
            <a:off x="1219200" y="5486400"/>
            <a:ext cx="9753600" cy="487680"/>
          </a:xfrm>
          <a:prstGeom prst="rect">
            <a:avLst/>
          </a:prstGeom>
          <a:noFill/>
          <a:ln/>
        </p:spPr>
        <p:txBody>
          <a:bodyPr wrap="square" lIns="0" tIns="0" rIns="0" bIns="0" rtlCol="0" anchor="ct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fr-FR" sz="1867" b="1" i="0" u="none" strike="noStrike" kern="1200" cap="none" spc="0" normalizeH="0" baseline="0" noProof="1">
                <a:ln>
                  <a:noFill/>
                </a:ln>
                <a:solidFill>
                  <a:srgbClr val="FFFFFF"/>
                </a:solidFill>
                <a:effectLst/>
                <a:uLnTx/>
                <a:uFillTx/>
                <a:latin typeface="Arial" pitchFamily="34" charset="0"/>
                <a:ea typeface="Arial" pitchFamily="34" charset="-122"/>
                <a:cs typeface="Arial" pitchFamily="34" charset="-120"/>
              </a:rPr>
              <a:t>Benjamin de Vanssay, Cabinet SAMMAN</a:t>
            </a:r>
            <a:endParaRPr kumimoji="0" lang="fr-FR" sz="1867" b="0" i="0" u="none" strike="noStrike" kern="1200" cap="none" spc="0" normalizeH="0" baseline="0" noProof="1">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7104561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2434750D-79E1-B1B5-3D2B-082536A50E48}"/>
            </a:ext>
          </a:extLst>
        </p:cNvPr>
        <p:cNvGrpSpPr/>
        <p:nvPr/>
      </p:nvGrpSpPr>
      <p:grpSpPr>
        <a:xfrm>
          <a:off x="0" y="0"/>
          <a:ext cx="0" cy="0"/>
          <a:chOff x="0" y="0"/>
          <a:chExt cx="0" cy="0"/>
        </a:xfrm>
      </p:grpSpPr>
      <p:sp>
        <p:nvSpPr>
          <p:cNvPr id="2" name="Text 0">
            <a:extLst>
              <a:ext uri="{FF2B5EF4-FFF2-40B4-BE49-F238E27FC236}">
                <a16:creationId xmlns:a16="http://schemas.microsoft.com/office/drawing/2014/main" id="{7A28882A-E627-5D9C-BD39-ECF7A8577DA3}"/>
              </a:ext>
            </a:extLst>
          </p:cNvPr>
          <p:cNvSpPr/>
          <p:nvPr/>
        </p:nvSpPr>
        <p:spPr>
          <a:xfrm>
            <a:off x="670560" y="365760"/>
            <a:ext cx="10972800" cy="365760"/>
          </a:xfrm>
          <a:prstGeom prst="rect">
            <a:avLst/>
          </a:prstGeom>
          <a:noFill/>
          <a:ln/>
        </p:spPr>
        <p:txBody>
          <a:bodyPr wrap="square" lIns="0" tIns="0" rIns="0" bIns="0"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fr-FR" sz="1467" b="1" i="0" u="none" strike="noStrike" kern="0" cap="none" spc="267" normalizeH="0" baseline="0" noProof="1">
                <a:ln>
                  <a:noFill/>
                </a:ln>
                <a:solidFill>
                  <a:srgbClr val="B08D2E"/>
                </a:solidFill>
                <a:effectLst/>
                <a:uLnTx/>
                <a:uFillTx/>
                <a:latin typeface="Arial" pitchFamily="34" charset="0"/>
                <a:ea typeface="Arial" pitchFamily="34" charset="-122"/>
                <a:cs typeface="Arial" pitchFamily="34" charset="-120"/>
              </a:rPr>
              <a:t>FEUILLE DE ROUTE</a:t>
            </a:r>
            <a:endParaRPr kumimoji="0" lang="fr-FR" sz="1467" b="0" i="0" u="none" strike="noStrike" kern="1200" cap="none" spc="0" normalizeH="0" baseline="0" noProof="1">
              <a:ln>
                <a:noFill/>
              </a:ln>
              <a:solidFill>
                <a:prstClr val="black"/>
              </a:solidFill>
              <a:effectLst/>
              <a:uLnTx/>
              <a:uFillTx/>
              <a:latin typeface="Calibri" panose="020F0502020204030204"/>
              <a:ea typeface="+mn-ea"/>
              <a:cs typeface="+mn-cs"/>
            </a:endParaRPr>
          </a:p>
        </p:txBody>
      </p:sp>
      <p:sp>
        <p:nvSpPr>
          <p:cNvPr id="3" name="Text 1">
            <a:extLst>
              <a:ext uri="{FF2B5EF4-FFF2-40B4-BE49-F238E27FC236}">
                <a16:creationId xmlns:a16="http://schemas.microsoft.com/office/drawing/2014/main" id="{F3876B2E-21DF-AC39-FEB0-A3926A8922EC}"/>
              </a:ext>
            </a:extLst>
          </p:cNvPr>
          <p:cNvSpPr/>
          <p:nvPr/>
        </p:nvSpPr>
        <p:spPr>
          <a:xfrm>
            <a:off x="670560" y="707136"/>
            <a:ext cx="11216640" cy="1097280"/>
          </a:xfrm>
          <a:prstGeom prst="rect">
            <a:avLst/>
          </a:prstGeom>
          <a:noFill/>
          <a:ln/>
        </p:spPr>
        <p:txBody>
          <a:bodyPr wrap="square" lIns="0" tIns="0" rIns="0" bIns="0" rtlCol="0" anchor="t"/>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fr-FR" sz="3333" b="1" i="0" u="none" strike="noStrike" kern="1200" cap="none" spc="0" normalizeH="0" baseline="0" noProof="1">
                <a:ln>
                  <a:noFill/>
                </a:ln>
                <a:solidFill>
                  <a:srgbClr val="FFFFFF"/>
                </a:solidFill>
                <a:effectLst/>
                <a:uLnTx/>
                <a:uFillTx/>
                <a:latin typeface="Arial" pitchFamily="34" charset="0"/>
                <a:ea typeface="Arial" pitchFamily="34" charset="-122"/>
                <a:cs typeface="Arial" pitchFamily="34" charset="-120"/>
              </a:rPr>
              <a:t>Plan de l'intervention</a:t>
            </a:r>
            <a:endParaRPr kumimoji="0" lang="fr-FR" sz="3333" b="0" i="0" u="none" strike="noStrike" kern="1200" cap="none" spc="0" normalizeH="0" baseline="0" noProof="1">
              <a:ln>
                <a:noFill/>
              </a:ln>
              <a:solidFill>
                <a:prstClr val="black"/>
              </a:solidFill>
              <a:effectLst/>
              <a:uLnTx/>
              <a:uFillTx/>
              <a:latin typeface="Calibri" panose="020F0502020204030204"/>
              <a:ea typeface="+mn-ea"/>
              <a:cs typeface="+mn-cs"/>
            </a:endParaRPr>
          </a:p>
        </p:txBody>
      </p:sp>
      <p:sp>
        <p:nvSpPr>
          <p:cNvPr id="4" name="Shape 2">
            <a:extLst>
              <a:ext uri="{FF2B5EF4-FFF2-40B4-BE49-F238E27FC236}">
                <a16:creationId xmlns:a16="http://schemas.microsoft.com/office/drawing/2014/main" id="{74500F10-65C3-E909-6670-E090E6005E27}"/>
              </a:ext>
            </a:extLst>
          </p:cNvPr>
          <p:cNvSpPr/>
          <p:nvPr/>
        </p:nvSpPr>
        <p:spPr>
          <a:xfrm>
            <a:off x="3393135" y="1729798"/>
            <a:ext cx="5303520" cy="1121664"/>
          </a:xfrm>
          <a:prstGeom prst="roundRect">
            <a:avLst>
              <a:gd name="adj" fmla="val 7609"/>
            </a:avLst>
          </a:prstGeom>
          <a:solidFill>
            <a:srgbClr val="FFFFFF"/>
          </a:solidFill>
          <a:ln w="12700">
            <a:solidFill>
              <a:srgbClr val="E3E6EF"/>
            </a:solidFill>
            <a:prstDash val="solid"/>
          </a:ln>
          <a:effectLst>
            <a:outerShdw blurRad="88900" dist="38100" dir="5400000" algn="bl" rotWithShape="0">
              <a:srgbClr val="000000">
                <a:alpha val="18000"/>
              </a:srgbClr>
            </a:outerShdw>
          </a:effectLst>
        </p:spPr>
        <p: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fr-FR" sz="2400" b="0" i="0" u="none" strike="noStrike" kern="1200" cap="none" spc="0" normalizeH="0" baseline="0" noProof="1">
              <a:ln>
                <a:noFill/>
              </a:ln>
              <a:solidFill>
                <a:prstClr val="black"/>
              </a:solidFill>
              <a:effectLst/>
              <a:uLnTx/>
              <a:uFillTx/>
              <a:latin typeface="Calibri" panose="020F0502020204030204"/>
              <a:ea typeface="+mn-ea"/>
              <a:cs typeface="+mn-cs"/>
            </a:endParaRPr>
          </a:p>
        </p:txBody>
      </p:sp>
      <p:sp>
        <p:nvSpPr>
          <p:cNvPr id="5" name="Shape 3">
            <a:extLst>
              <a:ext uri="{FF2B5EF4-FFF2-40B4-BE49-F238E27FC236}">
                <a16:creationId xmlns:a16="http://schemas.microsoft.com/office/drawing/2014/main" id="{AC0AEB9D-C54B-1185-A084-7CA79FC6311C}"/>
              </a:ext>
            </a:extLst>
          </p:cNvPr>
          <p:cNvSpPr/>
          <p:nvPr/>
        </p:nvSpPr>
        <p:spPr>
          <a:xfrm>
            <a:off x="3612591" y="1949254"/>
            <a:ext cx="682752" cy="682752"/>
          </a:xfrm>
          <a:prstGeom prst="ellipse">
            <a:avLst/>
          </a:prstGeom>
          <a:solidFill>
            <a:srgbClr val="1E2761"/>
          </a:solidFill>
          <a:ln/>
        </p:spPr>
        <p: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fr-FR" sz="2400" b="0" i="0" u="none" strike="noStrike" kern="1200" cap="none" spc="0" normalizeH="0" baseline="0" noProof="1">
              <a:ln>
                <a:noFill/>
              </a:ln>
              <a:solidFill>
                <a:prstClr val="black"/>
              </a:solidFill>
              <a:effectLst/>
              <a:uLnTx/>
              <a:uFillTx/>
              <a:latin typeface="Calibri" panose="020F0502020204030204"/>
              <a:ea typeface="+mn-ea"/>
              <a:cs typeface="+mn-cs"/>
            </a:endParaRPr>
          </a:p>
        </p:txBody>
      </p:sp>
      <p:sp>
        <p:nvSpPr>
          <p:cNvPr id="6" name="Text 4">
            <a:extLst>
              <a:ext uri="{FF2B5EF4-FFF2-40B4-BE49-F238E27FC236}">
                <a16:creationId xmlns:a16="http://schemas.microsoft.com/office/drawing/2014/main" id="{D228A00F-3E3F-B28A-F119-28E5F009354E}"/>
              </a:ext>
            </a:extLst>
          </p:cNvPr>
          <p:cNvSpPr/>
          <p:nvPr/>
        </p:nvSpPr>
        <p:spPr>
          <a:xfrm>
            <a:off x="3612591" y="1949254"/>
            <a:ext cx="682752" cy="682752"/>
          </a:xfrm>
          <a:prstGeom prst="rect">
            <a:avLst/>
          </a:prstGeom>
          <a:noFill/>
          <a:ln/>
        </p:spPr>
        <p:txBody>
          <a:bodyPr wrap="square" lIns="0" tIns="0" rIns="0" bIns="0" rtlCol="0" anchor="ct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fr-FR" sz="2267" b="1" i="0" u="none" strike="noStrike" kern="1200" cap="none" spc="0" normalizeH="0" baseline="0" noProof="1">
                <a:ln>
                  <a:noFill/>
                </a:ln>
                <a:solidFill>
                  <a:srgbClr val="FFFFFF"/>
                </a:solidFill>
                <a:effectLst/>
                <a:uLnTx/>
                <a:uFillTx/>
                <a:latin typeface="Arial" pitchFamily="34" charset="0"/>
                <a:ea typeface="Arial" pitchFamily="34" charset="-122"/>
                <a:cs typeface="Arial" pitchFamily="34" charset="-120"/>
              </a:rPr>
              <a:t>I</a:t>
            </a:r>
            <a:endParaRPr kumimoji="0" lang="fr-FR" sz="2267" b="0" i="0" u="none" strike="noStrike" kern="1200" cap="none" spc="0" normalizeH="0" baseline="0" noProof="1">
              <a:ln>
                <a:noFill/>
              </a:ln>
              <a:solidFill>
                <a:prstClr val="black"/>
              </a:solidFill>
              <a:effectLst/>
              <a:uLnTx/>
              <a:uFillTx/>
              <a:latin typeface="Calibri" panose="020F0502020204030204"/>
              <a:ea typeface="+mn-ea"/>
              <a:cs typeface="+mn-cs"/>
            </a:endParaRPr>
          </a:p>
        </p:txBody>
      </p:sp>
      <p:sp>
        <p:nvSpPr>
          <p:cNvPr id="7" name="Text 5">
            <a:extLst>
              <a:ext uri="{FF2B5EF4-FFF2-40B4-BE49-F238E27FC236}">
                <a16:creationId xmlns:a16="http://schemas.microsoft.com/office/drawing/2014/main" id="{98CCB892-17B0-4C14-F0F8-CA408B825FDA}"/>
              </a:ext>
            </a:extLst>
          </p:cNvPr>
          <p:cNvSpPr/>
          <p:nvPr/>
        </p:nvSpPr>
        <p:spPr>
          <a:xfrm>
            <a:off x="4490415" y="1729798"/>
            <a:ext cx="4023360" cy="1121664"/>
          </a:xfrm>
          <a:prstGeom prst="rect">
            <a:avLst/>
          </a:prstGeom>
          <a:noFill/>
          <a:ln/>
        </p:spPr>
        <p:txBody>
          <a:bodyPr wrap="square" lIns="0" tIns="0" rIns="0" bIns="0"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fr-FR" sz="1667" b="0" i="0" u="none" strike="noStrike" kern="1200" cap="none" spc="0" normalizeH="0" baseline="0" noProof="1">
                <a:ln>
                  <a:noFill/>
                </a:ln>
                <a:solidFill>
                  <a:srgbClr val="1F2733"/>
                </a:solidFill>
                <a:effectLst/>
                <a:uLnTx/>
                <a:uFillTx/>
                <a:latin typeface="Arial" pitchFamily="34" charset="0"/>
                <a:ea typeface="Arial" pitchFamily="34" charset="-122"/>
                <a:cs typeface="Arial" pitchFamily="34" charset="-120"/>
              </a:rPr>
              <a:t>Introduction : L’importance de faire des affaires publiques à Bruxelles  </a:t>
            </a:r>
            <a:endParaRPr kumimoji="0" lang="fr-FR" sz="1667" b="0" i="0" u="none" strike="noStrike" kern="1200" cap="none" spc="0" normalizeH="0" baseline="0" noProof="1">
              <a:ln>
                <a:noFill/>
              </a:ln>
              <a:solidFill>
                <a:prstClr val="black"/>
              </a:solidFill>
              <a:effectLst/>
              <a:uLnTx/>
              <a:uFillTx/>
              <a:latin typeface="Calibri" panose="020F0502020204030204"/>
              <a:ea typeface="+mn-ea"/>
              <a:cs typeface="+mn-cs"/>
            </a:endParaRPr>
          </a:p>
        </p:txBody>
      </p:sp>
      <p:sp>
        <p:nvSpPr>
          <p:cNvPr id="8" name="Shape 6">
            <a:extLst>
              <a:ext uri="{FF2B5EF4-FFF2-40B4-BE49-F238E27FC236}">
                <a16:creationId xmlns:a16="http://schemas.microsoft.com/office/drawing/2014/main" id="{D8AADD25-6A94-D014-E7EA-EAA996A55BAB}"/>
              </a:ext>
            </a:extLst>
          </p:cNvPr>
          <p:cNvSpPr/>
          <p:nvPr/>
        </p:nvSpPr>
        <p:spPr>
          <a:xfrm>
            <a:off x="3393135" y="2997766"/>
            <a:ext cx="5303520" cy="1121664"/>
          </a:xfrm>
          <a:prstGeom prst="roundRect">
            <a:avLst>
              <a:gd name="adj" fmla="val 7609"/>
            </a:avLst>
          </a:prstGeom>
          <a:solidFill>
            <a:srgbClr val="FFFFFF"/>
          </a:solidFill>
          <a:ln w="12700">
            <a:solidFill>
              <a:srgbClr val="E3E6EF"/>
            </a:solidFill>
            <a:prstDash val="solid"/>
          </a:ln>
          <a:effectLst>
            <a:outerShdw blurRad="88900" dist="38100" dir="5400000" algn="bl" rotWithShape="0">
              <a:srgbClr val="000000">
                <a:alpha val="18000"/>
              </a:srgbClr>
            </a:outerShdw>
          </a:effectLst>
        </p:spPr>
        <p: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fr-FR" sz="2400" b="0" i="0" u="none" strike="noStrike" kern="1200" cap="none" spc="0" normalizeH="0" baseline="0" noProof="1">
              <a:ln>
                <a:noFill/>
              </a:ln>
              <a:solidFill>
                <a:prstClr val="black"/>
              </a:solidFill>
              <a:effectLst/>
              <a:uLnTx/>
              <a:uFillTx/>
              <a:latin typeface="Calibri" panose="020F0502020204030204"/>
              <a:ea typeface="+mn-ea"/>
              <a:cs typeface="+mn-cs"/>
            </a:endParaRPr>
          </a:p>
        </p:txBody>
      </p:sp>
      <p:sp>
        <p:nvSpPr>
          <p:cNvPr id="9" name="Shape 7">
            <a:extLst>
              <a:ext uri="{FF2B5EF4-FFF2-40B4-BE49-F238E27FC236}">
                <a16:creationId xmlns:a16="http://schemas.microsoft.com/office/drawing/2014/main" id="{E820FCCA-A076-7970-376E-2628896DEB71}"/>
              </a:ext>
            </a:extLst>
          </p:cNvPr>
          <p:cNvSpPr/>
          <p:nvPr/>
        </p:nvSpPr>
        <p:spPr>
          <a:xfrm>
            <a:off x="3612591" y="3217222"/>
            <a:ext cx="682752" cy="682752"/>
          </a:xfrm>
          <a:prstGeom prst="ellipse">
            <a:avLst/>
          </a:prstGeom>
          <a:solidFill>
            <a:srgbClr val="1E2761"/>
          </a:solidFill>
          <a:ln/>
        </p:spPr>
        <p: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fr-FR" sz="2400" b="0" i="0" u="none" strike="noStrike" kern="1200" cap="none" spc="0" normalizeH="0" baseline="0" noProof="1">
              <a:ln>
                <a:noFill/>
              </a:ln>
              <a:solidFill>
                <a:prstClr val="black"/>
              </a:solidFill>
              <a:effectLst/>
              <a:uLnTx/>
              <a:uFillTx/>
              <a:latin typeface="Calibri" panose="020F0502020204030204"/>
              <a:ea typeface="+mn-ea"/>
              <a:cs typeface="+mn-cs"/>
            </a:endParaRPr>
          </a:p>
        </p:txBody>
      </p:sp>
      <p:sp>
        <p:nvSpPr>
          <p:cNvPr id="10" name="Text 8">
            <a:extLst>
              <a:ext uri="{FF2B5EF4-FFF2-40B4-BE49-F238E27FC236}">
                <a16:creationId xmlns:a16="http://schemas.microsoft.com/office/drawing/2014/main" id="{DB10A80D-58F6-3D96-7F4A-01325D9C1574}"/>
              </a:ext>
            </a:extLst>
          </p:cNvPr>
          <p:cNvSpPr/>
          <p:nvPr/>
        </p:nvSpPr>
        <p:spPr>
          <a:xfrm>
            <a:off x="3612591" y="3217222"/>
            <a:ext cx="682752" cy="682752"/>
          </a:xfrm>
          <a:prstGeom prst="rect">
            <a:avLst/>
          </a:prstGeom>
          <a:noFill/>
          <a:ln/>
        </p:spPr>
        <p:txBody>
          <a:bodyPr wrap="square" lIns="0" tIns="0" rIns="0" bIns="0" rtlCol="0" anchor="ct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fr-FR" sz="2267" b="1" i="0" u="none" strike="noStrike" kern="1200" cap="none" spc="0" normalizeH="0" baseline="0" noProof="1">
                <a:ln>
                  <a:noFill/>
                </a:ln>
                <a:solidFill>
                  <a:srgbClr val="FFFFFF"/>
                </a:solidFill>
                <a:effectLst/>
                <a:uLnTx/>
                <a:uFillTx/>
                <a:latin typeface="Arial" pitchFamily="34" charset="0"/>
                <a:ea typeface="Arial" pitchFamily="34" charset="-122"/>
                <a:cs typeface="Arial" pitchFamily="34" charset="-120"/>
              </a:rPr>
              <a:t>II</a:t>
            </a:r>
            <a:endParaRPr kumimoji="0" lang="fr-FR" sz="2267" b="0" i="0" u="none" strike="noStrike" kern="1200" cap="none" spc="0" normalizeH="0" baseline="0" noProof="1">
              <a:ln>
                <a:noFill/>
              </a:ln>
              <a:solidFill>
                <a:prstClr val="black"/>
              </a:solidFill>
              <a:effectLst/>
              <a:uLnTx/>
              <a:uFillTx/>
              <a:latin typeface="Calibri" panose="020F0502020204030204"/>
              <a:ea typeface="+mn-ea"/>
              <a:cs typeface="+mn-cs"/>
            </a:endParaRPr>
          </a:p>
        </p:txBody>
      </p:sp>
      <p:sp>
        <p:nvSpPr>
          <p:cNvPr id="11" name="Text 9">
            <a:extLst>
              <a:ext uri="{FF2B5EF4-FFF2-40B4-BE49-F238E27FC236}">
                <a16:creationId xmlns:a16="http://schemas.microsoft.com/office/drawing/2014/main" id="{2424C71A-5671-655D-D77F-798C76DA2D96}"/>
              </a:ext>
            </a:extLst>
          </p:cNvPr>
          <p:cNvSpPr/>
          <p:nvPr/>
        </p:nvSpPr>
        <p:spPr>
          <a:xfrm>
            <a:off x="4490415" y="2997766"/>
            <a:ext cx="4023360" cy="1121664"/>
          </a:xfrm>
          <a:prstGeom prst="rect">
            <a:avLst/>
          </a:prstGeom>
          <a:noFill/>
          <a:ln/>
        </p:spPr>
        <p:txBody>
          <a:bodyPr wrap="square" lIns="0" tIns="0" rIns="0" bIns="0"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fr-FR" sz="1667" b="0" i="0" u="none" strike="noStrike" kern="1200" cap="none" spc="0" normalizeH="0" baseline="0" noProof="1">
                <a:ln>
                  <a:noFill/>
                </a:ln>
                <a:solidFill>
                  <a:srgbClr val="1F2733"/>
                </a:solidFill>
                <a:effectLst/>
                <a:uLnTx/>
                <a:uFillTx/>
                <a:latin typeface="Arial" pitchFamily="34" charset="0"/>
                <a:ea typeface="Arial" pitchFamily="34" charset="-122"/>
                <a:cs typeface="Arial" pitchFamily="34" charset="-120"/>
              </a:rPr>
              <a:t>Les spécificités des affaires publiques à Bruxelles </a:t>
            </a:r>
            <a:endParaRPr kumimoji="0" lang="fr-FR" sz="1667" b="0" i="0" u="none" strike="noStrike" kern="1200" cap="none" spc="0" normalizeH="0" baseline="0" noProof="1">
              <a:ln>
                <a:noFill/>
              </a:ln>
              <a:solidFill>
                <a:prstClr val="black"/>
              </a:solidFill>
              <a:effectLst/>
              <a:uLnTx/>
              <a:uFillTx/>
              <a:latin typeface="Calibri" panose="020F0502020204030204"/>
              <a:ea typeface="+mn-ea"/>
              <a:cs typeface="+mn-cs"/>
            </a:endParaRPr>
          </a:p>
        </p:txBody>
      </p:sp>
      <p:sp>
        <p:nvSpPr>
          <p:cNvPr id="16" name="Shape 14">
            <a:extLst>
              <a:ext uri="{FF2B5EF4-FFF2-40B4-BE49-F238E27FC236}">
                <a16:creationId xmlns:a16="http://schemas.microsoft.com/office/drawing/2014/main" id="{8974D64A-7906-B732-7019-5689DECAFC61}"/>
              </a:ext>
            </a:extLst>
          </p:cNvPr>
          <p:cNvSpPr/>
          <p:nvPr/>
        </p:nvSpPr>
        <p:spPr>
          <a:xfrm>
            <a:off x="3393135" y="4265734"/>
            <a:ext cx="5303520" cy="1121664"/>
          </a:xfrm>
          <a:prstGeom prst="roundRect">
            <a:avLst>
              <a:gd name="adj" fmla="val 7609"/>
            </a:avLst>
          </a:prstGeom>
          <a:solidFill>
            <a:srgbClr val="FFFFFF"/>
          </a:solidFill>
          <a:ln w="12700">
            <a:solidFill>
              <a:srgbClr val="E3E6EF"/>
            </a:solidFill>
            <a:prstDash val="solid"/>
          </a:ln>
          <a:effectLst>
            <a:outerShdw blurRad="88900" dist="38100" dir="5400000" algn="bl" rotWithShape="0">
              <a:srgbClr val="000000">
                <a:alpha val="18000"/>
              </a:srgbClr>
            </a:outerShdw>
          </a:effectLst>
        </p:spPr>
        <p: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fr-FR" sz="2400" b="0" i="0" u="none" strike="noStrike" kern="1200" cap="none" spc="0" normalizeH="0" baseline="0" noProof="1">
              <a:ln>
                <a:noFill/>
              </a:ln>
              <a:solidFill>
                <a:prstClr val="black"/>
              </a:solidFill>
              <a:effectLst/>
              <a:uLnTx/>
              <a:uFillTx/>
              <a:latin typeface="Calibri" panose="020F0502020204030204"/>
              <a:ea typeface="+mn-ea"/>
              <a:cs typeface="+mn-cs"/>
            </a:endParaRPr>
          </a:p>
        </p:txBody>
      </p:sp>
      <p:sp>
        <p:nvSpPr>
          <p:cNvPr id="17" name="Shape 15">
            <a:extLst>
              <a:ext uri="{FF2B5EF4-FFF2-40B4-BE49-F238E27FC236}">
                <a16:creationId xmlns:a16="http://schemas.microsoft.com/office/drawing/2014/main" id="{E2732510-F0DD-D74F-7F35-8869BB24DB31}"/>
              </a:ext>
            </a:extLst>
          </p:cNvPr>
          <p:cNvSpPr/>
          <p:nvPr/>
        </p:nvSpPr>
        <p:spPr>
          <a:xfrm>
            <a:off x="3612591" y="4485190"/>
            <a:ext cx="682752" cy="682752"/>
          </a:xfrm>
          <a:prstGeom prst="ellipse">
            <a:avLst/>
          </a:prstGeom>
          <a:solidFill>
            <a:srgbClr val="1E2761"/>
          </a:solidFill>
          <a:ln/>
        </p:spPr>
        <p: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fr-FR" sz="2400" b="0" i="0" u="none" strike="noStrike" kern="1200" cap="none" spc="0" normalizeH="0" baseline="0" noProof="1">
              <a:ln>
                <a:noFill/>
              </a:ln>
              <a:solidFill>
                <a:prstClr val="black"/>
              </a:solidFill>
              <a:effectLst/>
              <a:uLnTx/>
              <a:uFillTx/>
              <a:latin typeface="Calibri" panose="020F0502020204030204"/>
              <a:ea typeface="+mn-ea"/>
              <a:cs typeface="+mn-cs"/>
            </a:endParaRPr>
          </a:p>
        </p:txBody>
      </p:sp>
      <p:sp>
        <p:nvSpPr>
          <p:cNvPr id="18" name="Text 16">
            <a:extLst>
              <a:ext uri="{FF2B5EF4-FFF2-40B4-BE49-F238E27FC236}">
                <a16:creationId xmlns:a16="http://schemas.microsoft.com/office/drawing/2014/main" id="{8525734F-23DE-0BC6-ABE3-EF3BF68354D6}"/>
              </a:ext>
            </a:extLst>
          </p:cNvPr>
          <p:cNvSpPr/>
          <p:nvPr/>
        </p:nvSpPr>
        <p:spPr>
          <a:xfrm>
            <a:off x="3612591" y="4485190"/>
            <a:ext cx="682752" cy="682752"/>
          </a:xfrm>
          <a:prstGeom prst="rect">
            <a:avLst/>
          </a:prstGeom>
          <a:noFill/>
          <a:ln/>
        </p:spPr>
        <p:txBody>
          <a:bodyPr wrap="square" lIns="0" tIns="0" rIns="0" bIns="0" rtlCol="0" anchor="ct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fr-FR" sz="2267" b="1" i="0" u="none" strike="noStrike" kern="1200" cap="none" spc="0" normalizeH="0" baseline="0" noProof="1">
                <a:ln>
                  <a:noFill/>
                </a:ln>
                <a:solidFill>
                  <a:srgbClr val="FFFFFF"/>
                </a:solidFill>
                <a:effectLst/>
                <a:uLnTx/>
                <a:uFillTx/>
                <a:latin typeface="Arial" pitchFamily="34" charset="0"/>
                <a:ea typeface="Arial" pitchFamily="34" charset="-122"/>
                <a:cs typeface="Arial" pitchFamily="34" charset="-120"/>
              </a:rPr>
              <a:t>III</a:t>
            </a:r>
            <a:endParaRPr kumimoji="0" lang="fr-FR" sz="2267" b="0" i="0" u="none" strike="noStrike" kern="1200" cap="none" spc="0" normalizeH="0" baseline="0" noProof="1">
              <a:ln>
                <a:noFill/>
              </a:ln>
              <a:solidFill>
                <a:prstClr val="black"/>
              </a:solidFill>
              <a:effectLst/>
              <a:uLnTx/>
              <a:uFillTx/>
              <a:latin typeface="Calibri" panose="020F0502020204030204"/>
              <a:ea typeface="+mn-ea"/>
              <a:cs typeface="+mn-cs"/>
            </a:endParaRPr>
          </a:p>
        </p:txBody>
      </p:sp>
      <p:sp>
        <p:nvSpPr>
          <p:cNvPr id="19" name="Text 17">
            <a:extLst>
              <a:ext uri="{FF2B5EF4-FFF2-40B4-BE49-F238E27FC236}">
                <a16:creationId xmlns:a16="http://schemas.microsoft.com/office/drawing/2014/main" id="{46C4B874-9E58-C7E9-929E-0E0CF542E92E}"/>
              </a:ext>
            </a:extLst>
          </p:cNvPr>
          <p:cNvSpPr/>
          <p:nvPr/>
        </p:nvSpPr>
        <p:spPr>
          <a:xfrm>
            <a:off x="4490415" y="4265734"/>
            <a:ext cx="4023360" cy="1121664"/>
          </a:xfrm>
          <a:prstGeom prst="rect">
            <a:avLst/>
          </a:prstGeom>
          <a:noFill/>
          <a:ln/>
        </p:spPr>
        <p:txBody>
          <a:bodyPr wrap="square" lIns="0" tIns="0" rIns="0" bIns="0"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fr-FR" sz="1667" b="0" i="0" u="none" strike="noStrike" kern="1200" cap="none" spc="0" normalizeH="0" baseline="0" noProof="1">
                <a:ln>
                  <a:noFill/>
                </a:ln>
                <a:solidFill>
                  <a:srgbClr val="1F2733"/>
                </a:solidFill>
                <a:effectLst/>
                <a:uLnTx/>
                <a:uFillTx/>
                <a:latin typeface="Arial" pitchFamily="34" charset="0"/>
                <a:ea typeface="Arial" pitchFamily="34" charset="-122"/>
                <a:cs typeface="Arial" pitchFamily="34" charset="-120"/>
              </a:rPr>
              <a:t>Les règles de transparences européennes </a:t>
            </a:r>
            <a:endParaRPr kumimoji="0" lang="fr-FR" sz="1667" b="0" i="0" u="none" strike="noStrike" kern="1200" cap="none" spc="0" normalizeH="0" baseline="0" noProof="1">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721694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670560" y="365760"/>
            <a:ext cx="10972800" cy="365760"/>
          </a:xfrm>
          <a:prstGeom prst="rect">
            <a:avLst/>
          </a:prstGeom>
          <a:noFill/>
          <a:ln/>
        </p:spPr>
        <p:txBody>
          <a:bodyPr wrap="square" lIns="0" tIns="0" rIns="0" bIns="0" rtlCol="0" anchor="ctr"/>
          <a:lstStyle/>
          <a:p>
            <a:pPr defTabSz="1219170"/>
            <a:r>
              <a:rPr lang="fr-FR" sz="1467" b="1" kern="0" spc="267" noProof="1">
                <a:solidFill>
                  <a:srgbClr val="B08D2E"/>
                </a:solidFill>
                <a:latin typeface="Arial" pitchFamily="34" charset="0"/>
                <a:ea typeface="Arial" pitchFamily="34" charset="-122"/>
                <a:cs typeface="Arial" pitchFamily="34" charset="-120"/>
              </a:rPr>
              <a:t>PRÉSENTATION DE L'ASSOCIATION</a:t>
            </a:r>
            <a:endParaRPr lang="fr-FR" sz="1467" noProof="1">
              <a:solidFill>
                <a:prstClr val="black"/>
              </a:solidFill>
              <a:latin typeface="Calibri" panose="020F0502020204030204"/>
            </a:endParaRPr>
          </a:p>
        </p:txBody>
      </p:sp>
      <p:sp>
        <p:nvSpPr>
          <p:cNvPr id="3" name="Text 1"/>
          <p:cNvSpPr/>
          <p:nvPr/>
        </p:nvSpPr>
        <p:spPr>
          <a:xfrm>
            <a:off x="670560" y="707136"/>
            <a:ext cx="11216640" cy="1097280"/>
          </a:xfrm>
          <a:prstGeom prst="rect">
            <a:avLst/>
          </a:prstGeom>
          <a:noFill/>
          <a:ln/>
        </p:spPr>
        <p:txBody>
          <a:bodyPr wrap="square" lIns="0" tIns="0" rIns="0" bIns="0" rtlCol="0" anchor="t"/>
          <a:lstStyle/>
          <a:p>
            <a:pPr defTabSz="1219170"/>
            <a:r>
              <a:rPr lang="fr-FR" sz="3333" b="1" noProof="1">
                <a:solidFill>
                  <a:srgbClr val="FFFFFF"/>
                </a:solidFill>
                <a:latin typeface="Arial" pitchFamily="34" charset="0"/>
                <a:ea typeface="Arial" pitchFamily="34" charset="-122"/>
                <a:cs typeface="Arial" pitchFamily="34" charset="-120"/>
              </a:rPr>
              <a:t>Une association active, au contact des décideurs</a:t>
            </a:r>
            <a:endParaRPr lang="fr-FR" sz="3333" noProof="1">
              <a:solidFill>
                <a:prstClr val="black"/>
              </a:solidFill>
              <a:latin typeface="Calibri" panose="020F0502020204030204"/>
            </a:endParaRPr>
          </a:p>
        </p:txBody>
      </p:sp>
      <p:sp>
        <p:nvSpPr>
          <p:cNvPr id="4" name="Text 2"/>
          <p:cNvSpPr/>
          <p:nvPr/>
        </p:nvSpPr>
        <p:spPr>
          <a:xfrm>
            <a:off x="11399520" y="6315456"/>
            <a:ext cx="487680" cy="365760"/>
          </a:xfrm>
          <a:prstGeom prst="rect">
            <a:avLst/>
          </a:prstGeom>
          <a:noFill/>
          <a:ln/>
        </p:spPr>
        <p:txBody>
          <a:bodyPr wrap="square" lIns="0" tIns="0" rIns="0" bIns="0" rtlCol="0" anchor="ctr"/>
          <a:lstStyle/>
          <a:p>
            <a:pPr algn="r" defTabSz="1219170"/>
            <a:r>
              <a:rPr lang="fr-FR" sz="1333" noProof="1">
                <a:solidFill>
                  <a:srgbClr val="CADCFC"/>
                </a:solidFill>
                <a:latin typeface="Arial" pitchFamily="34" charset="0"/>
                <a:ea typeface="Arial" pitchFamily="34" charset="-122"/>
                <a:cs typeface="Arial" pitchFamily="34" charset="-120"/>
              </a:rPr>
              <a:t> </a:t>
            </a:r>
            <a:endParaRPr lang="fr-FR" sz="1333" noProof="1">
              <a:solidFill>
                <a:prstClr val="black"/>
              </a:solidFill>
              <a:latin typeface="Calibri" panose="020F0502020204030204"/>
            </a:endParaRPr>
          </a:p>
        </p:txBody>
      </p:sp>
      <p:sp>
        <p:nvSpPr>
          <p:cNvPr id="5" name="Shape 3"/>
          <p:cNvSpPr/>
          <p:nvPr/>
        </p:nvSpPr>
        <p:spPr>
          <a:xfrm>
            <a:off x="670560" y="2170176"/>
            <a:ext cx="5303520" cy="1889760"/>
          </a:xfrm>
          <a:prstGeom prst="roundRect">
            <a:avLst>
              <a:gd name="adj" fmla="val 4516"/>
            </a:avLst>
          </a:prstGeom>
          <a:solidFill>
            <a:srgbClr val="FFFFFF"/>
          </a:solidFill>
          <a:ln w="12700">
            <a:solidFill>
              <a:srgbClr val="E3E6EF"/>
            </a:solidFill>
            <a:prstDash val="solid"/>
          </a:ln>
          <a:effectLst>
            <a:outerShdw blurRad="88900" dist="38100" dir="5400000" algn="bl" rotWithShape="0">
              <a:srgbClr val="000000">
                <a:alpha val="18000"/>
              </a:srgbClr>
            </a:outerShdw>
          </a:effectLst>
        </p:spPr>
        <p:txBody>
          <a:bodyPr/>
          <a:lstStyle/>
          <a:p>
            <a:pPr defTabSz="1219170"/>
            <a:endParaRPr lang="fr-FR" sz="2400" noProof="1">
              <a:solidFill>
                <a:prstClr val="black"/>
              </a:solidFill>
              <a:latin typeface="Calibri" panose="020F0502020204030204"/>
            </a:endParaRPr>
          </a:p>
        </p:txBody>
      </p:sp>
      <p:sp>
        <p:nvSpPr>
          <p:cNvPr id="6" name="Shape 4"/>
          <p:cNvSpPr/>
          <p:nvPr/>
        </p:nvSpPr>
        <p:spPr>
          <a:xfrm>
            <a:off x="938784" y="2414016"/>
            <a:ext cx="609600" cy="609600"/>
          </a:xfrm>
          <a:prstGeom prst="ellipse">
            <a:avLst/>
          </a:prstGeom>
          <a:solidFill>
            <a:srgbClr val="1E2761"/>
          </a:solidFill>
          <a:ln/>
        </p:spPr>
        <p:txBody>
          <a:bodyPr/>
          <a:lstStyle/>
          <a:p>
            <a:pPr defTabSz="1219170"/>
            <a:endParaRPr lang="fr-FR" sz="2400" noProof="1">
              <a:solidFill>
                <a:prstClr val="black"/>
              </a:solidFill>
              <a:latin typeface="Calibri" panose="020F0502020204030204"/>
            </a:endParaRPr>
          </a:p>
        </p:txBody>
      </p:sp>
      <p:pic>
        <p:nvPicPr>
          <p:cNvPr id="7" name="Image 0" descr="preencoded.png"/>
          <p:cNvPicPr>
            <a:picLocks noChangeAspect="1"/>
          </p:cNvPicPr>
          <p:nvPr/>
        </p:nvPicPr>
        <p:blipFill>
          <a:blip r:embed="rId3"/>
          <a:stretch>
            <a:fillRect/>
          </a:stretch>
        </p:blipFill>
        <p:spPr>
          <a:xfrm>
            <a:off x="1097280" y="2572512"/>
            <a:ext cx="292608" cy="292608"/>
          </a:xfrm>
          <a:prstGeom prst="rect">
            <a:avLst/>
          </a:prstGeom>
        </p:spPr>
      </p:pic>
      <p:sp>
        <p:nvSpPr>
          <p:cNvPr id="8" name="Text 5"/>
          <p:cNvSpPr/>
          <p:nvPr/>
        </p:nvSpPr>
        <p:spPr>
          <a:xfrm>
            <a:off x="1767840" y="2414016"/>
            <a:ext cx="3962400" cy="609600"/>
          </a:xfrm>
          <a:prstGeom prst="rect">
            <a:avLst/>
          </a:prstGeom>
          <a:noFill/>
          <a:ln/>
        </p:spPr>
        <p:txBody>
          <a:bodyPr wrap="square" lIns="0" tIns="0" rIns="0" bIns="0" rtlCol="0" anchor="ctr"/>
          <a:lstStyle/>
          <a:p>
            <a:pPr defTabSz="1219170"/>
            <a:r>
              <a:rPr lang="fr-FR" b="1" noProof="1">
                <a:solidFill>
                  <a:srgbClr val="1E2761"/>
                </a:solidFill>
                <a:latin typeface="Arial" pitchFamily="34" charset="0"/>
                <a:ea typeface="Arial" pitchFamily="34" charset="-122"/>
                <a:cs typeface="Arial" pitchFamily="34" charset="-120"/>
              </a:rPr>
              <a:t>Le bureau</a:t>
            </a:r>
            <a:endParaRPr lang="fr-FR" noProof="1">
              <a:solidFill>
                <a:prstClr val="black"/>
              </a:solidFill>
              <a:latin typeface="Calibri" panose="020F0502020204030204"/>
            </a:endParaRPr>
          </a:p>
        </p:txBody>
      </p:sp>
      <p:sp>
        <p:nvSpPr>
          <p:cNvPr id="9" name="Text 6"/>
          <p:cNvSpPr/>
          <p:nvPr/>
        </p:nvSpPr>
        <p:spPr>
          <a:xfrm>
            <a:off x="1011936" y="3096768"/>
            <a:ext cx="4669536" cy="877824"/>
          </a:xfrm>
          <a:prstGeom prst="rect">
            <a:avLst/>
          </a:prstGeom>
          <a:noFill/>
          <a:ln/>
        </p:spPr>
        <p:txBody>
          <a:bodyPr wrap="square" lIns="0" tIns="0" rIns="0" bIns="0" rtlCol="0" anchor="t"/>
          <a:lstStyle/>
          <a:p>
            <a:pPr defTabSz="1219170"/>
            <a:r>
              <a:rPr lang="fr-FR" sz="1400" noProof="1">
                <a:solidFill>
                  <a:srgbClr val="5A6472"/>
                </a:solidFill>
                <a:latin typeface="Arial" pitchFamily="34" charset="0"/>
                <a:ea typeface="Arial" pitchFamily="34" charset="-122"/>
                <a:cs typeface="Arial" pitchFamily="34" charset="-120"/>
              </a:rPr>
              <a:t>Thaima Samman, présidente · Franck Boulin, secrétaire · Claire Pinson-Bessonnet, trésorière.</a:t>
            </a:r>
            <a:endParaRPr lang="fr-FR" sz="1400" noProof="1">
              <a:solidFill>
                <a:prstClr val="black"/>
              </a:solidFill>
              <a:latin typeface="Calibri" panose="020F0502020204030204"/>
            </a:endParaRPr>
          </a:p>
        </p:txBody>
      </p:sp>
      <p:sp>
        <p:nvSpPr>
          <p:cNvPr id="10" name="Shape 7"/>
          <p:cNvSpPr/>
          <p:nvPr/>
        </p:nvSpPr>
        <p:spPr>
          <a:xfrm>
            <a:off x="6217920" y="2170176"/>
            <a:ext cx="5303520" cy="1889760"/>
          </a:xfrm>
          <a:prstGeom prst="roundRect">
            <a:avLst>
              <a:gd name="adj" fmla="val 4516"/>
            </a:avLst>
          </a:prstGeom>
          <a:solidFill>
            <a:srgbClr val="FFFFFF"/>
          </a:solidFill>
          <a:ln w="12700">
            <a:solidFill>
              <a:srgbClr val="E3E6EF"/>
            </a:solidFill>
            <a:prstDash val="solid"/>
          </a:ln>
          <a:effectLst>
            <a:outerShdw blurRad="88900" dist="38100" dir="5400000" algn="bl" rotWithShape="0">
              <a:srgbClr val="000000">
                <a:alpha val="18000"/>
              </a:srgbClr>
            </a:outerShdw>
          </a:effectLst>
        </p:spPr>
        <p:txBody>
          <a:bodyPr/>
          <a:lstStyle/>
          <a:p>
            <a:pPr defTabSz="1219170"/>
            <a:endParaRPr lang="fr-FR" sz="2400" noProof="1">
              <a:solidFill>
                <a:prstClr val="black"/>
              </a:solidFill>
              <a:latin typeface="Calibri" panose="020F0502020204030204"/>
            </a:endParaRPr>
          </a:p>
        </p:txBody>
      </p:sp>
      <p:sp>
        <p:nvSpPr>
          <p:cNvPr id="11" name="Shape 8"/>
          <p:cNvSpPr/>
          <p:nvPr/>
        </p:nvSpPr>
        <p:spPr>
          <a:xfrm>
            <a:off x="6486144" y="2414016"/>
            <a:ext cx="609600" cy="609600"/>
          </a:xfrm>
          <a:prstGeom prst="ellipse">
            <a:avLst/>
          </a:prstGeom>
          <a:solidFill>
            <a:srgbClr val="1E2761"/>
          </a:solidFill>
          <a:ln/>
        </p:spPr>
        <p:txBody>
          <a:bodyPr/>
          <a:lstStyle/>
          <a:p>
            <a:pPr defTabSz="1219170"/>
            <a:endParaRPr lang="fr-FR" sz="2400" noProof="1">
              <a:solidFill>
                <a:prstClr val="black"/>
              </a:solidFill>
              <a:latin typeface="Calibri" panose="020F0502020204030204"/>
            </a:endParaRPr>
          </a:p>
        </p:txBody>
      </p:sp>
      <p:pic>
        <p:nvPicPr>
          <p:cNvPr id="12" name="Image 1" descr="preencoded.png"/>
          <p:cNvPicPr>
            <a:picLocks noChangeAspect="1"/>
          </p:cNvPicPr>
          <p:nvPr/>
        </p:nvPicPr>
        <p:blipFill>
          <a:blip r:embed="rId4"/>
          <a:stretch>
            <a:fillRect/>
          </a:stretch>
        </p:blipFill>
        <p:spPr>
          <a:xfrm>
            <a:off x="6644640" y="2572512"/>
            <a:ext cx="292608" cy="292608"/>
          </a:xfrm>
          <a:prstGeom prst="rect">
            <a:avLst/>
          </a:prstGeom>
        </p:spPr>
      </p:pic>
      <p:sp>
        <p:nvSpPr>
          <p:cNvPr id="13" name="Text 9"/>
          <p:cNvSpPr/>
          <p:nvPr/>
        </p:nvSpPr>
        <p:spPr>
          <a:xfrm>
            <a:off x="7315200" y="2414016"/>
            <a:ext cx="3962400" cy="609600"/>
          </a:xfrm>
          <a:prstGeom prst="rect">
            <a:avLst/>
          </a:prstGeom>
          <a:noFill/>
          <a:ln/>
        </p:spPr>
        <p:txBody>
          <a:bodyPr wrap="square" lIns="0" tIns="0" rIns="0" bIns="0" rtlCol="0" anchor="ctr"/>
          <a:lstStyle/>
          <a:p>
            <a:pPr defTabSz="1219170"/>
            <a:r>
              <a:rPr lang="fr-FR" b="1" noProof="1">
                <a:solidFill>
                  <a:srgbClr val="1E2761"/>
                </a:solidFill>
                <a:latin typeface="Arial" pitchFamily="34" charset="0"/>
                <a:ea typeface="Arial" pitchFamily="34" charset="-122"/>
                <a:cs typeface="Arial" pitchFamily="34" charset="-120"/>
              </a:rPr>
              <a:t>Rencontres institutionnelles</a:t>
            </a:r>
            <a:endParaRPr lang="fr-FR" noProof="1">
              <a:solidFill>
                <a:prstClr val="black"/>
              </a:solidFill>
              <a:latin typeface="Calibri" panose="020F0502020204030204"/>
            </a:endParaRPr>
          </a:p>
        </p:txBody>
      </p:sp>
      <p:sp>
        <p:nvSpPr>
          <p:cNvPr id="14" name="Text 10"/>
          <p:cNvSpPr/>
          <p:nvPr/>
        </p:nvSpPr>
        <p:spPr>
          <a:xfrm>
            <a:off x="6559296" y="3096768"/>
            <a:ext cx="4669536" cy="877824"/>
          </a:xfrm>
          <a:prstGeom prst="rect">
            <a:avLst/>
          </a:prstGeom>
          <a:noFill/>
          <a:ln/>
        </p:spPr>
        <p:txBody>
          <a:bodyPr wrap="square" lIns="0" tIns="0" rIns="0" bIns="0" rtlCol="0" anchor="t"/>
          <a:lstStyle/>
          <a:p>
            <a:pPr defTabSz="1219170"/>
            <a:r>
              <a:rPr lang="fr-FR" sz="1400" noProof="1">
                <a:solidFill>
                  <a:srgbClr val="5A6472"/>
                </a:solidFill>
                <a:latin typeface="Arial" pitchFamily="34" charset="0"/>
                <a:ea typeface="Arial" pitchFamily="34" charset="-122"/>
                <a:cs typeface="Arial" pitchFamily="34" charset="-120"/>
              </a:rPr>
              <a:t>N. Moutchou (VP Assemblée nationale), J.-N. Buffet (Sénat), S. Houlié, M. Ferracci, J. Terlier, C. Imart (Parlement européen).</a:t>
            </a:r>
            <a:endParaRPr lang="fr-FR" sz="1400" noProof="1">
              <a:solidFill>
                <a:prstClr val="black"/>
              </a:solidFill>
              <a:latin typeface="Calibri" panose="020F0502020204030204"/>
            </a:endParaRPr>
          </a:p>
        </p:txBody>
      </p:sp>
      <p:sp>
        <p:nvSpPr>
          <p:cNvPr id="15" name="Shape 11"/>
          <p:cNvSpPr/>
          <p:nvPr/>
        </p:nvSpPr>
        <p:spPr>
          <a:xfrm>
            <a:off x="670560" y="4303776"/>
            <a:ext cx="5303520" cy="1889760"/>
          </a:xfrm>
          <a:prstGeom prst="roundRect">
            <a:avLst>
              <a:gd name="adj" fmla="val 4516"/>
            </a:avLst>
          </a:prstGeom>
          <a:solidFill>
            <a:srgbClr val="FFFFFF"/>
          </a:solidFill>
          <a:ln w="12700">
            <a:solidFill>
              <a:srgbClr val="E3E6EF"/>
            </a:solidFill>
            <a:prstDash val="solid"/>
          </a:ln>
          <a:effectLst>
            <a:outerShdw blurRad="88900" dist="38100" dir="5400000" algn="bl" rotWithShape="0">
              <a:srgbClr val="000000">
                <a:alpha val="18000"/>
              </a:srgbClr>
            </a:outerShdw>
          </a:effectLst>
        </p:spPr>
        <p:txBody>
          <a:bodyPr/>
          <a:lstStyle/>
          <a:p>
            <a:pPr defTabSz="1219170"/>
            <a:endParaRPr lang="fr-FR" sz="2400" noProof="1">
              <a:solidFill>
                <a:prstClr val="black"/>
              </a:solidFill>
              <a:latin typeface="Calibri" panose="020F0502020204030204"/>
            </a:endParaRPr>
          </a:p>
        </p:txBody>
      </p:sp>
      <p:sp>
        <p:nvSpPr>
          <p:cNvPr id="16" name="Shape 12"/>
          <p:cNvSpPr/>
          <p:nvPr/>
        </p:nvSpPr>
        <p:spPr>
          <a:xfrm>
            <a:off x="938784" y="4547616"/>
            <a:ext cx="609600" cy="609600"/>
          </a:xfrm>
          <a:prstGeom prst="ellipse">
            <a:avLst/>
          </a:prstGeom>
          <a:solidFill>
            <a:srgbClr val="1E2761"/>
          </a:solidFill>
          <a:ln/>
        </p:spPr>
        <p:txBody>
          <a:bodyPr/>
          <a:lstStyle/>
          <a:p>
            <a:pPr defTabSz="1219170"/>
            <a:endParaRPr lang="fr-FR" sz="2400" noProof="1">
              <a:solidFill>
                <a:prstClr val="black"/>
              </a:solidFill>
              <a:latin typeface="Calibri" panose="020F0502020204030204"/>
            </a:endParaRPr>
          </a:p>
        </p:txBody>
      </p:sp>
      <p:pic>
        <p:nvPicPr>
          <p:cNvPr id="17" name="Image 2" descr="preencoded.png"/>
          <p:cNvPicPr>
            <a:picLocks noChangeAspect="1"/>
          </p:cNvPicPr>
          <p:nvPr/>
        </p:nvPicPr>
        <p:blipFill>
          <a:blip r:embed="rId5"/>
          <a:stretch>
            <a:fillRect/>
          </a:stretch>
        </p:blipFill>
        <p:spPr>
          <a:xfrm>
            <a:off x="1097280" y="4706112"/>
            <a:ext cx="292608" cy="292608"/>
          </a:xfrm>
          <a:prstGeom prst="rect">
            <a:avLst/>
          </a:prstGeom>
        </p:spPr>
      </p:pic>
      <p:sp>
        <p:nvSpPr>
          <p:cNvPr id="18" name="Text 13"/>
          <p:cNvSpPr/>
          <p:nvPr/>
        </p:nvSpPr>
        <p:spPr>
          <a:xfrm>
            <a:off x="1767840" y="4547616"/>
            <a:ext cx="3962400" cy="609600"/>
          </a:xfrm>
          <a:prstGeom prst="rect">
            <a:avLst/>
          </a:prstGeom>
          <a:noFill/>
          <a:ln/>
        </p:spPr>
        <p:txBody>
          <a:bodyPr wrap="square" lIns="0" tIns="0" rIns="0" bIns="0" rtlCol="0" anchor="ctr"/>
          <a:lstStyle/>
          <a:p>
            <a:pPr defTabSz="1219170"/>
            <a:r>
              <a:rPr lang="fr-FR" b="1" noProof="1">
                <a:solidFill>
                  <a:srgbClr val="1E2761"/>
                </a:solidFill>
                <a:latin typeface="Arial" pitchFamily="34" charset="0"/>
                <a:ea typeface="Arial" pitchFamily="34" charset="-122"/>
                <a:cs typeface="Arial" pitchFamily="34" charset="-120"/>
              </a:rPr>
              <a:t>Guide pratique RGPD (2024)</a:t>
            </a:r>
            <a:endParaRPr lang="fr-FR" noProof="1">
              <a:solidFill>
                <a:prstClr val="black"/>
              </a:solidFill>
              <a:latin typeface="Calibri" panose="020F0502020204030204"/>
            </a:endParaRPr>
          </a:p>
        </p:txBody>
      </p:sp>
      <p:sp>
        <p:nvSpPr>
          <p:cNvPr id="19" name="Text 14"/>
          <p:cNvSpPr/>
          <p:nvPr/>
        </p:nvSpPr>
        <p:spPr>
          <a:xfrm>
            <a:off x="1011936" y="5230368"/>
            <a:ext cx="4669536" cy="877824"/>
          </a:xfrm>
          <a:prstGeom prst="rect">
            <a:avLst/>
          </a:prstGeom>
          <a:noFill/>
          <a:ln/>
        </p:spPr>
        <p:txBody>
          <a:bodyPr wrap="square" lIns="0" tIns="0" rIns="0" bIns="0" rtlCol="0" anchor="t"/>
          <a:lstStyle/>
          <a:p>
            <a:pPr defTabSz="1219170"/>
            <a:r>
              <a:rPr lang="fr-FR" sz="1400" noProof="1">
                <a:solidFill>
                  <a:srgbClr val="5A6472"/>
                </a:solidFill>
                <a:latin typeface="Arial" pitchFamily="34" charset="0"/>
                <a:ea typeface="Arial" pitchFamily="34" charset="-122"/>
                <a:cs typeface="Arial" pitchFamily="34" charset="-120"/>
              </a:rPr>
              <a:t>Co-rédigé avec la CNIL, aux côtés de l'AFCL, l'APAP et du SCRP : « le RGPD appliqué aux métiers des affaires publiques ».</a:t>
            </a:r>
            <a:endParaRPr lang="fr-FR" sz="1400" noProof="1">
              <a:solidFill>
                <a:prstClr val="black"/>
              </a:solidFill>
              <a:latin typeface="Calibri" panose="020F0502020204030204"/>
            </a:endParaRPr>
          </a:p>
        </p:txBody>
      </p:sp>
      <p:sp>
        <p:nvSpPr>
          <p:cNvPr id="20" name="Shape 15"/>
          <p:cNvSpPr/>
          <p:nvPr/>
        </p:nvSpPr>
        <p:spPr>
          <a:xfrm>
            <a:off x="6217920" y="4303776"/>
            <a:ext cx="5303520" cy="1889760"/>
          </a:xfrm>
          <a:prstGeom prst="roundRect">
            <a:avLst>
              <a:gd name="adj" fmla="val 4516"/>
            </a:avLst>
          </a:prstGeom>
          <a:solidFill>
            <a:srgbClr val="FFFFFF"/>
          </a:solidFill>
          <a:ln w="12700">
            <a:solidFill>
              <a:srgbClr val="E3E6EF"/>
            </a:solidFill>
            <a:prstDash val="solid"/>
          </a:ln>
          <a:effectLst>
            <a:outerShdw blurRad="88900" dist="38100" dir="5400000" algn="bl" rotWithShape="0">
              <a:srgbClr val="000000">
                <a:alpha val="18000"/>
              </a:srgbClr>
            </a:outerShdw>
          </a:effectLst>
        </p:spPr>
        <p:txBody>
          <a:bodyPr/>
          <a:lstStyle/>
          <a:p>
            <a:pPr defTabSz="1219170"/>
            <a:endParaRPr lang="fr-FR" sz="2400" noProof="1">
              <a:solidFill>
                <a:prstClr val="black"/>
              </a:solidFill>
              <a:latin typeface="Calibri" panose="020F0502020204030204"/>
            </a:endParaRPr>
          </a:p>
        </p:txBody>
      </p:sp>
      <p:sp>
        <p:nvSpPr>
          <p:cNvPr id="21" name="Shape 16"/>
          <p:cNvSpPr/>
          <p:nvPr/>
        </p:nvSpPr>
        <p:spPr>
          <a:xfrm>
            <a:off x="6486144" y="4547616"/>
            <a:ext cx="609600" cy="609600"/>
          </a:xfrm>
          <a:prstGeom prst="ellipse">
            <a:avLst/>
          </a:prstGeom>
          <a:solidFill>
            <a:srgbClr val="1E2761"/>
          </a:solidFill>
          <a:ln/>
        </p:spPr>
        <p:txBody>
          <a:bodyPr/>
          <a:lstStyle/>
          <a:p>
            <a:pPr defTabSz="1219170"/>
            <a:endParaRPr lang="fr-FR" sz="2400" noProof="1">
              <a:solidFill>
                <a:prstClr val="black"/>
              </a:solidFill>
              <a:latin typeface="Calibri" panose="020F0502020204030204"/>
            </a:endParaRPr>
          </a:p>
        </p:txBody>
      </p:sp>
      <p:pic>
        <p:nvPicPr>
          <p:cNvPr id="22" name="Image 3" descr="preencoded.png"/>
          <p:cNvPicPr>
            <a:picLocks noChangeAspect="1"/>
          </p:cNvPicPr>
          <p:nvPr/>
        </p:nvPicPr>
        <p:blipFill>
          <a:blip r:embed="rId6"/>
          <a:stretch>
            <a:fillRect/>
          </a:stretch>
        </p:blipFill>
        <p:spPr>
          <a:xfrm>
            <a:off x="6644640" y="4706112"/>
            <a:ext cx="292608" cy="292608"/>
          </a:xfrm>
          <a:prstGeom prst="rect">
            <a:avLst/>
          </a:prstGeom>
        </p:spPr>
      </p:pic>
      <p:sp>
        <p:nvSpPr>
          <p:cNvPr id="23" name="Text 17"/>
          <p:cNvSpPr/>
          <p:nvPr/>
        </p:nvSpPr>
        <p:spPr>
          <a:xfrm>
            <a:off x="7315200" y="4547616"/>
            <a:ext cx="3962400" cy="609600"/>
          </a:xfrm>
          <a:prstGeom prst="rect">
            <a:avLst/>
          </a:prstGeom>
          <a:noFill/>
          <a:ln/>
        </p:spPr>
        <p:txBody>
          <a:bodyPr wrap="square" lIns="0" tIns="0" rIns="0" bIns="0" rtlCol="0" anchor="ctr"/>
          <a:lstStyle/>
          <a:p>
            <a:pPr defTabSz="1219170"/>
            <a:r>
              <a:rPr lang="fr-FR" b="1" noProof="1">
                <a:solidFill>
                  <a:srgbClr val="1E2761"/>
                </a:solidFill>
                <a:latin typeface="Arial" pitchFamily="34" charset="0"/>
                <a:ea typeface="Arial" pitchFamily="34" charset="-122"/>
                <a:cs typeface="Arial" pitchFamily="34" charset="-120"/>
              </a:rPr>
              <a:t>Un cadre déontologique</a:t>
            </a:r>
            <a:endParaRPr lang="fr-FR" noProof="1">
              <a:solidFill>
                <a:prstClr val="black"/>
              </a:solidFill>
              <a:latin typeface="Calibri" panose="020F0502020204030204"/>
            </a:endParaRPr>
          </a:p>
        </p:txBody>
      </p:sp>
      <p:sp>
        <p:nvSpPr>
          <p:cNvPr id="24" name="Text 18"/>
          <p:cNvSpPr/>
          <p:nvPr/>
        </p:nvSpPr>
        <p:spPr>
          <a:xfrm>
            <a:off x="6559296" y="5230368"/>
            <a:ext cx="4669536" cy="877824"/>
          </a:xfrm>
          <a:prstGeom prst="rect">
            <a:avLst/>
          </a:prstGeom>
          <a:noFill/>
          <a:ln/>
        </p:spPr>
        <p:txBody>
          <a:bodyPr wrap="square" lIns="0" tIns="0" rIns="0" bIns="0" rtlCol="0" anchor="t"/>
          <a:lstStyle/>
          <a:p>
            <a:pPr defTabSz="1219170"/>
            <a:r>
              <a:rPr lang="fr-FR" sz="1400" noProof="1">
                <a:solidFill>
                  <a:srgbClr val="5A6472"/>
                </a:solidFill>
                <a:latin typeface="Arial" pitchFamily="34" charset="0"/>
                <a:ea typeface="Arial" pitchFamily="34" charset="-122"/>
                <a:cs typeface="Arial" pitchFamily="34" charset="-120"/>
              </a:rPr>
              <a:t>Faire reconnaître un exercice loyal et transparent de la représentation d'intérêts, selon les règles françaises et européennes.</a:t>
            </a:r>
            <a:endParaRPr lang="fr-FR" sz="1400" noProof="1">
              <a:solidFill>
                <a:prstClr val="black"/>
              </a:solidFill>
              <a:latin typeface="Calibri" panose="020F0502020204030204"/>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EE4F4064-BE65-C805-35D9-3409FC034E31}"/>
            </a:ext>
          </a:extLst>
        </p:cNvPr>
        <p:cNvGrpSpPr/>
        <p:nvPr/>
      </p:nvGrpSpPr>
      <p:grpSpPr>
        <a:xfrm>
          <a:off x="0" y="0"/>
          <a:ext cx="0" cy="0"/>
          <a:chOff x="0" y="0"/>
          <a:chExt cx="0" cy="0"/>
        </a:xfrm>
      </p:grpSpPr>
      <p:sp>
        <p:nvSpPr>
          <p:cNvPr id="2" name="Text 0">
            <a:extLst>
              <a:ext uri="{FF2B5EF4-FFF2-40B4-BE49-F238E27FC236}">
                <a16:creationId xmlns:a16="http://schemas.microsoft.com/office/drawing/2014/main" id="{94085D15-878B-B138-6F6C-DF7600947A00}"/>
              </a:ext>
            </a:extLst>
          </p:cNvPr>
          <p:cNvSpPr/>
          <p:nvPr/>
        </p:nvSpPr>
        <p:spPr>
          <a:xfrm>
            <a:off x="670560" y="365760"/>
            <a:ext cx="10972800" cy="365760"/>
          </a:xfrm>
          <a:prstGeom prst="rect">
            <a:avLst/>
          </a:prstGeom>
          <a:noFill/>
          <a:ln/>
        </p:spPr>
        <p:txBody>
          <a:bodyPr wrap="square" lIns="0" tIns="0" rIns="0" bIns="0"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fr-FR" sz="1467" b="1" i="0" u="none" strike="noStrike" kern="0" cap="none" spc="267" normalizeH="0" baseline="0" noProof="1">
                <a:ln>
                  <a:noFill/>
                </a:ln>
                <a:solidFill>
                  <a:srgbClr val="B08D2E"/>
                </a:solidFill>
                <a:effectLst/>
                <a:uLnTx/>
                <a:uFillTx/>
                <a:latin typeface="Arial" pitchFamily="34" charset="0"/>
                <a:ea typeface="Arial" pitchFamily="34" charset="-122"/>
                <a:cs typeface="Arial" pitchFamily="34" charset="-120"/>
              </a:rPr>
              <a:t>INTRODUCTION </a:t>
            </a:r>
            <a:endParaRPr kumimoji="0" lang="fr-FR" sz="1467" b="0" i="0" u="none" strike="noStrike" kern="1200" cap="none" spc="0" normalizeH="0" baseline="0" noProof="1">
              <a:ln>
                <a:noFill/>
              </a:ln>
              <a:solidFill>
                <a:prstClr val="black"/>
              </a:solidFill>
              <a:effectLst/>
              <a:uLnTx/>
              <a:uFillTx/>
              <a:latin typeface="Calibri" panose="020F0502020204030204"/>
              <a:ea typeface="+mn-ea"/>
              <a:cs typeface="+mn-cs"/>
            </a:endParaRPr>
          </a:p>
        </p:txBody>
      </p:sp>
      <p:sp>
        <p:nvSpPr>
          <p:cNvPr id="3" name="Text 1">
            <a:extLst>
              <a:ext uri="{FF2B5EF4-FFF2-40B4-BE49-F238E27FC236}">
                <a16:creationId xmlns:a16="http://schemas.microsoft.com/office/drawing/2014/main" id="{AE789EED-05DA-6822-966F-4CFA1F40FA95}"/>
              </a:ext>
            </a:extLst>
          </p:cNvPr>
          <p:cNvSpPr/>
          <p:nvPr/>
        </p:nvSpPr>
        <p:spPr>
          <a:xfrm>
            <a:off x="670560" y="931166"/>
            <a:ext cx="11574150" cy="1097280"/>
          </a:xfrm>
          <a:prstGeom prst="rect">
            <a:avLst/>
          </a:prstGeom>
          <a:noFill/>
          <a:ln/>
        </p:spPr>
        <p:txBody>
          <a:bodyPr wrap="square" lIns="0" tIns="0" rIns="0" bIns="0" rtlCol="0" anchor="t"/>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fr-FR" sz="3333" b="1" i="0" u="none" strike="noStrike" kern="1200" cap="none" spc="0" normalizeH="0" baseline="0" noProof="1">
                <a:ln>
                  <a:noFill/>
                </a:ln>
                <a:solidFill>
                  <a:srgbClr val="FFFFFF"/>
                </a:solidFill>
                <a:effectLst/>
                <a:uLnTx/>
                <a:uFillTx/>
                <a:latin typeface="Arial" pitchFamily="34" charset="0"/>
                <a:ea typeface="Arial" pitchFamily="34" charset="-122"/>
                <a:cs typeface="Arial" pitchFamily="34" charset="-120"/>
              </a:rPr>
              <a:t>L’importance de faire des affaires publiques à Bruxelles</a:t>
            </a:r>
            <a:endParaRPr kumimoji="0" lang="fr-FR" sz="3333" b="0" i="0" u="none" strike="noStrike" kern="1200" cap="none" spc="0" normalizeH="0" baseline="0" noProof="1">
              <a:ln>
                <a:noFill/>
              </a:ln>
              <a:solidFill>
                <a:prstClr val="black"/>
              </a:solidFill>
              <a:effectLst/>
              <a:uLnTx/>
              <a:uFillTx/>
              <a:latin typeface="Calibri" panose="020F0502020204030204"/>
              <a:ea typeface="+mn-ea"/>
              <a:cs typeface="+mn-cs"/>
            </a:endParaRPr>
          </a:p>
        </p:txBody>
      </p:sp>
      <p:sp>
        <p:nvSpPr>
          <p:cNvPr id="24" name="ZoneTexte 23">
            <a:extLst>
              <a:ext uri="{FF2B5EF4-FFF2-40B4-BE49-F238E27FC236}">
                <a16:creationId xmlns:a16="http://schemas.microsoft.com/office/drawing/2014/main" id="{C7FA5DB9-F5CF-0457-BBDA-DA5765F08454}"/>
              </a:ext>
            </a:extLst>
          </p:cNvPr>
          <p:cNvSpPr txBox="1"/>
          <p:nvPr/>
        </p:nvSpPr>
        <p:spPr>
          <a:xfrm>
            <a:off x="861118" y="2228092"/>
            <a:ext cx="4694034" cy="2031325"/>
          </a:xfrm>
          <a:prstGeom prst="rect">
            <a:avLst/>
          </a:prstGeom>
          <a:noFill/>
        </p:spPr>
        <p:txBody>
          <a:bodyPr wrap="square">
            <a:spAutoFit/>
          </a:bodyPr>
          <a:lstStyle/>
          <a:p>
            <a:r>
              <a:rPr lang="fr-FR" b="1" dirty="0"/>
              <a:t>📊 </a:t>
            </a:r>
            <a:r>
              <a:rPr lang="fr-FR" b="1" dirty="0">
                <a:solidFill>
                  <a:schemeClr val="bg1"/>
                </a:solidFill>
              </a:rPr>
              <a:t>Un poids normatif fort </a:t>
            </a:r>
          </a:p>
          <a:p>
            <a:endParaRPr lang="fr-FR" b="1" dirty="0">
              <a:solidFill>
                <a:schemeClr val="bg1"/>
              </a:solidFill>
            </a:endParaRPr>
          </a:p>
          <a:p>
            <a:pPr marL="285750" indent="-285750">
              <a:buFont typeface="Arial" panose="020B0604020202020204" pitchFamily="34" charset="0"/>
              <a:buChar char="•"/>
            </a:pPr>
            <a:r>
              <a:rPr lang="fr-FR" dirty="0">
                <a:solidFill>
                  <a:schemeClr val="bg1"/>
                </a:solidFill>
              </a:rPr>
              <a:t>80% des normes applicables en France d’origine européenne</a:t>
            </a:r>
          </a:p>
          <a:p>
            <a:pPr marL="285750" indent="-285750">
              <a:buFont typeface="Arial" panose="020B0604020202020204" pitchFamily="34" charset="0"/>
              <a:buChar char="•"/>
            </a:pPr>
            <a:r>
              <a:rPr lang="fr-FR" dirty="0">
                <a:solidFill>
                  <a:schemeClr val="bg1"/>
                </a:solidFill>
              </a:rPr>
              <a:t>13000 textes adoptés entre 2019 et 2024</a:t>
            </a:r>
          </a:p>
          <a:p>
            <a:pPr marL="285750" indent="-285750">
              <a:buFont typeface="Arial" panose="020B0604020202020204" pitchFamily="34" charset="0"/>
              <a:buChar char="•"/>
            </a:pPr>
            <a:r>
              <a:rPr lang="fr-FR" dirty="0">
                <a:solidFill>
                  <a:schemeClr val="bg1"/>
                </a:solidFill>
              </a:rPr>
              <a:t>Primauté du droit européen </a:t>
            </a:r>
          </a:p>
          <a:p>
            <a:pPr marL="285750" indent="-285750">
              <a:buFont typeface="Arial" panose="020B0604020202020204" pitchFamily="34" charset="0"/>
              <a:buChar char="•"/>
            </a:pPr>
            <a:r>
              <a:rPr lang="fr-FR" dirty="0">
                <a:solidFill>
                  <a:schemeClr val="bg1"/>
                </a:solidFill>
              </a:rPr>
              <a:t>Des pouvoirs de régulation croissants. </a:t>
            </a:r>
            <a:endParaRPr lang="fr-BE" dirty="0">
              <a:solidFill>
                <a:schemeClr val="bg1"/>
              </a:solidFill>
            </a:endParaRPr>
          </a:p>
        </p:txBody>
      </p:sp>
      <p:sp>
        <p:nvSpPr>
          <p:cNvPr id="25" name="ZoneTexte 24">
            <a:extLst>
              <a:ext uri="{FF2B5EF4-FFF2-40B4-BE49-F238E27FC236}">
                <a16:creationId xmlns:a16="http://schemas.microsoft.com/office/drawing/2014/main" id="{5E07BFEA-B581-AC99-295E-CA65C6680F08}"/>
              </a:ext>
            </a:extLst>
          </p:cNvPr>
          <p:cNvSpPr txBox="1"/>
          <p:nvPr/>
        </p:nvSpPr>
        <p:spPr>
          <a:xfrm>
            <a:off x="6740550" y="2228092"/>
            <a:ext cx="4694034" cy="2585323"/>
          </a:xfrm>
          <a:prstGeom prst="rect">
            <a:avLst/>
          </a:prstGeom>
          <a:noFill/>
        </p:spPr>
        <p:txBody>
          <a:bodyPr wrap="square">
            <a:spAutoFit/>
          </a:bodyPr>
          <a:lstStyle/>
          <a:p>
            <a:r>
              <a:rPr lang="fr-BE" b="1" dirty="0"/>
              <a:t>⚖️</a:t>
            </a:r>
            <a:r>
              <a:rPr lang="fr-FR" b="1" dirty="0"/>
              <a:t> </a:t>
            </a:r>
            <a:r>
              <a:rPr lang="fr-FR" b="1" dirty="0">
                <a:solidFill>
                  <a:schemeClr val="bg1"/>
                </a:solidFill>
              </a:rPr>
              <a:t>Des compétences étendues</a:t>
            </a:r>
          </a:p>
          <a:p>
            <a:r>
              <a:rPr lang="fr-FR" b="1" dirty="0">
                <a:solidFill>
                  <a:schemeClr val="bg1"/>
                </a:solidFill>
              </a:rPr>
              <a:t> </a:t>
            </a:r>
          </a:p>
          <a:p>
            <a:pPr marL="285750" indent="-285750">
              <a:buFont typeface="Arial" panose="020B0604020202020204" pitchFamily="34" charset="0"/>
              <a:buChar char="•"/>
            </a:pPr>
            <a:r>
              <a:rPr lang="fr-FR" dirty="0">
                <a:solidFill>
                  <a:schemeClr val="bg1"/>
                </a:solidFill>
              </a:rPr>
              <a:t>Compétences exclusives dans des domaines cruciaux</a:t>
            </a:r>
          </a:p>
          <a:p>
            <a:pPr marL="285750" indent="-285750">
              <a:buFont typeface="Arial" panose="020B0604020202020204" pitchFamily="34" charset="0"/>
              <a:buChar char="•"/>
            </a:pPr>
            <a:r>
              <a:rPr lang="fr-FR" dirty="0">
                <a:solidFill>
                  <a:schemeClr val="bg1"/>
                </a:solidFill>
              </a:rPr>
              <a:t>Des politiques en pleine expansion dans les compétences partagées </a:t>
            </a:r>
          </a:p>
          <a:p>
            <a:pPr marL="285750" indent="-285750">
              <a:buFont typeface="Arial" panose="020B0604020202020204" pitchFamily="34" charset="0"/>
              <a:buChar char="•"/>
            </a:pPr>
            <a:r>
              <a:rPr lang="fr-FR" dirty="0">
                <a:solidFill>
                  <a:schemeClr val="bg1"/>
                </a:solidFill>
              </a:rPr>
              <a:t>De nouvelles compétences au fil des crises (santé, défense, etc.)</a:t>
            </a:r>
          </a:p>
          <a:p>
            <a:endParaRPr lang="fr-BE" dirty="0"/>
          </a:p>
        </p:txBody>
      </p:sp>
      <p:sp>
        <p:nvSpPr>
          <p:cNvPr id="28" name="ZoneTexte 27">
            <a:extLst>
              <a:ext uri="{FF2B5EF4-FFF2-40B4-BE49-F238E27FC236}">
                <a16:creationId xmlns:a16="http://schemas.microsoft.com/office/drawing/2014/main" id="{90DC9408-B855-FA5B-C494-263778E982A6}"/>
              </a:ext>
            </a:extLst>
          </p:cNvPr>
          <p:cNvSpPr txBox="1"/>
          <p:nvPr/>
        </p:nvSpPr>
        <p:spPr>
          <a:xfrm>
            <a:off x="4133707" y="5237091"/>
            <a:ext cx="6122354" cy="1075294"/>
          </a:xfrm>
          <a:prstGeom prst="rect">
            <a:avLst/>
          </a:prstGeom>
          <a:noFill/>
        </p:spPr>
        <p:txBody>
          <a:bodyPr wrap="square">
            <a:spAutoFit/>
          </a:bodyPr>
          <a:lstStyle/>
          <a:p>
            <a:pPr fontAlgn="t">
              <a:lnSpc>
                <a:spcPts val="1500"/>
              </a:lnSpc>
              <a:buNone/>
            </a:pPr>
            <a:r>
              <a:rPr lang="fr-BE" b="1" i="0" dirty="0">
                <a:solidFill>
                  <a:schemeClr val="bg1"/>
                </a:solidFill>
                <a:effectLst/>
                <a:latin typeface="Segoe UI" panose="020B0502040204020203" pitchFamily="34" charset="0"/>
              </a:rPr>
              <a:t>🏛️ Le cœur de l’influence</a:t>
            </a:r>
          </a:p>
          <a:p>
            <a:pPr fontAlgn="t">
              <a:lnSpc>
                <a:spcPts val="1500"/>
              </a:lnSpc>
              <a:buNone/>
            </a:pPr>
            <a:endParaRPr lang="fr-BE" b="1" i="0" dirty="0">
              <a:solidFill>
                <a:schemeClr val="bg1"/>
              </a:solidFill>
              <a:effectLst/>
              <a:latin typeface="Segoe UI" panose="020B0502040204020203" pitchFamily="34" charset="0"/>
            </a:endParaRPr>
          </a:p>
          <a:p>
            <a:pPr marL="285750" indent="-285750" fontAlgn="t">
              <a:lnSpc>
                <a:spcPts val="1500"/>
              </a:lnSpc>
              <a:buFont typeface="Arial" panose="020B0604020202020204" pitchFamily="34" charset="0"/>
              <a:buChar char="•"/>
            </a:pPr>
            <a:r>
              <a:rPr lang="fr-BE" sz="1600" i="0" dirty="0">
                <a:solidFill>
                  <a:schemeClr val="bg1"/>
                </a:solidFill>
                <a:effectLst/>
                <a:latin typeface="Segoe UI" panose="020B0502040204020203" pitchFamily="34" charset="0"/>
              </a:rPr>
              <a:t>≈ 25 000 lobbyistes à Bruxelles</a:t>
            </a:r>
          </a:p>
          <a:p>
            <a:pPr marL="285750" indent="-285750" fontAlgn="t">
              <a:lnSpc>
                <a:spcPts val="1500"/>
              </a:lnSpc>
              <a:buFont typeface="Arial" panose="020B0604020202020204" pitchFamily="34" charset="0"/>
              <a:buChar char="•"/>
            </a:pPr>
            <a:r>
              <a:rPr lang="fr-BE" sz="1600" i="0" dirty="0">
                <a:solidFill>
                  <a:schemeClr val="bg1"/>
                </a:solidFill>
                <a:effectLst/>
                <a:latin typeface="Segoe UI" panose="020B0502040204020203" pitchFamily="34" charset="0"/>
              </a:rPr>
              <a:t>≈ 13 000 organisations actives</a:t>
            </a:r>
          </a:p>
          <a:p>
            <a:pPr marL="285750" indent="-285750" fontAlgn="t">
              <a:lnSpc>
                <a:spcPts val="1500"/>
              </a:lnSpc>
              <a:buFont typeface="Arial" panose="020B0604020202020204" pitchFamily="34" charset="0"/>
              <a:buChar char="•"/>
            </a:pPr>
            <a:r>
              <a:rPr lang="fr-BE" sz="1600" i="0" dirty="0">
                <a:solidFill>
                  <a:schemeClr val="bg1"/>
                </a:solidFill>
                <a:effectLst/>
                <a:latin typeface="Segoe UI" panose="020B0502040204020203" pitchFamily="34" charset="0"/>
              </a:rPr>
              <a:t>≈ 1,3 Md€ investis/an</a:t>
            </a:r>
          </a:p>
        </p:txBody>
      </p:sp>
    </p:spTree>
    <p:extLst>
      <p:ext uri="{BB962C8B-B14F-4D97-AF65-F5344CB8AC3E}">
        <p14:creationId xmlns:p14="http://schemas.microsoft.com/office/powerpoint/2010/main" val="189572366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F740EA27-FE3C-F915-D631-DC0956A87F57}"/>
            </a:ext>
          </a:extLst>
        </p:cNvPr>
        <p:cNvGrpSpPr/>
        <p:nvPr/>
      </p:nvGrpSpPr>
      <p:grpSpPr>
        <a:xfrm>
          <a:off x="0" y="0"/>
          <a:ext cx="0" cy="0"/>
          <a:chOff x="0" y="0"/>
          <a:chExt cx="0" cy="0"/>
        </a:xfrm>
      </p:grpSpPr>
      <p:sp>
        <p:nvSpPr>
          <p:cNvPr id="2" name="Text 0">
            <a:extLst>
              <a:ext uri="{FF2B5EF4-FFF2-40B4-BE49-F238E27FC236}">
                <a16:creationId xmlns:a16="http://schemas.microsoft.com/office/drawing/2014/main" id="{6E2787D5-6C61-F09A-0F19-D893C456FB2D}"/>
              </a:ext>
            </a:extLst>
          </p:cNvPr>
          <p:cNvSpPr/>
          <p:nvPr/>
        </p:nvSpPr>
        <p:spPr>
          <a:xfrm>
            <a:off x="670560" y="365760"/>
            <a:ext cx="10972800" cy="365760"/>
          </a:xfrm>
          <a:prstGeom prst="rect">
            <a:avLst/>
          </a:prstGeom>
          <a:noFill/>
          <a:ln/>
        </p:spPr>
        <p:txBody>
          <a:bodyPr wrap="square" lIns="0" tIns="0" rIns="0" bIns="0"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fr-FR" sz="1467" b="1" i="0" u="none" strike="noStrike" kern="0" cap="none" spc="267" normalizeH="0" baseline="0" noProof="1">
                <a:ln>
                  <a:noFill/>
                </a:ln>
                <a:solidFill>
                  <a:srgbClr val="B08D2E"/>
                </a:solidFill>
                <a:effectLst/>
                <a:uLnTx/>
                <a:uFillTx/>
                <a:latin typeface="Arial" pitchFamily="34" charset="0"/>
                <a:ea typeface="Arial" pitchFamily="34" charset="-122"/>
                <a:cs typeface="Arial" pitchFamily="34" charset="-120"/>
              </a:rPr>
              <a:t>INTRODUCTION </a:t>
            </a:r>
            <a:endParaRPr kumimoji="0" lang="fr-FR" sz="1467" b="0" i="0" u="none" strike="noStrike" kern="1200" cap="none" spc="0" normalizeH="0" baseline="0" noProof="1">
              <a:ln>
                <a:noFill/>
              </a:ln>
              <a:solidFill>
                <a:prstClr val="black"/>
              </a:solidFill>
              <a:effectLst/>
              <a:uLnTx/>
              <a:uFillTx/>
              <a:latin typeface="Calibri" panose="020F0502020204030204"/>
              <a:ea typeface="+mn-ea"/>
              <a:cs typeface="+mn-cs"/>
            </a:endParaRPr>
          </a:p>
        </p:txBody>
      </p:sp>
      <p:sp>
        <p:nvSpPr>
          <p:cNvPr id="3" name="Text 1">
            <a:extLst>
              <a:ext uri="{FF2B5EF4-FFF2-40B4-BE49-F238E27FC236}">
                <a16:creationId xmlns:a16="http://schemas.microsoft.com/office/drawing/2014/main" id="{9693D4C6-2EA3-DC8B-7ACA-45DFDB7137A9}"/>
              </a:ext>
            </a:extLst>
          </p:cNvPr>
          <p:cNvSpPr/>
          <p:nvPr/>
        </p:nvSpPr>
        <p:spPr>
          <a:xfrm>
            <a:off x="670560" y="869782"/>
            <a:ext cx="11574150" cy="1097280"/>
          </a:xfrm>
          <a:prstGeom prst="rect">
            <a:avLst/>
          </a:prstGeom>
          <a:noFill/>
          <a:ln/>
        </p:spPr>
        <p:txBody>
          <a:bodyPr wrap="square" lIns="0" tIns="0" rIns="0" bIns="0" rtlCol="0" anchor="t"/>
          <a:lstStyle/>
          <a:p>
            <a:pPr marL="0" marR="0" lvl="0" indent="0" algn="l" defTabSz="1219170" rtl="0" eaLnBrk="1" fontAlgn="auto" latinLnBrk="0" hangingPunct="1">
              <a:lnSpc>
                <a:spcPct val="100000"/>
              </a:lnSpc>
              <a:spcBef>
                <a:spcPts val="0"/>
              </a:spcBef>
              <a:spcAft>
                <a:spcPts val="0"/>
              </a:spcAft>
              <a:buClrTx/>
              <a:buSzTx/>
              <a:buFontTx/>
              <a:buNone/>
              <a:tabLst/>
              <a:defRPr/>
            </a:pPr>
            <a:r>
              <a:rPr lang="fr-FR" sz="3333" b="1" noProof="1">
                <a:solidFill>
                  <a:srgbClr val="FFFFFF"/>
                </a:solidFill>
                <a:latin typeface="Arial" pitchFamily="34" charset="0"/>
                <a:cs typeface="Arial" pitchFamily="34" charset="-120"/>
              </a:rPr>
              <a:t>Exemples d’objectifs de campagnes d’affaires publiques à Bruxelles </a:t>
            </a:r>
            <a:endParaRPr kumimoji="0" lang="fr-FR" sz="3333" b="0" i="0" u="none" strike="noStrike" kern="1200" cap="none" spc="0" normalizeH="0" baseline="0" noProof="1">
              <a:ln>
                <a:noFill/>
              </a:ln>
              <a:solidFill>
                <a:prstClr val="black"/>
              </a:solidFill>
              <a:effectLst/>
              <a:uLnTx/>
              <a:uFillTx/>
              <a:latin typeface="Calibri" panose="020F0502020204030204"/>
              <a:ea typeface="+mn-ea"/>
              <a:cs typeface="+mn-cs"/>
            </a:endParaRPr>
          </a:p>
        </p:txBody>
      </p:sp>
      <p:pic>
        <p:nvPicPr>
          <p:cNvPr id="7" name="Image 1" descr="preencoded.png">
            <a:extLst>
              <a:ext uri="{FF2B5EF4-FFF2-40B4-BE49-F238E27FC236}">
                <a16:creationId xmlns:a16="http://schemas.microsoft.com/office/drawing/2014/main" id="{8A48F4B5-C558-F4C5-E088-14EE7B29492E}"/>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1753742" y="2674397"/>
            <a:ext cx="3981161" cy="1126863"/>
          </a:xfrm>
          <a:prstGeom prst="rect">
            <a:avLst/>
          </a:prstGeom>
        </p:spPr>
      </p:pic>
      <p:sp>
        <p:nvSpPr>
          <p:cNvPr id="8" name="Text 4">
            <a:extLst>
              <a:ext uri="{FF2B5EF4-FFF2-40B4-BE49-F238E27FC236}">
                <a16:creationId xmlns:a16="http://schemas.microsoft.com/office/drawing/2014/main" id="{69418529-2D17-78C4-FDD8-0CCFE70D5C70}"/>
              </a:ext>
            </a:extLst>
          </p:cNvPr>
          <p:cNvSpPr/>
          <p:nvPr/>
        </p:nvSpPr>
        <p:spPr>
          <a:xfrm>
            <a:off x="1949154" y="2812659"/>
            <a:ext cx="2458991" cy="186557"/>
          </a:xfrm>
          <a:prstGeom prst="rect">
            <a:avLst/>
          </a:prstGeom>
          <a:noFill/>
          <a:ln/>
        </p:spPr>
        <p:txBody>
          <a:bodyPr wrap="none" lIns="0" tIns="0" rIns="0" bIns="0" rtlCol="0" anchor="t"/>
          <a:lstStyle/>
          <a:p>
            <a:pPr marL="0" indent="0" algn="l">
              <a:lnSpc>
                <a:spcPct val="104000"/>
              </a:lnSpc>
              <a:buNone/>
            </a:pPr>
            <a:r>
              <a:rPr lang="en-US" sz="1200" b="1" dirty="0">
                <a:solidFill>
                  <a:srgbClr val="3B6466"/>
                </a:solidFill>
                <a:latin typeface="Open Sans Bold" pitchFamily="34" charset="0"/>
                <a:ea typeface="Open Sans Bold" pitchFamily="34" charset="-122"/>
                <a:cs typeface="Open Sans Bold" pitchFamily="34" charset="-120"/>
              </a:rPr>
              <a:t>Influencer le contenu d'un texte</a:t>
            </a:r>
            <a:endParaRPr lang="en-US" sz="1200" dirty="0"/>
          </a:p>
        </p:txBody>
      </p:sp>
      <p:sp>
        <p:nvSpPr>
          <p:cNvPr id="9" name="Text 5">
            <a:extLst>
              <a:ext uri="{FF2B5EF4-FFF2-40B4-BE49-F238E27FC236}">
                <a16:creationId xmlns:a16="http://schemas.microsoft.com/office/drawing/2014/main" id="{B342C9A6-1E02-6FD9-1FB2-3D8B885334FA}"/>
              </a:ext>
            </a:extLst>
          </p:cNvPr>
          <p:cNvSpPr/>
          <p:nvPr/>
        </p:nvSpPr>
        <p:spPr>
          <a:xfrm>
            <a:off x="1949154" y="3080921"/>
            <a:ext cx="3651383" cy="572989"/>
          </a:xfrm>
          <a:prstGeom prst="rect">
            <a:avLst/>
          </a:prstGeom>
          <a:noFill/>
          <a:ln/>
        </p:spPr>
        <p:txBody>
          <a:bodyPr wrap="square" lIns="0" tIns="0" rIns="0" bIns="0" rtlCol="0" anchor="t">
            <a:normAutofit/>
          </a:bodyPr>
          <a:lstStyle/>
          <a:p>
            <a:pPr>
              <a:lnSpc>
                <a:spcPct val="133000"/>
              </a:lnSpc>
            </a:pPr>
            <a:r>
              <a:rPr lang="en-US" sz="950" dirty="0" err="1">
                <a:solidFill>
                  <a:srgbClr val="3B6466"/>
                </a:solidFill>
                <a:latin typeface="Nunito Sans" pitchFamily="34" charset="0"/>
                <a:ea typeface="Nunito Sans" pitchFamily="34" charset="-122"/>
                <a:cs typeface="Nunito Sans" pitchFamily="34" charset="-120"/>
              </a:rPr>
              <a:t>Prévenir</a:t>
            </a:r>
            <a:r>
              <a:rPr lang="en-US" sz="950" dirty="0">
                <a:solidFill>
                  <a:srgbClr val="3B6466"/>
                </a:solidFill>
                <a:latin typeface="Nunito Sans" pitchFamily="34" charset="0"/>
                <a:ea typeface="Nunito Sans" pitchFamily="34" charset="-122"/>
                <a:cs typeface="Nunito Sans" pitchFamily="34" charset="-120"/>
              </a:rPr>
              <a:t> un </a:t>
            </a:r>
            <a:r>
              <a:rPr lang="en-US" sz="950" dirty="0" err="1">
                <a:solidFill>
                  <a:srgbClr val="3B6466"/>
                </a:solidFill>
                <a:latin typeface="Nunito Sans" pitchFamily="34" charset="0"/>
                <a:ea typeface="Nunito Sans" pitchFamily="34" charset="-122"/>
                <a:cs typeface="Nunito Sans" pitchFamily="34" charset="-120"/>
              </a:rPr>
              <a:t>risque</a:t>
            </a:r>
            <a:r>
              <a:rPr lang="en-US" sz="950" dirty="0">
                <a:solidFill>
                  <a:srgbClr val="3B6466"/>
                </a:solidFill>
                <a:latin typeface="Nunito Sans" pitchFamily="34" charset="0"/>
                <a:ea typeface="Nunito Sans" pitchFamily="34" charset="-122"/>
                <a:cs typeface="Nunito Sans" pitchFamily="34" charset="-120"/>
              </a:rPr>
              <a:t> </a:t>
            </a:r>
            <a:r>
              <a:rPr lang="en-US" sz="950" dirty="0" err="1">
                <a:solidFill>
                  <a:srgbClr val="3B6466"/>
                </a:solidFill>
                <a:latin typeface="Nunito Sans" pitchFamily="34" charset="0"/>
                <a:ea typeface="Nunito Sans" pitchFamily="34" charset="-122"/>
                <a:cs typeface="Nunito Sans" pitchFamily="34" charset="-120"/>
              </a:rPr>
              <a:t>réglementaire</a:t>
            </a:r>
            <a:r>
              <a:rPr lang="en-US" sz="950" dirty="0">
                <a:solidFill>
                  <a:srgbClr val="3B6466"/>
                </a:solidFill>
                <a:latin typeface="Nunito Sans" pitchFamily="34" charset="0"/>
                <a:ea typeface="Nunito Sans" pitchFamily="34" charset="-122"/>
                <a:cs typeface="Nunito Sans" pitchFamily="34" charset="-120"/>
              </a:rPr>
              <a:t>, </a:t>
            </a:r>
            <a:r>
              <a:rPr lang="en-US" sz="950" dirty="0" err="1">
                <a:solidFill>
                  <a:srgbClr val="3B6466"/>
                </a:solidFill>
                <a:latin typeface="Nunito Sans" pitchFamily="34" charset="0"/>
                <a:ea typeface="Nunito Sans" pitchFamily="34" charset="-122"/>
                <a:cs typeface="Nunito Sans" pitchFamily="34" charset="-120"/>
              </a:rPr>
              <a:t>agir</a:t>
            </a:r>
            <a:r>
              <a:rPr lang="en-US" sz="950" dirty="0">
                <a:solidFill>
                  <a:srgbClr val="3B6466"/>
                </a:solidFill>
                <a:latin typeface="Nunito Sans" pitchFamily="34" charset="0"/>
                <a:ea typeface="Nunito Sans" pitchFamily="34" charset="-122"/>
                <a:cs typeface="Nunito Sans" pitchFamily="34" charset="-120"/>
              </a:rPr>
              <a:t> sur une proposition législative, un acte délégué ou d'exécution, ou des lignes directrices avant leur adoption définitive.</a:t>
            </a:r>
            <a:endParaRPr lang="en-US" sz="950" dirty="0"/>
          </a:p>
        </p:txBody>
      </p:sp>
      <p:pic>
        <p:nvPicPr>
          <p:cNvPr id="10" name="Image 2" descr="preencoded.png">
            <a:extLst>
              <a:ext uri="{FF2B5EF4-FFF2-40B4-BE49-F238E27FC236}">
                <a16:creationId xmlns:a16="http://schemas.microsoft.com/office/drawing/2014/main" id="{70DD9D22-F734-0639-890D-B9495A023269}"/>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1753742" y="3926722"/>
            <a:ext cx="3981161" cy="1126863"/>
          </a:xfrm>
          <a:prstGeom prst="rect">
            <a:avLst/>
          </a:prstGeom>
        </p:spPr>
      </p:pic>
      <p:sp>
        <p:nvSpPr>
          <p:cNvPr id="11" name="Text 6">
            <a:extLst>
              <a:ext uri="{FF2B5EF4-FFF2-40B4-BE49-F238E27FC236}">
                <a16:creationId xmlns:a16="http://schemas.microsoft.com/office/drawing/2014/main" id="{2D409B07-375E-7083-CB27-1B9759814898}"/>
              </a:ext>
            </a:extLst>
          </p:cNvPr>
          <p:cNvSpPr/>
          <p:nvPr/>
        </p:nvSpPr>
        <p:spPr>
          <a:xfrm>
            <a:off x="1949153" y="4064984"/>
            <a:ext cx="3047575" cy="186557"/>
          </a:xfrm>
          <a:prstGeom prst="rect">
            <a:avLst/>
          </a:prstGeom>
          <a:noFill/>
          <a:ln/>
        </p:spPr>
        <p:txBody>
          <a:bodyPr wrap="none" lIns="0" tIns="0" rIns="0" bIns="0" rtlCol="0" anchor="t"/>
          <a:lstStyle/>
          <a:p>
            <a:pPr marL="0" indent="0" algn="l">
              <a:lnSpc>
                <a:spcPct val="104000"/>
              </a:lnSpc>
              <a:buNone/>
            </a:pPr>
            <a:r>
              <a:rPr lang="en-US" sz="1200" b="1" dirty="0">
                <a:solidFill>
                  <a:srgbClr val="3B6466"/>
                </a:solidFill>
                <a:latin typeface="Open Sans Bold" pitchFamily="34" charset="0"/>
                <a:ea typeface="Open Sans Bold" pitchFamily="34" charset="-122"/>
                <a:cs typeface="Open Sans Bold" pitchFamily="34" charset="-120"/>
              </a:rPr>
              <a:t>Positionner un acteur comme référence</a:t>
            </a:r>
            <a:endParaRPr lang="en-US" sz="1200" dirty="0"/>
          </a:p>
        </p:txBody>
      </p:sp>
      <p:sp>
        <p:nvSpPr>
          <p:cNvPr id="12" name="Text 7">
            <a:extLst>
              <a:ext uri="{FF2B5EF4-FFF2-40B4-BE49-F238E27FC236}">
                <a16:creationId xmlns:a16="http://schemas.microsoft.com/office/drawing/2014/main" id="{DBF7B7DE-788E-D640-2986-6D0D186BE18A}"/>
              </a:ext>
            </a:extLst>
          </p:cNvPr>
          <p:cNvSpPr/>
          <p:nvPr/>
        </p:nvSpPr>
        <p:spPr>
          <a:xfrm>
            <a:off x="1949153" y="4333246"/>
            <a:ext cx="3651383" cy="381993"/>
          </a:xfrm>
          <a:prstGeom prst="rect">
            <a:avLst/>
          </a:prstGeom>
          <a:noFill/>
          <a:ln/>
        </p:spPr>
        <p:txBody>
          <a:bodyPr wrap="square" lIns="0" tIns="0" rIns="0" bIns="0" rtlCol="0" anchor="t">
            <a:normAutofit/>
          </a:bodyPr>
          <a:lstStyle/>
          <a:p>
            <a:pPr marL="0" indent="0" algn="l">
              <a:lnSpc>
                <a:spcPct val="133000"/>
              </a:lnSpc>
              <a:buNone/>
            </a:pPr>
            <a:r>
              <a:rPr lang="en-US" sz="950" dirty="0">
                <a:solidFill>
                  <a:srgbClr val="3B6466"/>
                </a:solidFill>
                <a:latin typeface="Nunito Sans" pitchFamily="34" charset="0"/>
                <a:ea typeface="Nunito Sans" pitchFamily="34" charset="-122"/>
                <a:cs typeface="Nunito Sans" pitchFamily="34" charset="-120"/>
              </a:rPr>
              <a:t>Établir la crédibilité d'un interlocuteur reconnu, expert légitime et incontournable sur un sujet donné auprès des institutions.</a:t>
            </a:r>
            <a:endParaRPr lang="en-US" sz="950" dirty="0"/>
          </a:p>
        </p:txBody>
      </p:sp>
      <p:pic>
        <p:nvPicPr>
          <p:cNvPr id="13" name="Image 3" descr="preencoded.png">
            <a:extLst>
              <a:ext uri="{FF2B5EF4-FFF2-40B4-BE49-F238E27FC236}">
                <a16:creationId xmlns:a16="http://schemas.microsoft.com/office/drawing/2014/main" id="{F7F148C3-10F6-FD75-79FD-56EB17943393}"/>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5891610" y="3926722"/>
            <a:ext cx="3981161" cy="1126863"/>
          </a:xfrm>
          <a:prstGeom prst="rect">
            <a:avLst/>
          </a:prstGeom>
        </p:spPr>
      </p:pic>
      <p:sp>
        <p:nvSpPr>
          <p:cNvPr id="14" name="Text 8">
            <a:extLst>
              <a:ext uri="{FF2B5EF4-FFF2-40B4-BE49-F238E27FC236}">
                <a16:creationId xmlns:a16="http://schemas.microsoft.com/office/drawing/2014/main" id="{166973AF-90F7-14C0-43E3-C2A6CC018C7A}"/>
              </a:ext>
            </a:extLst>
          </p:cNvPr>
          <p:cNvSpPr/>
          <p:nvPr/>
        </p:nvSpPr>
        <p:spPr>
          <a:xfrm>
            <a:off x="6087023" y="4064984"/>
            <a:ext cx="2522020" cy="186557"/>
          </a:xfrm>
          <a:prstGeom prst="rect">
            <a:avLst/>
          </a:prstGeom>
          <a:noFill/>
          <a:ln/>
        </p:spPr>
        <p:txBody>
          <a:bodyPr wrap="none" lIns="0" tIns="0" rIns="0" bIns="0" rtlCol="0" anchor="t"/>
          <a:lstStyle/>
          <a:p>
            <a:pPr marL="0" indent="0" algn="l">
              <a:lnSpc>
                <a:spcPct val="104000"/>
              </a:lnSpc>
              <a:buNone/>
            </a:pPr>
            <a:r>
              <a:rPr lang="en-US" sz="1200" b="1" dirty="0" err="1">
                <a:solidFill>
                  <a:srgbClr val="3B6466"/>
                </a:solidFill>
                <a:latin typeface="Open Sans Bold" pitchFamily="34" charset="0"/>
                <a:ea typeface="Open Sans Bold" pitchFamily="34" charset="-122"/>
                <a:cs typeface="Open Sans Bold" pitchFamily="34" charset="-120"/>
              </a:rPr>
              <a:t>Valoriser</a:t>
            </a:r>
            <a:r>
              <a:rPr lang="en-US" sz="1200" b="1" dirty="0">
                <a:solidFill>
                  <a:srgbClr val="3B6466"/>
                </a:solidFill>
                <a:latin typeface="Open Sans Bold" pitchFamily="34" charset="0"/>
                <a:ea typeface="Open Sans Bold" pitchFamily="34" charset="-122"/>
                <a:cs typeface="Open Sans Bold" pitchFamily="34" charset="-120"/>
              </a:rPr>
              <a:t> </a:t>
            </a:r>
            <a:r>
              <a:rPr lang="en-US" sz="1200" b="1" dirty="0" err="1">
                <a:solidFill>
                  <a:srgbClr val="3B6466"/>
                </a:solidFill>
                <a:latin typeface="Open Sans Bold" pitchFamily="34" charset="0"/>
                <a:ea typeface="Open Sans Bold" pitchFamily="34" charset="-122"/>
                <a:cs typeface="Open Sans Bold" pitchFamily="34" charset="-120"/>
              </a:rPr>
              <a:t>ou</a:t>
            </a:r>
            <a:r>
              <a:rPr lang="en-US" sz="1200" b="1" dirty="0">
                <a:solidFill>
                  <a:srgbClr val="3B6466"/>
                </a:solidFill>
                <a:latin typeface="Open Sans Bold" pitchFamily="34" charset="0"/>
                <a:ea typeface="Open Sans Bold" pitchFamily="34" charset="-122"/>
                <a:cs typeface="Open Sans Bold" pitchFamily="34" charset="-120"/>
              </a:rPr>
              <a:t> </a:t>
            </a:r>
            <a:r>
              <a:rPr lang="en-US" sz="1200" b="1" dirty="0" err="1">
                <a:solidFill>
                  <a:srgbClr val="3B6466"/>
                </a:solidFill>
                <a:latin typeface="Open Sans Bold" pitchFamily="34" charset="0"/>
                <a:ea typeface="Open Sans Bold" pitchFamily="34" charset="-122"/>
                <a:cs typeface="Open Sans Bold" pitchFamily="34" charset="-120"/>
              </a:rPr>
              <a:t>développer</a:t>
            </a:r>
            <a:r>
              <a:rPr lang="en-US" sz="1200" b="1" dirty="0">
                <a:solidFill>
                  <a:srgbClr val="3B6466"/>
                </a:solidFill>
                <a:latin typeface="Open Sans Bold" pitchFamily="34" charset="0"/>
                <a:ea typeface="Open Sans Bold" pitchFamily="34" charset="-122"/>
                <a:cs typeface="Open Sans Bold" pitchFamily="34" charset="-120"/>
              </a:rPr>
              <a:t> un modèle économique</a:t>
            </a:r>
            <a:endParaRPr lang="en-US" sz="1200" dirty="0"/>
          </a:p>
        </p:txBody>
      </p:sp>
      <p:sp>
        <p:nvSpPr>
          <p:cNvPr id="15" name="Text 9">
            <a:extLst>
              <a:ext uri="{FF2B5EF4-FFF2-40B4-BE49-F238E27FC236}">
                <a16:creationId xmlns:a16="http://schemas.microsoft.com/office/drawing/2014/main" id="{B9296AA4-12DB-8906-08CB-C1F0450544C9}"/>
              </a:ext>
            </a:extLst>
          </p:cNvPr>
          <p:cNvSpPr/>
          <p:nvPr/>
        </p:nvSpPr>
        <p:spPr>
          <a:xfrm>
            <a:off x="6087022" y="4333246"/>
            <a:ext cx="3651383" cy="572989"/>
          </a:xfrm>
          <a:prstGeom prst="rect">
            <a:avLst/>
          </a:prstGeom>
          <a:noFill/>
          <a:ln/>
        </p:spPr>
        <p:txBody>
          <a:bodyPr wrap="square" lIns="0" tIns="0" rIns="0" bIns="0" rtlCol="0" anchor="t">
            <a:normAutofit/>
          </a:bodyPr>
          <a:lstStyle/>
          <a:p>
            <a:pPr marL="0" indent="0" algn="l">
              <a:lnSpc>
                <a:spcPct val="133000"/>
              </a:lnSpc>
              <a:buNone/>
            </a:pPr>
            <a:r>
              <a:rPr lang="en-US" sz="950" dirty="0">
                <a:solidFill>
                  <a:srgbClr val="3B6466"/>
                </a:solidFill>
                <a:latin typeface="Nunito Sans" pitchFamily="34" charset="0"/>
                <a:ea typeface="Nunito Sans" pitchFamily="34" charset="-122"/>
                <a:cs typeface="Nunito Sans" pitchFamily="34" charset="-120"/>
              </a:rPr>
              <a:t>Mettre en avant des bonnes pratiques sectorielles ou des modèles d'entreprise qui méritent d'être reconnus ou préservés par la réglementation.</a:t>
            </a:r>
            <a:endParaRPr lang="en-US" sz="950" dirty="0"/>
          </a:p>
        </p:txBody>
      </p:sp>
      <p:pic>
        <p:nvPicPr>
          <p:cNvPr id="16" name="Image 2" descr="preencoded.png">
            <a:extLst>
              <a:ext uri="{FF2B5EF4-FFF2-40B4-BE49-F238E27FC236}">
                <a16:creationId xmlns:a16="http://schemas.microsoft.com/office/drawing/2014/main" id="{0AEFD2AD-E05E-D450-815B-A6BABA1347E9}"/>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5891610" y="2674397"/>
            <a:ext cx="3981161" cy="1126863"/>
          </a:xfrm>
          <a:prstGeom prst="rect">
            <a:avLst/>
          </a:prstGeom>
        </p:spPr>
      </p:pic>
      <p:sp>
        <p:nvSpPr>
          <p:cNvPr id="17" name="Text 6">
            <a:extLst>
              <a:ext uri="{FF2B5EF4-FFF2-40B4-BE49-F238E27FC236}">
                <a16:creationId xmlns:a16="http://schemas.microsoft.com/office/drawing/2014/main" id="{2C101AED-732B-CB97-8B8A-4474E45F98F1}"/>
              </a:ext>
            </a:extLst>
          </p:cNvPr>
          <p:cNvSpPr/>
          <p:nvPr/>
        </p:nvSpPr>
        <p:spPr>
          <a:xfrm>
            <a:off x="6087021" y="2812659"/>
            <a:ext cx="3047575" cy="186557"/>
          </a:xfrm>
          <a:prstGeom prst="rect">
            <a:avLst/>
          </a:prstGeom>
          <a:noFill/>
          <a:ln/>
        </p:spPr>
        <p:txBody>
          <a:bodyPr wrap="none" lIns="0" tIns="0" rIns="0" bIns="0" rtlCol="0" anchor="t"/>
          <a:lstStyle/>
          <a:p>
            <a:pPr marL="0" indent="0" algn="l">
              <a:lnSpc>
                <a:spcPct val="104000"/>
              </a:lnSpc>
              <a:buNone/>
            </a:pPr>
            <a:r>
              <a:rPr lang="en-US" sz="1200" b="1" dirty="0">
                <a:solidFill>
                  <a:srgbClr val="3B6466"/>
                </a:solidFill>
                <a:latin typeface="Open Sans Bold" pitchFamily="34" charset="0"/>
                <a:ea typeface="Open Sans Bold" pitchFamily="34" charset="-122"/>
                <a:cs typeface="Open Sans Bold" pitchFamily="34" charset="-120"/>
              </a:rPr>
              <a:t>Influencer </a:t>
            </a:r>
            <a:r>
              <a:rPr lang="en-US" sz="1200" b="1" dirty="0" err="1">
                <a:solidFill>
                  <a:srgbClr val="3B6466"/>
                </a:solidFill>
                <a:latin typeface="Open Sans Bold" pitchFamily="34" charset="0"/>
                <a:ea typeface="Open Sans Bold" pitchFamily="34" charset="-122"/>
                <a:cs typeface="Open Sans Bold" pitchFamily="34" charset="-120"/>
              </a:rPr>
              <a:t>une</a:t>
            </a:r>
            <a:r>
              <a:rPr lang="en-US" sz="1200" b="1" dirty="0">
                <a:solidFill>
                  <a:srgbClr val="3B6466"/>
                </a:solidFill>
                <a:latin typeface="Open Sans Bold" pitchFamily="34" charset="0"/>
                <a:ea typeface="Open Sans Bold" pitchFamily="34" charset="-122"/>
                <a:cs typeface="Open Sans Bold" pitchFamily="34" charset="-120"/>
              </a:rPr>
              <a:t> </a:t>
            </a:r>
            <a:r>
              <a:rPr lang="en-US" sz="1200" b="1" dirty="0" err="1">
                <a:solidFill>
                  <a:srgbClr val="3B6466"/>
                </a:solidFill>
                <a:latin typeface="Open Sans Bold" pitchFamily="34" charset="0"/>
                <a:ea typeface="Open Sans Bold" pitchFamily="34" charset="-122"/>
                <a:cs typeface="Open Sans Bold" pitchFamily="34" charset="-120"/>
              </a:rPr>
              <a:t>décision</a:t>
            </a:r>
            <a:r>
              <a:rPr lang="en-US" sz="1200" b="1" dirty="0">
                <a:solidFill>
                  <a:srgbClr val="3B6466"/>
                </a:solidFill>
                <a:latin typeface="Open Sans Bold" pitchFamily="34" charset="0"/>
                <a:ea typeface="Open Sans Bold" pitchFamily="34" charset="-122"/>
                <a:cs typeface="Open Sans Bold" pitchFamily="34" charset="-120"/>
              </a:rPr>
              <a:t> </a:t>
            </a:r>
            <a:endParaRPr lang="en-US" sz="1200" dirty="0"/>
          </a:p>
        </p:txBody>
      </p:sp>
      <p:sp>
        <p:nvSpPr>
          <p:cNvPr id="18" name="Text 7">
            <a:extLst>
              <a:ext uri="{FF2B5EF4-FFF2-40B4-BE49-F238E27FC236}">
                <a16:creationId xmlns:a16="http://schemas.microsoft.com/office/drawing/2014/main" id="{CD555876-2074-E1C3-A505-0C7862BFDE1A}"/>
              </a:ext>
            </a:extLst>
          </p:cNvPr>
          <p:cNvSpPr/>
          <p:nvPr/>
        </p:nvSpPr>
        <p:spPr>
          <a:xfrm>
            <a:off x="6087021" y="3080921"/>
            <a:ext cx="3651383" cy="381993"/>
          </a:xfrm>
          <a:prstGeom prst="rect">
            <a:avLst/>
          </a:prstGeom>
          <a:noFill/>
          <a:ln/>
        </p:spPr>
        <p:txBody>
          <a:bodyPr wrap="square" lIns="0" tIns="0" rIns="0" bIns="0" rtlCol="0" anchor="t">
            <a:normAutofit/>
          </a:bodyPr>
          <a:lstStyle/>
          <a:p>
            <a:pPr marL="0" indent="0" algn="l">
              <a:lnSpc>
                <a:spcPct val="133000"/>
              </a:lnSpc>
              <a:buNone/>
            </a:pPr>
            <a:r>
              <a:rPr lang="en-US" sz="950" dirty="0">
                <a:solidFill>
                  <a:srgbClr val="3B6466"/>
                </a:solidFill>
                <a:latin typeface="Nunito Sans" pitchFamily="34" charset="0"/>
              </a:rPr>
              <a:t>Agir sur </a:t>
            </a:r>
            <a:r>
              <a:rPr lang="en-US" sz="950" dirty="0" err="1">
                <a:solidFill>
                  <a:srgbClr val="3B6466"/>
                </a:solidFill>
                <a:latin typeface="Nunito Sans" pitchFamily="34" charset="0"/>
              </a:rPr>
              <a:t>une</a:t>
            </a:r>
            <a:r>
              <a:rPr lang="en-US" sz="950" dirty="0">
                <a:solidFill>
                  <a:srgbClr val="3B6466"/>
                </a:solidFill>
                <a:latin typeface="Nunito Sans" pitchFamily="34" charset="0"/>
              </a:rPr>
              <a:t> </a:t>
            </a:r>
            <a:r>
              <a:rPr lang="en-US" sz="950" dirty="0" err="1">
                <a:solidFill>
                  <a:srgbClr val="3B6466"/>
                </a:solidFill>
                <a:latin typeface="Nunito Sans" pitchFamily="34" charset="0"/>
              </a:rPr>
              <a:t>décision</a:t>
            </a:r>
            <a:r>
              <a:rPr lang="en-US" sz="950" dirty="0">
                <a:solidFill>
                  <a:srgbClr val="3B6466"/>
                </a:solidFill>
                <a:latin typeface="Nunito Sans" pitchFamily="34" charset="0"/>
              </a:rPr>
              <a:t> de la Commission </a:t>
            </a:r>
            <a:r>
              <a:rPr lang="en-US" sz="950" dirty="0" err="1">
                <a:solidFill>
                  <a:srgbClr val="3B6466"/>
                </a:solidFill>
                <a:latin typeface="Nunito Sans" pitchFamily="34" charset="0"/>
              </a:rPr>
              <a:t>ou</a:t>
            </a:r>
            <a:r>
              <a:rPr lang="en-US" sz="950" dirty="0">
                <a:solidFill>
                  <a:srgbClr val="3B6466"/>
                </a:solidFill>
                <a:latin typeface="Nunito Sans" pitchFamily="34" charset="0"/>
              </a:rPr>
              <a:t> </a:t>
            </a:r>
            <a:r>
              <a:rPr lang="en-US" sz="950" dirty="0" err="1">
                <a:solidFill>
                  <a:srgbClr val="3B6466"/>
                </a:solidFill>
                <a:latin typeface="Nunito Sans" pitchFamily="34" charset="0"/>
              </a:rPr>
              <a:t>d’une</a:t>
            </a:r>
            <a:r>
              <a:rPr lang="en-US" sz="950" dirty="0">
                <a:solidFill>
                  <a:srgbClr val="3B6466"/>
                </a:solidFill>
                <a:latin typeface="Nunito Sans" pitchFamily="34" charset="0"/>
              </a:rPr>
              <a:t> </a:t>
            </a:r>
            <a:r>
              <a:rPr lang="en-US" sz="950" dirty="0" err="1">
                <a:solidFill>
                  <a:srgbClr val="3B6466"/>
                </a:solidFill>
                <a:latin typeface="Nunito Sans" pitchFamily="34" charset="0"/>
              </a:rPr>
              <a:t>agence</a:t>
            </a:r>
            <a:r>
              <a:rPr lang="en-US" sz="950" dirty="0">
                <a:solidFill>
                  <a:srgbClr val="3B6466"/>
                </a:solidFill>
                <a:latin typeface="Nunito Sans" pitchFamily="34" charset="0"/>
              </a:rPr>
              <a:t> </a:t>
            </a:r>
            <a:r>
              <a:rPr lang="en-US" sz="950" dirty="0" err="1">
                <a:solidFill>
                  <a:srgbClr val="3B6466"/>
                </a:solidFill>
                <a:latin typeface="Nunito Sans" pitchFamily="34" charset="0"/>
              </a:rPr>
              <a:t>en</a:t>
            </a:r>
            <a:r>
              <a:rPr lang="en-US" sz="950" dirty="0">
                <a:solidFill>
                  <a:srgbClr val="3B6466"/>
                </a:solidFill>
                <a:latin typeface="Nunito Sans" pitchFamily="34" charset="0"/>
              </a:rPr>
              <a:t> tant </a:t>
            </a:r>
            <a:r>
              <a:rPr lang="en-US" sz="950" dirty="0" err="1">
                <a:solidFill>
                  <a:srgbClr val="3B6466"/>
                </a:solidFill>
                <a:latin typeface="Nunito Sans" pitchFamily="34" charset="0"/>
              </a:rPr>
              <a:t>qu’autorité</a:t>
            </a:r>
            <a:r>
              <a:rPr lang="en-US" sz="950" dirty="0">
                <a:solidFill>
                  <a:srgbClr val="3B6466"/>
                </a:solidFill>
                <a:latin typeface="Nunito Sans" pitchFamily="34" charset="0"/>
              </a:rPr>
              <a:t> de </a:t>
            </a:r>
            <a:r>
              <a:rPr lang="en-US" sz="950" dirty="0" err="1">
                <a:solidFill>
                  <a:srgbClr val="3B6466"/>
                </a:solidFill>
                <a:latin typeface="Nunito Sans" pitchFamily="34" charset="0"/>
              </a:rPr>
              <a:t>régulation</a:t>
            </a:r>
            <a:r>
              <a:rPr lang="en-US" sz="950" dirty="0">
                <a:solidFill>
                  <a:srgbClr val="3B6466"/>
                </a:solidFill>
                <a:latin typeface="Nunito Sans" pitchFamily="34" charset="0"/>
              </a:rPr>
              <a:t> (ex. concurrence, commerce international)</a:t>
            </a:r>
            <a:endParaRPr lang="en-US" sz="950" dirty="0"/>
          </a:p>
        </p:txBody>
      </p:sp>
    </p:spTree>
    <p:extLst>
      <p:ext uri="{BB962C8B-B14F-4D97-AF65-F5344CB8AC3E}">
        <p14:creationId xmlns:p14="http://schemas.microsoft.com/office/powerpoint/2010/main" val="358276829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A2CC659A-9901-7B41-87DE-B73FB9844AD7}"/>
            </a:ext>
          </a:extLst>
        </p:cNvPr>
        <p:cNvGrpSpPr/>
        <p:nvPr/>
      </p:nvGrpSpPr>
      <p:grpSpPr>
        <a:xfrm>
          <a:off x="0" y="0"/>
          <a:ext cx="0" cy="0"/>
          <a:chOff x="0" y="0"/>
          <a:chExt cx="0" cy="0"/>
        </a:xfrm>
      </p:grpSpPr>
      <p:sp>
        <p:nvSpPr>
          <p:cNvPr id="3" name="Text 1">
            <a:extLst>
              <a:ext uri="{FF2B5EF4-FFF2-40B4-BE49-F238E27FC236}">
                <a16:creationId xmlns:a16="http://schemas.microsoft.com/office/drawing/2014/main" id="{05AC988B-BC4A-CAD7-724A-0F64D829418C}"/>
              </a:ext>
            </a:extLst>
          </p:cNvPr>
          <p:cNvSpPr/>
          <p:nvPr/>
        </p:nvSpPr>
        <p:spPr>
          <a:xfrm>
            <a:off x="670560" y="707136"/>
            <a:ext cx="11216640" cy="1097280"/>
          </a:xfrm>
          <a:prstGeom prst="rect">
            <a:avLst/>
          </a:prstGeom>
          <a:noFill/>
          <a:ln/>
        </p:spPr>
        <p:txBody>
          <a:bodyPr wrap="square" lIns="0" tIns="0" rIns="0" bIns="0" rtlCol="0" anchor="t"/>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fr-FR" sz="3333" b="1" i="0" u="none" strike="noStrike" kern="1200" cap="none" spc="0" normalizeH="0" baseline="0" noProof="1">
                <a:ln>
                  <a:noFill/>
                </a:ln>
                <a:solidFill>
                  <a:srgbClr val="FFFFFF"/>
                </a:solidFill>
                <a:effectLst/>
                <a:uLnTx/>
                <a:uFillTx/>
                <a:latin typeface="Arial" pitchFamily="34" charset="0"/>
                <a:ea typeface="Arial" pitchFamily="34" charset="-122"/>
                <a:cs typeface="Arial" pitchFamily="34" charset="-120"/>
              </a:rPr>
              <a:t>Un haut niveau de technicité </a:t>
            </a:r>
            <a:endParaRPr kumimoji="0" lang="fr-FR" sz="3333" b="0" i="0" u="none" strike="noStrike" kern="1200" cap="none" spc="0" normalizeH="0" baseline="0" noProof="1">
              <a:ln>
                <a:noFill/>
              </a:ln>
              <a:solidFill>
                <a:prstClr val="black"/>
              </a:solidFill>
              <a:effectLst/>
              <a:uLnTx/>
              <a:uFillTx/>
              <a:latin typeface="Calibri" panose="020F0502020204030204"/>
              <a:ea typeface="+mn-ea"/>
              <a:cs typeface="+mn-cs"/>
            </a:endParaRPr>
          </a:p>
        </p:txBody>
      </p:sp>
      <p:sp>
        <p:nvSpPr>
          <p:cNvPr id="21" name="Text 0">
            <a:extLst>
              <a:ext uri="{FF2B5EF4-FFF2-40B4-BE49-F238E27FC236}">
                <a16:creationId xmlns:a16="http://schemas.microsoft.com/office/drawing/2014/main" id="{16991E20-CDDC-7CB3-3C5F-880005F48D45}"/>
              </a:ext>
            </a:extLst>
          </p:cNvPr>
          <p:cNvSpPr/>
          <p:nvPr/>
        </p:nvSpPr>
        <p:spPr>
          <a:xfrm>
            <a:off x="670560" y="341376"/>
            <a:ext cx="10972800" cy="365760"/>
          </a:xfrm>
          <a:prstGeom prst="rect">
            <a:avLst/>
          </a:prstGeom>
          <a:noFill/>
          <a:ln/>
        </p:spPr>
        <p:txBody>
          <a:bodyPr wrap="square" lIns="0" tIns="0" rIns="0" bIns="0"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fr-FR" sz="1467" b="1" i="0" u="none" strike="noStrike" kern="0" cap="none" spc="267" normalizeH="0" baseline="0" noProof="1">
                <a:ln>
                  <a:noFill/>
                </a:ln>
                <a:solidFill>
                  <a:srgbClr val="B08D2E"/>
                </a:solidFill>
                <a:effectLst/>
                <a:uLnTx/>
                <a:uFillTx/>
                <a:latin typeface="Arial" pitchFamily="34" charset="0"/>
                <a:ea typeface="Arial" pitchFamily="34" charset="-122"/>
                <a:cs typeface="Arial" pitchFamily="34" charset="-120"/>
              </a:rPr>
              <a:t>PARTIE I — LES SPECIFICITES DES AFFAIRES PUBLIQUES EUROPEENNES </a:t>
            </a:r>
            <a:endParaRPr kumimoji="0" lang="fr-FR" sz="1467" b="0" i="0" u="none" strike="noStrike" kern="1200" cap="none" spc="0" normalizeH="0" baseline="0" noProof="1">
              <a:ln>
                <a:noFill/>
              </a:ln>
              <a:solidFill>
                <a:prstClr val="black"/>
              </a:solidFill>
              <a:effectLst/>
              <a:uLnTx/>
              <a:uFillTx/>
              <a:latin typeface="Calibri" panose="020F0502020204030204"/>
              <a:ea typeface="+mn-ea"/>
              <a:cs typeface="+mn-cs"/>
            </a:endParaRPr>
          </a:p>
        </p:txBody>
      </p:sp>
      <p:grpSp>
        <p:nvGrpSpPr>
          <p:cNvPr id="2" name="Groupe 1">
            <a:extLst>
              <a:ext uri="{FF2B5EF4-FFF2-40B4-BE49-F238E27FC236}">
                <a16:creationId xmlns:a16="http://schemas.microsoft.com/office/drawing/2014/main" id="{A56A11A8-0413-2300-E68E-9AC4372F3748}"/>
              </a:ext>
            </a:extLst>
          </p:cNvPr>
          <p:cNvGrpSpPr/>
          <p:nvPr/>
        </p:nvGrpSpPr>
        <p:grpSpPr>
          <a:xfrm>
            <a:off x="1398936" y="1517563"/>
            <a:ext cx="4293719" cy="2408167"/>
            <a:chOff x="1748064" y="2974"/>
            <a:chExt cx="3342605" cy="2195055"/>
          </a:xfrm>
          <a:solidFill>
            <a:schemeClr val="accent1">
              <a:lumMod val="50000"/>
            </a:schemeClr>
          </a:solidFill>
        </p:grpSpPr>
        <p:sp>
          <p:nvSpPr>
            <p:cNvPr id="10" name="Rectangle 9">
              <a:extLst>
                <a:ext uri="{FF2B5EF4-FFF2-40B4-BE49-F238E27FC236}">
                  <a16:creationId xmlns:a16="http://schemas.microsoft.com/office/drawing/2014/main" id="{86E1AB7E-6D2A-1822-D0B8-53308DEC0B14}"/>
                </a:ext>
              </a:extLst>
            </p:cNvPr>
            <p:cNvSpPr/>
            <p:nvPr/>
          </p:nvSpPr>
          <p:spPr>
            <a:xfrm>
              <a:off x="1748064" y="2975"/>
              <a:ext cx="3342605" cy="2005563"/>
            </a:xfrm>
            <a:prstGeom prst="rect">
              <a:avLst/>
            </a:prstGeom>
            <a:grpFill/>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txBody>
            <a:bodyPr/>
            <a:lstStyle/>
            <a:p>
              <a:endParaRPr lang="fr-BE" sz="2400">
                <a:solidFill>
                  <a:schemeClr val="bg1"/>
                </a:solidFill>
              </a:endParaRPr>
            </a:p>
          </p:txBody>
        </p:sp>
        <p:sp>
          <p:nvSpPr>
            <p:cNvPr id="11" name="ZoneTexte 10">
              <a:extLst>
                <a:ext uri="{FF2B5EF4-FFF2-40B4-BE49-F238E27FC236}">
                  <a16:creationId xmlns:a16="http://schemas.microsoft.com/office/drawing/2014/main" id="{69632D9C-4F09-1A13-8EF2-DEADB0CC7D77}"/>
                </a:ext>
              </a:extLst>
            </p:cNvPr>
            <p:cNvSpPr txBox="1"/>
            <p:nvPr/>
          </p:nvSpPr>
          <p:spPr>
            <a:xfrm>
              <a:off x="1748064" y="2974"/>
              <a:ext cx="3342605" cy="2195055"/>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fr-BE" b="1" kern="1200" dirty="0">
                  <a:solidFill>
                    <a:schemeClr val="bg1"/>
                  </a:solidFill>
                </a:rPr>
                <a:t>Attente élevée des décideurs européens</a:t>
              </a:r>
              <a:endParaRPr lang="en-US" kern="1200" dirty="0">
                <a:solidFill>
                  <a:schemeClr val="bg1"/>
                </a:solidFill>
              </a:endParaRPr>
            </a:p>
            <a:p>
              <a:pPr marL="114300" lvl="1" indent="-114300" algn="l" defTabSz="533400">
                <a:lnSpc>
                  <a:spcPct val="90000"/>
                </a:lnSpc>
                <a:spcBef>
                  <a:spcPts val="600"/>
                </a:spcBef>
                <a:spcAft>
                  <a:spcPct val="15000"/>
                </a:spcAft>
                <a:buChar char="•"/>
              </a:pPr>
              <a:r>
                <a:rPr lang="fr-BE" sz="1400" kern="1200" dirty="0">
                  <a:solidFill>
                    <a:schemeClr val="bg1"/>
                  </a:solidFill>
                </a:rPr>
                <a:t>Maîtrise précise des textes législatifs et réglementaires</a:t>
              </a:r>
              <a:endParaRPr lang="en-US" sz="1400" kern="1200" dirty="0">
                <a:solidFill>
                  <a:schemeClr val="bg1"/>
                </a:solidFill>
              </a:endParaRPr>
            </a:p>
            <a:p>
              <a:pPr marL="114300" lvl="1" indent="-114300" algn="l" defTabSz="533400">
                <a:lnSpc>
                  <a:spcPct val="90000"/>
                </a:lnSpc>
                <a:spcBef>
                  <a:spcPts val="600"/>
                </a:spcBef>
                <a:spcAft>
                  <a:spcPct val="15000"/>
                </a:spcAft>
                <a:buChar char="•"/>
              </a:pPr>
              <a:r>
                <a:rPr lang="fr-BE" sz="1400" kern="1200" dirty="0">
                  <a:solidFill>
                    <a:schemeClr val="bg1"/>
                  </a:solidFill>
                </a:rPr>
                <a:t>Capacité à anticiper les effets juridiques concrets d'un amendement</a:t>
              </a:r>
              <a:endParaRPr lang="en-US" sz="1400" kern="1200" dirty="0">
                <a:solidFill>
                  <a:schemeClr val="bg1"/>
                </a:solidFill>
              </a:endParaRPr>
            </a:p>
            <a:p>
              <a:pPr marL="114300" lvl="1" indent="-114300" algn="l" defTabSz="533400">
                <a:lnSpc>
                  <a:spcPct val="90000"/>
                </a:lnSpc>
                <a:spcBef>
                  <a:spcPts val="600"/>
                </a:spcBef>
                <a:spcAft>
                  <a:spcPct val="15000"/>
                </a:spcAft>
                <a:buChar char="•"/>
              </a:pPr>
              <a:r>
                <a:rPr lang="fr-BE" sz="1400" kern="1200" dirty="0">
                  <a:solidFill>
                    <a:schemeClr val="bg1"/>
                  </a:solidFill>
                </a:rPr>
                <a:t>Compréhension fine des impacts économiques et concurrentiels</a:t>
              </a:r>
              <a:endParaRPr lang="en-US" sz="1400" kern="1200" dirty="0">
                <a:solidFill>
                  <a:schemeClr val="bg1"/>
                </a:solidFill>
              </a:endParaRPr>
            </a:p>
            <a:p>
              <a:pPr marL="114300" lvl="1" indent="-114300" algn="l" defTabSz="533400">
                <a:lnSpc>
                  <a:spcPct val="90000"/>
                </a:lnSpc>
                <a:spcBef>
                  <a:spcPts val="600"/>
                </a:spcBef>
                <a:spcAft>
                  <a:spcPct val="15000"/>
                </a:spcAft>
                <a:buChar char="•"/>
              </a:pPr>
              <a:r>
                <a:rPr lang="fr-BE" sz="1400" kern="1200" dirty="0">
                  <a:solidFill>
                    <a:schemeClr val="bg1"/>
                  </a:solidFill>
                </a:rPr>
                <a:t>Connaissance approfondie des réalités techniques des secteurs concernés</a:t>
              </a:r>
              <a:endParaRPr lang="en-US" sz="1400" kern="1200" dirty="0">
                <a:solidFill>
                  <a:schemeClr val="bg1"/>
                </a:solidFill>
              </a:endParaRPr>
            </a:p>
          </p:txBody>
        </p:sp>
      </p:grpSp>
      <p:grpSp>
        <p:nvGrpSpPr>
          <p:cNvPr id="4" name="Groupe 3">
            <a:extLst>
              <a:ext uri="{FF2B5EF4-FFF2-40B4-BE49-F238E27FC236}">
                <a16:creationId xmlns:a16="http://schemas.microsoft.com/office/drawing/2014/main" id="{E8BE60F3-C660-CA4F-E7C1-EAC0A8210935}"/>
              </a:ext>
            </a:extLst>
          </p:cNvPr>
          <p:cNvGrpSpPr/>
          <p:nvPr/>
        </p:nvGrpSpPr>
        <p:grpSpPr>
          <a:xfrm>
            <a:off x="6156960" y="1524437"/>
            <a:ext cx="3900688" cy="2401293"/>
            <a:chOff x="5424930" y="2975"/>
            <a:chExt cx="3342605" cy="2005563"/>
          </a:xfrm>
          <a:solidFill>
            <a:schemeClr val="accent1">
              <a:lumMod val="50000"/>
            </a:schemeClr>
          </a:solidFill>
        </p:grpSpPr>
        <p:sp>
          <p:nvSpPr>
            <p:cNvPr id="8" name="Rectangle 7">
              <a:extLst>
                <a:ext uri="{FF2B5EF4-FFF2-40B4-BE49-F238E27FC236}">
                  <a16:creationId xmlns:a16="http://schemas.microsoft.com/office/drawing/2014/main" id="{4FF3510A-127C-16A3-2B2E-96C864E11EE4}"/>
                </a:ext>
              </a:extLst>
            </p:cNvPr>
            <p:cNvSpPr/>
            <p:nvPr/>
          </p:nvSpPr>
          <p:spPr>
            <a:xfrm>
              <a:off x="5424930" y="2975"/>
              <a:ext cx="3342605" cy="2005563"/>
            </a:xfrm>
            <a:prstGeom prst="rect">
              <a:avLst/>
            </a:prstGeom>
            <a:grpFill/>
          </p:spPr>
          <p:style>
            <a:lnRef idx="2">
              <a:schemeClr val="lt1">
                <a:hueOff val="0"/>
                <a:satOff val="0"/>
                <a:lumOff val="0"/>
                <a:alphaOff val="0"/>
              </a:schemeClr>
            </a:lnRef>
            <a:fillRef idx="1">
              <a:schemeClr val="accent5">
                <a:hueOff val="-3379271"/>
                <a:satOff val="-8710"/>
                <a:lumOff val="-5883"/>
                <a:alphaOff val="0"/>
              </a:schemeClr>
            </a:fillRef>
            <a:effectRef idx="0">
              <a:schemeClr val="accent5">
                <a:hueOff val="-3379271"/>
                <a:satOff val="-8710"/>
                <a:lumOff val="-5883"/>
                <a:alphaOff val="0"/>
              </a:schemeClr>
            </a:effectRef>
            <a:fontRef idx="minor">
              <a:schemeClr val="lt1"/>
            </a:fontRef>
          </p:style>
          <p:txBody>
            <a:bodyPr/>
            <a:lstStyle/>
            <a:p>
              <a:endParaRPr lang="fr-BE" sz="2400">
                <a:solidFill>
                  <a:schemeClr val="bg1"/>
                </a:solidFill>
              </a:endParaRPr>
            </a:p>
          </p:txBody>
        </p:sp>
        <p:sp>
          <p:nvSpPr>
            <p:cNvPr id="9" name="ZoneTexte 8">
              <a:extLst>
                <a:ext uri="{FF2B5EF4-FFF2-40B4-BE49-F238E27FC236}">
                  <a16:creationId xmlns:a16="http://schemas.microsoft.com/office/drawing/2014/main" id="{1ED1691A-D7A1-EAB3-40C9-E13B32A7CA62}"/>
                </a:ext>
              </a:extLst>
            </p:cNvPr>
            <p:cNvSpPr txBox="1"/>
            <p:nvPr/>
          </p:nvSpPr>
          <p:spPr>
            <a:xfrm>
              <a:off x="5424930" y="2975"/>
              <a:ext cx="3342605" cy="2005563"/>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fr-BE" b="1" kern="1200" dirty="0">
                  <a:solidFill>
                    <a:schemeClr val="bg1"/>
                  </a:solidFill>
                </a:rPr>
                <a:t>Un écosystème dominé par les experts</a:t>
              </a:r>
              <a:endParaRPr lang="en-US" kern="1200" dirty="0">
                <a:solidFill>
                  <a:schemeClr val="bg1"/>
                </a:solidFill>
              </a:endParaRPr>
            </a:p>
            <a:p>
              <a:pPr marL="114300" lvl="1" indent="-114300" algn="l" defTabSz="533400">
                <a:lnSpc>
                  <a:spcPct val="90000"/>
                </a:lnSpc>
                <a:spcBef>
                  <a:spcPts val="600"/>
                </a:spcBef>
                <a:spcAft>
                  <a:spcPct val="15000"/>
                </a:spcAft>
                <a:buChar char="•"/>
              </a:pPr>
              <a:r>
                <a:rPr lang="fr-BE" sz="1400" kern="1200" dirty="0">
                  <a:solidFill>
                    <a:schemeClr val="bg1"/>
                  </a:solidFill>
                </a:rPr>
                <a:t>Fonctionnaires spécialisés au sein de la Commission</a:t>
              </a:r>
              <a:endParaRPr lang="en-US" sz="1400" kern="1200" dirty="0">
                <a:solidFill>
                  <a:schemeClr val="bg1"/>
                </a:solidFill>
              </a:endParaRPr>
            </a:p>
            <a:p>
              <a:pPr marL="114300" lvl="1" indent="-114300" algn="l" defTabSz="533400">
                <a:lnSpc>
                  <a:spcPct val="90000"/>
                </a:lnSpc>
                <a:spcBef>
                  <a:spcPts val="600"/>
                </a:spcBef>
                <a:spcAft>
                  <a:spcPct val="15000"/>
                </a:spcAft>
                <a:buChar char="•"/>
              </a:pPr>
              <a:r>
                <a:rPr lang="fr-BE" sz="1400" kern="1200" dirty="0">
                  <a:solidFill>
                    <a:schemeClr val="bg1"/>
                  </a:solidFill>
                </a:rPr>
                <a:t>Experts détachés des États membres</a:t>
              </a:r>
              <a:endParaRPr lang="en-US" sz="1400" kern="1200" dirty="0">
                <a:solidFill>
                  <a:schemeClr val="bg1"/>
                </a:solidFill>
              </a:endParaRPr>
            </a:p>
            <a:p>
              <a:pPr marL="114300" lvl="1" indent="-114300" algn="l" defTabSz="533400">
                <a:lnSpc>
                  <a:spcPct val="90000"/>
                </a:lnSpc>
                <a:spcBef>
                  <a:spcPts val="600"/>
                </a:spcBef>
                <a:spcAft>
                  <a:spcPct val="15000"/>
                </a:spcAft>
                <a:buChar char="•"/>
              </a:pPr>
              <a:r>
                <a:rPr lang="fr-BE" sz="1400" kern="1200" dirty="0">
                  <a:solidFill>
                    <a:schemeClr val="bg1"/>
                  </a:solidFill>
                </a:rPr>
                <a:t>Associations professionnelles et think tanks très techniques</a:t>
              </a:r>
              <a:endParaRPr lang="en-US" sz="1400" kern="1200" dirty="0">
                <a:solidFill>
                  <a:schemeClr val="bg1"/>
                </a:solidFill>
              </a:endParaRPr>
            </a:p>
          </p:txBody>
        </p:sp>
      </p:grpSp>
      <p:grpSp>
        <p:nvGrpSpPr>
          <p:cNvPr id="5" name="Groupe 4">
            <a:extLst>
              <a:ext uri="{FF2B5EF4-FFF2-40B4-BE49-F238E27FC236}">
                <a16:creationId xmlns:a16="http://schemas.microsoft.com/office/drawing/2014/main" id="{F58AA2DD-C2D5-BFFE-30B3-6F772386FD5E}"/>
              </a:ext>
            </a:extLst>
          </p:cNvPr>
          <p:cNvGrpSpPr/>
          <p:nvPr/>
        </p:nvGrpSpPr>
        <p:grpSpPr>
          <a:xfrm>
            <a:off x="3949117" y="4208022"/>
            <a:ext cx="3900688" cy="2401293"/>
            <a:chOff x="3586497" y="2342799"/>
            <a:chExt cx="3342605" cy="2005563"/>
          </a:xfrm>
          <a:solidFill>
            <a:schemeClr val="accent1">
              <a:lumMod val="50000"/>
            </a:schemeClr>
          </a:solidFill>
        </p:grpSpPr>
        <p:sp>
          <p:nvSpPr>
            <p:cNvPr id="6" name="Rectangle 5">
              <a:extLst>
                <a:ext uri="{FF2B5EF4-FFF2-40B4-BE49-F238E27FC236}">
                  <a16:creationId xmlns:a16="http://schemas.microsoft.com/office/drawing/2014/main" id="{35EC365E-3412-5233-F0B6-6E801674C2CB}"/>
                </a:ext>
              </a:extLst>
            </p:cNvPr>
            <p:cNvSpPr/>
            <p:nvPr/>
          </p:nvSpPr>
          <p:spPr>
            <a:xfrm>
              <a:off x="3586497" y="2342799"/>
              <a:ext cx="3342605" cy="2005563"/>
            </a:xfrm>
            <a:prstGeom prst="rect">
              <a:avLst/>
            </a:prstGeom>
            <a:grpFill/>
          </p:spPr>
          <p:style>
            <a:lnRef idx="2">
              <a:schemeClr val="lt1">
                <a:hueOff val="0"/>
                <a:satOff val="0"/>
                <a:lumOff val="0"/>
                <a:alphaOff val="0"/>
              </a:schemeClr>
            </a:lnRef>
            <a:fillRef idx="1">
              <a:schemeClr val="accent5">
                <a:hueOff val="-6758543"/>
                <a:satOff val="-17419"/>
                <a:lumOff val="-11765"/>
                <a:alphaOff val="0"/>
              </a:schemeClr>
            </a:fillRef>
            <a:effectRef idx="0">
              <a:schemeClr val="accent5">
                <a:hueOff val="-6758543"/>
                <a:satOff val="-17419"/>
                <a:lumOff val="-11765"/>
                <a:alphaOff val="0"/>
              </a:schemeClr>
            </a:effectRef>
            <a:fontRef idx="minor">
              <a:schemeClr val="lt1"/>
            </a:fontRef>
          </p:style>
          <p:txBody>
            <a:bodyPr/>
            <a:lstStyle/>
            <a:p>
              <a:endParaRPr lang="fr-BE" sz="2400">
                <a:solidFill>
                  <a:schemeClr val="bg1"/>
                </a:solidFill>
              </a:endParaRPr>
            </a:p>
          </p:txBody>
        </p:sp>
        <p:sp>
          <p:nvSpPr>
            <p:cNvPr id="7" name="ZoneTexte 6">
              <a:extLst>
                <a:ext uri="{FF2B5EF4-FFF2-40B4-BE49-F238E27FC236}">
                  <a16:creationId xmlns:a16="http://schemas.microsoft.com/office/drawing/2014/main" id="{8F0044F8-CA57-C7DD-074F-C36F66615426}"/>
                </a:ext>
              </a:extLst>
            </p:cNvPr>
            <p:cNvSpPr txBox="1"/>
            <p:nvPr/>
          </p:nvSpPr>
          <p:spPr>
            <a:xfrm>
              <a:off x="3586497" y="2342799"/>
              <a:ext cx="3342605" cy="2005563"/>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fr-BE" b="1" kern="1200" dirty="0">
                  <a:solidFill>
                    <a:schemeClr val="bg1"/>
                  </a:solidFill>
                </a:rPr>
                <a:t>La crédibilité se construit par l'expertise</a:t>
              </a:r>
              <a:endParaRPr lang="en-US" kern="1200" dirty="0">
                <a:solidFill>
                  <a:schemeClr val="bg1"/>
                </a:solidFill>
              </a:endParaRPr>
            </a:p>
            <a:p>
              <a:pPr marL="114300" lvl="1" indent="-114300" algn="l" defTabSz="533400">
                <a:lnSpc>
                  <a:spcPct val="90000"/>
                </a:lnSpc>
                <a:spcBef>
                  <a:spcPts val="600"/>
                </a:spcBef>
                <a:spcAft>
                  <a:spcPct val="15000"/>
                </a:spcAft>
                <a:buChar char="•"/>
              </a:pPr>
              <a:r>
                <a:rPr lang="fr-BE" sz="1400" kern="1200" dirty="0">
                  <a:solidFill>
                    <a:schemeClr val="bg1"/>
                  </a:solidFill>
                </a:rPr>
                <a:t>Les arguments généraux ou politiques ne suffisent pas </a:t>
              </a:r>
              <a:endParaRPr lang="en-US" sz="1400" kern="1200" dirty="0">
                <a:solidFill>
                  <a:schemeClr val="bg1"/>
                </a:solidFill>
              </a:endParaRPr>
            </a:p>
            <a:p>
              <a:pPr marL="114300" lvl="1" indent="-114300" algn="l" defTabSz="533400">
                <a:lnSpc>
                  <a:spcPct val="90000"/>
                </a:lnSpc>
                <a:spcBef>
                  <a:spcPts val="600"/>
                </a:spcBef>
                <a:spcAft>
                  <a:spcPct val="15000"/>
                </a:spcAft>
                <a:buChar char="•"/>
              </a:pPr>
              <a:r>
                <a:rPr lang="fr-BE" sz="1400" kern="1200" dirty="0">
                  <a:solidFill>
                    <a:schemeClr val="bg1"/>
                  </a:solidFill>
                </a:rPr>
                <a:t>Chaque position doit être juridiquement solide et techniquement démontrable</a:t>
              </a:r>
              <a:endParaRPr lang="en-US" sz="1400" kern="1200" dirty="0">
                <a:solidFill>
                  <a:schemeClr val="bg1"/>
                </a:solidFill>
              </a:endParaRPr>
            </a:p>
            <a:p>
              <a:pPr marL="114300" lvl="1" indent="-114300" algn="l" defTabSz="533400">
                <a:lnSpc>
                  <a:spcPct val="90000"/>
                </a:lnSpc>
                <a:spcBef>
                  <a:spcPts val="600"/>
                </a:spcBef>
                <a:spcAft>
                  <a:spcPct val="15000"/>
                </a:spcAft>
                <a:buChar char="•"/>
              </a:pPr>
              <a:r>
                <a:rPr lang="fr-BE" sz="1400" kern="1200" dirty="0">
                  <a:solidFill>
                    <a:schemeClr val="bg1"/>
                  </a:solidFill>
                </a:rPr>
                <a:t>La qualité du fond peut primer sur d’autres facteurs</a:t>
              </a:r>
              <a:endParaRPr lang="en-US" sz="1400" kern="1200" dirty="0">
                <a:solidFill>
                  <a:schemeClr val="bg1"/>
                </a:solidFill>
              </a:endParaRPr>
            </a:p>
          </p:txBody>
        </p:sp>
      </p:grpSp>
    </p:spTree>
    <p:extLst>
      <p:ext uri="{BB962C8B-B14F-4D97-AF65-F5344CB8AC3E}">
        <p14:creationId xmlns:p14="http://schemas.microsoft.com/office/powerpoint/2010/main" val="269637512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94217973-581F-2B5E-7755-EAD58E31E183}"/>
            </a:ext>
          </a:extLst>
        </p:cNvPr>
        <p:cNvGrpSpPr/>
        <p:nvPr/>
      </p:nvGrpSpPr>
      <p:grpSpPr>
        <a:xfrm>
          <a:off x="0" y="0"/>
          <a:ext cx="0" cy="0"/>
          <a:chOff x="0" y="0"/>
          <a:chExt cx="0" cy="0"/>
        </a:xfrm>
      </p:grpSpPr>
      <p:sp>
        <p:nvSpPr>
          <p:cNvPr id="3" name="Text 1">
            <a:extLst>
              <a:ext uri="{FF2B5EF4-FFF2-40B4-BE49-F238E27FC236}">
                <a16:creationId xmlns:a16="http://schemas.microsoft.com/office/drawing/2014/main" id="{D1A101B6-4E34-83BB-8781-2BCE223F2ADB}"/>
              </a:ext>
            </a:extLst>
          </p:cNvPr>
          <p:cNvSpPr/>
          <p:nvPr/>
        </p:nvSpPr>
        <p:spPr>
          <a:xfrm>
            <a:off x="670560" y="707136"/>
            <a:ext cx="11216640" cy="1097280"/>
          </a:xfrm>
          <a:prstGeom prst="rect">
            <a:avLst/>
          </a:prstGeom>
          <a:noFill/>
          <a:ln/>
        </p:spPr>
        <p:txBody>
          <a:bodyPr wrap="square" lIns="0" tIns="0" rIns="0" bIns="0" rtlCol="0" anchor="t"/>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fr-FR" sz="3333" b="1" i="0" u="none" strike="noStrike" kern="1200" cap="none" spc="0" normalizeH="0" baseline="0" noProof="1">
                <a:ln>
                  <a:noFill/>
                </a:ln>
                <a:solidFill>
                  <a:srgbClr val="FFFFFF"/>
                </a:solidFill>
                <a:effectLst/>
                <a:uLnTx/>
                <a:uFillTx/>
                <a:latin typeface="Arial" pitchFamily="34" charset="0"/>
                <a:ea typeface="Arial" pitchFamily="34" charset="-122"/>
                <a:cs typeface="Arial" pitchFamily="34" charset="-120"/>
              </a:rPr>
              <a:t>Une culture des affaires publiques particulière </a:t>
            </a:r>
            <a:endParaRPr kumimoji="0" lang="fr-FR" sz="3333" b="0" i="0" u="none" strike="noStrike" kern="1200" cap="none" spc="0" normalizeH="0" baseline="0" noProof="1">
              <a:ln>
                <a:noFill/>
              </a:ln>
              <a:solidFill>
                <a:prstClr val="black"/>
              </a:solidFill>
              <a:effectLst/>
              <a:uLnTx/>
              <a:uFillTx/>
              <a:latin typeface="Calibri" panose="020F0502020204030204"/>
              <a:ea typeface="+mn-ea"/>
              <a:cs typeface="+mn-cs"/>
            </a:endParaRPr>
          </a:p>
        </p:txBody>
      </p:sp>
      <p:sp>
        <p:nvSpPr>
          <p:cNvPr id="4" name="Text 2">
            <a:extLst>
              <a:ext uri="{FF2B5EF4-FFF2-40B4-BE49-F238E27FC236}">
                <a16:creationId xmlns:a16="http://schemas.microsoft.com/office/drawing/2014/main" id="{F477F8FD-AB01-3B56-8B8F-60BB1CD00720}"/>
              </a:ext>
            </a:extLst>
          </p:cNvPr>
          <p:cNvSpPr/>
          <p:nvPr/>
        </p:nvSpPr>
        <p:spPr>
          <a:xfrm>
            <a:off x="11399520" y="6315456"/>
            <a:ext cx="487680" cy="365760"/>
          </a:xfrm>
          <a:prstGeom prst="rect">
            <a:avLst/>
          </a:prstGeom>
          <a:noFill/>
          <a:ln/>
        </p:spPr>
        <p:txBody>
          <a:bodyPr wrap="square" lIns="0" tIns="0" rIns="0" bIns="0" rtlCol="0" anchor="ctr"/>
          <a:lstStyle/>
          <a:p>
            <a:pPr marL="0" marR="0" lvl="0" indent="0" algn="r" defTabSz="1219170" rtl="0" eaLnBrk="1" fontAlgn="auto" latinLnBrk="0" hangingPunct="1">
              <a:lnSpc>
                <a:spcPct val="100000"/>
              </a:lnSpc>
              <a:spcBef>
                <a:spcPts val="0"/>
              </a:spcBef>
              <a:spcAft>
                <a:spcPts val="0"/>
              </a:spcAft>
              <a:buClrTx/>
              <a:buSzTx/>
              <a:buFontTx/>
              <a:buNone/>
              <a:tabLst/>
              <a:defRPr/>
            </a:pPr>
            <a:r>
              <a:rPr kumimoji="0" lang="fr-FR" sz="1333" b="0" i="0" u="none" strike="noStrike" kern="1200" cap="none" spc="0" normalizeH="0" baseline="0" noProof="1">
                <a:ln>
                  <a:noFill/>
                </a:ln>
                <a:solidFill>
                  <a:srgbClr val="CADCFC"/>
                </a:solidFill>
                <a:effectLst/>
                <a:uLnTx/>
                <a:uFillTx/>
                <a:latin typeface="Arial" pitchFamily="34" charset="0"/>
                <a:ea typeface="Arial" pitchFamily="34" charset="-122"/>
                <a:cs typeface="Arial" pitchFamily="34" charset="-120"/>
              </a:rPr>
              <a:t>5</a:t>
            </a:r>
            <a:endParaRPr kumimoji="0" lang="fr-FR" sz="1333" b="0" i="0" u="none" strike="noStrike" kern="1200" cap="none" spc="0" normalizeH="0" baseline="0" noProof="1">
              <a:ln>
                <a:noFill/>
              </a:ln>
              <a:solidFill>
                <a:prstClr val="black"/>
              </a:solidFill>
              <a:effectLst/>
              <a:uLnTx/>
              <a:uFillTx/>
              <a:latin typeface="Calibri" panose="020F0502020204030204"/>
              <a:ea typeface="+mn-ea"/>
              <a:cs typeface="+mn-cs"/>
            </a:endParaRPr>
          </a:p>
        </p:txBody>
      </p:sp>
      <p:sp>
        <p:nvSpPr>
          <p:cNvPr id="21" name="ZoneTexte 20">
            <a:extLst>
              <a:ext uri="{FF2B5EF4-FFF2-40B4-BE49-F238E27FC236}">
                <a16:creationId xmlns:a16="http://schemas.microsoft.com/office/drawing/2014/main" id="{834A4128-33E1-892B-3F40-7717E81C08A1}"/>
              </a:ext>
            </a:extLst>
          </p:cNvPr>
          <p:cNvSpPr txBox="1"/>
          <p:nvPr/>
        </p:nvSpPr>
        <p:spPr>
          <a:xfrm>
            <a:off x="670560" y="1398633"/>
            <a:ext cx="11148805" cy="4216539"/>
          </a:xfrm>
          <a:prstGeom prst="rect">
            <a:avLst/>
          </a:prstGeom>
          <a:noFill/>
        </p:spPr>
        <p:txBody>
          <a:bodyPr wrap="square">
            <a:spAutoFit/>
          </a:bodyPr>
          <a:lstStyle/>
          <a:p>
            <a:pPr fontAlgn="t"/>
            <a:r>
              <a:rPr lang="fr-BE" b="1" dirty="0">
                <a:solidFill>
                  <a:schemeClr val="bg1"/>
                </a:solidFill>
              </a:rPr>
              <a:t>À Bruxelles, l'influence repose moins sur le rapport de force que sur la crédibilité, l'expertise et la capacité à construire des compromis durables.</a:t>
            </a:r>
          </a:p>
          <a:p>
            <a:pPr fontAlgn="t"/>
            <a:endParaRPr lang="fr-BE" sz="1600" b="1" dirty="0">
              <a:solidFill>
                <a:schemeClr val="bg1"/>
              </a:solidFill>
            </a:endParaRPr>
          </a:p>
          <a:p>
            <a:pPr fontAlgn="t"/>
            <a:r>
              <a:rPr lang="fr-BE" b="1" dirty="0">
                <a:solidFill>
                  <a:schemeClr val="bg1"/>
                </a:solidFill>
              </a:rPr>
              <a:t>Un écosystème fondé sur le compromis</a:t>
            </a:r>
          </a:p>
          <a:p>
            <a:pPr marL="285750" indent="-285750" fontAlgn="t">
              <a:buFont typeface="Arial" panose="020B0604020202020204" pitchFamily="34" charset="0"/>
              <a:buChar char="•"/>
            </a:pPr>
            <a:r>
              <a:rPr lang="fr-BE" dirty="0">
                <a:solidFill>
                  <a:schemeClr val="bg1"/>
                </a:solidFill>
              </a:rPr>
              <a:t>La recherche de compromis est au cœur du processus décisionnel européen.</a:t>
            </a:r>
          </a:p>
          <a:p>
            <a:pPr marL="285750" indent="-285750" fontAlgn="t">
              <a:buFont typeface="Arial" panose="020B0604020202020204" pitchFamily="34" charset="0"/>
              <a:buChar char="•"/>
            </a:pPr>
            <a:r>
              <a:rPr lang="fr-BE" dirty="0">
                <a:solidFill>
                  <a:schemeClr val="bg1"/>
                </a:solidFill>
              </a:rPr>
              <a:t>Les positions les plus influentes sont souvent celles qui proposent des solutions équilibrées et opérationnelles.</a:t>
            </a:r>
          </a:p>
          <a:p>
            <a:pPr fontAlgn="t"/>
            <a:endParaRPr lang="fr-BE" dirty="0">
              <a:solidFill>
                <a:schemeClr val="bg1"/>
              </a:solidFill>
            </a:endParaRPr>
          </a:p>
          <a:p>
            <a:pPr fontAlgn="t"/>
            <a:r>
              <a:rPr lang="fr-BE" b="1" dirty="0">
                <a:solidFill>
                  <a:schemeClr val="bg1"/>
                </a:solidFill>
              </a:rPr>
              <a:t>Une culture du « Policy </a:t>
            </a:r>
            <a:r>
              <a:rPr lang="fr-BE" b="1" dirty="0" err="1">
                <a:solidFill>
                  <a:schemeClr val="bg1"/>
                </a:solidFill>
              </a:rPr>
              <a:t>Advocacy</a:t>
            </a:r>
            <a:r>
              <a:rPr lang="fr-BE" b="1" dirty="0">
                <a:solidFill>
                  <a:schemeClr val="bg1"/>
                </a:solidFill>
              </a:rPr>
              <a:t> » anglo-saxon : Influencer par les faits, pas par la pression</a:t>
            </a:r>
            <a:endParaRPr lang="fr-BE" dirty="0">
              <a:solidFill>
                <a:schemeClr val="bg1"/>
              </a:solidFill>
            </a:endParaRPr>
          </a:p>
          <a:p>
            <a:pPr marL="285750" indent="-285750" fontAlgn="t">
              <a:buFont typeface="Arial" panose="020B0604020202020204" pitchFamily="34" charset="0"/>
              <a:buChar char="•"/>
            </a:pPr>
            <a:r>
              <a:rPr lang="fr-BE" dirty="0">
                <a:solidFill>
                  <a:schemeClr val="bg1"/>
                </a:solidFill>
              </a:rPr>
              <a:t>Plaidoyer fondée sur des données, études et preuves concrètes.</a:t>
            </a:r>
          </a:p>
          <a:p>
            <a:pPr marL="285750" indent="-285750" fontAlgn="t">
              <a:buFont typeface="Arial" panose="020B0604020202020204" pitchFamily="34" charset="0"/>
              <a:buChar char="•"/>
            </a:pPr>
            <a:r>
              <a:rPr lang="fr-BE" dirty="0">
                <a:solidFill>
                  <a:schemeClr val="bg1"/>
                </a:solidFill>
              </a:rPr>
              <a:t>Usage fréquent de notes techniques, position </a:t>
            </a:r>
            <a:r>
              <a:rPr lang="fr-BE" dirty="0" err="1">
                <a:solidFill>
                  <a:schemeClr val="bg1"/>
                </a:solidFill>
              </a:rPr>
              <a:t>papers</a:t>
            </a:r>
            <a:r>
              <a:rPr lang="fr-BE" dirty="0">
                <a:solidFill>
                  <a:schemeClr val="bg1"/>
                </a:solidFill>
              </a:rPr>
              <a:t> et études indépendantes.</a:t>
            </a:r>
          </a:p>
          <a:p>
            <a:pPr marL="285750" indent="-285750" fontAlgn="t">
              <a:buFont typeface="Arial" panose="020B0604020202020204" pitchFamily="34" charset="0"/>
              <a:buChar char="•"/>
            </a:pPr>
            <a:r>
              <a:rPr lang="fr-BE" dirty="0">
                <a:solidFill>
                  <a:schemeClr val="bg1"/>
                </a:solidFill>
              </a:rPr>
              <a:t>Attente de propositions de rédaction et des solutions, pas seulement des critiques.</a:t>
            </a:r>
          </a:p>
          <a:p>
            <a:pPr fontAlgn="t"/>
            <a:endParaRPr lang="fr-BE" dirty="0">
              <a:solidFill>
                <a:schemeClr val="bg1"/>
              </a:solidFill>
            </a:endParaRPr>
          </a:p>
          <a:p>
            <a:pPr fontAlgn="t"/>
            <a:r>
              <a:rPr lang="fr-BE" b="1" dirty="0">
                <a:solidFill>
                  <a:schemeClr val="bg1"/>
                </a:solidFill>
              </a:rPr>
              <a:t>Le poids des coalitions</a:t>
            </a:r>
          </a:p>
          <a:p>
            <a:pPr marL="285750" indent="-285750" fontAlgn="t">
              <a:buFont typeface="Arial" panose="020B0604020202020204" pitchFamily="34" charset="0"/>
              <a:buChar char="•"/>
            </a:pPr>
            <a:r>
              <a:rPr lang="fr-BE" dirty="0">
                <a:solidFill>
                  <a:schemeClr val="bg1"/>
                </a:solidFill>
              </a:rPr>
              <a:t>Une position portée par un écosystème est plus crédible qu'une position individuelle.</a:t>
            </a:r>
          </a:p>
          <a:p>
            <a:pPr marL="285750" indent="-285750" fontAlgn="t">
              <a:buFont typeface="Arial" panose="020B0604020202020204" pitchFamily="34" charset="0"/>
              <a:buChar char="•"/>
            </a:pPr>
            <a:r>
              <a:rPr lang="fr-BE" dirty="0">
                <a:solidFill>
                  <a:schemeClr val="bg1"/>
                </a:solidFill>
              </a:rPr>
              <a:t>Les institutions privilégient souvent les positions démontrant un soutien large et transnational.</a:t>
            </a:r>
          </a:p>
        </p:txBody>
      </p:sp>
      <p:sp>
        <p:nvSpPr>
          <p:cNvPr id="23" name="Text 0">
            <a:extLst>
              <a:ext uri="{FF2B5EF4-FFF2-40B4-BE49-F238E27FC236}">
                <a16:creationId xmlns:a16="http://schemas.microsoft.com/office/drawing/2014/main" id="{912E286D-ED0E-9286-EEE2-93716BAAC25A}"/>
              </a:ext>
            </a:extLst>
          </p:cNvPr>
          <p:cNvSpPr/>
          <p:nvPr/>
        </p:nvSpPr>
        <p:spPr>
          <a:xfrm>
            <a:off x="670560" y="341376"/>
            <a:ext cx="10972800" cy="365760"/>
          </a:xfrm>
          <a:prstGeom prst="rect">
            <a:avLst/>
          </a:prstGeom>
          <a:noFill/>
          <a:ln/>
        </p:spPr>
        <p:txBody>
          <a:bodyPr wrap="square" lIns="0" tIns="0" rIns="0" bIns="0"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fr-FR" sz="1467" b="1" i="0" u="none" strike="noStrike" kern="0" cap="none" spc="267" normalizeH="0" baseline="0" noProof="1">
                <a:ln>
                  <a:noFill/>
                </a:ln>
                <a:solidFill>
                  <a:srgbClr val="B08D2E"/>
                </a:solidFill>
                <a:effectLst/>
                <a:uLnTx/>
                <a:uFillTx/>
                <a:latin typeface="Arial" pitchFamily="34" charset="0"/>
                <a:ea typeface="Arial" pitchFamily="34" charset="-122"/>
                <a:cs typeface="Arial" pitchFamily="34" charset="-120"/>
              </a:rPr>
              <a:t>PARTIE I — LES SPECIFICITES DES AFFAIRES PUBLIQUES EUROPEENNES </a:t>
            </a:r>
            <a:endParaRPr kumimoji="0" lang="fr-FR" sz="1467" b="0" i="0" u="none" strike="noStrike" kern="1200" cap="none" spc="0" normalizeH="0" baseline="0" noProof="1">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3636104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F17410D9-FE3A-C7B7-2284-FD6224FF8BF9}"/>
            </a:ext>
          </a:extLst>
        </p:cNvPr>
        <p:cNvGrpSpPr/>
        <p:nvPr/>
      </p:nvGrpSpPr>
      <p:grpSpPr>
        <a:xfrm>
          <a:off x="0" y="0"/>
          <a:ext cx="0" cy="0"/>
          <a:chOff x="0" y="0"/>
          <a:chExt cx="0" cy="0"/>
        </a:xfrm>
      </p:grpSpPr>
      <p:sp>
        <p:nvSpPr>
          <p:cNvPr id="2" name="Text 0">
            <a:extLst>
              <a:ext uri="{FF2B5EF4-FFF2-40B4-BE49-F238E27FC236}">
                <a16:creationId xmlns:a16="http://schemas.microsoft.com/office/drawing/2014/main" id="{02DA3E5A-FDEF-9EC5-A0E3-EF7D336BE2CA}"/>
              </a:ext>
            </a:extLst>
          </p:cNvPr>
          <p:cNvSpPr/>
          <p:nvPr/>
        </p:nvSpPr>
        <p:spPr>
          <a:xfrm>
            <a:off x="670560" y="365760"/>
            <a:ext cx="10972800" cy="365760"/>
          </a:xfrm>
          <a:prstGeom prst="rect">
            <a:avLst/>
          </a:prstGeom>
          <a:noFill/>
          <a:ln/>
        </p:spPr>
        <p:txBody>
          <a:bodyPr wrap="square" lIns="0" tIns="0" rIns="0" bIns="0"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fr-FR" sz="1467" b="1" i="0" u="none" strike="noStrike" kern="0" cap="none" spc="267" normalizeH="0" baseline="0" noProof="1">
                <a:ln>
                  <a:noFill/>
                </a:ln>
                <a:solidFill>
                  <a:srgbClr val="B08D2E"/>
                </a:solidFill>
                <a:effectLst/>
                <a:uLnTx/>
                <a:uFillTx/>
                <a:latin typeface="Arial" pitchFamily="34" charset="0"/>
                <a:ea typeface="Arial" pitchFamily="34" charset="-122"/>
                <a:cs typeface="Arial" pitchFamily="34" charset="-120"/>
              </a:rPr>
              <a:t>PARTIE I — LES SPECIFICITES DES AFFAIRES PUBLIQUES EUROPEENNES </a:t>
            </a:r>
            <a:endParaRPr kumimoji="0" lang="fr-FR" sz="1467" b="0" i="0" u="none" strike="noStrike" kern="1200" cap="none" spc="0" normalizeH="0" baseline="0" noProof="1">
              <a:ln>
                <a:noFill/>
              </a:ln>
              <a:solidFill>
                <a:prstClr val="black"/>
              </a:solidFill>
              <a:effectLst/>
              <a:uLnTx/>
              <a:uFillTx/>
              <a:latin typeface="Calibri" panose="020F0502020204030204"/>
              <a:ea typeface="+mn-ea"/>
              <a:cs typeface="+mn-cs"/>
            </a:endParaRPr>
          </a:p>
        </p:txBody>
      </p:sp>
      <p:sp>
        <p:nvSpPr>
          <p:cNvPr id="3" name="Text 1">
            <a:extLst>
              <a:ext uri="{FF2B5EF4-FFF2-40B4-BE49-F238E27FC236}">
                <a16:creationId xmlns:a16="http://schemas.microsoft.com/office/drawing/2014/main" id="{35587E29-1771-4004-F43D-ACAA0A9F02C9}"/>
              </a:ext>
            </a:extLst>
          </p:cNvPr>
          <p:cNvSpPr/>
          <p:nvPr/>
        </p:nvSpPr>
        <p:spPr>
          <a:xfrm>
            <a:off x="670560" y="707136"/>
            <a:ext cx="11216640" cy="1097280"/>
          </a:xfrm>
          <a:prstGeom prst="rect">
            <a:avLst/>
          </a:prstGeom>
          <a:noFill/>
          <a:ln/>
        </p:spPr>
        <p:txBody>
          <a:bodyPr wrap="square" lIns="0" tIns="0" rIns="0" bIns="0" rtlCol="0" anchor="t"/>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fr-FR" sz="3333" b="1" i="0" u="none" strike="noStrike" kern="1200" cap="none" spc="0" normalizeH="0" baseline="0" noProof="1">
                <a:ln>
                  <a:noFill/>
                </a:ln>
                <a:solidFill>
                  <a:srgbClr val="FFFFFF"/>
                </a:solidFill>
                <a:effectLst/>
                <a:uLnTx/>
                <a:uFillTx/>
                <a:latin typeface="Arial" pitchFamily="34" charset="0"/>
                <a:ea typeface="Arial" pitchFamily="34" charset="-122"/>
                <a:cs typeface="Arial" pitchFamily="34" charset="-120"/>
              </a:rPr>
              <a:t>Une architecture institutionnelle complexe </a:t>
            </a:r>
            <a:endParaRPr kumimoji="0" lang="fr-FR" sz="3333" b="0" i="0" u="none" strike="noStrike" kern="1200" cap="none" spc="0" normalizeH="0" baseline="0" noProof="1">
              <a:ln>
                <a:noFill/>
              </a:ln>
              <a:solidFill>
                <a:prstClr val="black"/>
              </a:solidFill>
              <a:effectLst/>
              <a:uLnTx/>
              <a:uFillTx/>
              <a:latin typeface="Calibri" panose="020F0502020204030204"/>
              <a:ea typeface="+mn-ea"/>
              <a:cs typeface="+mn-cs"/>
            </a:endParaRPr>
          </a:p>
        </p:txBody>
      </p:sp>
      <p:sp>
        <p:nvSpPr>
          <p:cNvPr id="4" name="Text 2">
            <a:extLst>
              <a:ext uri="{FF2B5EF4-FFF2-40B4-BE49-F238E27FC236}">
                <a16:creationId xmlns:a16="http://schemas.microsoft.com/office/drawing/2014/main" id="{EAC7A2E8-21C9-6519-D66D-FA36C21853C3}"/>
              </a:ext>
            </a:extLst>
          </p:cNvPr>
          <p:cNvSpPr/>
          <p:nvPr/>
        </p:nvSpPr>
        <p:spPr>
          <a:xfrm>
            <a:off x="12080163" y="6368395"/>
            <a:ext cx="487680" cy="365760"/>
          </a:xfrm>
          <a:prstGeom prst="rect">
            <a:avLst/>
          </a:prstGeom>
          <a:noFill/>
          <a:ln/>
        </p:spPr>
        <p:txBody>
          <a:bodyPr wrap="square" lIns="0" tIns="0" rIns="0" bIns="0" rtlCol="0" anchor="ctr"/>
          <a:lstStyle/>
          <a:p>
            <a:pPr marL="0" marR="0" lvl="0" indent="0" algn="r" defTabSz="1219170" rtl="0" eaLnBrk="1" fontAlgn="auto" latinLnBrk="0" hangingPunct="1">
              <a:lnSpc>
                <a:spcPct val="100000"/>
              </a:lnSpc>
              <a:spcBef>
                <a:spcPts val="0"/>
              </a:spcBef>
              <a:spcAft>
                <a:spcPts val="0"/>
              </a:spcAft>
              <a:buClrTx/>
              <a:buSzTx/>
              <a:buFontTx/>
              <a:buNone/>
              <a:tabLst/>
              <a:defRPr/>
            </a:pPr>
            <a:r>
              <a:rPr kumimoji="0" lang="fr-FR" sz="1333" b="0" i="0" u="none" strike="noStrike" kern="1200" cap="none" spc="0" normalizeH="0" baseline="0" noProof="1">
                <a:ln>
                  <a:noFill/>
                </a:ln>
                <a:solidFill>
                  <a:srgbClr val="CADCFC"/>
                </a:solidFill>
                <a:effectLst/>
                <a:uLnTx/>
                <a:uFillTx/>
                <a:latin typeface="Arial" pitchFamily="34" charset="0"/>
                <a:ea typeface="Arial" pitchFamily="34" charset="-122"/>
                <a:cs typeface="Arial" pitchFamily="34" charset="-120"/>
              </a:rPr>
              <a:t>4</a:t>
            </a:r>
            <a:endParaRPr kumimoji="0" lang="fr-FR" sz="1333" b="0" i="0" u="none" strike="noStrike" kern="1200" cap="none" spc="0" normalizeH="0" baseline="0" noProof="1">
              <a:ln>
                <a:noFill/>
              </a:ln>
              <a:solidFill>
                <a:prstClr val="black"/>
              </a:solidFill>
              <a:effectLst/>
              <a:uLnTx/>
              <a:uFillTx/>
              <a:latin typeface="Calibri" panose="020F0502020204030204"/>
              <a:ea typeface="+mn-ea"/>
              <a:cs typeface="+mn-cs"/>
            </a:endParaRPr>
          </a:p>
        </p:txBody>
      </p:sp>
      <p:sp>
        <p:nvSpPr>
          <p:cNvPr id="39" name="ZoneTexte 38">
            <a:extLst>
              <a:ext uri="{FF2B5EF4-FFF2-40B4-BE49-F238E27FC236}">
                <a16:creationId xmlns:a16="http://schemas.microsoft.com/office/drawing/2014/main" id="{DF21A5D3-5FC7-66D7-39AE-50C251E138EF}"/>
              </a:ext>
            </a:extLst>
          </p:cNvPr>
          <p:cNvSpPr txBox="1"/>
          <p:nvPr/>
        </p:nvSpPr>
        <p:spPr>
          <a:xfrm>
            <a:off x="586224" y="1360260"/>
            <a:ext cx="11385311" cy="923330"/>
          </a:xfrm>
          <a:prstGeom prst="rect">
            <a:avLst/>
          </a:prstGeom>
          <a:noFill/>
        </p:spPr>
        <p:txBody>
          <a:bodyPr wrap="square">
            <a:spAutoFit/>
          </a:bodyPr>
          <a:lstStyle/>
          <a:p>
            <a:pPr marL="285750" indent="-285750" algn="l" fontAlgn="b">
              <a:buFont typeface="Arial" panose="020B0604020202020204" pitchFamily="34" charset="0"/>
              <a:buChar char="•"/>
            </a:pPr>
            <a:r>
              <a:rPr lang="fr-BE" sz="1800" b="0" i="0" u="none" strike="noStrike" dirty="0">
                <a:solidFill>
                  <a:schemeClr val="bg1"/>
                </a:solidFill>
                <a:effectLst/>
                <a:latin typeface="Calibri" panose="020F0502020204030204" pitchFamily="34" charset="0"/>
              </a:rPr>
              <a:t>Système complexe, éclaté (supranational/intergouvernemental). </a:t>
            </a:r>
          </a:p>
          <a:p>
            <a:pPr marL="285750" indent="-285750" algn="l" fontAlgn="b">
              <a:buFont typeface="Arial" panose="020B0604020202020204" pitchFamily="34" charset="0"/>
              <a:buChar char="•"/>
            </a:pPr>
            <a:r>
              <a:rPr lang="fr-BE" sz="1800" b="0" i="0" u="none" strike="noStrike" dirty="0">
                <a:solidFill>
                  <a:schemeClr val="bg1"/>
                </a:solidFill>
                <a:effectLst/>
                <a:latin typeface="Calibri" panose="020F0502020204030204" pitchFamily="34" charset="0"/>
              </a:rPr>
              <a:t>Fragmentation des pouvoirs. </a:t>
            </a:r>
          </a:p>
          <a:p>
            <a:pPr marL="285750" indent="-285750" algn="l" fontAlgn="b">
              <a:buFont typeface="Arial" panose="020B0604020202020204" pitchFamily="34" charset="0"/>
              <a:buChar char="•"/>
            </a:pPr>
            <a:r>
              <a:rPr lang="fr-BE" sz="1800" b="0" i="0" u="none" strike="noStrike" dirty="0">
                <a:solidFill>
                  <a:schemeClr val="bg1"/>
                </a:solidFill>
                <a:effectLst/>
                <a:latin typeface="Calibri" panose="020F0502020204030204" pitchFamily="34" charset="0"/>
              </a:rPr>
              <a:t>Multiples points d’entrée.</a:t>
            </a:r>
          </a:p>
        </p:txBody>
      </p:sp>
      <p:pic>
        <p:nvPicPr>
          <p:cNvPr id="40" name="Image 39" descr="Une image contenant cercle, logo, Police, symbole&#10;&#10;Description générée automatiquement">
            <a:extLst>
              <a:ext uri="{FF2B5EF4-FFF2-40B4-BE49-F238E27FC236}">
                <a16:creationId xmlns:a16="http://schemas.microsoft.com/office/drawing/2014/main" id="{A47F3A7E-38C7-1626-AFB8-9683B34AC35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729290" y="4626341"/>
            <a:ext cx="2180468" cy="1376196"/>
          </a:xfrm>
          <a:prstGeom prst="rect">
            <a:avLst/>
          </a:prstGeom>
        </p:spPr>
      </p:pic>
      <p:pic>
        <p:nvPicPr>
          <p:cNvPr id="41" name="Image 40" descr="Une image contenant logo, symbole, Police, capture d’écran&#10;&#10;Description générée automatiquement">
            <a:extLst>
              <a:ext uri="{FF2B5EF4-FFF2-40B4-BE49-F238E27FC236}">
                <a16:creationId xmlns:a16="http://schemas.microsoft.com/office/drawing/2014/main" id="{431DD3AC-CAEB-210C-D4BE-5A831CA24DC2}"/>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006536" y="2557333"/>
            <a:ext cx="2079609" cy="1169780"/>
          </a:xfrm>
          <a:prstGeom prst="rect">
            <a:avLst/>
          </a:prstGeom>
        </p:spPr>
      </p:pic>
      <p:pic>
        <p:nvPicPr>
          <p:cNvPr id="42" name="Image 41" descr="Une image contenant croquis, dessin, conception&#10;&#10;Description générée automatiquement">
            <a:extLst>
              <a:ext uri="{FF2B5EF4-FFF2-40B4-BE49-F238E27FC236}">
                <a16:creationId xmlns:a16="http://schemas.microsoft.com/office/drawing/2014/main" id="{2098189C-731E-E869-4549-4DFE7EB154CE}"/>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072454" y="1915390"/>
            <a:ext cx="1073205" cy="1124008"/>
          </a:xfrm>
          <a:prstGeom prst="rect">
            <a:avLst/>
          </a:prstGeom>
        </p:spPr>
      </p:pic>
      <p:pic>
        <p:nvPicPr>
          <p:cNvPr id="43" name="Image 42" descr="Une image contenant texte, Police, logo, Bleu électrique&#10;&#10;Description générée automatiquement">
            <a:extLst>
              <a:ext uri="{FF2B5EF4-FFF2-40B4-BE49-F238E27FC236}">
                <a16:creationId xmlns:a16="http://schemas.microsoft.com/office/drawing/2014/main" id="{8ACA70AC-BF85-A67C-3611-071B866B6FA7}"/>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9966421" y="2088745"/>
            <a:ext cx="1826832" cy="847969"/>
          </a:xfrm>
          <a:prstGeom prst="rect">
            <a:avLst/>
          </a:prstGeom>
        </p:spPr>
      </p:pic>
      <p:pic>
        <p:nvPicPr>
          <p:cNvPr id="44" name="Image 43" descr="Une image contenant logo, Police, Bleu électrique, Graphique&#10;&#10;Description générée automatiquement">
            <a:extLst>
              <a:ext uri="{FF2B5EF4-FFF2-40B4-BE49-F238E27FC236}">
                <a16:creationId xmlns:a16="http://schemas.microsoft.com/office/drawing/2014/main" id="{CE093277-D3EA-A009-D77D-DB30E39DD59B}"/>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6162531" y="4013984"/>
            <a:ext cx="1619306" cy="820897"/>
          </a:xfrm>
          <a:prstGeom prst="rect">
            <a:avLst/>
          </a:prstGeom>
        </p:spPr>
      </p:pic>
      <p:pic>
        <p:nvPicPr>
          <p:cNvPr id="45" name="Picture 2" descr="Programme">
            <a:extLst>
              <a:ext uri="{FF2B5EF4-FFF2-40B4-BE49-F238E27FC236}">
                <a16:creationId xmlns:a16="http://schemas.microsoft.com/office/drawing/2014/main" id="{2164DB95-A24A-8C6E-3D83-E5DF61CC5F87}"/>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058992" y="5196465"/>
            <a:ext cx="2013462" cy="1593069"/>
          </a:xfrm>
          <a:prstGeom prst="rect">
            <a:avLst/>
          </a:prstGeom>
          <a:noFill/>
          <a:extLst>
            <a:ext uri="{909E8E84-426E-40DD-AFC4-6F175D3DCCD1}">
              <a14:hiddenFill xmlns:a14="http://schemas.microsoft.com/office/drawing/2010/main">
                <a:solidFill>
                  <a:srgbClr val="FFFFFF"/>
                </a:solidFill>
              </a14:hiddenFill>
            </a:ext>
          </a:extLst>
        </p:spPr>
      </p:pic>
      <p:pic>
        <p:nvPicPr>
          <p:cNvPr id="46" name="Picture 4" descr="eesc-logo-en-pos - Carano 4 Children">
            <a:extLst>
              <a:ext uri="{FF2B5EF4-FFF2-40B4-BE49-F238E27FC236}">
                <a16:creationId xmlns:a16="http://schemas.microsoft.com/office/drawing/2014/main" id="{0B67C388-7FFD-7196-9902-D261697F6EA4}"/>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875168" y="5371606"/>
            <a:ext cx="2286438" cy="1296546"/>
          </a:xfrm>
          <a:prstGeom prst="rect">
            <a:avLst/>
          </a:prstGeom>
          <a:noFill/>
          <a:extLst>
            <a:ext uri="{909E8E84-426E-40DD-AFC4-6F175D3DCCD1}">
              <a14:hiddenFill xmlns:a14="http://schemas.microsoft.com/office/drawing/2010/main">
                <a:solidFill>
                  <a:srgbClr val="FFFFFF"/>
                </a:solidFill>
              </a14:hiddenFill>
            </a:ext>
          </a:extLst>
        </p:spPr>
      </p:pic>
      <p:pic>
        <p:nvPicPr>
          <p:cNvPr id="47" name="Picture 6" descr="European Council (Art. 50) on the UK notification - EU u Srbiji">
            <a:extLst>
              <a:ext uri="{FF2B5EF4-FFF2-40B4-BE49-F238E27FC236}">
                <a16:creationId xmlns:a16="http://schemas.microsoft.com/office/drawing/2014/main" id="{5A1B7F3B-37E5-1E92-2BD9-6659B8DFD7C1}"/>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618033" y="2245786"/>
            <a:ext cx="2667497" cy="1422665"/>
          </a:xfrm>
          <a:prstGeom prst="rect">
            <a:avLst/>
          </a:prstGeom>
          <a:noFill/>
          <a:extLst>
            <a:ext uri="{909E8E84-426E-40DD-AFC4-6F175D3DCCD1}">
              <a14:hiddenFill xmlns:a14="http://schemas.microsoft.com/office/drawing/2010/main">
                <a:solidFill>
                  <a:srgbClr val="FFFFFF"/>
                </a:solidFill>
              </a14:hiddenFill>
            </a:ext>
          </a:extLst>
        </p:spPr>
      </p:pic>
      <p:sp>
        <p:nvSpPr>
          <p:cNvPr id="48" name="Flèche : double flèche verticale 47">
            <a:extLst>
              <a:ext uri="{FF2B5EF4-FFF2-40B4-BE49-F238E27FC236}">
                <a16:creationId xmlns:a16="http://schemas.microsoft.com/office/drawing/2014/main" id="{18E4554E-815E-D92A-24B7-810D38F072EE}"/>
              </a:ext>
            </a:extLst>
          </p:cNvPr>
          <p:cNvSpPr/>
          <p:nvPr/>
        </p:nvSpPr>
        <p:spPr>
          <a:xfrm rot="2011069">
            <a:off x="1737430" y="3783933"/>
            <a:ext cx="259146" cy="833766"/>
          </a:xfrm>
          <a:prstGeom prst="upDownArrow">
            <a:avLst/>
          </a:prstGeom>
          <a:solidFill>
            <a:srgbClr val="0070C0"/>
          </a:solidFill>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noProof="0" dirty="0"/>
          </a:p>
        </p:txBody>
      </p:sp>
      <p:sp>
        <p:nvSpPr>
          <p:cNvPr id="49" name="Flèche : double flèche verticale 48">
            <a:extLst>
              <a:ext uri="{FF2B5EF4-FFF2-40B4-BE49-F238E27FC236}">
                <a16:creationId xmlns:a16="http://schemas.microsoft.com/office/drawing/2014/main" id="{11D4313C-1E03-4F56-62AF-E21D7F3B0158}"/>
              </a:ext>
            </a:extLst>
          </p:cNvPr>
          <p:cNvSpPr/>
          <p:nvPr/>
        </p:nvSpPr>
        <p:spPr>
          <a:xfrm rot="8040160">
            <a:off x="4098579" y="3772057"/>
            <a:ext cx="259146" cy="833766"/>
          </a:xfrm>
          <a:prstGeom prst="upDownArrow">
            <a:avLst/>
          </a:prstGeom>
          <a:solidFill>
            <a:srgbClr val="0070C0"/>
          </a:solidFill>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noProof="0" dirty="0"/>
          </a:p>
        </p:txBody>
      </p:sp>
      <p:sp>
        <p:nvSpPr>
          <p:cNvPr id="50" name="Flèche : double flèche verticale 49">
            <a:extLst>
              <a:ext uri="{FF2B5EF4-FFF2-40B4-BE49-F238E27FC236}">
                <a16:creationId xmlns:a16="http://schemas.microsoft.com/office/drawing/2014/main" id="{73C3006D-001B-1A25-EEA2-74FC1B0F966F}"/>
              </a:ext>
            </a:extLst>
          </p:cNvPr>
          <p:cNvSpPr/>
          <p:nvPr/>
        </p:nvSpPr>
        <p:spPr>
          <a:xfrm rot="5400000">
            <a:off x="2985556" y="4817781"/>
            <a:ext cx="253914" cy="973071"/>
          </a:xfrm>
          <a:prstGeom prst="upDownArrow">
            <a:avLst/>
          </a:prstGeom>
          <a:solidFill>
            <a:srgbClr val="0070C0"/>
          </a:solidFill>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noProof="0" dirty="0"/>
          </a:p>
        </p:txBody>
      </p:sp>
      <p:sp>
        <p:nvSpPr>
          <p:cNvPr id="51" name="ZoneTexte 50">
            <a:extLst>
              <a:ext uri="{FF2B5EF4-FFF2-40B4-BE49-F238E27FC236}">
                <a16:creationId xmlns:a16="http://schemas.microsoft.com/office/drawing/2014/main" id="{05C24474-618E-1137-C1C5-E3DDBC5C39C9}"/>
              </a:ext>
            </a:extLst>
          </p:cNvPr>
          <p:cNvSpPr txBox="1"/>
          <p:nvPr/>
        </p:nvSpPr>
        <p:spPr>
          <a:xfrm>
            <a:off x="2256003" y="4076508"/>
            <a:ext cx="1493727"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b="1" noProof="0" dirty="0" err="1"/>
              <a:t>Décision</a:t>
            </a:r>
            <a:endParaRPr lang="en-US" b="1" noProof="0" dirty="0"/>
          </a:p>
        </p:txBody>
      </p:sp>
      <p:sp>
        <p:nvSpPr>
          <p:cNvPr id="52" name="ZoneTexte 51">
            <a:extLst>
              <a:ext uri="{FF2B5EF4-FFF2-40B4-BE49-F238E27FC236}">
                <a16:creationId xmlns:a16="http://schemas.microsoft.com/office/drawing/2014/main" id="{A20284BF-13C4-E14A-808E-2773ABB20B97}"/>
              </a:ext>
            </a:extLst>
          </p:cNvPr>
          <p:cNvSpPr txBox="1"/>
          <p:nvPr/>
        </p:nvSpPr>
        <p:spPr>
          <a:xfrm>
            <a:off x="5991354" y="2561808"/>
            <a:ext cx="1493727"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b="1" noProof="0" dirty="0"/>
              <a:t>Orientations</a:t>
            </a:r>
          </a:p>
        </p:txBody>
      </p:sp>
      <p:sp>
        <p:nvSpPr>
          <p:cNvPr id="53" name="Arc plein 52">
            <a:extLst>
              <a:ext uri="{FF2B5EF4-FFF2-40B4-BE49-F238E27FC236}">
                <a16:creationId xmlns:a16="http://schemas.microsoft.com/office/drawing/2014/main" id="{DF83D163-ED5E-58DF-5331-4B17398B1667}"/>
              </a:ext>
            </a:extLst>
          </p:cNvPr>
          <p:cNvSpPr/>
          <p:nvPr/>
        </p:nvSpPr>
        <p:spPr>
          <a:xfrm>
            <a:off x="7538935" y="5058950"/>
            <a:ext cx="1786293" cy="883043"/>
          </a:xfrm>
          <a:prstGeom prst="blockArc">
            <a:avLst>
              <a:gd name="adj1" fmla="val 10831298"/>
              <a:gd name="adj2" fmla="val 0"/>
              <a:gd name="adj3" fmla="val 25000"/>
            </a:avLst>
          </a:prstGeom>
          <a:solidFill>
            <a:srgbClr val="0070C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tx1"/>
              </a:solidFill>
            </a:endParaRPr>
          </a:p>
        </p:txBody>
      </p:sp>
      <p:sp>
        <p:nvSpPr>
          <p:cNvPr id="54" name="ZoneTexte 53">
            <a:extLst>
              <a:ext uri="{FF2B5EF4-FFF2-40B4-BE49-F238E27FC236}">
                <a16:creationId xmlns:a16="http://schemas.microsoft.com/office/drawing/2014/main" id="{DC8606D8-6DE7-F4B0-90A9-860C70328BC0}"/>
              </a:ext>
            </a:extLst>
          </p:cNvPr>
          <p:cNvSpPr txBox="1"/>
          <p:nvPr/>
        </p:nvSpPr>
        <p:spPr>
          <a:xfrm>
            <a:off x="7832463" y="5908642"/>
            <a:ext cx="1306557"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b="1" dirty="0"/>
              <a:t>Avis</a:t>
            </a:r>
            <a:endParaRPr lang="en-US" b="1" noProof="0" dirty="0"/>
          </a:p>
        </p:txBody>
      </p:sp>
      <p:sp>
        <p:nvSpPr>
          <p:cNvPr id="55" name="ZoneTexte 54">
            <a:extLst>
              <a:ext uri="{FF2B5EF4-FFF2-40B4-BE49-F238E27FC236}">
                <a16:creationId xmlns:a16="http://schemas.microsoft.com/office/drawing/2014/main" id="{629AB077-4471-65EA-1111-DDCD347496EE}"/>
              </a:ext>
            </a:extLst>
          </p:cNvPr>
          <p:cNvSpPr txBox="1"/>
          <p:nvPr/>
        </p:nvSpPr>
        <p:spPr>
          <a:xfrm>
            <a:off x="8241380" y="3241401"/>
            <a:ext cx="1306557"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b="1" noProof="0" dirty="0" err="1"/>
              <a:t>Judiciaire</a:t>
            </a:r>
            <a:endParaRPr lang="en-US" b="1" noProof="0" dirty="0"/>
          </a:p>
        </p:txBody>
      </p:sp>
      <p:sp>
        <p:nvSpPr>
          <p:cNvPr id="56" name="ZoneTexte 55">
            <a:extLst>
              <a:ext uri="{FF2B5EF4-FFF2-40B4-BE49-F238E27FC236}">
                <a16:creationId xmlns:a16="http://schemas.microsoft.com/office/drawing/2014/main" id="{9783AB45-2815-7B79-6CE1-0D8E21F053D5}"/>
              </a:ext>
            </a:extLst>
          </p:cNvPr>
          <p:cNvSpPr txBox="1"/>
          <p:nvPr/>
        </p:nvSpPr>
        <p:spPr>
          <a:xfrm>
            <a:off x="7832463" y="4148864"/>
            <a:ext cx="1493727"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b="1" noProof="0" dirty="0" err="1"/>
              <a:t>Contrôle</a:t>
            </a:r>
            <a:endParaRPr lang="en-US" b="1" noProof="0" dirty="0"/>
          </a:p>
        </p:txBody>
      </p:sp>
      <p:sp>
        <p:nvSpPr>
          <p:cNvPr id="57" name="ZoneTexte 56">
            <a:extLst>
              <a:ext uri="{FF2B5EF4-FFF2-40B4-BE49-F238E27FC236}">
                <a16:creationId xmlns:a16="http://schemas.microsoft.com/office/drawing/2014/main" id="{26BF3F72-B5BE-F18C-D4E5-476438C26B38}"/>
              </a:ext>
            </a:extLst>
          </p:cNvPr>
          <p:cNvSpPr txBox="1"/>
          <p:nvPr/>
        </p:nvSpPr>
        <p:spPr>
          <a:xfrm>
            <a:off x="10095081" y="3750318"/>
            <a:ext cx="1698172" cy="646331"/>
          </a:xfrm>
          <a:prstGeom prst="rect">
            <a:avLst/>
          </a:prstGeom>
        </p:spPr>
        <p:style>
          <a:lnRef idx="1">
            <a:schemeClr val="dk1"/>
          </a:lnRef>
          <a:fillRef idx="2">
            <a:schemeClr val="dk1"/>
          </a:fillRef>
          <a:effectRef idx="1">
            <a:schemeClr val="dk1"/>
          </a:effectRef>
          <a:fontRef idx="minor">
            <a:schemeClr val="dk1"/>
          </a:fontRef>
        </p:style>
        <p:txBody>
          <a:bodyPr wrap="square" rtlCol="0">
            <a:spAutoFit/>
          </a:bodyPr>
          <a:lstStyle/>
          <a:p>
            <a:r>
              <a:rPr lang="en-US" noProof="0" dirty="0"/>
              <a:t>+ </a:t>
            </a:r>
            <a:r>
              <a:rPr lang="en-US" noProof="0" dirty="0" err="1"/>
              <a:t>Agences</a:t>
            </a:r>
            <a:r>
              <a:rPr lang="en-US" noProof="0" dirty="0"/>
              <a:t> </a:t>
            </a:r>
            <a:r>
              <a:rPr lang="en-US" noProof="0" dirty="0" err="1"/>
              <a:t>européennes</a:t>
            </a:r>
            <a:r>
              <a:rPr lang="en-US" noProof="0" dirty="0"/>
              <a:t> </a:t>
            </a:r>
          </a:p>
        </p:txBody>
      </p:sp>
      <p:pic>
        <p:nvPicPr>
          <p:cNvPr id="58" name="Image 57" descr="Facile à lire – À propos de l'UE | Union européenne">
            <a:extLst>
              <a:ext uri="{FF2B5EF4-FFF2-40B4-BE49-F238E27FC236}">
                <a16:creationId xmlns:a16="http://schemas.microsoft.com/office/drawing/2014/main" id="{07AA6C63-CB3F-6B91-CB7F-15603E1EA519}"/>
              </a:ext>
            </a:extLst>
          </p:cNvPr>
          <p:cNvPicPr>
            <a:picLocks noChangeAspect="1"/>
          </p:cNvPicPr>
          <p:nvPr/>
        </p:nvPicPr>
        <p:blipFill>
          <a:blip r:embed="rId12"/>
          <a:srcRect l="20144" r="23365"/>
          <a:stretch>
            <a:fillRect/>
          </a:stretch>
        </p:blipFill>
        <p:spPr>
          <a:xfrm>
            <a:off x="150205" y="4763528"/>
            <a:ext cx="2345533" cy="1288849"/>
          </a:xfrm>
          <a:prstGeom prst="rect">
            <a:avLst/>
          </a:prstGeom>
        </p:spPr>
      </p:pic>
    </p:spTree>
    <p:extLst>
      <p:ext uri="{BB962C8B-B14F-4D97-AF65-F5344CB8AC3E}">
        <p14:creationId xmlns:p14="http://schemas.microsoft.com/office/powerpoint/2010/main" val="241546347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982FD4B4-D9D0-E504-21DF-8B82ECF282DC}"/>
            </a:ext>
          </a:extLst>
        </p:cNvPr>
        <p:cNvGrpSpPr/>
        <p:nvPr/>
      </p:nvGrpSpPr>
      <p:grpSpPr>
        <a:xfrm>
          <a:off x="0" y="0"/>
          <a:ext cx="0" cy="0"/>
          <a:chOff x="0" y="0"/>
          <a:chExt cx="0" cy="0"/>
        </a:xfrm>
      </p:grpSpPr>
      <p:sp>
        <p:nvSpPr>
          <p:cNvPr id="3" name="Text 1">
            <a:extLst>
              <a:ext uri="{FF2B5EF4-FFF2-40B4-BE49-F238E27FC236}">
                <a16:creationId xmlns:a16="http://schemas.microsoft.com/office/drawing/2014/main" id="{06F790B0-276C-89EB-AC6A-602B0CBD5EA7}"/>
              </a:ext>
            </a:extLst>
          </p:cNvPr>
          <p:cNvSpPr/>
          <p:nvPr/>
        </p:nvSpPr>
        <p:spPr>
          <a:xfrm>
            <a:off x="670560" y="762523"/>
            <a:ext cx="11216640" cy="1097280"/>
          </a:xfrm>
          <a:prstGeom prst="rect">
            <a:avLst/>
          </a:prstGeom>
          <a:noFill/>
          <a:ln/>
        </p:spPr>
        <p:txBody>
          <a:bodyPr wrap="square" lIns="0" tIns="0" rIns="0" bIns="0" rtlCol="0" anchor="t"/>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fr-FR" sz="3333" b="1" i="0" u="none" strike="noStrike" kern="1200" cap="none" spc="0" normalizeH="0" baseline="0" noProof="1">
                <a:ln>
                  <a:noFill/>
                </a:ln>
                <a:solidFill>
                  <a:srgbClr val="FFFFFF"/>
                </a:solidFill>
                <a:effectLst/>
                <a:uLnTx/>
                <a:uFillTx/>
                <a:latin typeface="Arial" pitchFamily="34" charset="0"/>
                <a:ea typeface="Arial" pitchFamily="34" charset="-122"/>
                <a:cs typeface="Arial" pitchFamily="34" charset="-120"/>
              </a:rPr>
              <a:t>Une multiplicité d’acteurs </a:t>
            </a:r>
            <a:endParaRPr kumimoji="0" lang="fr-FR" sz="3333" b="0" i="0" u="none" strike="noStrike" kern="1200" cap="none" spc="0" normalizeH="0" baseline="0" noProof="1">
              <a:ln>
                <a:noFill/>
              </a:ln>
              <a:solidFill>
                <a:prstClr val="black"/>
              </a:solidFill>
              <a:effectLst/>
              <a:uLnTx/>
              <a:uFillTx/>
              <a:latin typeface="Calibri" panose="020F0502020204030204"/>
              <a:ea typeface="+mn-ea"/>
              <a:cs typeface="+mn-cs"/>
            </a:endParaRPr>
          </a:p>
        </p:txBody>
      </p:sp>
      <p:sp>
        <p:nvSpPr>
          <p:cNvPr id="4" name="Text 2">
            <a:extLst>
              <a:ext uri="{FF2B5EF4-FFF2-40B4-BE49-F238E27FC236}">
                <a16:creationId xmlns:a16="http://schemas.microsoft.com/office/drawing/2014/main" id="{C44DFF2D-F841-5B95-F524-F88556F20074}"/>
              </a:ext>
            </a:extLst>
          </p:cNvPr>
          <p:cNvSpPr/>
          <p:nvPr/>
        </p:nvSpPr>
        <p:spPr>
          <a:xfrm>
            <a:off x="11399520" y="6315456"/>
            <a:ext cx="487680" cy="365760"/>
          </a:xfrm>
          <a:prstGeom prst="rect">
            <a:avLst/>
          </a:prstGeom>
          <a:noFill/>
          <a:ln/>
        </p:spPr>
        <p:txBody>
          <a:bodyPr wrap="square" lIns="0" tIns="0" rIns="0" bIns="0" rtlCol="0" anchor="ctr"/>
          <a:lstStyle/>
          <a:p>
            <a:pPr marL="0" marR="0" lvl="0" indent="0" algn="r" defTabSz="1219170" rtl="0" eaLnBrk="1" fontAlgn="auto" latinLnBrk="0" hangingPunct="1">
              <a:lnSpc>
                <a:spcPct val="100000"/>
              </a:lnSpc>
              <a:spcBef>
                <a:spcPts val="0"/>
              </a:spcBef>
              <a:spcAft>
                <a:spcPts val="0"/>
              </a:spcAft>
              <a:buClrTx/>
              <a:buSzTx/>
              <a:buFontTx/>
              <a:buNone/>
              <a:tabLst/>
              <a:defRPr/>
            </a:pPr>
            <a:r>
              <a:rPr kumimoji="0" lang="fr-FR" sz="1333" b="0" i="0" u="none" strike="noStrike" kern="1200" cap="none" spc="0" normalizeH="0" baseline="0" noProof="1">
                <a:ln>
                  <a:noFill/>
                </a:ln>
                <a:solidFill>
                  <a:srgbClr val="CADCFC"/>
                </a:solidFill>
                <a:effectLst/>
                <a:uLnTx/>
                <a:uFillTx/>
                <a:latin typeface="Arial" pitchFamily="34" charset="0"/>
                <a:ea typeface="Arial" pitchFamily="34" charset="-122"/>
                <a:cs typeface="Arial" pitchFamily="34" charset="-120"/>
              </a:rPr>
              <a:t>4</a:t>
            </a:r>
            <a:endParaRPr kumimoji="0" lang="fr-FR" sz="1333" b="0" i="0" u="none" strike="noStrike" kern="1200" cap="none" spc="0" normalizeH="0" baseline="0" noProof="1">
              <a:ln>
                <a:noFill/>
              </a:ln>
              <a:solidFill>
                <a:prstClr val="black"/>
              </a:solidFill>
              <a:effectLst/>
              <a:uLnTx/>
              <a:uFillTx/>
              <a:latin typeface="Calibri" panose="020F0502020204030204"/>
              <a:ea typeface="+mn-ea"/>
              <a:cs typeface="+mn-cs"/>
            </a:endParaRPr>
          </a:p>
        </p:txBody>
      </p:sp>
      <p:sp>
        <p:nvSpPr>
          <p:cNvPr id="6" name="ZoneTexte 5">
            <a:extLst>
              <a:ext uri="{FF2B5EF4-FFF2-40B4-BE49-F238E27FC236}">
                <a16:creationId xmlns:a16="http://schemas.microsoft.com/office/drawing/2014/main" id="{690A6D19-D26B-8E73-BC5B-2D5D8DD02470}"/>
              </a:ext>
            </a:extLst>
          </p:cNvPr>
          <p:cNvSpPr txBox="1"/>
          <p:nvPr/>
        </p:nvSpPr>
        <p:spPr>
          <a:xfrm>
            <a:off x="610517" y="1365345"/>
            <a:ext cx="10910923" cy="923330"/>
          </a:xfrm>
          <a:prstGeom prst="rect">
            <a:avLst/>
          </a:prstGeom>
          <a:noFill/>
        </p:spPr>
        <p:txBody>
          <a:bodyPr wrap="square">
            <a:spAutoFit/>
          </a:bodyPr>
          <a:lstStyle/>
          <a:p>
            <a:pPr marL="285750" indent="-285750" algn="l" fontAlgn="b">
              <a:buFont typeface="Arial" panose="020B0604020202020204" pitchFamily="34" charset="0"/>
              <a:buChar char="•"/>
            </a:pPr>
            <a:r>
              <a:rPr lang="fr-BE" sz="1800" b="0" i="0" u="none" strike="noStrike" dirty="0">
                <a:solidFill>
                  <a:schemeClr val="bg1"/>
                </a:solidFill>
                <a:effectLst/>
                <a:latin typeface="Calibri" panose="020F0502020204030204" pitchFamily="34" charset="0"/>
              </a:rPr>
              <a:t>Multiplicité d’acteurs (institutions, États, ONG, entreprises, think tanks). </a:t>
            </a:r>
          </a:p>
          <a:p>
            <a:pPr marL="285750" indent="-285750" algn="l" fontAlgn="b">
              <a:buFont typeface="Arial" panose="020B0604020202020204" pitchFamily="34" charset="0"/>
              <a:buChar char="•"/>
            </a:pPr>
            <a:r>
              <a:rPr lang="fr-BE" sz="1800" b="0" i="0" u="none" strike="noStrike" dirty="0">
                <a:solidFill>
                  <a:schemeClr val="bg1"/>
                </a:solidFill>
                <a:effectLst/>
                <a:latin typeface="Calibri" panose="020F0502020204030204" pitchFamily="34" charset="0"/>
              </a:rPr>
              <a:t>Pluralité d’intérêts concurrents.</a:t>
            </a:r>
          </a:p>
          <a:p>
            <a:pPr marL="285750" indent="-285750" algn="l" fontAlgn="b">
              <a:buFont typeface="Arial" panose="020B0604020202020204" pitchFamily="34" charset="0"/>
              <a:buChar char="•"/>
            </a:pPr>
            <a:r>
              <a:rPr lang="fr-BE" dirty="0" err="1">
                <a:solidFill>
                  <a:schemeClr val="bg1"/>
                </a:solidFill>
                <a:latin typeface="Calibri" panose="020F0502020204030204" pitchFamily="34" charset="0"/>
              </a:rPr>
              <a:t>Nécéssité</a:t>
            </a:r>
            <a:r>
              <a:rPr lang="fr-BE" dirty="0">
                <a:solidFill>
                  <a:schemeClr val="bg1"/>
                </a:solidFill>
                <a:latin typeface="Calibri" panose="020F0502020204030204" pitchFamily="34" charset="0"/>
              </a:rPr>
              <a:t> de travailler en coalition et de trouver des relais.</a:t>
            </a:r>
            <a:endParaRPr lang="fr-BE" sz="1800" b="0" i="0" u="none" strike="noStrike" dirty="0">
              <a:solidFill>
                <a:schemeClr val="bg1"/>
              </a:solidFill>
              <a:effectLst/>
              <a:latin typeface="Calibri" panose="020F0502020204030204" pitchFamily="34" charset="0"/>
            </a:endParaRPr>
          </a:p>
        </p:txBody>
      </p:sp>
      <p:sp>
        <p:nvSpPr>
          <p:cNvPr id="7" name="Text 0">
            <a:extLst>
              <a:ext uri="{FF2B5EF4-FFF2-40B4-BE49-F238E27FC236}">
                <a16:creationId xmlns:a16="http://schemas.microsoft.com/office/drawing/2014/main" id="{F2CB4B23-BE9A-3940-DFE3-0A2A57FB489A}"/>
              </a:ext>
            </a:extLst>
          </p:cNvPr>
          <p:cNvSpPr/>
          <p:nvPr/>
        </p:nvSpPr>
        <p:spPr>
          <a:xfrm>
            <a:off x="670560" y="341376"/>
            <a:ext cx="10972800" cy="365760"/>
          </a:xfrm>
          <a:prstGeom prst="rect">
            <a:avLst/>
          </a:prstGeom>
          <a:noFill/>
          <a:ln/>
        </p:spPr>
        <p:txBody>
          <a:bodyPr wrap="square" lIns="0" tIns="0" rIns="0" bIns="0"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fr-FR" sz="1467" b="1" i="0" u="none" strike="noStrike" kern="0" cap="none" spc="267" normalizeH="0" baseline="0" noProof="1">
                <a:ln>
                  <a:noFill/>
                </a:ln>
                <a:solidFill>
                  <a:srgbClr val="B08D2E"/>
                </a:solidFill>
                <a:effectLst/>
                <a:uLnTx/>
                <a:uFillTx/>
                <a:latin typeface="Arial" pitchFamily="34" charset="0"/>
                <a:ea typeface="Arial" pitchFamily="34" charset="-122"/>
                <a:cs typeface="Arial" pitchFamily="34" charset="-120"/>
              </a:rPr>
              <a:t>PARTIE I — LES SPECIFICITES DES AFFAIRES PUBLIQUES EUROPEENNES </a:t>
            </a:r>
            <a:endParaRPr kumimoji="0" lang="fr-FR" sz="1467" b="0" i="0" u="none" strike="noStrike" kern="1200" cap="none" spc="0" normalizeH="0" baseline="0" noProof="1">
              <a:ln>
                <a:noFill/>
              </a:ln>
              <a:solidFill>
                <a:prstClr val="black"/>
              </a:solidFill>
              <a:effectLst/>
              <a:uLnTx/>
              <a:uFillTx/>
              <a:latin typeface="Calibri" panose="020F0502020204030204"/>
              <a:ea typeface="+mn-ea"/>
              <a:cs typeface="+mn-cs"/>
            </a:endParaRPr>
          </a:p>
        </p:txBody>
      </p:sp>
      <p:pic>
        <p:nvPicPr>
          <p:cNvPr id="8" name="Image 1" descr="preencoded.png">
            <a:extLst>
              <a:ext uri="{FF2B5EF4-FFF2-40B4-BE49-F238E27FC236}">
                <a16:creationId xmlns:a16="http://schemas.microsoft.com/office/drawing/2014/main" id="{4ADD20D4-0670-E4F0-93C5-E3F779D92EC1}"/>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2727669" y="2647810"/>
            <a:ext cx="542035" cy="542035"/>
          </a:xfrm>
          <a:prstGeom prst="rect">
            <a:avLst/>
          </a:prstGeom>
        </p:spPr>
      </p:pic>
      <p:sp>
        <p:nvSpPr>
          <p:cNvPr id="9" name="Text 2">
            <a:extLst>
              <a:ext uri="{FF2B5EF4-FFF2-40B4-BE49-F238E27FC236}">
                <a16:creationId xmlns:a16="http://schemas.microsoft.com/office/drawing/2014/main" id="{05DBDA9F-3AE8-F8C7-B64F-DCE9F4383C0C}"/>
              </a:ext>
            </a:extLst>
          </p:cNvPr>
          <p:cNvSpPr/>
          <p:nvPr/>
        </p:nvSpPr>
        <p:spPr>
          <a:xfrm>
            <a:off x="1979432" y="3271084"/>
            <a:ext cx="2748970" cy="302419"/>
          </a:xfrm>
          <a:prstGeom prst="rect">
            <a:avLst/>
          </a:prstGeom>
          <a:noFill/>
          <a:ln/>
        </p:spPr>
        <p:txBody>
          <a:bodyPr wrap="none" lIns="0" tIns="0" rIns="0" bIns="0" rtlCol="0" anchor="t"/>
          <a:lstStyle/>
          <a:p>
            <a:pPr marL="0" indent="0" algn="l">
              <a:lnSpc>
                <a:spcPct val="104000"/>
              </a:lnSpc>
              <a:buNone/>
            </a:pPr>
            <a:r>
              <a:rPr lang="en-US" sz="1400" b="1" dirty="0">
                <a:solidFill>
                  <a:schemeClr val="bg1"/>
                </a:solidFill>
                <a:latin typeface="Open Sans Bold" pitchFamily="34" charset="0"/>
                <a:ea typeface="Open Sans Bold" pitchFamily="34" charset="-122"/>
                <a:cs typeface="Open Sans Bold" pitchFamily="34" charset="-120"/>
              </a:rPr>
              <a:t>Institutions européennes</a:t>
            </a:r>
            <a:endParaRPr lang="en-US" sz="1400" dirty="0">
              <a:solidFill>
                <a:schemeClr val="bg1"/>
              </a:solidFill>
            </a:endParaRPr>
          </a:p>
        </p:txBody>
      </p:sp>
      <p:sp>
        <p:nvSpPr>
          <p:cNvPr id="10" name="Text 3">
            <a:extLst>
              <a:ext uri="{FF2B5EF4-FFF2-40B4-BE49-F238E27FC236}">
                <a16:creationId xmlns:a16="http://schemas.microsoft.com/office/drawing/2014/main" id="{57B5FE54-299A-F86E-4D24-B8E1A8574C99}"/>
              </a:ext>
            </a:extLst>
          </p:cNvPr>
          <p:cNvSpPr/>
          <p:nvPr/>
        </p:nvSpPr>
        <p:spPr>
          <a:xfrm>
            <a:off x="778001" y="3548980"/>
            <a:ext cx="4983406" cy="1083257"/>
          </a:xfrm>
          <a:prstGeom prst="rect">
            <a:avLst/>
          </a:prstGeom>
          <a:noFill/>
          <a:ln/>
        </p:spPr>
        <p:txBody>
          <a:bodyPr wrap="square" lIns="0" tIns="0" rIns="0" bIns="0" rtlCol="0" anchor="t">
            <a:normAutofit/>
          </a:bodyPr>
          <a:lstStyle/>
          <a:p>
            <a:pPr marL="342900" indent="-342900" algn="l">
              <a:lnSpc>
                <a:spcPct val="118000"/>
              </a:lnSpc>
              <a:buSzPct val="100000"/>
              <a:buChar char="•"/>
            </a:pPr>
            <a:r>
              <a:rPr lang="en-US" sz="1200" dirty="0">
                <a:solidFill>
                  <a:schemeClr val="bg1"/>
                </a:solidFill>
                <a:latin typeface="Nunito Sans" pitchFamily="34" charset="0"/>
                <a:ea typeface="Nunito Sans" pitchFamily="34" charset="-122"/>
                <a:cs typeface="Nunito Sans" pitchFamily="34" charset="-120"/>
              </a:rPr>
              <a:t>Commission : DG compétentes, cabinets, Secrétariat général</a:t>
            </a:r>
            <a:endParaRPr lang="en-US" sz="1200" dirty="0">
              <a:solidFill>
                <a:schemeClr val="bg1"/>
              </a:solidFill>
            </a:endParaRPr>
          </a:p>
          <a:p>
            <a:pPr marL="342900" indent="-342900" algn="l">
              <a:lnSpc>
                <a:spcPct val="118000"/>
              </a:lnSpc>
              <a:buSzPct val="100000"/>
              <a:buChar char="•"/>
            </a:pPr>
            <a:r>
              <a:rPr lang="en-US" sz="1200" dirty="0">
                <a:solidFill>
                  <a:schemeClr val="bg1"/>
                </a:solidFill>
                <a:latin typeface="Nunito Sans" pitchFamily="34" charset="0"/>
                <a:ea typeface="Nunito Sans" pitchFamily="34" charset="-122"/>
                <a:cs typeface="Nunito Sans" pitchFamily="34" charset="-120"/>
              </a:rPr>
              <a:t>Parlement : rapporteurs, shadow rapporteurs, groupes politiques</a:t>
            </a:r>
            <a:endParaRPr lang="en-US" sz="1200" dirty="0">
              <a:solidFill>
                <a:schemeClr val="bg1"/>
              </a:solidFill>
            </a:endParaRPr>
          </a:p>
          <a:p>
            <a:pPr marL="342900" indent="-342900" algn="l">
              <a:lnSpc>
                <a:spcPct val="118000"/>
              </a:lnSpc>
              <a:buSzPct val="100000"/>
              <a:buChar char="•"/>
            </a:pPr>
            <a:r>
              <a:rPr lang="en-US" sz="1200" dirty="0">
                <a:solidFill>
                  <a:schemeClr val="bg1"/>
                </a:solidFill>
                <a:latin typeface="Nunito Sans" pitchFamily="34" charset="0"/>
                <a:ea typeface="Nunito Sans" pitchFamily="34" charset="-122"/>
                <a:cs typeface="Nunito Sans" pitchFamily="34" charset="-120"/>
              </a:rPr>
              <a:t>Conseil : États membres, Représentations permanentes, groupes de travail</a:t>
            </a:r>
            <a:endParaRPr lang="en-US" sz="1200" dirty="0">
              <a:solidFill>
                <a:schemeClr val="bg1"/>
              </a:solidFill>
            </a:endParaRPr>
          </a:p>
        </p:txBody>
      </p:sp>
      <p:pic>
        <p:nvPicPr>
          <p:cNvPr id="11" name="Image 2" descr="preencoded.png">
            <a:extLst>
              <a:ext uri="{FF2B5EF4-FFF2-40B4-BE49-F238E27FC236}">
                <a16:creationId xmlns:a16="http://schemas.microsoft.com/office/drawing/2014/main" id="{18F8FD94-D46D-9320-E474-115A2328E057}"/>
              </a:ext>
            </a:extLst>
          </p:cNvPr>
          <p:cNvPicPr>
            <a:picLocks noChangeAspect="1"/>
          </p:cNvPicPr>
          <p:nvPr/>
        </p:nvPicPr>
        <p:blipFill>
          <a:blip>
            <a:extLst>
              <a:ext uri="{96DAC541-7B7A-43D3-8B79-37D633B846F1}">
                <asvg:svgBlip xmlns:asvg="http://schemas.microsoft.com/office/drawing/2016/SVG/main" r:embed="rId5"/>
              </a:ext>
            </a:extLst>
          </a:blip>
          <a:stretch>
            <a:fillRect/>
          </a:stretch>
        </p:blipFill>
        <p:spPr>
          <a:xfrm>
            <a:off x="5682793" y="4745429"/>
            <a:ext cx="704257" cy="704257"/>
          </a:xfrm>
          <a:prstGeom prst="rect">
            <a:avLst/>
          </a:prstGeom>
        </p:spPr>
      </p:pic>
      <p:sp>
        <p:nvSpPr>
          <p:cNvPr id="12" name="Text 4">
            <a:extLst>
              <a:ext uri="{FF2B5EF4-FFF2-40B4-BE49-F238E27FC236}">
                <a16:creationId xmlns:a16="http://schemas.microsoft.com/office/drawing/2014/main" id="{225A447C-63D2-F399-4F6C-B30CC11E5AB3}"/>
              </a:ext>
            </a:extLst>
          </p:cNvPr>
          <p:cNvSpPr/>
          <p:nvPr/>
        </p:nvSpPr>
        <p:spPr>
          <a:xfrm>
            <a:off x="5631884" y="5562877"/>
            <a:ext cx="1187128" cy="148307"/>
          </a:xfrm>
          <a:prstGeom prst="rect">
            <a:avLst/>
          </a:prstGeom>
          <a:noFill/>
          <a:ln/>
        </p:spPr>
        <p:txBody>
          <a:bodyPr wrap="none" lIns="0" tIns="0" rIns="0" bIns="0" rtlCol="0" anchor="t"/>
          <a:lstStyle/>
          <a:p>
            <a:pPr marL="0" indent="0" algn="l">
              <a:lnSpc>
                <a:spcPct val="104000"/>
              </a:lnSpc>
              <a:buNone/>
            </a:pPr>
            <a:r>
              <a:rPr lang="en-US" sz="1400" b="1" dirty="0">
                <a:solidFill>
                  <a:schemeClr val="bg1"/>
                </a:solidFill>
                <a:latin typeface="Open Sans Bold" pitchFamily="34" charset="0"/>
                <a:ea typeface="Open Sans Bold" pitchFamily="34" charset="-122"/>
                <a:cs typeface="Open Sans Bold" pitchFamily="34" charset="-120"/>
              </a:rPr>
              <a:t>Écosystème </a:t>
            </a:r>
            <a:endParaRPr lang="en-US" sz="1400" dirty="0">
              <a:solidFill>
                <a:schemeClr val="bg1"/>
              </a:solidFill>
            </a:endParaRPr>
          </a:p>
        </p:txBody>
      </p:sp>
      <p:sp>
        <p:nvSpPr>
          <p:cNvPr id="13" name="Text 5">
            <a:extLst>
              <a:ext uri="{FF2B5EF4-FFF2-40B4-BE49-F238E27FC236}">
                <a16:creationId xmlns:a16="http://schemas.microsoft.com/office/drawing/2014/main" id="{6C8E7487-8938-A28D-4D3D-A4F7F6443811}"/>
              </a:ext>
            </a:extLst>
          </p:cNvPr>
          <p:cNvSpPr/>
          <p:nvPr/>
        </p:nvSpPr>
        <p:spPr>
          <a:xfrm>
            <a:off x="4614356" y="5824376"/>
            <a:ext cx="4919238" cy="857991"/>
          </a:xfrm>
          <a:prstGeom prst="rect">
            <a:avLst/>
          </a:prstGeom>
          <a:noFill/>
          <a:ln/>
        </p:spPr>
        <p:txBody>
          <a:bodyPr wrap="square" lIns="0" tIns="0" rIns="0" bIns="0" rtlCol="0" anchor="t">
            <a:normAutofit/>
          </a:bodyPr>
          <a:lstStyle/>
          <a:p>
            <a:pPr marL="342900" indent="-342900" algn="l">
              <a:lnSpc>
                <a:spcPct val="118000"/>
              </a:lnSpc>
              <a:buSzPct val="100000"/>
              <a:buChar char="•"/>
            </a:pPr>
            <a:r>
              <a:rPr lang="en-US" sz="1200" dirty="0">
                <a:solidFill>
                  <a:schemeClr val="bg1"/>
                </a:solidFill>
                <a:latin typeface="Nunito Sans" pitchFamily="34" charset="0"/>
                <a:ea typeface="Nunito Sans" pitchFamily="34" charset="-122"/>
                <a:cs typeface="Nunito Sans" pitchFamily="34" charset="-120"/>
              </a:rPr>
              <a:t>Associations professionnelles et fédérations sectorielles</a:t>
            </a:r>
            <a:endParaRPr lang="en-US" sz="1200" dirty="0">
              <a:solidFill>
                <a:schemeClr val="bg1"/>
              </a:solidFill>
            </a:endParaRPr>
          </a:p>
          <a:p>
            <a:pPr marL="342900" indent="-342900" algn="l">
              <a:lnSpc>
                <a:spcPct val="118000"/>
              </a:lnSpc>
              <a:buSzPct val="100000"/>
              <a:buChar char="•"/>
            </a:pPr>
            <a:r>
              <a:rPr lang="en-US" sz="1200" dirty="0">
                <a:solidFill>
                  <a:schemeClr val="bg1"/>
                </a:solidFill>
                <a:latin typeface="Nunito Sans" pitchFamily="34" charset="0"/>
                <a:ea typeface="Nunito Sans" pitchFamily="34" charset="-122"/>
                <a:cs typeface="Nunito Sans" pitchFamily="34" charset="-120"/>
              </a:rPr>
              <a:t>ONG, syndicats et organisations de la société civile</a:t>
            </a:r>
            <a:endParaRPr lang="en-US" sz="1200" dirty="0">
              <a:solidFill>
                <a:schemeClr val="bg1"/>
              </a:solidFill>
            </a:endParaRPr>
          </a:p>
          <a:p>
            <a:pPr marL="342900" indent="-342900" algn="l">
              <a:lnSpc>
                <a:spcPct val="118000"/>
              </a:lnSpc>
              <a:buSzPct val="100000"/>
              <a:buChar char="•"/>
            </a:pPr>
            <a:r>
              <a:rPr lang="en-US" sz="1200" dirty="0">
                <a:solidFill>
                  <a:schemeClr val="bg1"/>
                </a:solidFill>
                <a:latin typeface="Nunito Sans" pitchFamily="34" charset="0"/>
                <a:ea typeface="Nunito Sans" pitchFamily="34" charset="-122"/>
                <a:cs typeface="Nunito Sans" pitchFamily="34" charset="-120"/>
              </a:rPr>
              <a:t>Think tanks et monde académique</a:t>
            </a:r>
            <a:endParaRPr lang="en-US" sz="1200" dirty="0">
              <a:solidFill>
                <a:schemeClr val="bg1"/>
              </a:solidFill>
            </a:endParaRPr>
          </a:p>
        </p:txBody>
      </p:sp>
      <p:pic>
        <p:nvPicPr>
          <p:cNvPr id="14" name="Image 3" descr="preencoded.png">
            <a:extLst>
              <a:ext uri="{FF2B5EF4-FFF2-40B4-BE49-F238E27FC236}">
                <a16:creationId xmlns:a16="http://schemas.microsoft.com/office/drawing/2014/main" id="{1746AD31-7475-3C0E-B5C7-B66A7901B93E}"/>
              </a:ext>
            </a:extLst>
          </p:cNvPr>
          <p:cNvPicPr>
            <a:picLocks noChangeAspect="1"/>
          </p:cNvPicPr>
          <p:nvPr/>
        </p:nvPicPr>
        <p:blipFill>
          <a:blip>
            <a:extLst>
              <a:ext uri="{96DAC541-7B7A-43D3-8B79-37D633B846F1}">
                <asvg:svgBlip xmlns:asvg="http://schemas.microsoft.com/office/drawing/2016/SVG/main" r:embed="rId6"/>
              </a:ext>
            </a:extLst>
          </a:blip>
          <a:stretch>
            <a:fillRect/>
          </a:stretch>
        </p:blipFill>
        <p:spPr>
          <a:xfrm>
            <a:off x="9289328" y="2473817"/>
            <a:ext cx="597192" cy="597192"/>
          </a:xfrm>
          <a:prstGeom prst="rect">
            <a:avLst/>
          </a:prstGeom>
        </p:spPr>
      </p:pic>
      <p:sp>
        <p:nvSpPr>
          <p:cNvPr id="15" name="Text 6">
            <a:extLst>
              <a:ext uri="{FF2B5EF4-FFF2-40B4-BE49-F238E27FC236}">
                <a16:creationId xmlns:a16="http://schemas.microsoft.com/office/drawing/2014/main" id="{202F9F47-5062-38CC-23D2-830EA94A1367}"/>
              </a:ext>
            </a:extLst>
          </p:cNvPr>
          <p:cNvSpPr/>
          <p:nvPr/>
        </p:nvSpPr>
        <p:spPr>
          <a:xfrm>
            <a:off x="8768174" y="3201758"/>
            <a:ext cx="1187128" cy="148307"/>
          </a:xfrm>
          <a:prstGeom prst="rect">
            <a:avLst/>
          </a:prstGeom>
          <a:noFill/>
          <a:ln/>
        </p:spPr>
        <p:txBody>
          <a:bodyPr wrap="none" lIns="0" tIns="0" rIns="0" bIns="0" rtlCol="0" anchor="t"/>
          <a:lstStyle/>
          <a:p>
            <a:pPr marL="0" indent="0" algn="l">
              <a:lnSpc>
                <a:spcPct val="104000"/>
              </a:lnSpc>
              <a:buNone/>
            </a:pPr>
            <a:r>
              <a:rPr lang="en-US" sz="1400" b="1" dirty="0">
                <a:solidFill>
                  <a:schemeClr val="bg1"/>
                </a:solidFill>
                <a:latin typeface="Open Sans Bold" pitchFamily="34" charset="0"/>
                <a:ea typeface="Open Sans Bold" pitchFamily="34" charset="-122"/>
                <a:cs typeface="Open Sans Bold" pitchFamily="34" charset="-120"/>
              </a:rPr>
              <a:t>Relais nationaux</a:t>
            </a:r>
            <a:endParaRPr lang="en-US" sz="1400" dirty="0">
              <a:solidFill>
                <a:schemeClr val="bg1"/>
              </a:solidFill>
            </a:endParaRPr>
          </a:p>
        </p:txBody>
      </p:sp>
      <p:sp>
        <p:nvSpPr>
          <p:cNvPr id="16" name="Text 7">
            <a:extLst>
              <a:ext uri="{FF2B5EF4-FFF2-40B4-BE49-F238E27FC236}">
                <a16:creationId xmlns:a16="http://schemas.microsoft.com/office/drawing/2014/main" id="{D656E074-C676-6A38-CAF9-ADC0168D58FD}"/>
              </a:ext>
            </a:extLst>
          </p:cNvPr>
          <p:cNvSpPr/>
          <p:nvPr/>
        </p:nvSpPr>
        <p:spPr>
          <a:xfrm>
            <a:off x="7463600" y="3480814"/>
            <a:ext cx="4983405" cy="1041854"/>
          </a:xfrm>
          <a:prstGeom prst="rect">
            <a:avLst/>
          </a:prstGeom>
          <a:noFill/>
          <a:ln/>
        </p:spPr>
        <p:txBody>
          <a:bodyPr wrap="square" lIns="0" tIns="0" rIns="0" bIns="0" rtlCol="0" anchor="t">
            <a:normAutofit/>
          </a:bodyPr>
          <a:lstStyle/>
          <a:p>
            <a:pPr marL="342900" indent="-342900" algn="l">
              <a:lnSpc>
                <a:spcPct val="118000"/>
              </a:lnSpc>
              <a:buSzPct val="100000"/>
              <a:buChar char="•"/>
            </a:pPr>
            <a:r>
              <a:rPr lang="en-US" sz="1200" dirty="0">
                <a:solidFill>
                  <a:schemeClr val="bg1"/>
                </a:solidFill>
                <a:latin typeface="Nunito Sans" pitchFamily="34" charset="0"/>
                <a:ea typeface="Nunito Sans" pitchFamily="34" charset="-122"/>
                <a:cs typeface="Nunito Sans" pitchFamily="34" charset="-120"/>
              </a:rPr>
              <a:t>Administrations nationales et ministères concernés</a:t>
            </a:r>
            <a:endParaRPr lang="en-US" sz="1200" dirty="0">
              <a:solidFill>
                <a:schemeClr val="bg1"/>
              </a:solidFill>
            </a:endParaRPr>
          </a:p>
          <a:p>
            <a:pPr marL="342900" indent="-342900" algn="l">
              <a:lnSpc>
                <a:spcPct val="118000"/>
              </a:lnSpc>
              <a:buSzPct val="100000"/>
              <a:buChar char="•"/>
            </a:pPr>
            <a:r>
              <a:rPr lang="en-US" sz="1200" dirty="0">
                <a:solidFill>
                  <a:schemeClr val="bg1"/>
                </a:solidFill>
                <a:latin typeface="Nunito Sans" pitchFamily="34" charset="0"/>
                <a:ea typeface="Nunito Sans" pitchFamily="34" charset="-122"/>
                <a:cs typeface="Nunito Sans" pitchFamily="34" charset="-120"/>
              </a:rPr>
              <a:t>Cabinets ministériels et conseillers politiques</a:t>
            </a:r>
            <a:endParaRPr lang="en-US" sz="1200" dirty="0">
              <a:solidFill>
                <a:schemeClr val="bg1"/>
              </a:solidFill>
            </a:endParaRPr>
          </a:p>
          <a:p>
            <a:pPr marL="342900" indent="-342900" algn="l">
              <a:lnSpc>
                <a:spcPct val="118000"/>
              </a:lnSpc>
              <a:buSzPct val="100000"/>
              <a:buChar char="•"/>
            </a:pPr>
            <a:r>
              <a:rPr lang="en-US" sz="1200" dirty="0">
                <a:solidFill>
                  <a:schemeClr val="bg1"/>
                </a:solidFill>
                <a:latin typeface="Nunito Sans" pitchFamily="34" charset="0"/>
                <a:ea typeface="Nunito Sans" pitchFamily="34" charset="-122"/>
                <a:cs typeface="Nunito Sans" pitchFamily="34" charset="-120"/>
              </a:rPr>
              <a:t>Autorités indépendantes de régulation</a:t>
            </a:r>
            <a:endParaRPr lang="en-US" sz="1200" dirty="0">
              <a:solidFill>
                <a:schemeClr val="bg1"/>
              </a:solidFill>
            </a:endParaRPr>
          </a:p>
        </p:txBody>
      </p:sp>
    </p:spTree>
    <p:extLst>
      <p:ext uri="{BB962C8B-B14F-4D97-AF65-F5344CB8AC3E}">
        <p14:creationId xmlns:p14="http://schemas.microsoft.com/office/powerpoint/2010/main" val="231006604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6188F429-6177-5DF9-013B-86F8F44828E2}"/>
            </a:ext>
          </a:extLst>
        </p:cNvPr>
        <p:cNvGrpSpPr/>
        <p:nvPr/>
      </p:nvGrpSpPr>
      <p:grpSpPr>
        <a:xfrm>
          <a:off x="0" y="0"/>
          <a:ext cx="0" cy="0"/>
          <a:chOff x="0" y="0"/>
          <a:chExt cx="0" cy="0"/>
        </a:xfrm>
      </p:grpSpPr>
      <p:sp>
        <p:nvSpPr>
          <p:cNvPr id="4" name="Shape 2">
            <a:extLst>
              <a:ext uri="{FF2B5EF4-FFF2-40B4-BE49-F238E27FC236}">
                <a16:creationId xmlns:a16="http://schemas.microsoft.com/office/drawing/2014/main" id="{3507C570-DE46-C91D-3030-DD7F25F13AB3}"/>
              </a:ext>
            </a:extLst>
          </p:cNvPr>
          <p:cNvSpPr/>
          <p:nvPr/>
        </p:nvSpPr>
        <p:spPr>
          <a:xfrm>
            <a:off x="670560" y="2421625"/>
            <a:ext cx="5303520" cy="1899385"/>
          </a:xfrm>
          <a:prstGeom prst="roundRect">
            <a:avLst>
              <a:gd name="adj" fmla="val 5294"/>
            </a:avLst>
          </a:prstGeom>
          <a:solidFill>
            <a:srgbClr val="FFFFFF"/>
          </a:solidFill>
          <a:ln/>
          <a:effectLst>
            <a:outerShdw blurRad="88900" dist="38100" dir="5400000" algn="bl" rotWithShape="0">
              <a:srgbClr val="000000">
                <a:alpha val="18000"/>
              </a:srgbClr>
            </a:outerShdw>
          </a:effectLst>
        </p:spPr>
        <p: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fr-BE" sz="24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Shape 3">
            <a:extLst>
              <a:ext uri="{FF2B5EF4-FFF2-40B4-BE49-F238E27FC236}">
                <a16:creationId xmlns:a16="http://schemas.microsoft.com/office/drawing/2014/main" id="{6B54DFB6-8DD2-08BC-6E41-207C8159D026}"/>
              </a:ext>
            </a:extLst>
          </p:cNvPr>
          <p:cNvSpPr/>
          <p:nvPr/>
        </p:nvSpPr>
        <p:spPr>
          <a:xfrm>
            <a:off x="987552" y="2814702"/>
            <a:ext cx="902208" cy="902208"/>
          </a:xfrm>
          <a:prstGeom prst="ellipse">
            <a:avLst/>
          </a:prstGeom>
          <a:solidFill>
            <a:srgbClr val="1E2761"/>
          </a:solidFill>
          <a:ln/>
        </p:spPr>
        <p: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fr-BE" sz="2400" b="0" i="0" u="none" strike="noStrike" kern="1200" cap="none" spc="0" normalizeH="0" baseline="0" noProof="0">
              <a:ln>
                <a:noFill/>
              </a:ln>
              <a:solidFill>
                <a:prstClr val="black"/>
              </a:solidFill>
              <a:effectLst/>
              <a:uLnTx/>
              <a:uFillTx/>
              <a:latin typeface="Calibri" panose="020F0502020204030204"/>
              <a:ea typeface="+mn-ea"/>
              <a:cs typeface="+mn-cs"/>
            </a:endParaRPr>
          </a:p>
        </p:txBody>
      </p:sp>
      <p:pic>
        <p:nvPicPr>
          <p:cNvPr id="6" name="Image 0" descr="preencoded.png">
            <a:extLst>
              <a:ext uri="{FF2B5EF4-FFF2-40B4-BE49-F238E27FC236}">
                <a16:creationId xmlns:a16="http://schemas.microsoft.com/office/drawing/2014/main" id="{5A69D244-2D1B-EA65-CD78-AD716234B0BC}"/>
              </a:ext>
            </a:extLst>
          </p:cNvPr>
          <p:cNvPicPr>
            <a:picLocks noChangeAspect="1"/>
          </p:cNvPicPr>
          <p:nvPr/>
        </p:nvPicPr>
        <p:blipFill>
          <a:blip r:embed="rId4"/>
          <a:stretch>
            <a:fillRect/>
          </a:stretch>
        </p:blipFill>
        <p:spPr>
          <a:xfrm>
            <a:off x="1231148" y="3058298"/>
            <a:ext cx="415016" cy="415016"/>
          </a:xfrm>
          <a:prstGeom prst="rect">
            <a:avLst/>
          </a:prstGeom>
        </p:spPr>
      </p:pic>
      <p:sp>
        <p:nvSpPr>
          <p:cNvPr id="7" name="Text 4">
            <a:extLst>
              <a:ext uri="{FF2B5EF4-FFF2-40B4-BE49-F238E27FC236}">
                <a16:creationId xmlns:a16="http://schemas.microsoft.com/office/drawing/2014/main" id="{CD480CA5-F392-28AA-98CD-D423A08FF754}"/>
              </a:ext>
            </a:extLst>
          </p:cNvPr>
          <p:cNvSpPr/>
          <p:nvPr/>
        </p:nvSpPr>
        <p:spPr>
          <a:xfrm>
            <a:off x="2133600" y="2522094"/>
            <a:ext cx="3547872" cy="609600"/>
          </a:xfrm>
          <a:prstGeom prst="rect">
            <a:avLst/>
          </a:prstGeom>
          <a:noFill/>
          <a:ln/>
        </p:spPr>
        <p:txBody>
          <a:bodyPr wrap="square" lIns="0" tIns="0" rIns="0" bIns="0" rtlCol="0" anchor="ctr"/>
          <a:lstStyle/>
          <a:p>
            <a:pPr marL="0" marR="0" lvl="0" indent="0" algn="l" defTabSz="1219170" rtl="0" eaLnBrk="1" fontAlgn="auto" latinLnBrk="0" hangingPunct="1">
              <a:lnSpc>
                <a:spcPct val="95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1E2761"/>
                </a:solidFill>
                <a:effectLst/>
                <a:uLnTx/>
                <a:uFillTx/>
                <a:latin typeface="Arial" pitchFamily="34" charset="0"/>
                <a:ea typeface="Arial" pitchFamily="34" charset="-122"/>
                <a:cs typeface="Arial" pitchFamily="34" charset="-120"/>
              </a:rPr>
              <a:t>Importance du réseau </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Text 5">
            <a:extLst>
              <a:ext uri="{FF2B5EF4-FFF2-40B4-BE49-F238E27FC236}">
                <a16:creationId xmlns:a16="http://schemas.microsoft.com/office/drawing/2014/main" id="{A00876E3-62D8-C781-40E9-81B9F78EB46F}"/>
              </a:ext>
            </a:extLst>
          </p:cNvPr>
          <p:cNvSpPr/>
          <p:nvPr/>
        </p:nvSpPr>
        <p:spPr>
          <a:xfrm>
            <a:off x="2133600" y="3180462"/>
            <a:ext cx="3596640" cy="902208"/>
          </a:xfrm>
          <a:prstGeom prst="rect">
            <a:avLst/>
          </a:prstGeom>
          <a:noFill/>
          <a:ln/>
        </p:spPr>
        <p:txBody>
          <a:bodyPr wrap="square" lIns="0" tIns="0" rIns="0" bIns="0" rtlCol="0" anchor="t"/>
          <a:lstStyle/>
          <a:p>
            <a:pPr marL="0" marR="0" lvl="0" indent="0" algn="l" defTabSz="1219170" rtl="0" eaLnBrk="1" fontAlgn="auto" latinLnBrk="0" hangingPunct="1">
              <a:lnSpc>
                <a:spcPct val="98000"/>
              </a:lnSpc>
              <a:spcBef>
                <a:spcPts val="0"/>
              </a:spcBef>
              <a:spcAft>
                <a:spcPts val="0"/>
              </a:spcAft>
              <a:buClrTx/>
              <a:buSzTx/>
              <a:buFontTx/>
              <a:buNone/>
              <a:tabLst/>
              <a:defRPr/>
            </a:pPr>
            <a:r>
              <a:rPr kumimoji="0" lang="fr-FR" sz="1467" b="0" i="0" u="none" strike="noStrike" kern="1200" cap="none" spc="0" normalizeH="0" baseline="0" noProof="0" dirty="0">
                <a:ln>
                  <a:noFill/>
                </a:ln>
                <a:solidFill>
                  <a:srgbClr val="5A6472"/>
                </a:solidFill>
                <a:effectLst/>
                <a:uLnTx/>
                <a:uFillTx/>
                <a:latin typeface="Arial" pitchFamily="34" charset="0"/>
                <a:ea typeface="Arial" pitchFamily="34" charset="-122"/>
                <a:cs typeface="Arial" pitchFamily="34" charset="-120"/>
              </a:rPr>
              <a:t>Conditionne l’accès à l’information, l’identification de relais, etc. </a:t>
            </a:r>
          </a:p>
        </p:txBody>
      </p:sp>
      <p:sp>
        <p:nvSpPr>
          <p:cNvPr id="9" name="Shape 6">
            <a:extLst>
              <a:ext uri="{FF2B5EF4-FFF2-40B4-BE49-F238E27FC236}">
                <a16:creationId xmlns:a16="http://schemas.microsoft.com/office/drawing/2014/main" id="{FE6E7008-0F13-693D-9C25-448224C8124F}"/>
              </a:ext>
            </a:extLst>
          </p:cNvPr>
          <p:cNvSpPr/>
          <p:nvPr/>
        </p:nvSpPr>
        <p:spPr>
          <a:xfrm>
            <a:off x="6217920" y="2421625"/>
            <a:ext cx="5303520" cy="1899385"/>
          </a:xfrm>
          <a:prstGeom prst="roundRect">
            <a:avLst>
              <a:gd name="adj" fmla="val 5294"/>
            </a:avLst>
          </a:prstGeom>
          <a:solidFill>
            <a:srgbClr val="FFFFFF"/>
          </a:solidFill>
          <a:ln/>
          <a:effectLst>
            <a:outerShdw blurRad="88900" dist="38100" dir="5400000" algn="bl" rotWithShape="0">
              <a:srgbClr val="000000">
                <a:alpha val="18000"/>
              </a:srgbClr>
            </a:outerShdw>
          </a:effectLst>
        </p:spPr>
        <p: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fr-BE" sz="24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0" name="Shape 7">
            <a:extLst>
              <a:ext uri="{FF2B5EF4-FFF2-40B4-BE49-F238E27FC236}">
                <a16:creationId xmlns:a16="http://schemas.microsoft.com/office/drawing/2014/main" id="{7BC1A40D-E449-60CE-4BAB-45CBF69EAA23}"/>
              </a:ext>
            </a:extLst>
          </p:cNvPr>
          <p:cNvSpPr/>
          <p:nvPr/>
        </p:nvSpPr>
        <p:spPr>
          <a:xfrm>
            <a:off x="6534912" y="2814702"/>
            <a:ext cx="902208" cy="902208"/>
          </a:xfrm>
          <a:prstGeom prst="ellipse">
            <a:avLst/>
          </a:prstGeom>
          <a:solidFill>
            <a:srgbClr val="1E2761"/>
          </a:solidFill>
          <a:ln/>
        </p:spPr>
        <p: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fr-BE" sz="2400" b="0" i="0" u="none" strike="noStrike" kern="1200" cap="none" spc="0" normalizeH="0" baseline="0" noProof="0">
              <a:ln>
                <a:noFill/>
              </a:ln>
              <a:solidFill>
                <a:prstClr val="black"/>
              </a:solidFill>
              <a:effectLst/>
              <a:uLnTx/>
              <a:uFillTx/>
              <a:latin typeface="Calibri" panose="020F0502020204030204"/>
              <a:ea typeface="+mn-ea"/>
              <a:cs typeface="+mn-cs"/>
            </a:endParaRPr>
          </a:p>
        </p:txBody>
      </p:sp>
      <p:pic>
        <p:nvPicPr>
          <p:cNvPr id="11" name="Image 1" descr="preencoded.png">
            <a:extLst>
              <a:ext uri="{FF2B5EF4-FFF2-40B4-BE49-F238E27FC236}">
                <a16:creationId xmlns:a16="http://schemas.microsoft.com/office/drawing/2014/main" id="{D8D80298-AD13-EB29-CB3E-2E60998631C2}"/>
              </a:ext>
            </a:extLst>
          </p:cNvPr>
          <p:cNvPicPr>
            <a:picLocks noChangeAspect="1"/>
          </p:cNvPicPr>
          <p:nvPr/>
        </p:nvPicPr>
        <p:blipFill>
          <a:blip r:embed="rId5"/>
          <a:stretch>
            <a:fillRect/>
          </a:stretch>
        </p:blipFill>
        <p:spPr>
          <a:xfrm>
            <a:off x="6778508" y="3058298"/>
            <a:ext cx="415016" cy="415016"/>
          </a:xfrm>
          <a:prstGeom prst="rect">
            <a:avLst/>
          </a:prstGeom>
        </p:spPr>
      </p:pic>
      <p:sp>
        <p:nvSpPr>
          <p:cNvPr id="12" name="Text 8">
            <a:extLst>
              <a:ext uri="{FF2B5EF4-FFF2-40B4-BE49-F238E27FC236}">
                <a16:creationId xmlns:a16="http://schemas.microsoft.com/office/drawing/2014/main" id="{F984B9E1-36E6-850C-A982-E7EC50A67986}"/>
              </a:ext>
            </a:extLst>
          </p:cNvPr>
          <p:cNvSpPr/>
          <p:nvPr/>
        </p:nvSpPr>
        <p:spPr>
          <a:xfrm>
            <a:off x="7680960" y="2522094"/>
            <a:ext cx="3547872" cy="609600"/>
          </a:xfrm>
          <a:prstGeom prst="rect">
            <a:avLst/>
          </a:prstGeom>
          <a:noFill/>
          <a:ln/>
        </p:spPr>
        <p:txBody>
          <a:bodyPr wrap="square" lIns="0" tIns="0" rIns="0" bIns="0" rtlCol="0" anchor="ctr"/>
          <a:lstStyle/>
          <a:p>
            <a:pPr marL="0" marR="0" lvl="0" indent="0" algn="l" defTabSz="1219170" rtl="0" eaLnBrk="1" fontAlgn="auto" latinLnBrk="0" hangingPunct="1">
              <a:lnSpc>
                <a:spcPct val="95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1E2761"/>
                </a:solidFill>
                <a:effectLst/>
                <a:uLnTx/>
                <a:uFillTx/>
                <a:latin typeface="Arial" pitchFamily="34" charset="0"/>
                <a:ea typeface="Arial" pitchFamily="34" charset="-122"/>
                <a:cs typeface="Arial" pitchFamily="34" charset="-120"/>
              </a:rPr>
              <a:t>Constance du dialogue</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3" name="Text 9">
            <a:extLst>
              <a:ext uri="{FF2B5EF4-FFF2-40B4-BE49-F238E27FC236}">
                <a16:creationId xmlns:a16="http://schemas.microsoft.com/office/drawing/2014/main" id="{90A839A5-F744-1038-DB2A-63D03CD3639E}"/>
              </a:ext>
            </a:extLst>
          </p:cNvPr>
          <p:cNvSpPr/>
          <p:nvPr/>
        </p:nvSpPr>
        <p:spPr>
          <a:xfrm>
            <a:off x="7680960" y="3180462"/>
            <a:ext cx="3596640" cy="902208"/>
          </a:xfrm>
          <a:prstGeom prst="rect">
            <a:avLst/>
          </a:prstGeom>
          <a:noFill/>
          <a:ln/>
        </p:spPr>
        <p:txBody>
          <a:bodyPr wrap="square" lIns="0" tIns="0" rIns="0" bIns="0" rtlCol="0" anchor="t"/>
          <a:lstStyle/>
          <a:p>
            <a:pPr marL="0" marR="0" lvl="0" indent="0" algn="l" defTabSz="1219170" rtl="0" eaLnBrk="1" fontAlgn="auto" latinLnBrk="0" hangingPunct="1">
              <a:lnSpc>
                <a:spcPct val="98000"/>
              </a:lnSpc>
              <a:spcBef>
                <a:spcPts val="0"/>
              </a:spcBef>
              <a:spcAft>
                <a:spcPts val="0"/>
              </a:spcAft>
              <a:buClrTx/>
              <a:buSzTx/>
              <a:buFontTx/>
              <a:buNone/>
              <a:tabLst/>
              <a:defRPr/>
            </a:pPr>
            <a:r>
              <a:rPr kumimoji="0" lang="fr-FR" sz="1467" b="0" i="0" u="none" strike="noStrike" kern="1200" cap="none" spc="0" normalizeH="0" baseline="0" noProof="0" dirty="0">
                <a:ln>
                  <a:noFill/>
                </a:ln>
                <a:solidFill>
                  <a:srgbClr val="5A6472"/>
                </a:solidFill>
                <a:effectLst/>
                <a:uLnTx/>
                <a:uFillTx/>
                <a:latin typeface="Arial" pitchFamily="34" charset="0"/>
                <a:ea typeface="Arial" pitchFamily="34" charset="-122"/>
                <a:cs typeface="Arial" pitchFamily="34" charset="-120"/>
              </a:rPr>
              <a:t>Maintenir un contact régulier avec les institutions, même en dehors des phases législatives actives. La présence dans la durée construit la proximité et la confiance.</a:t>
            </a:r>
          </a:p>
        </p:txBody>
      </p:sp>
      <p:sp>
        <p:nvSpPr>
          <p:cNvPr id="14" name="Shape 10">
            <a:extLst>
              <a:ext uri="{FF2B5EF4-FFF2-40B4-BE49-F238E27FC236}">
                <a16:creationId xmlns:a16="http://schemas.microsoft.com/office/drawing/2014/main" id="{2D179000-CF14-5711-B799-6AE9ADCAA143}"/>
              </a:ext>
            </a:extLst>
          </p:cNvPr>
          <p:cNvSpPr/>
          <p:nvPr/>
        </p:nvSpPr>
        <p:spPr>
          <a:xfrm>
            <a:off x="670560" y="4652761"/>
            <a:ext cx="5303520" cy="1899385"/>
          </a:xfrm>
          <a:prstGeom prst="roundRect">
            <a:avLst>
              <a:gd name="adj" fmla="val 5294"/>
            </a:avLst>
          </a:prstGeom>
          <a:solidFill>
            <a:srgbClr val="FFFFFF"/>
          </a:solidFill>
          <a:ln/>
          <a:effectLst>
            <a:outerShdw blurRad="88900" dist="38100" dir="5400000" algn="bl" rotWithShape="0">
              <a:srgbClr val="000000">
                <a:alpha val="18000"/>
              </a:srgbClr>
            </a:outerShdw>
          </a:effectLst>
        </p:spPr>
        <p: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fr-BE" sz="24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5" name="Shape 11">
            <a:extLst>
              <a:ext uri="{FF2B5EF4-FFF2-40B4-BE49-F238E27FC236}">
                <a16:creationId xmlns:a16="http://schemas.microsoft.com/office/drawing/2014/main" id="{4D44A7B4-8D7C-0468-9582-336074C840E0}"/>
              </a:ext>
            </a:extLst>
          </p:cNvPr>
          <p:cNvSpPr/>
          <p:nvPr/>
        </p:nvSpPr>
        <p:spPr>
          <a:xfrm>
            <a:off x="987552" y="5045838"/>
            <a:ext cx="902208" cy="902208"/>
          </a:xfrm>
          <a:prstGeom prst="ellipse">
            <a:avLst/>
          </a:prstGeom>
          <a:solidFill>
            <a:srgbClr val="1E2761"/>
          </a:solidFill>
          <a:ln/>
        </p:spPr>
        <p: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fr-BE" sz="2400" b="0" i="0" u="none" strike="noStrike" kern="1200" cap="none" spc="0" normalizeH="0" baseline="0" noProof="0">
              <a:ln>
                <a:noFill/>
              </a:ln>
              <a:solidFill>
                <a:prstClr val="black"/>
              </a:solidFill>
              <a:effectLst/>
              <a:uLnTx/>
              <a:uFillTx/>
              <a:latin typeface="Calibri" panose="020F0502020204030204"/>
              <a:ea typeface="+mn-ea"/>
              <a:cs typeface="+mn-cs"/>
            </a:endParaRPr>
          </a:p>
        </p:txBody>
      </p:sp>
      <p:pic>
        <p:nvPicPr>
          <p:cNvPr id="16" name="Image 2" descr="preencoded.png">
            <a:extLst>
              <a:ext uri="{FF2B5EF4-FFF2-40B4-BE49-F238E27FC236}">
                <a16:creationId xmlns:a16="http://schemas.microsoft.com/office/drawing/2014/main" id="{92639EA2-1275-BD58-D6AA-40331DB44579}"/>
              </a:ext>
            </a:extLst>
          </p:cNvPr>
          <p:cNvPicPr>
            <a:picLocks noChangeAspect="1"/>
          </p:cNvPicPr>
          <p:nvPr/>
        </p:nvPicPr>
        <p:blipFill>
          <a:blip r:embed="rId6"/>
          <a:stretch>
            <a:fillRect/>
          </a:stretch>
        </p:blipFill>
        <p:spPr>
          <a:xfrm>
            <a:off x="1231148" y="5289434"/>
            <a:ext cx="415016" cy="415016"/>
          </a:xfrm>
          <a:prstGeom prst="rect">
            <a:avLst/>
          </a:prstGeom>
        </p:spPr>
      </p:pic>
      <p:sp>
        <p:nvSpPr>
          <p:cNvPr id="17" name="Text 12">
            <a:extLst>
              <a:ext uri="{FF2B5EF4-FFF2-40B4-BE49-F238E27FC236}">
                <a16:creationId xmlns:a16="http://schemas.microsoft.com/office/drawing/2014/main" id="{CEB1A050-0956-4615-A357-353FC1DF7E8F}"/>
              </a:ext>
            </a:extLst>
          </p:cNvPr>
          <p:cNvSpPr/>
          <p:nvPr/>
        </p:nvSpPr>
        <p:spPr>
          <a:xfrm>
            <a:off x="2133600" y="4753230"/>
            <a:ext cx="3547872" cy="609600"/>
          </a:xfrm>
          <a:prstGeom prst="rect">
            <a:avLst/>
          </a:prstGeom>
          <a:noFill/>
          <a:ln/>
        </p:spPr>
        <p:txBody>
          <a:bodyPr wrap="square" lIns="0" tIns="0" rIns="0" bIns="0" rtlCol="0" anchor="ctr"/>
          <a:lstStyle/>
          <a:p>
            <a:pPr marL="0" marR="0" lvl="0" indent="0" algn="l" defTabSz="1219170" rtl="0" eaLnBrk="1" fontAlgn="auto" latinLnBrk="0" hangingPunct="1">
              <a:lnSpc>
                <a:spcPct val="95000"/>
              </a:lnSpc>
              <a:spcBef>
                <a:spcPts val="0"/>
              </a:spcBef>
              <a:spcAft>
                <a:spcPts val="0"/>
              </a:spcAft>
              <a:buClrTx/>
              <a:buSzTx/>
              <a:buFontTx/>
              <a:buNone/>
              <a:tabLst/>
              <a:defRPr/>
            </a:pPr>
            <a:r>
              <a:rPr kumimoji="0" lang="en-US" sz="1800" b="1" i="0" u="none" strike="noStrike" kern="1200" cap="none" spc="0" normalizeH="0" baseline="0" noProof="0" dirty="0" err="1">
                <a:ln>
                  <a:noFill/>
                </a:ln>
                <a:solidFill>
                  <a:srgbClr val="1E2761"/>
                </a:solidFill>
                <a:effectLst/>
                <a:uLnTx/>
                <a:uFillTx/>
                <a:latin typeface="Arial" pitchFamily="34" charset="0"/>
                <a:ea typeface="Arial" pitchFamily="34" charset="-122"/>
                <a:cs typeface="Arial" pitchFamily="34" charset="-120"/>
              </a:rPr>
              <a:t>Qualité</a:t>
            </a:r>
            <a:r>
              <a:rPr kumimoji="0" lang="en-US" sz="1800" b="1" i="0" u="none" strike="noStrike" kern="1200" cap="none" spc="0" normalizeH="0" baseline="0" noProof="0" dirty="0">
                <a:ln>
                  <a:noFill/>
                </a:ln>
                <a:solidFill>
                  <a:srgbClr val="1E2761"/>
                </a:solidFill>
                <a:effectLst/>
                <a:uLnTx/>
                <a:uFillTx/>
                <a:latin typeface="Arial" pitchFamily="34" charset="0"/>
                <a:ea typeface="Arial" pitchFamily="34" charset="-122"/>
                <a:cs typeface="Arial" pitchFamily="34" charset="-120"/>
              </a:rPr>
              <a:t> de </a:t>
            </a:r>
            <a:r>
              <a:rPr kumimoji="0" lang="en-US" sz="1800" b="1" i="0" u="none" strike="noStrike" kern="1200" cap="none" spc="0" normalizeH="0" baseline="0" noProof="0" dirty="0" err="1">
                <a:ln>
                  <a:noFill/>
                </a:ln>
                <a:solidFill>
                  <a:srgbClr val="1E2761"/>
                </a:solidFill>
                <a:effectLst/>
                <a:uLnTx/>
                <a:uFillTx/>
                <a:latin typeface="Arial" pitchFamily="34" charset="0"/>
                <a:ea typeface="Arial" pitchFamily="34" charset="-122"/>
                <a:cs typeface="Arial" pitchFamily="34" charset="-120"/>
              </a:rPr>
              <a:t>l’expertise</a:t>
            </a:r>
            <a:r>
              <a:rPr kumimoji="0" lang="en-US" sz="1800" b="1" i="0" u="none" strike="noStrike" kern="1200" cap="none" spc="0" normalizeH="0" baseline="0" noProof="0" dirty="0">
                <a:ln>
                  <a:noFill/>
                </a:ln>
                <a:solidFill>
                  <a:srgbClr val="1E2761"/>
                </a:solidFill>
                <a:effectLst/>
                <a:uLnTx/>
                <a:uFillTx/>
                <a:latin typeface="Arial" pitchFamily="34" charset="0"/>
                <a:ea typeface="Arial" pitchFamily="34" charset="-122"/>
                <a:cs typeface="Arial" pitchFamily="34" charset="-120"/>
              </a:rPr>
              <a:t> </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8" name="Text 13">
            <a:extLst>
              <a:ext uri="{FF2B5EF4-FFF2-40B4-BE49-F238E27FC236}">
                <a16:creationId xmlns:a16="http://schemas.microsoft.com/office/drawing/2014/main" id="{52691EFC-CE30-AE63-30A2-24B6EBEA6536}"/>
              </a:ext>
            </a:extLst>
          </p:cNvPr>
          <p:cNvSpPr/>
          <p:nvPr/>
        </p:nvSpPr>
        <p:spPr>
          <a:xfrm>
            <a:off x="2133600" y="5289434"/>
            <a:ext cx="3596640" cy="902208"/>
          </a:xfrm>
          <a:prstGeom prst="rect">
            <a:avLst/>
          </a:prstGeom>
          <a:noFill/>
          <a:ln/>
        </p:spPr>
        <p:txBody>
          <a:bodyPr wrap="square" lIns="0" tIns="0" rIns="0" bIns="0" rtlCol="0" anchor="t"/>
          <a:lstStyle/>
          <a:p>
            <a:pPr marL="0" marR="0" lvl="0" indent="0" algn="l" defTabSz="1219170" rtl="0" eaLnBrk="1" fontAlgn="auto" latinLnBrk="0" hangingPunct="1">
              <a:lnSpc>
                <a:spcPct val="98000"/>
              </a:lnSpc>
              <a:spcBef>
                <a:spcPts val="0"/>
              </a:spcBef>
              <a:spcAft>
                <a:spcPts val="0"/>
              </a:spcAft>
              <a:buClrTx/>
              <a:buSzTx/>
              <a:buFontTx/>
              <a:buNone/>
              <a:tabLst/>
              <a:defRPr/>
            </a:pPr>
            <a:r>
              <a:rPr kumimoji="0" lang="fr-FR" sz="1467" b="0" i="0" u="none" strike="noStrike" kern="1200" cap="none" spc="0" normalizeH="0" baseline="0" noProof="0" dirty="0">
                <a:ln>
                  <a:noFill/>
                </a:ln>
                <a:solidFill>
                  <a:srgbClr val="5A6472"/>
                </a:solidFill>
                <a:effectLst/>
                <a:uLnTx/>
                <a:uFillTx/>
                <a:latin typeface="Arial" pitchFamily="34" charset="0"/>
                <a:ea typeface="Arial" pitchFamily="34" charset="-122"/>
                <a:cs typeface="Arial" pitchFamily="34" charset="-120"/>
              </a:rPr>
              <a:t>Fournir des analyses rigoureuses, des données fiables et des propositions concrètes.</a:t>
            </a:r>
          </a:p>
        </p:txBody>
      </p:sp>
      <p:sp>
        <p:nvSpPr>
          <p:cNvPr id="19" name="Shape 14">
            <a:extLst>
              <a:ext uri="{FF2B5EF4-FFF2-40B4-BE49-F238E27FC236}">
                <a16:creationId xmlns:a16="http://schemas.microsoft.com/office/drawing/2014/main" id="{32D7A521-2B5B-0179-07B6-D234119E257E}"/>
              </a:ext>
            </a:extLst>
          </p:cNvPr>
          <p:cNvSpPr/>
          <p:nvPr/>
        </p:nvSpPr>
        <p:spPr>
          <a:xfrm>
            <a:off x="6217920" y="4652761"/>
            <a:ext cx="5303520" cy="1899385"/>
          </a:xfrm>
          <a:prstGeom prst="roundRect">
            <a:avLst>
              <a:gd name="adj" fmla="val 5294"/>
            </a:avLst>
          </a:prstGeom>
          <a:solidFill>
            <a:srgbClr val="FFFFFF"/>
          </a:solidFill>
          <a:ln/>
          <a:effectLst>
            <a:outerShdw blurRad="88900" dist="38100" dir="5400000" algn="bl" rotWithShape="0">
              <a:srgbClr val="000000">
                <a:alpha val="18000"/>
              </a:srgbClr>
            </a:outerShdw>
          </a:effectLst>
        </p:spPr>
        <p: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fr-BE" sz="24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0" name="Shape 15">
            <a:extLst>
              <a:ext uri="{FF2B5EF4-FFF2-40B4-BE49-F238E27FC236}">
                <a16:creationId xmlns:a16="http://schemas.microsoft.com/office/drawing/2014/main" id="{884B043B-4085-70D4-90E9-BD8A3766237E}"/>
              </a:ext>
            </a:extLst>
          </p:cNvPr>
          <p:cNvSpPr/>
          <p:nvPr/>
        </p:nvSpPr>
        <p:spPr>
          <a:xfrm>
            <a:off x="6534912" y="5045838"/>
            <a:ext cx="902208" cy="902208"/>
          </a:xfrm>
          <a:prstGeom prst="ellipse">
            <a:avLst/>
          </a:prstGeom>
          <a:solidFill>
            <a:srgbClr val="1E2761"/>
          </a:solidFill>
          <a:ln/>
        </p:spPr>
        <p: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fr-BE" sz="2400" b="0" i="0" u="none" strike="noStrike" kern="1200" cap="none" spc="0" normalizeH="0" baseline="0" noProof="0">
              <a:ln>
                <a:noFill/>
              </a:ln>
              <a:solidFill>
                <a:prstClr val="black"/>
              </a:solidFill>
              <a:effectLst/>
              <a:uLnTx/>
              <a:uFillTx/>
              <a:latin typeface="Calibri" panose="020F0502020204030204"/>
              <a:ea typeface="+mn-ea"/>
              <a:cs typeface="+mn-cs"/>
            </a:endParaRPr>
          </a:p>
        </p:txBody>
      </p:sp>
      <p:pic>
        <p:nvPicPr>
          <p:cNvPr id="21" name="Image 3" descr="preencoded.png">
            <a:extLst>
              <a:ext uri="{FF2B5EF4-FFF2-40B4-BE49-F238E27FC236}">
                <a16:creationId xmlns:a16="http://schemas.microsoft.com/office/drawing/2014/main" id="{ABA99693-61D8-6E79-C1B6-574582125B68}"/>
              </a:ext>
            </a:extLst>
          </p:cNvPr>
          <p:cNvPicPr>
            <a:picLocks noChangeAspect="1"/>
          </p:cNvPicPr>
          <p:nvPr/>
        </p:nvPicPr>
        <p:blipFill>
          <a:blip r:embed="rId7"/>
          <a:stretch>
            <a:fillRect/>
          </a:stretch>
        </p:blipFill>
        <p:spPr>
          <a:xfrm>
            <a:off x="6778508" y="5289434"/>
            <a:ext cx="415016" cy="415016"/>
          </a:xfrm>
          <a:prstGeom prst="rect">
            <a:avLst/>
          </a:prstGeom>
        </p:spPr>
      </p:pic>
      <p:sp>
        <p:nvSpPr>
          <p:cNvPr id="22" name="Text 16">
            <a:extLst>
              <a:ext uri="{FF2B5EF4-FFF2-40B4-BE49-F238E27FC236}">
                <a16:creationId xmlns:a16="http://schemas.microsoft.com/office/drawing/2014/main" id="{28EAB1A1-74F1-6908-5282-3A588265DE75}"/>
              </a:ext>
            </a:extLst>
          </p:cNvPr>
          <p:cNvSpPr/>
          <p:nvPr/>
        </p:nvSpPr>
        <p:spPr>
          <a:xfrm>
            <a:off x="7680960" y="4753230"/>
            <a:ext cx="3547872" cy="609600"/>
          </a:xfrm>
          <a:prstGeom prst="rect">
            <a:avLst/>
          </a:prstGeom>
          <a:noFill/>
          <a:ln/>
        </p:spPr>
        <p:txBody>
          <a:bodyPr wrap="square" lIns="0" tIns="0" rIns="0" bIns="0" rtlCol="0" anchor="ctr"/>
          <a:lstStyle/>
          <a:p>
            <a:pPr marL="0" marR="0" lvl="0" indent="0" algn="l" defTabSz="1219170" rtl="0" eaLnBrk="1" fontAlgn="auto" latinLnBrk="0" hangingPunct="1">
              <a:lnSpc>
                <a:spcPct val="95000"/>
              </a:lnSpc>
              <a:spcBef>
                <a:spcPts val="0"/>
              </a:spcBef>
              <a:spcAft>
                <a:spcPts val="0"/>
              </a:spcAft>
              <a:buClrTx/>
              <a:buSzTx/>
              <a:buFontTx/>
              <a:buNone/>
              <a:tabLst/>
              <a:defRPr/>
            </a:pPr>
            <a:r>
              <a:rPr kumimoji="0" lang="en-US" sz="1800" b="1" i="0" u="none" strike="noStrike" kern="1200" cap="none" spc="0" normalizeH="0" baseline="0" noProof="0" dirty="0" err="1">
                <a:ln>
                  <a:noFill/>
                </a:ln>
                <a:solidFill>
                  <a:srgbClr val="1E2761"/>
                </a:solidFill>
                <a:effectLst/>
                <a:uLnTx/>
                <a:uFillTx/>
                <a:latin typeface="Arial" pitchFamily="34" charset="0"/>
                <a:ea typeface="Arial" pitchFamily="34" charset="-122"/>
                <a:cs typeface="Arial" pitchFamily="34" charset="-120"/>
              </a:rPr>
              <a:t>Fiabilité</a:t>
            </a:r>
            <a:r>
              <a:rPr kumimoji="0" lang="en-US" sz="1800" b="1" i="0" u="none" strike="noStrike" kern="1200" cap="none" spc="0" normalizeH="0" baseline="0" noProof="0" dirty="0">
                <a:ln>
                  <a:noFill/>
                </a:ln>
                <a:solidFill>
                  <a:srgbClr val="1E2761"/>
                </a:solidFill>
                <a:effectLst/>
                <a:uLnTx/>
                <a:uFillTx/>
                <a:latin typeface="Arial" pitchFamily="34" charset="0"/>
                <a:ea typeface="Arial" pitchFamily="34" charset="-122"/>
                <a:cs typeface="Arial" pitchFamily="34" charset="-120"/>
              </a:rPr>
              <a:t> et transparence </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3" name="Text 17">
            <a:extLst>
              <a:ext uri="{FF2B5EF4-FFF2-40B4-BE49-F238E27FC236}">
                <a16:creationId xmlns:a16="http://schemas.microsoft.com/office/drawing/2014/main" id="{B908BAA4-898C-33C5-DCD4-F993A38B44A7}"/>
              </a:ext>
            </a:extLst>
          </p:cNvPr>
          <p:cNvSpPr/>
          <p:nvPr/>
        </p:nvSpPr>
        <p:spPr>
          <a:xfrm>
            <a:off x="7680960" y="5305628"/>
            <a:ext cx="3596640" cy="902208"/>
          </a:xfrm>
          <a:prstGeom prst="rect">
            <a:avLst/>
          </a:prstGeom>
          <a:noFill/>
          <a:ln/>
        </p:spPr>
        <p:txBody>
          <a:bodyPr wrap="square" lIns="0" tIns="0" rIns="0" bIns="0" rtlCol="0" anchor="t"/>
          <a:lstStyle/>
          <a:p>
            <a:pPr marL="0" marR="0" lvl="0" indent="0" algn="l" defTabSz="1219170" rtl="0" eaLnBrk="1" fontAlgn="auto" latinLnBrk="0" hangingPunct="1">
              <a:lnSpc>
                <a:spcPct val="98000"/>
              </a:lnSpc>
              <a:spcBef>
                <a:spcPts val="0"/>
              </a:spcBef>
              <a:spcAft>
                <a:spcPts val="0"/>
              </a:spcAft>
              <a:buClrTx/>
              <a:buSzTx/>
              <a:buFontTx/>
              <a:buNone/>
              <a:tabLst/>
              <a:defRPr/>
            </a:pPr>
            <a:r>
              <a:rPr kumimoji="0" lang="fr-FR" sz="1467" b="0" i="0" u="none" strike="noStrike" kern="1200" cap="none" spc="0" normalizeH="0" baseline="0" noProof="0" dirty="0">
                <a:ln>
                  <a:noFill/>
                </a:ln>
                <a:solidFill>
                  <a:srgbClr val="5A6472"/>
                </a:solidFill>
                <a:effectLst/>
                <a:uLnTx/>
                <a:uFillTx/>
                <a:latin typeface="Arial" pitchFamily="34" charset="0"/>
                <a:ea typeface="Arial" pitchFamily="34" charset="-122"/>
                <a:cs typeface="Arial" pitchFamily="34" charset="-120"/>
              </a:rPr>
              <a:t>Tenir ses engagements, ne pas sur-promettre, être transparent sur ses intérêts. La réputation de fiabilité se construit sur des années.</a:t>
            </a:r>
          </a:p>
        </p:txBody>
      </p:sp>
      <p:sp>
        <p:nvSpPr>
          <p:cNvPr id="24" name="Text 18">
            <a:extLst>
              <a:ext uri="{FF2B5EF4-FFF2-40B4-BE49-F238E27FC236}">
                <a16:creationId xmlns:a16="http://schemas.microsoft.com/office/drawing/2014/main" id="{16F86F37-A462-5BAE-97DE-1743D1BDFC6C}"/>
              </a:ext>
            </a:extLst>
          </p:cNvPr>
          <p:cNvSpPr/>
          <p:nvPr/>
        </p:nvSpPr>
        <p:spPr>
          <a:xfrm>
            <a:off x="11277600" y="6618606"/>
            <a:ext cx="670560" cy="365760"/>
          </a:xfrm>
          <a:prstGeom prst="rect">
            <a:avLst/>
          </a:prstGeom>
          <a:noFill/>
          <a:ln/>
        </p:spPr>
        <p:txBody>
          <a:bodyPr wrap="square" lIns="0" tIns="0" rIns="0" bIns="0" rtlCol="0" anchor="ctr"/>
          <a:lstStyle/>
          <a:p>
            <a:pPr marL="0" marR="0" lvl="0" indent="0" algn="r" defTabSz="1219170" rtl="0" eaLnBrk="1" fontAlgn="auto" latinLnBrk="0" hangingPunct="1">
              <a:lnSpc>
                <a:spcPct val="100000"/>
              </a:lnSpc>
              <a:spcBef>
                <a:spcPts val="0"/>
              </a:spcBef>
              <a:spcAft>
                <a:spcPts val="0"/>
              </a:spcAft>
              <a:buClrTx/>
              <a:buSzTx/>
              <a:buFontTx/>
              <a:buNone/>
              <a:tabLst/>
              <a:defRPr/>
            </a:pPr>
            <a:r>
              <a:rPr kumimoji="0" lang="en-US" sz="1467" b="0" i="0" u="none" strike="noStrike" kern="1200" cap="none" spc="0" normalizeH="0" baseline="0" noProof="0" dirty="0">
                <a:ln>
                  <a:noFill/>
                </a:ln>
                <a:solidFill>
                  <a:srgbClr val="CADCFC"/>
                </a:solidFill>
                <a:effectLst/>
                <a:uLnTx/>
                <a:uFillTx/>
                <a:latin typeface="Arial" pitchFamily="34" charset="0"/>
                <a:ea typeface="Arial" pitchFamily="34" charset="-122"/>
                <a:cs typeface="Arial" pitchFamily="34" charset="-120"/>
              </a:rPr>
              <a:t>5</a:t>
            </a:r>
            <a:endParaRPr kumimoji="0" lang="en-US" sz="1467"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5" name="Text 1">
            <a:extLst>
              <a:ext uri="{FF2B5EF4-FFF2-40B4-BE49-F238E27FC236}">
                <a16:creationId xmlns:a16="http://schemas.microsoft.com/office/drawing/2014/main" id="{F0E2D63A-6216-5F29-D504-CC514EC54E21}"/>
              </a:ext>
            </a:extLst>
          </p:cNvPr>
          <p:cNvSpPr/>
          <p:nvPr/>
        </p:nvSpPr>
        <p:spPr>
          <a:xfrm>
            <a:off x="670560" y="707136"/>
            <a:ext cx="11216640" cy="1097280"/>
          </a:xfrm>
          <a:prstGeom prst="rect">
            <a:avLst/>
          </a:prstGeom>
          <a:noFill/>
          <a:ln/>
        </p:spPr>
        <p:txBody>
          <a:bodyPr wrap="square" lIns="0" tIns="0" rIns="0" bIns="0" rtlCol="0" anchor="t"/>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fr-FR" sz="3333" b="1" i="0" u="none" strike="noStrike" kern="1200" cap="none" spc="0" normalizeH="0" baseline="0" noProof="1">
                <a:ln>
                  <a:noFill/>
                </a:ln>
                <a:solidFill>
                  <a:srgbClr val="FFFFFF"/>
                </a:solidFill>
                <a:effectLst/>
                <a:uLnTx/>
                <a:uFillTx/>
                <a:latin typeface="Arial" pitchFamily="34" charset="0"/>
                <a:ea typeface="Arial" pitchFamily="34" charset="-122"/>
                <a:cs typeface="Arial" pitchFamily="34" charset="-120"/>
              </a:rPr>
              <a:t>Accès et réputation </a:t>
            </a:r>
            <a:endParaRPr kumimoji="0" lang="fr-FR" sz="3333" b="0" i="0" u="none" strike="noStrike" kern="1200" cap="none" spc="0" normalizeH="0" baseline="0" noProof="1">
              <a:ln>
                <a:noFill/>
              </a:ln>
              <a:solidFill>
                <a:prstClr val="black"/>
              </a:solidFill>
              <a:effectLst/>
              <a:uLnTx/>
              <a:uFillTx/>
              <a:latin typeface="Calibri" panose="020F0502020204030204"/>
              <a:ea typeface="+mn-ea"/>
              <a:cs typeface="+mn-cs"/>
            </a:endParaRPr>
          </a:p>
        </p:txBody>
      </p:sp>
      <p:sp>
        <p:nvSpPr>
          <p:cNvPr id="26" name="ZoneTexte 25">
            <a:extLst>
              <a:ext uri="{FF2B5EF4-FFF2-40B4-BE49-F238E27FC236}">
                <a16:creationId xmlns:a16="http://schemas.microsoft.com/office/drawing/2014/main" id="{28165235-9560-B1CE-FA48-CC2B3D94CD97}"/>
              </a:ext>
            </a:extLst>
          </p:cNvPr>
          <p:cNvSpPr txBox="1"/>
          <p:nvPr/>
        </p:nvSpPr>
        <p:spPr>
          <a:xfrm>
            <a:off x="608683" y="1390299"/>
            <a:ext cx="11340394" cy="776944"/>
          </a:xfrm>
          <a:prstGeom prst="rect">
            <a:avLst/>
          </a:prstGeom>
          <a:noFill/>
        </p:spPr>
        <p:txBody>
          <a:bodyPr wrap="square">
            <a:spAutoFit/>
          </a:bodyPr>
          <a:lstStyle/>
          <a:p>
            <a:pPr>
              <a:lnSpc>
                <a:spcPct val="127000"/>
              </a:lnSpc>
            </a:pPr>
            <a:r>
              <a:rPr lang="en-US" dirty="0" err="1">
                <a:solidFill>
                  <a:schemeClr val="bg1"/>
                </a:solidFill>
                <a:latin typeface="Nunito Sans" pitchFamily="34" charset="0"/>
                <a:ea typeface="Nunito Sans" pitchFamily="34" charset="-122"/>
                <a:cs typeface="Nunito Sans" pitchFamily="34" charset="-120"/>
              </a:rPr>
              <a:t>L’influence</a:t>
            </a:r>
            <a:r>
              <a:rPr lang="en-US" dirty="0">
                <a:solidFill>
                  <a:schemeClr val="bg1"/>
                </a:solidFill>
                <a:latin typeface="Nunito Sans" pitchFamily="34" charset="0"/>
                <a:ea typeface="Nunito Sans" pitchFamily="34" charset="-122"/>
                <a:cs typeface="Nunito Sans" pitchFamily="34" charset="-120"/>
              </a:rPr>
              <a:t> ne se </a:t>
            </a:r>
            <a:r>
              <a:rPr lang="en-US" dirty="0" err="1">
                <a:solidFill>
                  <a:schemeClr val="bg1"/>
                </a:solidFill>
                <a:latin typeface="Nunito Sans" pitchFamily="34" charset="0"/>
                <a:ea typeface="Nunito Sans" pitchFamily="34" charset="-122"/>
                <a:cs typeface="Nunito Sans" pitchFamily="34" charset="-120"/>
              </a:rPr>
              <a:t>construit</a:t>
            </a:r>
            <a:r>
              <a:rPr lang="en-US" dirty="0">
                <a:solidFill>
                  <a:schemeClr val="bg1"/>
                </a:solidFill>
                <a:latin typeface="Nunito Sans" pitchFamily="34" charset="0"/>
                <a:ea typeface="Nunito Sans" pitchFamily="34" charset="-122"/>
                <a:cs typeface="Nunito Sans" pitchFamily="34" charset="-120"/>
              </a:rPr>
              <a:t> pas </a:t>
            </a:r>
            <a:r>
              <a:rPr lang="en-US" dirty="0" err="1">
                <a:solidFill>
                  <a:schemeClr val="bg1"/>
                </a:solidFill>
                <a:latin typeface="Nunito Sans" pitchFamily="34" charset="0"/>
                <a:ea typeface="Nunito Sans" pitchFamily="34" charset="-122"/>
                <a:cs typeface="Nunito Sans" pitchFamily="34" charset="-120"/>
              </a:rPr>
              <a:t>lors</a:t>
            </a:r>
            <a:r>
              <a:rPr lang="en-US" dirty="0">
                <a:solidFill>
                  <a:schemeClr val="bg1"/>
                </a:solidFill>
                <a:latin typeface="Nunito Sans" pitchFamily="34" charset="0"/>
                <a:ea typeface="Nunito Sans" pitchFamily="34" charset="-122"/>
                <a:cs typeface="Nunito Sans" pitchFamily="34" charset="-120"/>
              </a:rPr>
              <a:t> </a:t>
            </a:r>
            <a:r>
              <a:rPr lang="en-US" dirty="0" err="1">
                <a:solidFill>
                  <a:schemeClr val="bg1"/>
                </a:solidFill>
                <a:latin typeface="Nunito Sans" pitchFamily="34" charset="0"/>
                <a:ea typeface="Nunito Sans" pitchFamily="34" charset="-122"/>
                <a:cs typeface="Nunito Sans" pitchFamily="34" charset="-120"/>
              </a:rPr>
              <a:t>d'une</a:t>
            </a:r>
            <a:r>
              <a:rPr lang="en-US" dirty="0">
                <a:solidFill>
                  <a:schemeClr val="bg1"/>
                </a:solidFill>
                <a:latin typeface="Nunito Sans" pitchFamily="34" charset="0"/>
                <a:ea typeface="Nunito Sans" pitchFamily="34" charset="-122"/>
                <a:cs typeface="Nunito Sans" pitchFamily="34" charset="-120"/>
              </a:rPr>
              <a:t> </a:t>
            </a:r>
            <a:r>
              <a:rPr lang="en-US" dirty="0" err="1">
                <a:solidFill>
                  <a:schemeClr val="bg1"/>
                </a:solidFill>
                <a:latin typeface="Nunito Sans" pitchFamily="34" charset="0"/>
                <a:ea typeface="Nunito Sans" pitchFamily="34" charset="-122"/>
                <a:cs typeface="Nunito Sans" pitchFamily="34" charset="-120"/>
              </a:rPr>
              <a:t>seule</a:t>
            </a:r>
            <a:r>
              <a:rPr lang="en-US" dirty="0">
                <a:solidFill>
                  <a:schemeClr val="bg1"/>
                </a:solidFill>
                <a:latin typeface="Nunito Sans" pitchFamily="34" charset="0"/>
                <a:ea typeface="Nunito Sans" pitchFamily="34" charset="-122"/>
                <a:cs typeface="Nunito Sans" pitchFamily="34" charset="-120"/>
              </a:rPr>
              <a:t> interaction. Les affaires </a:t>
            </a:r>
            <a:r>
              <a:rPr lang="en-US" dirty="0" err="1">
                <a:solidFill>
                  <a:schemeClr val="bg1"/>
                </a:solidFill>
                <a:latin typeface="Nunito Sans" pitchFamily="34" charset="0"/>
                <a:ea typeface="Nunito Sans" pitchFamily="34" charset="-122"/>
                <a:cs typeface="Nunito Sans" pitchFamily="34" charset="-120"/>
              </a:rPr>
              <a:t>publiques</a:t>
            </a:r>
            <a:r>
              <a:rPr lang="en-US" dirty="0">
                <a:solidFill>
                  <a:schemeClr val="bg1"/>
                </a:solidFill>
                <a:latin typeface="Nunito Sans" pitchFamily="34" charset="0"/>
                <a:ea typeface="Nunito Sans" pitchFamily="34" charset="-122"/>
                <a:cs typeface="Nunito Sans" pitchFamily="34" charset="-120"/>
              </a:rPr>
              <a:t> à Bruxelles </a:t>
            </a:r>
            <a:r>
              <a:rPr lang="en-US" dirty="0" err="1">
                <a:solidFill>
                  <a:schemeClr val="bg1"/>
                </a:solidFill>
                <a:latin typeface="Nunito Sans" pitchFamily="34" charset="0"/>
                <a:ea typeface="Nunito Sans" pitchFamily="34" charset="-122"/>
                <a:cs typeface="Nunito Sans" pitchFamily="34" charset="-120"/>
              </a:rPr>
              <a:t>sont</a:t>
            </a:r>
            <a:r>
              <a:rPr lang="en-US" dirty="0">
                <a:solidFill>
                  <a:schemeClr val="bg1"/>
                </a:solidFill>
                <a:latin typeface="Nunito Sans" pitchFamily="34" charset="0"/>
                <a:ea typeface="Nunito Sans" pitchFamily="34" charset="-122"/>
                <a:cs typeface="Nunito Sans" pitchFamily="34" charset="-120"/>
              </a:rPr>
              <a:t> </a:t>
            </a:r>
            <a:r>
              <a:rPr lang="en-US" dirty="0" err="1">
                <a:solidFill>
                  <a:schemeClr val="bg1"/>
                </a:solidFill>
                <a:latin typeface="Nunito Sans" pitchFamily="34" charset="0"/>
                <a:ea typeface="Nunito Sans" pitchFamily="34" charset="-122"/>
                <a:cs typeface="Nunito Sans" pitchFamily="34" charset="-120"/>
              </a:rPr>
              <a:t>rarement</a:t>
            </a:r>
            <a:r>
              <a:rPr lang="en-US" dirty="0">
                <a:solidFill>
                  <a:schemeClr val="bg1"/>
                </a:solidFill>
                <a:latin typeface="Nunito Sans" pitchFamily="34" charset="0"/>
                <a:ea typeface="Nunito Sans" pitchFamily="34" charset="-122"/>
                <a:cs typeface="Nunito Sans" pitchFamily="34" charset="-120"/>
              </a:rPr>
              <a:t> </a:t>
            </a:r>
            <a:r>
              <a:rPr lang="en-US" b="1" dirty="0" err="1">
                <a:solidFill>
                  <a:schemeClr val="bg1"/>
                </a:solidFill>
                <a:latin typeface="Nunito Sans" pitchFamily="34" charset="0"/>
                <a:ea typeface="Nunito Sans" pitchFamily="34" charset="-122"/>
                <a:cs typeface="Nunito Sans" pitchFamily="34" charset="-120"/>
              </a:rPr>
              <a:t>transactionnelles</a:t>
            </a:r>
            <a:r>
              <a:rPr lang="en-US" dirty="0">
                <a:solidFill>
                  <a:schemeClr val="bg1"/>
                </a:solidFill>
                <a:latin typeface="Nunito Sans" pitchFamily="34" charset="0"/>
                <a:ea typeface="Nunito Sans" pitchFamily="34" charset="-122"/>
                <a:cs typeface="Nunito Sans" pitchFamily="34" charset="-120"/>
              </a:rPr>
              <a:t> ; </a:t>
            </a:r>
            <a:r>
              <a:rPr lang="en-US" dirty="0" err="1">
                <a:solidFill>
                  <a:schemeClr val="bg1"/>
                </a:solidFill>
                <a:latin typeface="Nunito Sans" pitchFamily="34" charset="0"/>
                <a:ea typeface="Nunito Sans" pitchFamily="34" charset="-122"/>
                <a:cs typeface="Nunito Sans" pitchFamily="34" charset="-120"/>
              </a:rPr>
              <a:t>elles</a:t>
            </a:r>
            <a:r>
              <a:rPr lang="en-US" dirty="0">
                <a:solidFill>
                  <a:schemeClr val="bg1"/>
                </a:solidFill>
                <a:latin typeface="Nunito Sans" pitchFamily="34" charset="0"/>
                <a:ea typeface="Nunito Sans" pitchFamily="34" charset="-122"/>
                <a:cs typeface="Nunito Sans" pitchFamily="34" charset="-120"/>
              </a:rPr>
              <a:t> </a:t>
            </a:r>
            <a:r>
              <a:rPr lang="en-US" dirty="0" err="1">
                <a:solidFill>
                  <a:schemeClr val="bg1"/>
                </a:solidFill>
                <a:latin typeface="Nunito Sans" pitchFamily="34" charset="0"/>
                <a:ea typeface="Nunito Sans" pitchFamily="34" charset="-122"/>
                <a:cs typeface="Nunito Sans" pitchFamily="34" charset="-120"/>
              </a:rPr>
              <a:t>sont</a:t>
            </a:r>
            <a:r>
              <a:rPr lang="en-US" dirty="0">
                <a:solidFill>
                  <a:schemeClr val="bg1"/>
                </a:solidFill>
                <a:latin typeface="Nunito Sans" pitchFamily="34" charset="0"/>
                <a:ea typeface="Nunito Sans" pitchFamily="34" charset="-122"/>
                <a:cs typeface="Nunito Sans" pitchFamily="34" charset="-120"/>
              </a:rPr>
              <a:t> </a:t>
            </a:r>
            <a:r>
              <a:rPr lang="en-US" dirty="0" err="1">
                <a:solidFill>
                  <a:schemeClr val="bg1"/>
                </a:solidFill>
                <a:latin typeface="Nunito Sans" pitchFamily="34" charset="0"/>
                <a:ea typeface="Nunito Sans" pitchFamily="34" charset="-122"/>
                <a:cs typeface="Nunito Sans" pitchFamily="34" charset="-120"/>
              </a:rPr>
              <a:t>fondamentalement</a:t>
            </a:r>
            <a:r>
              <a:rPr lang="en-US" dirty="0">
                <a:solidFill>
                  <a:schemeClr val="bg1"/>
                </a:solidFill>
                <a:latin typeface="Nunito Sans" pitchFamily="34" charset="0"/>
                <a:ea typeface="Nunito Sans" pitchFamily="34" charset="-122"/>
                <a:cs typeface="Nunito Sans" pitchFamily="34" charset="-120"/>
              </a:rPr>
              <a:t> </a:t>
            </a:r>
            <a:r>
              <a:rPr lang="en-US" b="1" dirty="0" err="1">
                <a:solidFill>
                  <a:schemeClr val="bg1"/>
                </a:solidFill>
                <a:latin typeface="Nunito Sans" pitchFamily="34" charset="0"/>
                <a:ea typeface="Nunito Sans" pitchFamily="34" charset="-122"/>
                <a:cs typeface="Nunito Sans" pitchFamily="34" charset="-120"/>
              </a:rPr>
              <a:t>relationnelles</a:t>
            </a:r>
            <a:r>
              <a:rPr lang="en-US" b="1" dirty="0">
                <a:solidFill>
                  <a:schemeClr val="bg1"/>
                </a:solidFill>
                <a:latin typeface="Nunito Sans" pitchFamily="34" charset="0"/>
                <a:ea typeface="Nunito Sans" pitchFamily="34" charset="-122"/>
                <a:cs typeface="Nunito Sans" pitchFamily="34" charset="-120"/>
              </a:rPr>
              <a:t> et </a:t>
            </a:r>
            <a:r>
              <a:rPr lang="en-US" b="1" dirty="0" err="1">
                <a:solidFill>
                  <a:schemeClr val="bg1"/>
                </a:solidFill>
                <a:latin typeface="Nunito Sans" pitchFamily="34" charset="0"/>
                <a:ea typeface="Nunito Sans" pitchFamily="34" charset="-122"/>
                <a:cs typeface="Nunito Sans" pitchFamily="34" charset="-120"/>
              </a:rPr>
              <a:t>cumulatives</a:t>
            </a:r>
            <a:r>
              <a:rPr lang="en-US" dirty="0">
                <a:solidFill>
                  <a:schemeClr val="bg1"/>
                </a:solidFill>
                <a:latin typeface="Nunito Sans" pitchFamily="34" charset="0"/>
                <a:ea typeface="Nunito Sans" pitchFamily="34" charset="-122"/>
                <a:cs typeface="Nunito Sans" pitchFamily="34" charset="-120"/>
              </a:rPr>
              <a:t>.</a:t>
            </a:r>
            <a:endParaRPr lang="en-US" dirty="0">
              <a:solidFill>
                <a:schemeClr val="bg1"/>
              </a:solidFill>
            </a:endParaRPr>
          </a:p>
        </p:txBody>
      </p:sp>
      <p:sp>
        <p:nvSpPr>
          <p:cNvPr id="27" name="Text 0">
            <a:extLst>
              <a:ext uri="{FF2B5EF4-FFF2-40B4-BE49-F238E27FC236}">
                <a16:creationId xmlns:a16="http://schemas.microsoft.com/office/drawing/2014/main" id="{F43B4721-871F-473F-EC6B-00F8DE33744D}"/>
              </a:ext>
            </a:extLst>
          </p:cNvPr>
          <p:cNvSpPr/>
          <p:nvPr/>
        </p:nvSpPr>
        <p:spPr>
          <a:xfrm>
            <a:off x="670560" y="341376"/>
            <a:ext cx="10972800" cy="365760"/>
          </a:xfrm>
          <a:prstGeom prst="rect">
            <a:avLst/>
          </a:prstGeom>
          <a:noFill/>
          <a:ln/>
        </p:spPr>
        <p:txBody>
          <a:bodyPr wrap="square" lIns="0" tIns="0" rIns="0" bIns="0"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fr-FR" sz="1467" b="1" i="0" u="none" strike="noStrike" kern="0" cap="none" spc="267" normalizeH="0" baseline="0" noProof="1">
                <a:ln>
                  <a:noFill/>
                </a:ln>
                <a:solidFill>
                  <a:srgbClr val="B08D2E"/>
                </a:solidFill>
                <a:effectLst/>
                <a:uLnTx/>
                <a:uFillTx/>
                <a:latin typeface="Arial" pitchFamily="34" charset="0"/>
                <a:ea typeface="Arial" pitchFamily="34" charset="-122"/>
                <a:cs typeface="Arial" pitchFamily="34" charset="-120"/>
              </a:rPr>
              <a:t>PARTIE I — LES SPECIFICITES DES AFFAIRES PUBLIQUES EUROPEENNES </a:t>
            </a:r>
            <a:endParaRPr kumimoji="0" lang="fr-FR" sz="1467" b="0" i="0" u="none" strike="noStrike" kern="1200" cap="none" spc="0" normalizeH="0" baseline="0" noProof="1">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7389827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5FAF8326-E0EF-4C1C-7572-ECC8B3FC35BB}"/>
            </a:ext>
          </a:extLst>
        </p:cNvPr>
        <p:cNvGrpSpPr/>
        <p:nvPr/>
      </p:nvGrpSpPr>
      <p:grpSpPr>
        <a:xfrm>
          <a:off x="0" y="0"/>
          <a:ext cx="0" cy="0"/>
          <a:chOff x="0" y="0"/>
          <a:chExt cx="0" cy="0"/>
        </a:xfrm>
      </p:grpSpPr>
      <p:sp>
        <p:nvSpPr>
          <p:cNvPr id="3" name="Text 1">
            <a:extLst>
              <a:ext uri="{FF2B5EF4-FFF2-40B4-BE49-F238E27FC236}">
                <a16:creationId xmlns:a16="http://schemas.microsoft.com/office/drawing/2014/main" id="{04BADB19-0F65-F5ED-D232-AD9F3F6B0FC5}"/>
              </a:ext>
            </a:extLst>
          </p:cNvPr>
          <p:cNvSpPr/>
          <p:nvPr/>
        </p:nvSpPr>
        <p:spPr>
          <a:xfrm>
            <a:off x="670560" y="707136"/>
            <a:ext cx="11216640" cy="1097280"/>
          </a:xfrm>
          <a:prstGeom prst="rect">
            <a:avLst/>
          </a:prstGeom>
          <a:noFill/>
          <a:ln/>
        </p:spPr>
        <p:txBody>
          <a:bodyPr wrap="square" lIns="0" tIns="0" rIns="0" bIns="0" rtlCol="0" anchor="t"/>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fr-FR" sz="3333" b="1" i="0" u="none" strike="noStrike" kern="1200" cap="none" spc="0" normalizeH="0" baseline="0" noProof="1">
                <a:ln>
                  <a:noFill/>
                </a:ln>
                <a:solidFill>
                  <a:srgbClr val="FFFFFF"/>
                </a:solidFill>
                <a:effectLst/>
                <a:uLnTx/>
                <a:uFillTx/>
                <a:latin typeface="Arial" pitchFamily="34" charset="0"/>
                <a:ea typeface="Arial" pitchFamily="34" charset="-122"/>
                <a:cs typeface="Arial" pitchFamily="34" charset="-120"/>
              </a:rPr>
              <a:t>Temporalité et dynamique </a:t>
            </a:r>
            <a:endParaRPr kumimoji="0" lang="fr-FR" sz="3333" b="0" i="0" u="none" strike="noStrike" kern="1200" cap="none" spc="0" normalizeH="0" baseline="0" noProof="1">
              <a:ln>
                <a:noFill/>
              </a:ln>
              <a:solidFill>
                <a:prstClr val="black"/>
              </a:solidFill>
              <a:effectLst/>
              <a:uLnTx/>
              <a:uFillTx/>
              <a:latin typeface="Calibri" panose="020F0502020204030204"/>
              <a:ea typeface="+mn-ea"/>
              <a:cs typeface="+mn-cs"/>
            </a:endParaRPr>
          </a:p>
        </p:txBody>
      </p:sp>
      <p:sp>
        <p:nvSpPr>
          <p:cNvPr id="4" name="Text 2">
            <a:extLst>
              <a:ext uri="{FF2B5EF4-FFF2-40B4-BE49-F238E27FC236}">
                <a16:creationId xmlns:a16="http://schemas.microsoft.com/office/drawing/2014/main" id="{B2E3C04C-8CA4-306E-78FA-11BC7FFA91CA}"/>
              </a:ext>
            </a:extLst>
          </p:cNvPr>
          <p:cNvSpPr/>
          <p:nvPr/>
        </p:nvSpPr>
        <p:spPr>
          <a:xfrm>
            <a:off x="11399520" y="6315456"/>
            <a:ext cx="487680" cy="365760"/>
          </a:xfrm>
          <a:prstGeom prst="rect">
            <a:avLst/>
          </a:prstGeom>
          <a:noFill/>
          <a:ln/>
        </p:spPr>
        <p:txBody>
          <a:bodyPr wrap="square" lIns="0" tIns="0" rIns="0" bIns="0" rtlCol="0" anchor="ctr"/>
          <a:lstStyle/>
          <a:p>
            <a:pPr marL="0" marR="0" lvl="0" indent="0" algn="r" defTabSz="1219170" rtl="0" eaLnBrk="1" fontAlgn="auto" latinLnBrk="0" hangingPunct="1">
              <a:lnSpc>
                <a:spcPct val="100000"/>
              </a:lnSpc>
              <a:spcBef>
                <a:spcPts val="0"/>
              </a:spcBef>
              <a:spcAft>
                <a:spcPts val="0"/>
              </a:spcAft>
              <a:buClrTx/>
              <a:buSzTx/>
              <a:buFontTx/>
              <a:buNone/>
              <a:tabLst/>
              <a:defRPr/>
            </a:pPr>
            <a:r>
              <a:rPr kumimoji="0" lang="fr-FR" sz="1333" b="0" i="0" u="none" strike="noStrike" kern="1200" cap="none" spc="0" normalizeH="0" baseline="0" noProof="1">
                <a:ln>
                  <a:noFill/>
                </a:ln>
                <a:solidFill>
                  <a:srgbClr val="CADCFC"/>
                </a:solidFill>
                <a:effectLst/>
                <a:uLnTx/>
                <a:uFillTx/>
                <a:latin typeface="Arial" pitchFamily="34" charset="0"/>
                <a:ea typeface="Arial" pitchFamily="34" charset="-122"/>
                <a:cs typeface="Arial" pitchFamily="34" charset="-120"/>
              </a:rPr>
              <a:t>8</a:t>
            </a:r>
            <a:endParaRPr kumimoji="0" lang="fr-FR" sz="1333" b="0" i="0" u="none" strike="noStrike" kern="1200" cap="none" spc="0" normalizeH="0" baseline="0" noProof="1">
              <a:ln>
                <a:noFill/>
              </a:ln>
              <a:solidFill>
                <a:prstClr val="black"/>
              </a:solidFill>
              <a:effectLst/>
              <a:uLnTx/>
              <a:uFillTx/>
              <a:latin typeface="Calibri" panose="020F0502020204030204"/>
              <a:ea typeface="+mn-ea"/>
              <a:cs typeface="+mn-cs"/>
            </a:endParaRPr>
          </a:p>
        </p:txBody>
      </p:sp>
      <p:sp>
        <p:nvSpPr>
          <p:cNvPr id="26" name="ZoneTexte 25">
            <a:extLst>
              <a:ext uri="{FF2B5EF4-FFF2-40B4-BE49-F238E27FC236}">
                <a16:creationId xmlns:a16="http://schemas.microsoft.com/office/drawing/2014/main" id="{919B4EAF-CB40-F276-F283-F828A0FE7978}"/>
              </a:ext>
            </a:extLst>
          </p:cNvPr>
          <p:cNvSpPr txBox="1"/>
          <p:nvPr/>
        </p:nvSpPr>
        <p:spPr>
          <a:xfrm>
            <a:off x="670560" y="1255776"/>
            <a:ext cx="11127263" cy="646331"/>
          </a:xfrm>
          <a:prstGeom prst="rect">
            <a:avLst/>
          </a:prstGeom>
          <a:noFill/>
        </p:spPr>
        <p:txBody>
          <a:bodyPr wrap="square">
            <a:spAutoFit/>
          </a:bodyPr>
          <a:lstStyle/>
          <a:p>
            <a:pPr algn="l" fontAlgn="b">
              <a:buNone/>
            </a:pPr>
            <a:r>
              <a:rPr lang="fr-BE" sz="1800" b="0" i="0" u="none" strike="noStrike" dirty="0">
                <a:solidFill>
                  <a:schemeClr val="bg1"/>
                </a:solidFill>
                <a:effectLst/>
                <a:latin typeface="Calibri" panose="020F0502020204030204" pitchFamily="34" charset="0"/>
              </a:rPr>
              <a:t>Processus longs et incrémentaux. </a:t>
            </a:r>
          </a:p>
          <a:p>
            <a:pPr algn="l" fontAlgn="b">
              <a:buNone/>
            </a:pPr>
            <a:r>
              <a:rPr lang="fr-BE" dirty="0">
                <a:solidFill>
                  <a:schemeClr val="bg1"/>
                </a:solidFill>
                <a:latin typeface="Calibri" panose="020F0502020204030204" pitchFamily="34" charset="0"/>
              </a:rPr>
              <a:t>Objectif : Influencer le cadre de la discussion plutôt que d’être dans la gestion de crise </a:t>
            </a:r>
            <a:endParaRPr lang="fr-BE" sz="1800" b="0" i="0" u="none" strike="noStrike" dirty="0">
              <a:solidFill>
                <a:schemeClr val="bg1"/>
              </a:solidFill>
              <a:effectLst/>
              <a:latin typeface="Calibri" panose="020F0502020204030204" pitchFamily="34" charset="0"/>
            </a:endParaRPr>
          </a:p>
        </p:txBody>
      </p:sp>
      <p:sp>
        <p:nvSpPr>
          <p:cNvPr id="27" name="Text 0">
            <a:extLst>
              <a:ext uri="{FF2B5EF4-FFF2-40B4-BE49-F238E27FC236}">
                <a16:creationId xmlns:a16="http://schemas.microsoft.com/office/drawing/2014/main" id="{41F93A7C-6546-5E24-7E3E-1CC674F73693}"/>
              </a:ext>
            </a:extLst>
          </p:cNvPr>
          <p:cNvSpPr/>
          <p:nvPr/>
        </p:nvSpPr>
        <p:spPr>
          <a:xfrm>
            <a:off x="670560" y="341376"/>
            <a:ext cx="10972800" cy="365760"/>
          </a:xfrm>
          <a:prstGeom prst="rect">
            <a:avLst/>
          </a:prstGeom>
          <a:noFill/>
          <a:ln/>
        </p:spPr>
        <p:txBody>
          <a:bodyPr wrap="square" lIns="0" tIns="0" rIns="0" bIns="0"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fr-FR" sz="1467" b="1" i="0" u="none" strike="noStrike" kern="0" cap="none" spc="267" normalizeH="0" baseline="0" noProof="1">
                <a:ln>
                  <a:noFill/>
                </a:ln>
                <a:solidFill>
                  <a:srgbClr val="B08D2E"/>
                </a:solidFill>
                <a:effectLst/>
                <a:uLnTx/>
                <a:uFillTx/>
                <a:latin typeface="Arial" pitchFamily="34" charset="0"/>
                <a:ea typeface="Arial" pitchFamily="34" charset="-122"/>
                <a:cs typeface="Arial" pitchFamily="34" charset="-120"/>
              </a:rPr>
              <a:t>PARTIE I — LES SPECIFICITES DES AFFAIRES PUBLIQUES EUROPEENNES </a:t>
            </a:r>
            <a:endParaRPr kumimoji="0" lang="fr-FR" sz="1467" b="0" i="0" u="none" strike="noStrike" kern="1200" cap="none" spc="0" normalizeH="0" baseline="0" noProof="1">
              <a:ln>
                <a:noFill/>
              </a:ln>
              <a:solidFill>
                <a:prstClr val="black"/>
              </a:solidFill>
              <a:effectLst/>
              <a:uLnTx/>
              <a:uFillTx/>
              <a:latin typeface="Calibri" panose="020F0502020204030204"/>
              <a:ea typeface="+mn-ea"/>
              <a:cs typeface="+mn-cs"/>
            </a:endParaRPr>
          </a:p>
        </p:txBody>
      </p:sp>
      <p:sp>
        <p:nvSpPr>
          <p:cNvPr id="28" name="Rectangle 27">
            <a:extLst>
              <a:ext uri="{FF2B5EF4-FFF2-40B4-BE49-F238E27FC236}">
                <a16:creationId xmlns:a16="http://schemas.microsoft.com/office/drawing/2014/main" id="{B05E1630-0EFF-810E-84DD-11D0325C9432}"/>
              </a:ext>
            </a:extLst>
          </p:cNvPr>
          <p:cNvSpPr/>
          <p:nvPr/>
        </p:nvSpPr>
        <p:spPr>
          <a:xfrm>
            <a:off x="4327499" y="3152436"/>
            <a:ext cx="3658921" cy="614138"/>
          </a:xfrm>
          <a:prstGeom prst="rect">
            <a:avLst/>
          </a:prstGeom>
          <a:solidFill>
            <a:schemeClr val="accent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noProof="0" dirty="0">
                <a:solidFill>
                  <a:schemeClr val="bg1"/>
                </a:solidFill>
              </a:rPr>
              <a:t>Communication/</a:t>
            </a:r>
            <a:r>
              <a:rPr lang="en-US" noProof="0" dirty="0" err="1">
                <a:solidFill>
                  <a:schemeClr val="bg1"/>
                </a:solidFill>
              </a:rPr>
              <a:t>stratégie</a:t>
            </a:r>
            <a:r>
              <a:rPr lang="en-US" noProof="0" dirty="0">
                <a:solidFill>
                  <a:schemeClr val="bg1"/>
                </a:solidFill>
              </a:rPr>
              <a:t>/plan d’action </a:t>
            </a:r>
          </a:p>
        </p:txBody>
      </p:sp>
      <p:sp>
        <p:nvSpPr>
          <p:cNvPr id="29" name="Flèche : droite 28">
            <a:extLst>
              <a:ext uri="{FF2B5EF4-FFF2-40B4-BE49-F238E27FC236}">
                <a16:creationId xmlns:a16="http://schemas.microsoft.com/office/drawing/2014/main" id="{886BD161-7DBB-32DF-7F6A-B81035A9952A}"/>
              </a:ext>
            </a:extLst>
          </p:cNvPr>
          <p:cNvSpPr/>
          <p:nvPr/>
        </p:nvSpPr>
        <p:spPr>
          <a:xfrm rot="5400000">
            <a:off x="5911272" y="4000372"/>
            <a:ext cx="322786" cy="306328"/>
          </a:xfrm>
          <a:prstGeom prst="rightArrow">
            <a:avLst/>
          </a:prstGeom>
          <a:solidFill>
            <a:schemeClr val="accent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bg1"/>
              </a:solidFill>
            </a:endParaRPr>
          </a:p>
        </p:txBody>
      </p:sp>
      <p:sp>
        <p:nvSpPr>
          <p:cNvPr id="30" name="Rectangle 29">
            <a:extLst>
              <a:ext uri="{FF2B5EF4-FFF2-40B4-BE49-F238E27FC236}">
                <a16:creationId xmlns:a16="http://schemas.microsoft.com/office/drawing/2014/main" id="{4AE46503-3994-D095-4432-51DADBAF748D}"/>
              </a:ext>
            </a:extLst>
          </p:cNvPr>
          <p:cNvSpPr/>
          <p:nvPr/>
        </p:nvSpPr>
        <p:spPr>
          <a:xfrm>
            <a:off x="4529894" y="4629002"/>
            <a:ext cx="3412269" cy="481219"/>
          </a:xfrm>
          <a:prstGeom prst="rect">
            <a:avLst/>
          </a:prstGeom>
          <a:solidFill>
            <a:schemeClr val="accent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noProof="0" dirty="0">
                <a:solidFill>
                  <a:schemeClr val="bg1"/>
                </a:solidFill>
              </a:rPr>
              <a:t>Consultation </a:t>
            </a:r>
            <a:r>
              <a:rPr lang="en-US" noProof="0" dirty="0" err="1">
                <a:solidFill>
                  <a:schemeClr val="bg1"/>
                </a:solidFill>
              </a:rPr>
              <a:t>publique</a:t>
            </a:r>
            <a:endParaRPr lang="en-US" noProof="0" dirty="0">
              <a:solidFill>
                <a:schemeClr val="bg1"/>
              </a:solidFill>
            </a:endParaRPr>
          </a:p>
        </p:txBody>
      </p:sp>
      <p:sp>
        <p:nvSpPr>
          <p:cNvPr id="31" name="Flèche : droite 30">
            <a:extLst>
              <a:ext uri="{FF2B5EF4-FFF2-40B4-BE49-F238E27FC236}">
                <a16:creationId xmlns:a16="http://schemas.microsoft.com/office/drawing/2014/main" id="{1C024CA8-DE40-027E-A978-41ACBB3F8376}"/>
              </a:ext>
            </a:extLst>
          </p:cNvPr>
          <p:cNvSpPr/>
          <p:nvPr/>
        </p:nvSpPr>
        <p:spPr>
          <a:xfrm rot="5400000">
            <a:off x="5911272" y="5532117"/>
            <a:ext cx="322786" cy="306328"/>
          </a:xfrm>
          <a:prstGeom prst="rightArrow">
            <a:avLst/>
          </a:prstGeom>
          <a:solidFill>
            <a:schemeClr val="accent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bg1"/>
              </a:solidFill>
            </a:endParaRPr>
          </a:p>
        </p:txBody>
      </p:sp>
      <p:sp>
        <p:nvSpPr>
          <p:cNvPr id="32" name="Rectangle 31">
            <a:extLst>
              <a:ext uri="{FF2B5EF4-FFF2-40B4-BE49-F238E27FC236}">
                <a16:creationId xmlns:a16="http://schemas.microsoft.com/office/drawing/2014/main" id="{1AEFE231-76C3-A1D3-8553-DF0D10B9E552}"/>
              </a:ext>
            </a:extLst>
          </p:cNvPr>
          <p:cNvSpPr/>
          <p:nvPr/>
        </p:nvSpPr>
        <p:spPr>
          <a:xfrm>
            <a:off x="4529894" y="6160747"/>
            <a:ext cx="3412269" cy="481219"/>
          </a:xfrm>
          <a:prstGeom prst="rect">
            <a:avLst/>
          </a:prstGeom>
          <a:solidFill>
            <a:schemeClr val="accent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noProof="0" dirty="0">
                <a:solidFill>
                  <a:schemeClr val="bg1"/>
                </a:solidFill>
              </a:rPr>
              <a:t>Proposition </a:t>
            </a:r>
            <a:r>
              <a:rPr lang="en-US" noProof="0" dirty="0" err="1">
                <a:solidFill>
                  <a:schemeClr val="bg1"/>
                </a:solidFill>
              </a:rPr>
              <a:t>législative</a:t>
            </a:r>
            <a:endParaRPr lang="en-US" noProof="0" dirty="0">
              <a:solidFill>
                <a:schemeClr val="bg1"/>
              </a:solidFill>
            </a:endParaRPr>
          </a:p>
        </p:txBody>
      </p:sp>
      <p:pic>
        <p:nvPicPr>
          <p:cNvPr id="33" name="Picture 8" descr="European Commission, official website">
            <a:extLst>
              <a:ext uri="{FF2B5EF4-FFF2-40B4-BE49-F238E27FC236}">
                <a16:creationId xmlns:a16="http://schemas.microsoft.com/office/drawing/2014/main" id="{E18F2BBF-B58C-E1F0-9651-25DDF3B8561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8386" y="2044282"/>
            <a:ext cx="1637839" cy="859865"/>
          </a:xfrm>
          <a:prstGeom prst="rect">
            <a:avLst/>
          </a:prstGeom>
          <a:noFill/>
          <a:extLst>
            <a:ext uri="{909E8E84-426E-40DD-AFC4-6F175D3DCCD1}">
              <a14:hiddenFill xmlns:a14="http://schemas.microsoft.com/office/drawing/2010/main">
                <a:solidFill>
                  <a:srgbClr val="FFFFFF"/>
                </a:solidFill>
              </a14:hiddenFill>
            </a:ext>
          </a:extLst>
        </p:spPr>
      </p:pic>
      <p:sp>
        <p:nvSpPr>
          <p:cNvPr id="34" name="Flèche : droite rayée 33">
            <a:extLst>
              <a:ext uri="{FF2B5EF4-FFF2-40B4-BE49-F238E27FC236}">
                <a16:creationId xmlns:a16="http://schemas.microsoft.com/office/drawing/2014/main" id="{747E22EE-8553-A4A3-B90C-B919D5D0AD54}"/>
              </a:ext>
            </a:extLst>
          </p:cNvPr>
          <p:cNvSpPr/>
          <p:nvPr/>
        </p:nvSpPr>
        <p:spPr>
          <a:xfrm>
            <a:off x="2698164" y="3053933"/>
            <a:ext cx="777825" cy="614138"/>
          </a:xfrm>
          <a:prstGeom prst="stripedRightArrow">
            <a:avLst/>
          </a:prstGeom>
          <a:solidFill>
            <a:schemeClr val="accent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bg1"/>
              </a:solidFill>
            </a:endParaRPr>
          </a:p>
        </p:txBody>
      </p:sp>
      <p:sp>
        <p:nvSpPr>
          <p:cNvPr id="35" name="Flèche : droite rayée 34">
            <a:extLst>
              <a:ext uri="{FF2B5EF4-FFF2-40B4-BE49-F238E27FC236}">
                <a16:creationId xmlns:a16="http://schemas.microsoft.com/office/drawing/2014/main" id="{CAC7A5A6-DC3D-B846-1DF3-1C42A06AC986}"/>
              </a:ext>
            </a:extLst>
          </p:cNvPr>
          <p:cNvSpPr/>
          <p:nvPr/>
        </p:nvSpPr>
        <p:spPr>
          <a:xfrm rot="10800000">
            <a:off x="8708035" y="2964339"/>
            <a:ext cx="777825" cy="614138"/>
          </a:xfrm>
          <a:prstGeom prst="stripedRightArrow">
            <a:avLst/>
          </a:prstGeom>
          <a:solidFill>
            <a:schemeClr val="accent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bg1"/>
              </a:solidFill>
            </a:endParaRPr>
          </a:p>
        </p:txBody>
      </p:sp>
      <p:sp>
        <p:nvSpPr>
          <p:cNvPr id="36" name="ZoneTexte 35">
            <a:extLst>
              <a:ext uri="{FF2B5EF4-FFF2-40B4-BE49-F238E27FC236}">
                <a16:creationId xmlns:a16="http://schemas.microsoft.com/office/drawing/2014/main" id="{9644AA3B-00A3-501F-A869-1890CA2802E6}"/>
              </a:ext>
            </a:extLst>
          </p:cNvPr>
          <p:cNvSpPr txBox="1"/>
          <p:nvPr/>
        </p:nvSpPr>
        <p:spPr>
          <a:xfrm>
            <a:off x="820447" y="3176336"/>
            <a:ext cx="1637839" cy="369332"/>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n-US" noProof="0" dirty="0"/>
              <a:t>Conclusions</a:t>
            </a:r>
          </a:p>
        </p:txBody>
      </p:sp>
      <p:pic>
        <p:nvPicPr>
          <p:cNvPr id="37" name="Image 36" descr="Une image contenant texte, logo, Police, capture d’écran&#10;&#10;Description générée automatiquement">
            <a:extLst>
              <a:ext uri="{FF2B5EF4-FFF2-40B4-BE49-F238E27FC236}">
                <a16:creationId xmlns:a16="http://schemas.microsoft.com/office/drawing/2014/main" id="{B73A379D-160B-939D-E5AB-393D01FDF82C}"/>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38530" y="3785994"/>
            <a:ext cx="1260041" cy="1052835"/>
          </a:xfrm>
          <a:prstGeom prst="rect">
            <a:avLst/>
          </a:prstGeom>
        </p:spPr>
      </p:pic>
      <p:pic>
        <p:nvPicPr>
          <p:cNvPr id="38" name="Image 37" descr="Une image contenant cercle, logo, Police, symbole&#10;&#10;Description générée automatiquement">
            <a:extLst>
              <a:ext uri="{FF2B5EF4-FFF2-40B4-BE49-F238E27FC236}">
                <a16:creationId xmlns:a16="http://schemas.microsoft.com/office/drawing/2014/main" id="{46A79D63-0C83-EAFB-F7C5-03C18D1F503E}"/>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147015" y="3723603"/>
            <a:ext cx="1362386" cy="859866"/>
          </a:xfrm>
          <a:prstGeom prst="rect">
            <a:avLst/>
          </a:prstGeom>
        </p:spPr>
      </p:pic>
      <p:pic>
        <p:nvPicPr>
          <p:cNvPr id="39" name="Picture 6" descr="European Council (Art. 50) on the UK notification - EU u Srbiji">
            <a:extLst>
              <a:ext uri="{FF2B5EF4-FFF2-40B4-BE49-F238E27FC236}">
                <a16:creationId xmlns:a16="http://schemas.microsoft.com/office/drawing/2014/main" id="{128105F7-83C4-47EF-2AA6-D9DB3AFC0166}"/>
              </a:ext>
            </a:extLst>
          </p:cNvPr>
          <p:cNvPicPr>
            <a:picLocks noChangeAspect="1" noChangeArrowheads="1"/>
          </p:cNvPicPr>
          <p:nvPr/>
        </p:nvPicPr>
        <p:blipFill rotWithShape="1">
          <a:blip r:embed="rId7">
            <a:extLst>
              <a:ext uri="{28A0092B-C50C-407E-A947-70E740481C1C}">
                <a14:useLocalDpi xmlns:a14="http://schemas.microsoft.com/office/drawing/2010/main" val="0"/>
              </a:ext>
            </a:extLst>
          </a:blip>
          <a:srcRect t="10826" b="12823"/>
          <a:stretch/>
        </p:blipFill>
        <p:spPr bwMode="auto">
          <a:xfrm>
            <a:off x="670560" y="2042844"/>
            <a:ext cx="2068608" cy="842339"/>
          </a:xfrm>
          <a:prstGeom prst="rect">
            <a:avLst/>
          </a:prstGeom>
          <a:noFill/>
          <a:extLst>
            <a:ext uri="{909E8E84-426E-40DD-AFC4-6F175D3DCCD1}">
              <a14:hiddenFill xmlns:a14="http://schemas.microsoft.com/office/drawing/2010/main">
                <a:solidFill>
                  <a:srgbClr val="FFFFFF"/>
                </a:solidFill>
              </a14:hiddenFill>
            </a:ext>
          </a:extLst>
        </p:spPr>
      </p:pic>
      <p:sp>
        <p:nvSpPr>
          <p:cNvPr id="40" name="ZoneTexte 39">
            <a:extLst>
              <a:ext uri="{FF2B5EF4-FFF2-40B4-BE49-F238E27FC236}">
                <a16:creationId xmlns:a16="http://schemas.microsoft.com/office/drawing/2014/main" id="{6D1615F7-A3D3-AEDB-97A2-EB683B98210D}"/>
              </a:ext>
            </a:extLst>
          </p:cNvPr>
          <p:cNvSpPr txBox="1"/>
          <p:nvPr/>
        </p:nvSpPr>
        <p:spPr>
          <a:xfrm>
            <a:off x="9769216" y="2943327"/>
            <a:ext cx="2117984" cy="646331"/>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n-US" noProof="0" dirty="0" err="1"/>
              <a:t>Résolutions</a:t>
            </a:r>
            <a:r>
              <a:rPr lang="en-US" dirty="0"/>
              <a:t>, rapports </a:t>
            </a:r>
            <a:r>
              <a:rPr lang="en-US" dirty="0" err="1"/>
              <a:t>d’initiative</a:t>
            </a:r>
            <a:endParaRPr lang="en-US" noProof="0" dirty="0"/>
          </a:p>
        </p:txBody>
      </p:sp>
      <p:pic>
        <p:nvPicPr>
          <p:cNvPr id="41" name="Image 40" descr="Une image contenant texte, Police, capture d’écran, blanc&#10;&#10;Description générée automatiquement">
            <a:extLst>
              <a:ext uri="{FF2B5EF4-FFF2-40B4-BE49-F238E27FC236}">
                <a16:creationId xmlns:a16="http://schemas.microsoft.com/office/drawing/2014/main" id="{2F89F4DF-C583-9F57-849A-E81A3F42A4AD}"/>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417784" y="5040554"/>
            <a:ext cx="2908429" cy="600380"/>
          </a:xfrm>
          <a:prstGeom prst="rect">
            <a:avLst/>
          </a:prstGeom>
          <a:ln>
            <a:solidFill>
              <a:schemeClr val="tx2"/>
            </a:solidFill>
          </a:ln>
        </p:spPr>
      </p:pic>
      <p:pic>
        <p:nvPicPr>
          <p:cNvPr id="42" name="Image 41" descr="Une image contenant Police, logo, Graphique, Bleu électrique&#10;&#10;Description générée automatiquement">
            <a:extLst>
              <a:ext uri="{FF2B5EF4-FFF2-40B4-BE49-F238E27FC236}">
                <a16:creationId xmlns:a16="http://schemas.microsoft.com/office/drawing/2014/main" id="{448E76E3-2A0F-37A0-630F-200C63AAB245}"/>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7774656" y="6432746"/>
            <a:ext cx="1138341" cy="362582"/>
          </a:xfrm>
          <a:prstGeom prst="rect">
            <a:avLst/>
          </a:prstGeom>
        </p:spPr>
      </p:pic>
    </p:spTree>
    <p:extLst>
      <p:ext uri="{BB962C8B-B14F-4D97-AF65-F5344CB8AC3E}">
        <p14:creationId xmlns:p14="http://schemas.microsoft.com/office/powerpoint/2010/main" val="62573321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0A9F16D0-78C7-214B-2DE8-4A13D4A1C7BF}"/>
            </a:ext>
          </a:extLst>
        </p:cNvPr>
        <p:cNvGrpSpPr/>
        <p:nvPr/>
      </p:nvGrpSpPr>
      <p:grpSpPr>
        <a:xfrm>
          <a:off x="0" y="0"/>
          <a:ext cx="0" cy="0"/>
          <a:chOff x="0" y="0"/>
          <a:chExt cx="0" cy="0"/>
        </a:xfrm>
      </p:grpSpPr>
      <p:sp>
        <p:nvSpPr>
          <p:cNvPr id="2" name="Text 0">
            <a:extLst>
              <a:ext uri="{FF2B5EF4-FFF2-40B4-BE49-F238E27FC236}">
                <a16:creationId xmlns:a16="http://schemas.microsoft.com/office/drawing/2014/main" id="{E4B36D6E-6B8F-B626-1738-A1768A1C14E9}"/>
              </a:ext>
            </a:extLst>
          </p:cNvPr>
          <p:cNvSpPr/>
          <p:nvPr/>
        </p:nvSpPr>
        <p:spPr>
          <a:xfrm>
            <a:off x="670560" y="365760"/>
            <a:ext cx="10972800" cy="365760"/>
          </a:xfrm>
          <a:prstGeom prst="rect">
            <a:avLst/>
          </a:prstGeom>
          <a:noFill/>
          <a:ln/>
        </p:spPr>
        <p:txBody>
          <a:bodyPr wrap="square" lIns="0" tIns="0" rIns="0" bIns="0"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fr-FR" sz="1467" b="1" i="0" u="none" strike="noStrike" kern="0" cap="none" spc="267" normalizeH="0" baseline="0" noProof="1">
                <a:ln>
                  <a:noFill/>
                </a:ln>
                <a:solidFill>
                  <a:srgbClr val="B08D2E"/>
                </a:solidFill>
                <a:effectLst/>
                <a:uLnTx/>
                <a:uFillTx/>
                <a:latin typeface="Arial" pitchFamily="34" charset="0"/>
                <a:ea typeface="Arial" pitchFamily="34" charset="-122"/>
                <a:cs typeface="Arial" pitchFamily="34" charset="-120"/>
              </a:rPr>
              <a:t>PARTIE II — LES </a:t>
            </a:r>
            <a:r>
              <a:rPr lang="fr-FR" sz="1467" b="1" kern="0" spc="267" noProof="1">
                <a:solidFill>
                  <a:srgbClr val="B08D2E"/>
                </a:solidFill>
                <a:latin typeface="Arial" pitchFamily="34" charset="0"/>
                <a:ea typeface="Arial" pitchFamily="34" charset="-122"/>
                <a:cs typeface="Arial" pitchFamily="34" charset="-120"/>
              </a:rPr>
              <a:t>REGLES DE TRANSPARENCE </a:t>
            </a:r>
            <a:endParaRPr kumimoji="0" lang="fr-FR" sz="1467" b="0" i="0" u="none" strike="noStrike" kern="1200" cap="none" spc="0" normalizeH="0" baseline="0" noProof="1">
              <a:ln>
                <a:noFill/>
              </a:ln>
              <a:solidFill>
                <a:prstClr val="black"/>
              </a:solidFill>
              <a:effectLst/>
              <a:uLnTx/>
              <a:uFillTx/>
              <a:latin typeface="Calibri" panose="020F0502020204030204"/>
              <a:ea typeface="+mn-ea"/>
              <a:cs typeface="+mn-cs"/>
            </a:endParaRPr>
          </a:p>
        </p:txBody>
      </p:sp>
      <p:sp>
        <p:nvSpPr>
          <p:cNvPr id="3" name="Text 1">
            <a:extLst>
              <a:ext uri="{FF2B5EF4-FFF2-40B4-BE49-F238E27FC236}">
                <a16:creationId xmlns:a16="http://schemas.microsoft.com/office/drawing/2014/main" id="{EB2D6EFA-B19E-7ADC-1AF4-FA6B5F49336F}"/>
              </a:ext>
            </a:extLst>
          </p:cNvPr>
          <p:cNvSpPr/>
          <p:nvPr/>
        </p:nvSpPr>
        <p:spPr>
          <a:xfrm>
            <a:off x="670560" y="824014"/>
            <a:ext cx="11216640" cy="1097280"/>
          </a:xfrm>
          <a:prstGeom prst="rect">
            <a:avLst/>
          </a:prstGeom>
          <a:noFill/>
          <a:ln/>
        </p:spPr>
        <p:txBody>
          <a:bodyPr wrap="square" lIns="0" tIns="0" rIns="0" bIns="0" rtlCol="0" anchor="t"/>
          <a:lstStyle/>
          <a:p>
            <a:pPr marL="0" marR="0" lvl="0" indent="0" algn="l" defTabSz="1219170" rtl="0" eaLnBrk="1" fontAlgn="auto" latinLnBrk="0" hangingPunct="1">
              <a:lnSpc>
                <a:spcPct val="100000"/>
              </a:lnSpc>
              <a:spcBef>
                <a:spcPts val="0"/>
              </a:spcBef>
              <a:spcAft>
                <a:spcPts val="0"/>
              </a:spcAft>
              <a:buClrTx/>
              <a:buSzTx/>
              <a:buFontTx/>
              <a:buNone/>
              <a:tabLst/>
              <a:defRPr/>
            </a:pPr>
            <a:r>
              <a:rPr lang="fr-FR" sz="3333" b="1" noProof="1">
                <a:solidFill>
                  <a:srgbClr val="FFFFFF"/>
                </a:solidFill>
                <a:latin typeface="Arial" pitchFamily="34" charset="0"/>
                <a:cs typeface="Arial" pitchFamily="34" charset="-120"/>
              </a:rPr>
              <a:t>Les règles de transparence : Règles pour les avocats </a:t>
            </a:r>
            <a:endParaRPr kumimoji="0" lang="fr-FR" sz="3333" b="0" i="0" u="none" strike="noStrike" kern="1200" cap="none" spc="0" normalizeH="0" baseline="0" noProof="1">
              <a:ln>
                <a:noFill/>
              </a:ln>
              <a:solidFill>
                <a:prstClr val="black"/>
              </a:solidFill>
              <a:effectLst/>
              <a:uLnTx/>
              <a:uFillTx/>
              <a:latin typeface="Calibri" panose="020F0502020204030204"/>
              <a:ea typeface="+mn-ea"/>
              <a:cs typeface="+mn-cs"/>
            </a:endParaRPr>
          </a:p>
        </p:txBody>
      </p:sp>
      <p:sp>
        <p:nvSpPr>
          <p:cNvPr id="4" name="Text 2">
            <a:extLst>
              <a:ext uri="{FF2B5EF4-FFF2-40B4-BE49-F238E27FC236}">
                <a16:creationId xmlns:a16="http://schemas.microsoft.com/office/drawing/2014/main" id="{ED1F49AE-CE02-7F5A-2E01-220F32C6EA65}"/>
              </a:ext>
            </a:extLst>
          </p:cNvPr>
          <p:cNvSpPr/>
          <p:nvPr/>
        </p:nvSpPr>
        <p:spPr>
          <a:xfrm>
            <a:off x="11399520" y="6315456"/>
            <a:ext cx="487680" cy="365760"/>
          </a:xfrm>
          <a:prstGeom prst="rect">
            <a:avLst/>
          </a:prstGeom>
          <a:noFill/>
          <a:ln/>
        </p:spPr>
        <p:txBody>
          <a:bodyPr wrap="square" lIns="0" tIns="0" rIns="0" bIns="0" rtlCol="0" anchor="ctr"/>
          <a:lstStyle/>
          <a:p>
            <a:pPr marL="0" marR="0" lvl="0" indent="0" algn="r" defTabSz="1219170" rtl="0" eaLnBrk="1" fontAlgn="auto" latinLnBrk="0" hangingPunct="1">
              <a:lnSpc>
                <a:spcPct val="100000"/>
              </a:lnSpc>
              <a:spcBef>
                <a:spcPts val="0"/>
              </a:spcBef>
              <a:spcAft>
                <a:spcPts val="0"/>
              </a:spcAft>
              <a:buClrTx/>
              <a:buSzTx/>
              <a:buFontTx/>
              <a:buNone/>
              <a:tabLst/>
              <a:defRPr/>
            </a:pPr>
            <a:r>
              <a:rPr kumimoji="0" lang="fr-FR" sz="1333" b="0" i="0" u="none" strike="noStrike" kern="1200" cap="none" spc="0" normalizeH="0" baseline="0" noProof="1">
                <a:ln>
                  <a:noFill/>
                </a:ln>
                <a:solidFill>
                  <a:srgbClr val="CADCFC"/>
                </a:solidFill>
                <a:effectLst/>
                <a:uLnTx/>
                <a:uFillTx/>
                <a:latin typeface="Arial" pitchFamily="34" charset="0"/>
                <a:ea typeface="Arial" pitchFamily="34" charset="-122"/>
                <a:cs typeface="Arial" pitchFamily="34" charset="-120"/>
              </a:rPr>
              <a:t>9</a:t>
            </a:r>
            <a:endParaRPr kumimoji="0" lang="fr-FR" sz="1333" b="0" i="0" u="none" strike="noStrike" kern="1200" cap="none" spc="0" normalizeH="0" baseline="0" noProof="1">
              <a:ln>
                <a:noFill/>
              </a:ln>
              <a:solidFill>
                <a:prstClr val="black"/>
              </a:solidFill>
              <a:effectLst/>
              <a:uLnTx/>
              <a:uFillTx/>
              <a:latin typeface="Calibri" panose="020F0502020204030204"/>
              <a:ea typeface="+mn-ea"/>
              <a:cs typeface="+mn-cs"/>
            </a:endParaRPr>
          </a:p>
        </p:txBody>
      </p:sp>
      <p:sp>
        <p:nvSpPr>
          <p:cNvPr id="15" name="ZoneTexte 14">
            <a:extLst>
              <a:ext uri="{FF2B5EF4-FFF2-40B4-BE49-F238E27FC236}">
                <a16:creationId xmlns:a16="http://schemas.microsoft.com/office/drawing/2014/main" id="{8B341C97-C4D4-96D5-9108-3170C6B0B05C}"/>
              </a:ext>
            </a:extLst>
          </p:cNvPr>
          <p:cNvSpPr txBox="1"/>
          <p:nvPr/>
        </p:nvSpPr>
        <p:spPr>
          <a:xfrm>
            <a:off x="670560" y="1255776"/>
            <a:ext cx="11127263" cy="5632311"/>
          </a:xfrm>
          <a:prstGeom prst="rect">
            <a:avLst/>
          </a:prstGeom>
          <a:noFill/>
        </p:spPr>
        <p:txBody>
          <a:bodyPr wrap="square">
            <a:spAutoFit/>
          </a:bodyPr>
          <a:lstStyle/>
          <a:p>
            <a:pPr fontAlgn="b"/>
            <a:endParaRPr lang="fr-FR" dirty="0">
              <a:solidFill>
                <a:schemeClr val="bg1"/>
              </a:solidFill>
              <a:latin typeface="Calibri" panose="020F0502020204030204" pitchFamily="34" charset="0"/>
            </a:endParaRPr>
          </a:p>
          <a:p>
            <a:pPr fontAlgn="b"/>
            <a:r>
              <a:rPr lang="fr-FR" sz="1600" b="1" dirty="0">
                <a:solidFill>
                  <a:schemeClr val="accent1">
                    <a:lumMod val="50000"/>
                  </a:schemeClr>
                </a:solidFill>
                <a:latin typeface="Calibri" panose="020F0502020204030204" pitchFamily="34" charset="0"/>
              </a:rPr>
              <a:t>P</a:t>
            </a:r>
            <a:r>
              <a:rPr lang="fr-BE" sz="1600" b="1" dirty="0" err="1">
                <a:solidFill>
                  <a:schemeClr val="accent1">
                    <a:lumMod val="50000"/>
                  </a:schemeClr>
                </a:solidFill>
                <a:latin typeface="Calibri" panose="020F0502020204030204" pitchFamily="34" charset="0"/>
              </a:rPr>
              <a:t>érimètre</a:t>
            </a:r>
            <a:r>
              <a:rPr lang="fr-BE" sz="1600" b="1" dirty="0">
                <a:solidFill>
                  <a:schemeClr val="accent1">
                    <a:lumMod val="50000"/>
                  </a:schemeClr>
                </a:solidFill>
                <a:latin typeface="Calibri" panose="020F0502020204030204" pitchFamily="34" charset="0"/>
              </a:rPr>
              <a:t> très large : « </a:t>
            </a:r>
            <a:r>
              <a:rPr lang="fr-BE" sz="1600" b="1" dirty="0">
                <a:solidFill>
                  <a:schemeClr val="accent1">
                    <a:lumMod val="50000"/>
                  </a:schemeClr>
                </a:solidFill>
              </a:rPr>
              <a:t>activités exercées par les représentants d’intérêts dans le but d’influencer l’élaboration ou la mise en œuvre des politiques ou de la législation, ou les processus décisionnels des institutions signataires ou d’autres institutions, organes et organismes de l’Union »</a:t>
            </a:r>
          </a:p>
          <a:p>
            <a:pPr fontAlgn="b"/>
            <a:endParaRPr lang="fr-BE" sz="1600" dirty="0">
              <a:solidFill>
                <a:schemeClr val="bg1"/>
              </a:solidFill>
            </a:endParaRPr>
          </a:p>
          <a:p>
            <a:pPr fontAlgn="b"/>
            <a:r>
              <a:rPr lang="fr-BE" sz="1600" b="1" dirty="0">
                <a:solidFill>
                  <a:schemeClr val="bg1"/>
                </a:solidFill>
              </a:rPr>
              <a:t>Exclusion pour </a:t>
            </a:r>
            <a:r>
              <a:rPr lang="fr-FR" sz="1600" b="1" dirty="0">
                <a:solidFill>
                  <a:schemeClr val="bg1"/>
                </a:solidFill>
              </a:rPr>
              <a:t>les activités de conseil juridique et autres activités de conseil professionnel lorsqu'il s'agit:</a:t>
            </a:r>
          </a:p>
          <a:p>
            <a:pPr fontAlgn="b"/>
            <a:endParaRPr lang="fr-FR" sz="1600" dirty="0">
              <a:solidFill>
                <a:schemeClr val="bg1"/>
              </a:solidFill>
            </a:endParaRPr>
          </a:p>
          <a:p>
            <a:pPr marL="536575" fontAlgn="b"/>
            <a:r>
              <a:rPr lang="fr-FR" sz="1600" dirty="0">
                <a:solidFill>
                  <a:schemeClr val="bg1"/>
                </a:solidFill>
              </a:rPr>
              <a:t>i) d’une représentation de clients dans le cadre d’une procédure de conciliation ou de médiation visant à éviter qu’un litige ne soit porté devant une instance juridictionnelle ou administrative;</a:t>
            </a:r>
          </a:p>
          <a:p>
            <a:pPr marL="536575" fontAlgn="b"/>
            <a:endParaRPr lang="fr-FR" sz="1600" dirty="0">
              <a:solidFill>
                <a:schemeClr val="bg1"/>
              </a:solidFill>
            </a:endParaRPr>
          </a:p>
          <a:p>
            <a:pPr marL="536575" fontAlgn="b"/>
            <a:r>
              <a:rPr lang="fr-FR" sz="1600" dirty="0">
                <a:solidFill>
                  <a:schemeClr val="bg1"/>
                </a:solidFill>
              </a:rPr>
              <a:t>ii) de conseils prodigués à des clients en vue de les aider à s’assurer que leurs activités sont conformes au cadre légal existant; ou</a:t>
            </a:r>
          </a:p>
          <a:p>
            <a:pPr marL="536575" fontAlgn="b"/>
            <a:endParaRPr lang="fr-FR" sz="1600" dirty="0">
              <a:solidFill>
                <a:schemeClr val="bg1"/>
              </a:solidFill>
            </a:endParaRPr>
          </a:p>
          <a:p>
            <a:pPr marL="536575" fontAlgn="b"/>
            <a:r>
              <a:rPr lang="fr-FR" sz="1600" dirty="0">
                <a:solidFill>
                  <a:schemeClr val="bg1"/>
                </a:solidFill>
              </a:rPr>
              <a:t>iii) d’une représentation de clients et de la protection de leurs droits fondamentaux ou procéduraux, tels que le droit d’être entendu, le droit à un procès équitable, et les droits de la défense dans les procédures administratives, en ce compris des activités exercées par des avocats ou par tout autre professionnel intervenant dans la représentation de clients et la protection de leurs droits fondamentaux ou procéduraux.</a:t>
            </a:r>
            <a:endParaRPr lang="fr-BE" sz="1600" dirty="0">
              <a:solidFill>
                <a:schemeClr val="bg1"/>
              </a:solidFill>
            </a:endParaRPr>
          </a:p>
          <a:p>
            <a:pPr fontAlgn="b"/>
            <a:endParaRPr lang="fr-BE" sz="2000" b="0" i="0" u="none" strike="noStrike" dirty="0">
              <a:solidFill>
                <a:schemeClr val="bg1"/>
              </a:solidFill>
              <a:effectLst/>
              <a:latin typeface="Calibri" panose="020F0502020204030204" pitchFamily="34" charset="0"/>
            </a:endParaRPr>
          </a:p>
          <a:p>
            <a:pPr fontAlgn="b"/>
            <a:r>
              <a:rPr lang="fr-BE" sz="1600" b="1" dirty="0">
                <a:solidFill>
                  <a:schemeClr val="accent1">
                    <a:lumMod val="50000"/>
                  </a:schemeClr>
                </a:solidFill>
                <a:latin typeface="Calibri" panose="020F0502020204030204" pitchFamily="34" charset="0"/>
              </a:rPr>
              <a:t>Sont donc couvertes toutes les </a:t>
            </a:r>
            <a:r>
              <a:rPr lang="fr-BE" sz="1600" b="1" dirty="0">
                <a:solidFill>
                  <a:schemeClr val="accent1">
                    <a:lumMod val="50000"/>
                  </a:schemeClr>
                </a:solidFill>
              </a:rPr>
              <a:t>activités consistant à fournir un soutien via la représentation ou la médiation, ou des documents de plaidoyer, y compris argumentation et rédaction, ainsi que des conseils tactiques ou stratégiques, dont le périmètre et le calendrier de communication visent à influencer les institutions de l’UE.</a:t>
            </a:r>
            <a:endParaRPr lang="fr-BE" sz="1600" b="1" u="none" strike="noStrike" dirty="0">
              <a:solidFill>
                <a:schemeClr val="accent1">
                  <a:lumMod val="50000"/>
                </a:schemeClr>
              </a:solidFill>
              <a:effectLst/>
              <a:latin typeface="Calibri" panose="020F0502020204030204" pitchFamily="34" charset="0"/>
            </a:endParaRPr>
          </a:p>
          <a:p>
            <a:pPr fontAlgn="b"/>
            <a:endParaRPr lang="fr-BE" sz="1800" b="0" i="0" u="none" strike="noStrike" dirty="0">
              <a:solidFill>
                <a:schemeClr val="bg1"/>
              </a:solidFill>
              <a:effectLst/>
              <a:latin typeface="Calibri" panose="020F0502020204030204" pitchFamily="34" charset="0"/>
            </a:endParaRPr>
          </a:p>
        </p:txBody>
      </p:sp>
    </p:spTree>
    <p:extLst>
      <p:ext uri="{BB962C8B-B14F-4D97-AF65-F5344CB8AC3E}">
        <p14:creationId xmlns:p14="http://schemas.microsoft.com/office/powerpoint/2010/main" val="425755742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2CD349A1-CB9A-07A3-3C2B-8CE5A5951F7C}"/>
            </a:ext>
          </a:extLst>
        </p:cNvPr>
        <p:cNvGrpSpPr/>
        <p:nvPr/>
      </p:nvGrpSpPr>
      <p:grpSpPr>
        <a:xfrm>
          <a:off x="0" y="0"/>
          <a:ext cx="0" cy="0"/>
          <a:chOff x="0" y="0"/>
          <a:chExt cx="0" cy="0"/>
        </a:xfrm>
      </p:grpSpPr>
      <p:sp>
        <p:nvSpPr>
          <p:cNvPr id="2" name="Text 0">
            <a:extLst>
              <a:ext uri="{FF2B5EF4-FFF2-40B4-BE49-F238E27FC236}">
                <a16:creationId xmlns:a16="http://schemas.microsoft.com/office/drawing/2014/main" id="{393C2D5E-02A2-52D6-D9CF-39B7A7CCA79B}"/>
              </a:ext>
            </a:extLst>
          </p:cNvPr>
          <p:cNvSpPr/>
          <p:nvPr/>
        </p:nvSpPr>
        <p:spPr>
          <a:xfrm>
            <a:off x="670560" y="365760"/>
            <a:ext cx="10972800" cy="365760"/>
          </a:xfrm>
          <a:prstGeom prst="rect">
            <a:avLst/>
          </a:prstGeom>
          <a:noFill/>
          <a:ln/>
        </p:spPr>
        <p:txBody>
          <a:bodyPr wrap="square" lIns="0" tIns="0" rIns="0" bIns="0"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fr-FR" sz="1467" b="1" i="0" u="none" strike="noStrike" kern="0" cap="none" spc="267" normalizeH="0" baseline="0" noProof="1">
                <a:ln>
                  <a:noFill/>
                </a:ln>
                <a:solidFill>
                  <a:srgbClr val="B08D2E"/>
                </a:solidFill>
                <a:effectLst/>
                <a:uLnTx/>
                <a:uFillTx/>
                <a:latin typeface="Arial" pitchFamily="34" charset="0"/>
                <a:ea typeface="Arial" pitchFamily="34" charset="-122"/>
                <a:cs typeface="Arial" pitchFamily="34" charset="-120"/>
              </a:rPr>
              <a:t>PARTIE II — LES </a:t>
            </a:r>
            <a:r>
              <a:rPr lang="fr-FR" sz="1467" b="1" kern="0" spc="267" noProof="1">
                <a:solidFill>
                  <a:srgbClr val="B08D2E"/>
                </a:solidFill>
                <a:latin typeface="Arial" pitchFamily="34" charset="0"/>
                <a:ea typeface="Arial" pitchFamily="34" charset="-122"/>
                <a:cs typeface="Arial" pitchFamily="34" charset="-120"/>
              </a:rPr>
              <a:t>REGLES DE TRANSPARENCE </a:t>
            </a:r>
            <a:endParaRPr kumimoji="0" lang="fr-FR" sz="1467" b="0" i="0" u="none" strike="noStrike" kern="1200" cap="none" spc="0" normalizeH="0" baseline="0" noProof="1">
              <a:ln>
                <a:noFill/>
              </a:ln>
              <a:solidFill>
                <a:prstClr val="black"/>
              </a:solidFill>
              <a:effectLst/>
              <a:uLnTx/>
              <a:uFillTx/>
              <a:latin typeface="Calibri" panose="020F0502020204030204"/>
              <a:ea typeface="+mn-ea"/>
              <a:cs typeface="+mn-cs"/>
            </a:endParaRPr>
          </a:p>
        </p:txBody>
      </p:sp>
      <p:sp>
        <p:nvSpPr>
          <p:cNvPr id="3" name="Text 1">
            <a:extLst>
              <a:ext uri="{FF2B5EF4-FFF2-40B4-BE49-F238E27FC236}">
                <a16:creationId xmlns:a16="http://schemas.microsoft.com/office/drawing/2014/main" id="{1472D827-DE4E-E627-56D2-3E176A64B14E}"/>
              </a:ext>
            </a:extLst>
          </p:cNvPr>
          <p:cNvSpPr/>
          <p:nvPr/>
        </p:nvSpPr>
        <p:spPr>
          <a:xfrm>
            <a:off x="670560" y="707136"/>
            <a:ext cx="11216640" cy="1097280"/>
          </a:xfrm>
          <a:prstGeom prst="rect">
            <a:avLst/>
          </a:prstGeom>
          <a:noFill/>
          <a:ln/>
        </p:spPr>
        <p:txBody>
          <a:bodyPr wrap="square" lIns="0" tIns="0" rIns="0" bIns="0" rtlCol="0" anchor="t"/>
          <a:lstStyle/>
          <a:p>
            <a:pPr marL="0" marR="0" lvl="0" indent="0" algn="l" defTabSz="1219170" rtl="0" eaLnBrk="1" fontAlgn="auto" latinLnBrk="0" hangingPunct="1">
              <a:lnSpc>
                <a:spcPct val="100000"/>
              </a:lnSpc>
              <a:spcBef>
                <a:spcPts val="0"/>
              </a:spcBef>
              <a:spcAft>
                <a:spcPts val="0"/>
              </a:spcAft>
              <a:buClrTx/>
              <a:buSzTx/>
              <a:buFontTx/>
              <a:buNone/>
              <a:tabLst/>
              <a:defRPr/>
            </a:pPr>
            <a:r>
              <a:rPr lang="fr-FR" sz="3333" b="1" noProof="1">
                <a:solidFill>
                  <a:srgbClr val="FFFFFF"/>
                </a:solidFill>
                <a:latin typeface="Arial" pitchFamily="34" charset="0"/>
                <a:cs typeface="Arial" pitchFamily="34" charset="-120"/>
              </a:rPr>
              <a:t>Les règles de transparence : Principes généraux  </a:t>
            </a:r>
            <a:endParaRPr kumimoji="0" lang="fr-FR" sz="3333" b="0" i="0" u="none" strike="noStrike" kern="1200" cap="none" spc="0" normalizeH="0" baseline="0" noProof="1">
              <a:ln>
                <a:noFill/>
              </a:ln>
              <a:solidFill>
                <a:prstClr val="black"/>
              </a:solidFill>
              <a:effectLst/>
              <a:uLnTx/>
              <a:uFillTx/>
              <a:latin typeface="Calibri" panose="020F0502020204030204"/>
              <a:ea typeface="+mn-ea"/>
              <a:cs typeface="+mn-cs"/>
            </a:endParaRPr>
          </a:p>
        </p:txBody>
      </p:sp>
      <p:sp>
        <p:nvSpPr>
          <p:cNvPr id="4" name="Text 2">
            <a:extLst>
              <a:ext uri="{FF2B5EF4-FFF2-40B4-BE49-F238E27FC236}">
                <a16:creationId xmlns:a16="http://schemas.microsoft.com/office/drawing/2014/main" id="{1DA84865-F2E8-D7AC-F8F1-DEF2F5F53314}"/>
              </a:ext>
            </a:extLst>
          </p:cNvPr>
          <p:cNvSpPr/>
          <p:nvPr/>
        </p:nvSpPr>
        <p:spPr>
          <a:xfrm>
            <a:off x="11399520" y="6315456"/>
            <a:ext cx="487680" cy="365760"/>
          </a:xfrm>
          <a:prstGeom prst="rect">
            <a:avLst/>
          </a:prstGeom>
          <a:noFill/>
          <a:ln/>
        </p:spPr>
        <p:txBody>
          <a:bodyPr wrap="square" lIns="0" tIns="0" rIns="0" bIns="0" rtlCol="0" anchor="ctr"/>
          <a:lstStyle/>
          <a:p>
            <a:pPr marL="0" marR="0" lvl="0" indent="0" algn="r" defTabSz="1219170" rtl="0" eaLnBrk="1" fontAlgn="auto" latinLnBrk="0" hangingPunct="1">
              <a:lnSpc>
                <a:spcPct val="100000"/>
              </a:lnSpc>
              <a:spcBef>
                <a:spcPts val="0"/>
              </a:spcBef>
              <a:spcAft>
                <a:spcPts val="0"/>
              </a:spcAft>
              <a:buClrTx/>
              <a:buSzTx/>
              <a:buFontTx/>
              <a:buNone/>
              <a:tabLst/>
              <a:defRPr/>
            </a:pPr>
            <a:r>
              <a:rPr kumimoji="0" lang="fr-FR" sz="1333" b="0" i="0" u="none" strike="noStrike" kern="1200" cap="none" spc="0" normalizeH="0" baseline="0" noProof="1">
                <a:ln>
                  <a:noFill/>
                </a:ln>
                <a:solidFill>
                  <a:srgbClr val="CADCFC"/>
                </a:solidFill>
                <a:effectLst/>
                <a:uLnTx/>
                <a:uFillTx/>
                <a:latin typeface="Arial" pitchFamily="34" charset="0"/>
                <a:ea typeface="Arial" pitchFamily="34" charset="-122"/>
                <a:cs typeface="Arial" pitchFamily="34" charset="-120"/>
              </a:rPr>
              <a:t>9</a:t>
            </a:r>
            <a:endParaRPr kumimoji="0" lang="fr-FR" sz="1333" b="0" i="0" u="none" strike="noStrike" kern="1200" cap="none" spc="0" normalizeH="0" baseline="0" noProof="1">
              <a:ln>
                <a:noFill/>
              </a:ln>
              <a:solidFill>
                <a:prstClr val="black"/>
              </a:solidFill>
              <a:effectLst/>
              <a:uLnTx/>
              <a:uFillTx/>
              <a:latin typeface="Calibri" panose="020F0502020204030204"/>
              <a:ea typeface="+mn-ea"/>
              <a:cs typeface="+mn-cs"/>
            </a:endParaRPr>
          </a:p>
        </p:txBody>
      </p:sp>
      <p:sp>
        <p:nvSpPr>
          <p:cNvPr id="15" name="ZoneTexte 14">
            <a:extLst>
              <a:ext uri="{FF2B5EF4-FFF2-40B4-BE49-F238E27FC236}">
                <a16:creationId xmlns:a16="http://schemas.microsoft.com/office/drawing/2014/main" id="{F700CE57-75CD-E5EC-D027-8BBF455868AD}"/>
              </a:ext>
            </a:extLst>
          </p:cNvPr>
          <p:cNvSpPr txBox="1"/>
          <p:nvPr/>
        </p:nvSpPr>
        <p:spPr>
          <a:xfrm>
            <a:off x="670560" y="1881417"/>
            <a:ext cx="11127263" cy="3416320"/>
          </a:xfrm>
          <a:prstGeom prst="rect">
            <a:avLst/>
          </a:prstGeom>
          <a:solidFill>
            <a:schemeClr val="accent1">
              <a:lumMod val="50000"/>
            </a:schemeClr>
          </a:solidFill>
        </p:spPr>
        <p:txBody>
          <a:bodyPr wrap="square">
            <a:spAutoFit/>
          </a:bodyPr>
          <a:lstStyle/>
          <a:p>
            <a:pPr algn="l" fontAlgn="b">
              <a:buNone/>
            </a:pPr>
            <a:r>
              <a:rPr lang="fr-FR" sz="2000" b="1" i="0" u="sng" strike="noStrike" dirty="0">
                <a:solidFill>
                  <a:schemeClr val="bg1"/>
                </a:solidFill>
                <a:effectLst/>
                <a:latin typeface="Calibri" panose="020F0502020204030204" pitchFamily="34" charset="0"/>
              </a:rPr>
              <a:t>Champ de la déclaration : </a:t>
            </a:r>
          </a:p>
          <a:p>
            <a:pPr algn="l" fontAlgn="b">
              <a:buNone/>
            </a:pPr>
            <a:endParaRPr lang="fr-FR" dirty="0">
              <a:solidFill>
                <a:schemeClr val="bg1"/>
              </a:solidFill>
              <a:latin typeface="Calibri" panose="020F0502020204030204" pitchFamily="34" charset="0"/>
            </a:endParaRPr>
          </a:p>
          <a:p>
            <a:pPr>
              <a:buNone/>
            </a:pPr>
            <a:r>
              <a:rPr lang="fr-BE" b="1" dirty="0">
                <a:solidFill>
                  <a:schemeClr val="bg1"/>
                </a:solidFill>
              </a:rPr>
              <a:t>Qui</a:t>
            </a:r>
            <a:r>
              <a:rPr lang="fr-BE" dirty="0">
                <a:solidFill>
                  <a:schemeClr val="bg1"/>
                </a:solidFill>
              </a:rPr>
              <a:t> Nom, forme juridique, responsable légal, interlocuteur UE, effectif dédié au lobbying (en % ETP)</a:t>
            </a:r>
          </a:p>
          <a:p>
            <a:pPr>
              <a:buNone/>
            </a:pPr>
            <a:endParaRPr lang="fr-BE" dirty="0">
              <a:solidFill>
                <a:schemeClr val="bg1"/>
              </a:solidFill>
            </a:endParaRPr>
          </a:p>
          <a:p>
            <a:pPr>
              <a:buNone/>
            </a:pPr>
            <a:r>
              <a:rPr lang="fr-BE" b="1" dirty="0">
                <a:solidFill>
                  <a:schemeClr val="bg1"/>
                </a:solidFill>
              </a:rPr>
              <a:t>Quoi</a:t>
            </a:r>
            <a:r>
              <a:rPr lang="fr-BE" dirty="0">
                <a:solidFill>
                  <a:schemeClr val="bg1"/>
                </a:solidFill>
              </a:rPr>
              <a:t> Intérêts représentés, objectifs, dossiers UE ciblés (textes spécifiques), groupes d'experts Commission, intergroupes PE</a:t>
            </a:r>
          </a:p>
          <a:p>
            <a:pPr>
              <a:buNone/>
            </a:pPr>
            <a:endParaRPr lang="fr-BE" dirty="0">
              <a:solidFill>
                <a:schemeClr val="bg1"/>
              </a:solidFill>
            </a:endParaRPr>
          </a:p>
          <a:p>
            <a:pPr>
              <a:buNone/>
            </a:pPr>
            <a:r>
              <a:rPr lang="fr-BE" b="1" dirty="0">
                <a:solidFill>
                  <a:schemeClr val="bg1"/>
                </a:solidFill>
              </a:rPr>
              <a:t>Combien</a:t>
            </a:r>
            <a:endParaRPr lang="fr-BE" dirty="0">
              <a:solidFill>
                <a:schemeClr val="bg1"/>
              </a:solidFill>
            </a:endParaRPr>
          </a:p>
          <a:p>
            <a:pPr>
              <a:buFont typeface="Arial" panose="020B0604020202020204" pitchFamily="34" charset="0"/>
              <a:buChar char="•"/>
            </a:pPr>
            <a:r>
              <a:rPr lang="fr-BE" i="1" dirty="0">
                <a:solidFill>
                  <a:schemeClr val="bg1"/>
                </a:solidFill>
              </a:rPr>
              <a:t>Cabinet agissant pour des clients</a:t>
            </a:r>
            <a:r>
              <a:rPr lang="fr-BE" dirty="0">
                <a:solidFill>
                  <a:schemeClr val="bg1"/>
                </a:solidFill>
              </a:rPr>
              <a:t> → recettes totales par fourchette + recettes par client par fourchette + nom de chaque client</a:t>
            </a:r>
          </a:p>
          <a:p>
            <a:pPr>
              <a:buFont typeface="Arial" panose="020B0604020202020204" pitchFamily="34" charset="0"/>
              <a:buChar char="•"/>
            </a:pPr>
            <a:r>
              <a:rPr lang="fr-BE" i="1" dirty="0">
                <a:solidFill>
                  <a:schemeClr val="bg1"/>
                </a:solidFill>
              </a:rPr>
              <a:t>Client ayant recours à un cabinet</a:t>
            </a:r>
            <a:r>
              <a:rPr lang="fr-BE" dirty="0">
                <a:solidFill>
                  <a:schemeClr val="bg1"/>
                </a:solidFill>
              </a:rPr>
              <a:t> → coûts par intermédiaire par fourchette + nom de chaque intermédiaire</a:t>
            </a:r>
          </a:p>
          <a:p>
            <a:pPr>
              <a:buFont typeface="Arial" panose="020B0604020202020204" pitchFamily="34" charset="0"/>
              <a:buChar char="•"/>
            </a:pPr>
            <a:r>
              <a:rPr lang="fr-BE" i="1" dirty="0">
                <a:solidFill>
                  <a:schemeClr val="bg1"/>
                </a:solidFill>
              </a:rPr>
              <a:t>Dans tous les cas</a:t>
            </a:r>
            <a:r>
              <a:rPr lang="fr-BE" dirty="0">
                <a:solidFill>
                  <a:schemeClr val="bg1"/>
                </a:solidFill>
              </a:rPr>
              <a:t> → subventions UE reçues</a:t>
            </a:r>
          </a:p>
        </p:txBody>
      </p:sp>
    </p:spTree>
    <p:extLst>
      <p:ext uri="{BB962C8B-B14F-4D97-AF65-F5344CB8AC3E}">
        <p14:creationId xmlns:p14="http://schemas.microsoft.com/office/powerpoint/2010/main" val="28197543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96EC3F05-5C15-DA01-5DC6-781AC692F85E}"/>
            </a:ext>
          </a:extLst>
        </p:cNvPr>
        <p:cNvGrpSpPr/>
        <p:nvPr/>
      </p:nvGrpSpPr>
      <p:grpSpPr>
        <a:xfrm>
          <a:off x="0" y="0"/>
          <a:ext cx="0" cy="0"/>
          <a:chOff x="0" y="0"/>
          <a:chExt cx="0" cy="0"/>
        </a:xfrm>
      </p:grpSpPr>
      <p:sp>
        <p:nvSpPr>
          <p:cNvPr id="2" name="Shape 0">
            <a:extLst>
              <a:ext uri="{FF2B5EF4-FFF2-40B4-BE49-F238E27FC236}">
                <a16:creationId xmlns:a16="http://schemas.microsoft.com/office/drawing/2014/main" id="{F0E2BEAC-0155-1D44-419E-6451E4A40039}"/>
              </a:ext>
            </a:extLst>
          </p:cNvPr>
          <p:cNvSpPr/>
          <p:nvPr/>
        </p:nvSpPr>
        <p:spPr>
          <a:xfrm>
            <a:off x="1097280" y="1645920"/>
            <a:ext cx="9997440" cy="3596640"/>
          </a:xfrm>
          <a:prstGeom prst="roundRect">
            <a:avLst>
              <a:gd name="adj" fmla="val 3390"/>
            </a:avLst>
          </a:prstGeom>
          <a:solidFill>
            <a:srgbClr val="1E2761"/>
          </a:solidFill>
          <a:ln/>
          <a:effectLst>
            <a:outerShdw blurRad="88900" dist="38100" dir="5400000" algn="bl" rotWithShape="0">
              <a:srgbClr val="000000">
                <a:alpha val="18000"/>
              </a:srgbClr>
            </a:outerShdw>
          </a:effectLst>
        </p:spPr>
        <p:txBody>
          <a:bodyPr/>
          <a:lstStyle/>
          <a:p>
            <a:pPr defTabSz="1219170"/>
            <a:endParaRPr lang="fr-FR" sz="2400" noProof="1">
              <a:solidFill>
                <a:prstClr val="black"/>
              </a:solidFill>
              <a:latin typeface="Calibri" panose="020F0502020204030204"/>
            </a:endParaRPr>
          </a:p>
        </p:txBody>
      </p:sp>
      <p:sp>
        <p:nvSpPr>
          <p:cNvPr id="3" name="Text 1">
            <a:extLst>
              <a:ext uri="{FF2B5EF4-FFF2-40B4-BE49-F238E27FC236}">
                <a16:creationId xmlns:a16="http://schemas.microsoft.com/office/drawing/2014/main" id="{3B900656-A26E-FFCB-A645-C2969CD75C42}"/>
              </a:ext>
            </a:extLst>
          </p:cNvPr>
          <p:cNvSpPr/>
          <p:nvPr/>
        </p:nvSpPr>
        <p:spPr>
          <a:xfrm>
            <a:off x="1463040" y="1975104"/>
            <a:ext cx="9265920" cy="853440"/>
          </a:xfrm>
          <a:prstGeom prst="rect">
            <a:avLst/>
          </a:prstGeom>
          <a:noFill/>
          <a:ln/>
        </p:spPr>
        <p:txBody>
          <a:bodyPr wrap="square" lIns="0" tIns="0" rIns="0" bIns="0" rtlCol="0" anchor="ctr"/>
          <a:lstStyle/>
          <a:p>
            <a:pPr algn="ctr" defTabSz="1219170"/>
            <a:r>
              <a:rPr lang="fr-FR" sz="4267" b="1" noProof="1">
                <a:solidFill>
                  <a:srgbClr val="FFFFFF"/>
                </a:solidFill>
                <a:latin typeface="Arial" pitchFamily="34" charset="0"/>
                <a:ea typeface="Arial" pitchFamily="34" charset="-122"/>
                <a:cs typeface="Arial" pitchFamily="34" charset="-120"/>
              </a:rPr>
              <a:t>L'avocat en Affaires publiques</a:t>
            </a:r>
            <a:endParaRPr lang="fr-FR" sz="4267" noProof="1">
              <a:solidFill>
                <a:prstClr val="black"/>
              </a:solidFill>
              <a:latin typeface="Calibri" panose="020F0502020204030204"/>
            </a:endParaRPr>
          </a:p>
        </p:txBody>
      </p:sp>
      <p:sp>
        <p:nvSpPr>
          <p:cNvPr id="4" name="Text 2">
            <a:extLst>
              <a:ext uri="{FF2B5EF4-FFF2-40B4-BE49-F238E27FC236}">
                <a16:creationId xmlns:a16="http://schemas.microsoft.com/office/drawing/2014/main" id="{EE19B87D-6C7A-4866-B172-78C823891884}"/>
              </a:ext>
            </a:extLst>
          </p:cNvPr>
          <p:cNvSpPr/>
          <p:nvPr/>
        </p:nvSpPr>
        <p:spPr>
          <a:xfrm>
            <a:off x="1463040" y="2828544"/>
            <a:ext cx="9265920" cy="670560"/>
          </a:xfrm>
          <a:prstGeom prst="rect">
            <a:avLst/>
          </a:prstGeom>
          <a:noFill/>
          <a:ln/>
        </p:spPr>
        <p:txBody>
          <a:bodyPr wrap="square" lIns="0" tIns="0" rIns="0" bIns="0" rtlCol="0" anchor="ctr"/>
          <a:lstStyle/>
          <a:p>
            <a:pPr algn="ctr" defTabSz="1219170"/>
            <a:r>
              <a:rPr lang="fr-FR" sz="2933" noProof="1">
                <a:solidFill>
                  <a:srgbClr val="CADCFC"/>
                </a:solidFill>
                <a:latin typeface="Arial" pitchFamily="34" charset="0"/>
                <a:ea typeface="Arial" pitchFamily="34" charset="-122"/>
                <a:cs typeface="Arial" pitchFamily="34" charset="-120"/>
              </a:rPr>
              <a:t>le lobbying auprès des institutions nationales</a:t>
            </a:r>
            <a:endParaRPr lang="fr-FR" sz="2933" noProof="1">
              <a:solidFill>
                <a:prstClr val="black"/>
              </a:solidFill>
              <a:latin typeface="Calibri" panose="020F0502020204030204"/>
            </a:endParaRPr>
          </a:p>
        </p:txBody>
      </p:sp>
      <p:sp>
        <p:nvSpPr>
          <p:cNvPr id="5" name="Shape 3">
            <a:extLst>
              <a:ext uri="{FF2B5EF4-FFF2-40B4-BE49-F238E27FC236}">
                <a16:creationId xmlns:a16="http://schemas.microsoft.com/office/drawing/2014/main" id="{F75FE652-19DC-6F84-3BE4-C0F804285DAC}"/>
              </a:ext>
            </a:extLst>
          </p:cNvPr>
          <p:cNvSpPr/>
          <p:nvPr/>
        </p:nvSpPr>
        <p:spPr>
          <a:xfrm>
            <a:off x="5242560" y="3730752"/>
            <a:ext cx="1706880" cy="0"/>
          </a:xfrm>
          <a:prstGeom prst="line">
            <a:avLst/>
          </a:prstGeom>
          <a:noFill/>
          <a:ln w="19050">
            <a:solidFill>
              <a:srgbClr val="B08D2E"/>
            </a:solidFill>
            <a:prstDash val="solid"/>
          </a:ln>
        </p:spPr>
        <p:txBody>
          <a:bodyPr/>
          <a:lstStyle/>
          <a:p>
            <a:pPr defTabSz="1219170"/>
            <a:endParaRPr lang="fr-FR" sz="2400" noProof="1">
              <a:solidFill>
                <a:prstClr val="black"/>
              </a:solidFill>
              <a:latin typeface="Calibri" panose="020F0502020204030204"/>
            </a:endParaRPr>
          </a:p>
        </p:txBody>
      </p:sp>
      <p:sp>
        <p:nvSpPr>
          <p:cNvPr id="6" name="Text 4">
            <a:extLst>
              <a:ext uri="{FF2B5EF4-FFF2-40B4-BE49-F238E27FC236}">
                <a16:creationId xmlns:a16="http://schemas.microsoft.com/office/drawing/2014/main" id="{DD88223F-77DE-9AEA-D3BA-CB7561956730}"/>
              </a:ext>
            </a:extLst>
          </p:cNvPr>
          <p:cNvSpPr/>
          <p:nvPr/>
        </p:nvSpPr>
        <p:spPr>
          <a:xfrm>
            <a:off x="1706880" y="3901440"/>
            <a:ext cx="8778240" cy="975360"/>
          </a:xfrm>
          <a:prstGeom prst="rect">
            <a:avLst/>
          </a:prstGeom>
          <a:noFill/>
          <a:ln/>
        </p:spPr>
        <p:txBody>
          <a:bodyPr wrap="square" lIns="0" tIns="0" rIns="0" bIns="0" rtlCol="0" anchor="ctr"/>
          <a:lstStyle/>
          <a:p>
            <a:pPr algn="ctr" defTabSz="1219170"/>
            <a:r>
              <a:rPr lang="fr-FR" sz="1867" i="1" noProof="1">
                <a:solidFill>
                  <a:srgbClr val="CADCFC"/>
                </a:solidFill>
                <a:latin typeface="Arial" pitchFamily="34" charset="0"/>
                <a:ea typeface="Arial" pitchFamily="34" charset="-122"/>
                <a:cs typeface="Arial" pitchFamily="34" charset="-120"/>
              </a:rPr>
              <a:t>Procédures, interlocuteurs, acteurs et réglementation</a:t>
            </a:r>
            <a:endParaRPr lang="fr-FR" sz="1867" noProof="1">
              <a:solidFill>
                <a:prstClr val="black"/>
              </a:solidFill>
              <a:latin typeface="Calibri" panose="020F0502020204030204"/>
            </a:endParaRPr>
          </a:p>
          <a:p>
            <a:pPr algn="ctr" defTabSz="1219170"/>
            <a:r>
              <a:rPr lang="fr-FR" sz="1867" i="1" noProof="1">
                <a:solidFill>
                  <a:srgbClr val="CADCFC"/>
                </a:solidFill>
                <a:latin typeface="Arial" pitchFamily="34" charset="0"/>
                <a:ea typeface="Arial" pitchFamily="34" charset="-122"/>
                <a:cs typeface="Arial" pitchFamily="34" charset="-120"/>
              </a:rPr>
              <a:t>de la représentation d'intérêts</a:t>
            </a:r>
            <a:endParaRPr lang="fr-FR" sz="1867" noProof="1">
              <a:solidFill>
                <a:prstClr val="black"/>
              </a:solidFill>
              <a:latin typeface="Calibri" panose="020F0502020204030204"/>
            </a:endParaRPr>
          </a:p>
        </p:txBody>
      </p:sp>
      <p:sp>
        <p:nvSpPr>
          <p:cNvPr id="7" name="Text 5">
            <a:extLst>
              <a:ext uri="{FF2B5EF4-FFF2-40B4-BE49-F238E27FC236}">
                <a16:creationId xmlns:a16="http://schemas.microsoft.com/office/drawing/2014/main" id="{392F3AEC-92EA-C8CC-6988-35C93D694D73}"/>
              </a:ext>
            </a:extLst>
          </p:cNvPr>
          <p:cNvSpPr/>
          <p:nvPr/>
        </p:nvSpPr>
        <p:spPr>
          <a:xfrm>
            <a:off x="1219200" y="5486400"/>
            <a:ext cx="9753600" cy="487680"/>
          </a:xfrm>
          <a:prstGeom prst="rect">
            <a:avLst/>
          </a:prstGeom>
          <a:noFill/>
          <a:ln/>
        </p:spPr>
        <p:txBody>
          <a:bodyPr wrap="square" lIns="0" tIns="0" rIns="0" bIns="0" rtlCol="0" anchor="ctr"/>
          <a:lstStyle/>
          <a:p>
            <a:pPr algn="ctr" defTabSz="1219170"/>
            <a:r>
              <a:rPr lang="fr-FR" sz="1867" b="1" noProof="1">
                <a:solidFill>
                  <a:srgbClr val="FFFFFF"/>
                </a:solidFill>
                <a:latin typeface="Arial" pitchFamily="34" charset="0"/>
                <a:ea typeface="Arial" pitchFamily="34" charset="-122"/>
                <a:cs typeface="Arial" pitchFamily="34" charset="-120"/>
              </a:rPr>
              <a:t>Dr. Franck Boulin</a:t>
            </a:r>
            <a:r>
              <a:rPr lang="fr-FR" sz="1867" noProof="1">
                <a:solidFill>
                  <a:srgbClr val="CADCFC"/>
                </a:solidFill>
                <a:latin typeface="Arial" pitchFamily="34" charset="0"/>
                <a:ea typeface="Arial" pitchFamily="34" charset="-122"/>
                <a:cs typeface="Arial" pitchFamily="34" charset="-120"/>
              </a:rPr>
              <a:t>, avocat au Barreau de Paris   ·   Juin 2026</a:t>
            </a:r>
            <a:endParaRPr lang="fr-FR" sz="1867" noProof="1">
              <a:solidFill>
                <a:prstClr val="black"/>
              </a:solidFill>
              <a:latin typeface="Calibri" panose="020F0502020204030204"/>
            </a:endParaRPr>
          </a:p>
        </p:txBody>
      </p:sp>
    </p:spTree>
    <p:extLst>
      <p:ext uri="{BB962C8B-B14F-4D97-AF65-F5344CB8AC3E}">
        <p14:creationId xmlns:p14="http://schemas.microsoft.com/office/powerpoint/2010/main" val="129103243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3BB85730-DF75-5977-D1AC-CB36A6BCB52B}"/>
            </a:ext>
          </a:extLst>
        </p:cNvPr>
        <p:cNvGrpSpPr/>
        <p:nvPr/>
      </p:nvGrpSpPr>
      <p:grpSpPr>
        <a:xfrm>
          <a:off x="0" y="0"/>
          <a:ext cx="0" cy="0"/>
          <a:chOff x="0" y="0"/>
          <a:chExt cx="0" cy="0"/>
        </a:xfrm>
      </p:grpSpPr>
      <p:sp>
        <p:nvSpPr>
          <p:cNvPr id="2" name="Shape 0">
            <a:extLst>
              <a:ext uri="{FF2B5EF4-FFF2-40B4-BE49-F238E27FC236}">
                <a16:creationId xmlns:a16="http://schemas.microsoft.com/office/drawing/2014/main" id="{846D0805-A2A3-0B50-1DF0-5126C1568468}"/>
              </a:ext>
            </a:extLst>
          </p:cNvPr>
          <p:cNvSpPr/>
          <p:nvPr/>
        </p:nvSpPr>
        <p:spPr>
          <a:xfrm>
            <a:off x="1341120" y="1524000"/>
            <a:ext cx="9509760" cy="3840480"/>
          </a:xfrm>
          <a:prstGeom prst="roundRect">
            <a:avLst>
              <a:gd name="adj" fmla="val 3175"/>
            </a:avLst>
          </a:prstGeom>
          <a:solidFill>
            <a:srgbClr val="1E2761"/>
          </a:solidFill>
          <a:ln/>
          <a:effectLst>
            <a:outerShdw blurRad="88900" dist="38100" dir="5400000" algn="bl" rotWithShape="0">
              <a:srgbClr val="000000">
                <a:alpha val="18000"/>
              </a:srgbClr>
            </a:outerShdw>
          </a:effectLst>
        </p:spPr>
        <p: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fr-FR" sz="2400" b="0" i="0" u="none" strike="noStrike" kern="1200" cap="none" spc="0" normalizeH="0" baseline="0" noProof="1">
              <a:ln>
                <a:noFill/>
              </a:ln>
              <a:solidFill>
                <a:prstClr val="black"/>
              </a:solidFill>
              <a:effectLst/>
              <a:uLnTx/>
              <a:uFillTx/>
              <a:latin typeface="Calibri" panose="020F0502020204030204"/>
              <a:ea typeface="+mn-ea"/>
              <a:cs typeface="+mn-cs"/>
            </a:endParaRPr>
          </a:p>
        </p:txBody>
      </p:sp>
      <p:sp>
        <p:nvSpPr>
          <p:cNvPr id="3" name="Shape 1">
            <a:extLst>
              <a:ext uri="{FF2B5EF4-FFF2-40B4-BE49-F238E27FC236}">
                <a16:creationId xmlns:a16="http://schemas.microsoft.com/office/drawing/2014/main" id="{2FBED76E-625C-DF1E-72D1-54DBA7D026AA}"/>
              </a:ext>
            </a:extLst>
          </p:cNvPr>
          <p:cNvSpPr/>
          <p:nvPr/>
        </p:nvSpPr>
        <p:spPr>
          <a:xfrm>
            <a:off x="5669280" y="1828800"/>
            <a:ext cx="853440" cy="853440"/>
          </a:xfrm>
          <a:prstGeom prst="ellipse">
            <a:avLst/>
          </a:prstGeom>
          <a:solidFill>
            <a:srgbClr val="1E2761"/>
          </a:solidFill>
          <a:ln/>
        </p:spPr>
        <p: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fr-FR" sz="2400" b="0" i="0" u="none" strike="noStrike" kern="1200" cap="none" spc="0" normalizeH="0" baseline="0" noProof="1">
              <a:ln>
                <a:noFill/>
              </a:ln>
              <a:solidFill>
                <a:prstClr val="black"/>
              </a:solidFill>
              <a:effectLst/>
              <a:uLnTx/>
              <a:uFillTx/>
              <a:latin typeface="Calibri" panose="020F0502020204030204"/>
              <a:ea typeface="+mn-ea"/>
              <a:cs typeface="+mn-cs"/>
            </a:endParaRPr>
          </a:p>
        </p:txBody>
      </p:sp>
      <p:sp>
        <p:nvSpPr>
          <p:cNvPr id="5" name="Text 2">
            <a:extLst>
              <a:ext uri="{FF2B5EF4-FFF2-40B4-BE49-F238E27FC236}">
                <a16:creationId xmlns:a16="http://schemas.microsoft.com/office/drawing/2014/main" id="{BA2B2201-FD86-E478-1AC2-D821643CE401}"/>
              </a:ext>
            </a:extLst>
          </p:cNvPr>
          <p:cNvSpPr/>
          <p:nvPr/>
        </p:nvSpPr>
        <p:spPr>
          <a:xfrm>
            <a:off x="1706880" y="2828544"/>
            <a:ext cx="8778240" cy="731520"/>
          </a:xfrm>
          <a:prstGeom prst="rect">
            <a:avLst/>
          </a:prstGeom>
          <a:noFill/>
          <a:ln/>
        </p:spPr>
        <p:txBody>
          <a:bodyPr wrap="square" lIns="0" tIns="0" rIns="0" bIns="0" rtlCol="0" anchor="ct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fr-FR" sz="4000" b="1" i="0" u="none" strike="noStrike" kern="1200" cap="none" spc="0" normalizeH="0" baseline="0" noProof="1">
                <a:ln>
                  <a:noFill/>
                </a:ln>
                <a:solidFill>
                  <a:srgbClr val="FFFFFF"/>
                </a:solidFill>
                <a:effectLst/>
                <a:uLnTx/>
                <a:uFillTx/>
                <a:latin typeface="Arial" pitchFamily="34" charset="0"/>
                <a:ea typeface="Arial" pitchFamily="34" charset="-122"/>
                <a:cs typeface="Arial" pitchFamily="34" charset="-120"/>
              </a:rPr>
              <a:t>Merci pour votre attention</a:t>
            </a:r>
            <a:endParaRPr kumimoji="0" lang="fr-FR" sz="4000" b="0" i="0" u="none" strike="noStrike" kern="1200" cap="none" spc="0" normalizeH="0" baseline="0" noProof="1">
              <a:ln>
                <a:noFill/>
              </a:ln>
              <a:solidFill>
                <a:prstClr val="black"/>
              </a:solidFill>
              <a:effectLst/>
              <a:uLnTx/>
              <a:uFillTx/>
              <a:latin typeface="Calibri" panose="020F0502020204030204"/>
              <a:ea typeface="+mn-ea"/>
              <a:cs typeface="+mn-cs"/>
            </a:endParaRPr>
          </a:p>
        </p:txBody>
      </p:sp>
      <p:sp>
        <p:nvSpPr>
          <p:cNvPr id="6" name="Shape 3">
            <a:extLst>
              <a:ext uri="{FF2B5EF4-FFF2-40B4-BE49-F238E27FC236}">
                <a16:creationId xmlns:a16="http://schemas.microsoft.com/office/drawing/2014/main" id="{206732DB-0D5C-581F-3D47-A2D9685B13EB}"/>
              </a:ext>
            </a:extLst>
          </p:cNvPr>
          <p:cNvSpPr/>
          <p:nvPr/>
        </p:nvSpPr>
        <p:spPr>
          <a:xfrm>
            <a:off x="5242560" y="3633216"/>
            <a:ext cx="1706880" cy="0"/>
          </a:xfrm>
          <a:prstGeom prst="line">
            <a:avLst/>
          </a:prstGeom>
          <a:noFill/>
          <a:ln w="19050">
            <a:solidFill>
              <a:srgbClr val="B08D2E"/>
            </a:solidFill>
            <a:prstDash val="solid"/>
          </a:ln>
        </p:spPr>
        <p: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fr-FR" sz="2400" b="0" i="0" u="none" strike="noStrike" kern="1200" cap="none" spc="0" normalizeH="0" baseline="0" noProof="1">
              <a:ln>
                <a:noFill/>
              </a:ln>
              <a:solidFill>
                <a:prstClr val="black"/>
              </a:solidFill>
              <a:effectLst/>
              <a:uLnTx/>
              <a:uFillTx/>
              <a:latin typeface="Calibri" panose="020F0502020204030204"/>
              <a:ea typeface="+mn-ea"/>
              <a:cs typeface="+mn-cs"/>
            </a:endParaRPr>
          </a:p>
        </p:txBody>
      </p:sp>
      <p:sp>
        <p:nvSpPr>
          <p:cNvPr id="7" name="Text 4">
            <a:extLst>
              <a:ext uri="{FF2B5EF4-FFF2-40B4-BE49-F238E27FC236}">
                <a16:creationId xmlns:a16="http://schemas.microsoft.com/office/drawing/2014/main" id="{D9CF1BEC-E0B5-F621-12C8-28EF049F6305}"/>
              </a:ext>
            </a:extLst>
          </p:cNvPr>
          <p:cNvSpPr/>
          <p:nvPr/>
        </p:nvSpPr>
        <p:spPr>
          <a:xfrm>
            <a:off x="1706880" y="3803904"/>
            <a:ext cx="8778240" cy="426720"/>
          </a:xfrm>
          <a:prstGeom prst="rect">
            <a:avLst/>
          </a:prstGeom>
          <a:noFill/>
          <a:ln/>
        </p:spPr>
        <p:txBody>
          <a:bodyPr wrap="square" lIns="0" tIns="0" rIns="0" bIns="0" rtlCol="0" anchor="ct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fr-FR" sz="2000" b="1" i="0" u="none" strike="noStrike" kern="1200" cap="none" spc="0" normalizeH="0" baseline="0" noProof="1">
                <a:ln>
                  <a:noFill/>
                </a:ln>
                <a:solidFill>
                  <a:srgbClr val="FFFFFF"/>
                </a:solidFill>
                <a:effectLst/>
                <a:uLnTx/>
                <a:uFillTx/>
                <a:latin typeface="Arial" pitchFamily="34" charset="0"/>
                <a:ea typeface="Arial" pitchFamily="34" charset="-122"/>
                <a:cs typeface="Arial" pitchFamily="34" charset="-120"/>
              </a:rPr>
              <a:t>Benjamin de Vanssay </a:t>
            </a:r>
            <a:endParaRPr kumimoji="0" lang="fr-FR" sz="2000" b="0" i="0" u="none" strike="noStrike" kern="1200" cap="none" spc="0" normalizeH="0" baseline="0" noProof="1">
              <a:ln>
                <a:noFill/>
              </a:ln>
              <a:solidFill>
                <a:prstClr val="black"/>
              </a:solidFill>
              <a:effectLst/>
              <a:uLnTx/>
              <a:uFillTx/>
              <a:latin typeface="Calibri" panose="020F0502020204030204"/>
              <a:ea typeface="+mn-ea"/>
              <a:cs typeface="+mn-cs"/>
            </a:endParaRPr>
          </a:p>
        </p:txBody>
      </p:sp>
      <p:sp>
        <p:nvSpPr>
          <p:cNvPr id="8" name="Text 5">
            <a:extLst>
              <a:ext uri="{FF2B5EF4-FFF2-40B4-BE49-F238E27FC236}">
                <a16:creationId xmlns:a16="http://schemas.microsoft.com/office/drawing/2014/main" id="{8FFCA528-69EE-3035-1756-140DA7B68B4E}"/>
              </a:ext>
            </a:extLst>
          </p:cNvPr>
          <p:cNvSpPr/>
          <p:nvPr/>
        </p:nvSpPr>
        <p:spPr>
          <a:xfrm>
            <a:off x="1706880" y="4267200"/>
            <a:ext cx="8778240" cy="426720"/>
          </a:xfrm>
          <a:prstGeom prst="rect">
            <a:avLst/>
          </a:prstGeom>
          <a:noFill/>
          <a:ln/>
        </p:spPr>
        <p:txBody>
          <a:bodyPr wrap="square" lIns="0" tIns="0" rIns="0" bIns="0" rtlCol="0" anchor="ct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fr-FR" sz="1667" noProof="1">
                <a:solidFill>
                  <a:srgbClr val="CADCFC"/>
                </a:solidFill>
                <a:latin typeface="Arial" pitchFamily="34" charset="0"/>
                <a:ea typeface="Arial" pitchFamily="34" charset="-122"/>
                <a:cs typeface="Arial" pitchFamily="34" charset="-120"/>
              </a:rPr>
              <a:t>b</a:t>
            </a:r>
            <a:r>
              <a:rPr kumimoji="0" lang="fr-FR" sz="1667" b="0" i="0" u="none" strike="noStrike" kern="1200" cap="none" spc="0" normalizeH="0" baseline="0" noProof="1">
                <a:ln>
                  <a:noFill/>
                </a:ln>
                <a:solidFill>
                  <a:srgbClr val="CADCFC"/>
                </a:solidFill>
                <a:effectLst/>
                <a:uLnTx/>
                <a:uFillTx/>
                <a:latin typeface="Arial" pitchFamily="34" charset="0"/>
                <a:ea typeface="Arial" pitchFamily="34" charset="-122"/>
                <a:cs typeface="Arial" pitchFamily="34" charset="-120"/>
              </a:rPr>
              <a:t>enjamin.de-vanssay@cabinet-samman.com</a:t>
            </a:r>
            <a:endParaRPr kumimoji="0" lang="fr-FR" sz="1667" b="0" i="0" u="none" strike="noStrike" kern="1200" cap="none" spc="0" normalizeH="0" baseline="0" noProof="1">
              <a:ln>
                <a:noFill/>
              </a:ln>
              <a:solidFill>
                <a:prstClr val="black"/>
              </a:solidFill>
              <a:effectLst/>
              <a:uLnTx/>
              <a:uFillTx/>
              <a:latin typeface="Calibri" panose="020F0502020204030204"/>
              <a:ea typeface="+mn-ea"/>
              <a:cs typeface="+mn-cs"/>
            </a:endParaRPr>
          </a:p>
        </p:txBody>
      </p:sp>
      <p:pic>
        <p:nvPicPr>
          <p:cNvPr id="4" name="Image 3" descr="Les partenaires de La REF 2025">
            <a:extLst>
              <a:ext uri="{FF2B5EF4-FFF2-40B4-BE49-F238E27FC236}">
                <a16:creationId xmlns:a16="http://schemas.microsoft.com/office/drawing/2014/main" id="{A1798BF1-5625-3660-CD69-E5E5C724F52F}"/>
              </a:ext>
            </a:extLst>
          </p:cNvPr>
          <p:cNvPicPr>
            <a:picLocks noChangeAspect="1"/>
          </p:cNvPicPr>
          <p:nvPr/>
        </p:nvPicPr>
        <p:blipFill>
          <a:blip r:embed="rId4"/>
          <a:stretch>
            <a:fillRect/>
          </a:stretch>
        </p:blipFill>
        <p:spPr>
          <a:xfrm>
            <a:off x="10068232" y="5376672"/>
            <a:ext cx="2123768" cy="1481328"/>
          </a:xfrm>
          <a:prstGeom prst="rect">
            <a:avLst/>
          </a:prstGeom>
        </p:spPr>
      </p:pic>
      <p:pic>
        <p:nvPicPr>
          <p:cNvPr id="10" name="Image 9" descr="Les partenaires de La REF 2025">
            <a:extLst>
              <a:ext uri="{FF2B5EF4-FFF2-40B4-BE49-F238E27FC236}">
                <a16:creationId xmlns:a16="http://schemas.microsoft.com/office/drawing/2014/main" id="{BFB73EDF-AB0C-D7C7-3696-45006D75D75B}"/>
              </a:ext>
            </a:extLst>
          </p:cNvPr>
          <p:cNvPicPr>
            <a:picLocks noChangeAspect="1"/>
          </p:cNvPicPr>
          <p:nvPr/>
        </p:nvPicPr>
        <p:blipFill>
          <a:blip r:embed="rId4"/>
          <a:stretch>
            <a:fillRect/>
          </a:stretch>
        </p:blipFill>
        <p:spPr>
          <a:xfrm>
            <a:off x="0" y="0"/>
            <a:ext cx="2123768" cy="1481328"/>
          </a:xfrm>
          <a:prstGeom prst="rect">
            <a:avLst/>
          </a:prstGeom>
        </p:spPr>
      </p:pic>
    </p:spTree>
    <p:extLst>
      <p:ext uri="{BB962C8B-B14F-4D97-AF65-F5344CB8AC3E}">
        <p14:creationId xmlns:p14="http://schemas.microsoft.com/office/powerpoint/2010/main" val="33151947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670560" y="365760"/>
            <a:ext cx="10972800" cy="365760"/>
          </a:xfrm>
          <a:prstGeom prst="rect">
            <a:avLst/>
          </a:prstGeom>
          <a:noFill/>
          <a:ln/>
        </p:spPr>
        <p:txBody>
          <a:bodyPr wrap="square" lIns="0" tIns="0" rIns="0" bIns="0" rtlCol="0" anchor="ctr"/>
          <a:lstStyle/>
          <a:p>
            <a:pPr defTabSz="1219170"/>
            <a:r>
              <a:rPr lang="fr-FR" sz="1467" b="1" kern="0" spc="267" noProof="1">
                <a:solidFill>
                  <a:srgbClr val="B08D2E"/>
                </a:solidFill>
                <a:latin typeface="Arial" pitchFamily="34" charset="0"/>
                <a:ea typeface="Arial" pitchFamily="34" charset="-122"/>
                <a:cs typeface="Arial" pitchFamily="34" charset="-120"/>
              </a:rPr>
              <a:t>FEUILLE DE ROUTE</a:t>
            </a:r>
            <a:endParaRPr lang="fr-FR" sz="1467" noProof="1">
              <a:solidFill>
                <a:prstClr val="black"/>
              </a:solidFill>
              <a:latin typeface="Calibri" panose="020F0502020204030204"/>
            </a:endParaRPr>
          </a:p>
        </p:txBody>
      </p:sp>
      <p:sp>
        <p:nvSpPr>
          <p:cNvPr id="3" name="Text 1"/>
          <p:cNvSpPr/>
          <p:nvPr/>
        </p:nvSpPr>
        <p:spPr>
          <a:xfrm>
            <a:off x="670560" y="707136"/>
            <a:ext cx="11216640" cy="1097280"/>
          </a:xfrm>
          <a:prstGeom prst="rect">
            <a:avLst/>
          </a:prstGeom>
          <a:noFill/>
          <a:ln/>
        </p:spPr>
        <p:txBody>
          <a:bodyPr wrap="square" lIns="0" tIns="0" rIns="0" bIns="0" rtlCol="0" anchor="t"/>
          <a:lstStyle/>
          <a:p>
            <a:pPr defTabSz="1219170"/>
            <a:r>
              <a:rPr lang="fr-FR" sz="3333" b="1" noProof="1">
                <a:solidFill>
                  <a:srgbClr val="FFFFFF"/>
                </a:solidFill>
                <a:latin typeface="Arial" pitchFamily="34" charset="0"/>
                <a:ea typeface="Arial" pitchFamily="34" charset="-122"/>
                <a:cs typeface="Arial" pitchFamily="34" charset="-120"/>
              </a:rPr>
              <a:t>Plan de l'intervention</a:t>
            </a:r>
            <a:endParaRPr lang="fr-FR" sz="3333" noProof="1">
              <a:solidFill>
                <a:prstClr val="black"/>
              </a:solidFill>
              <a:latin typeface="Calibri" panose="020F0502020204030204"/>
            </a:endParaRPr>
          </a:p>
        </p:txBody>
      </p:sp>
      <p:sp>
        <p:nvSpPr>
          <p:cNvPr id="4" name="Shape 2"/>
          <p:cNvSpPr/>
          <p:nvPr/>
        </p:nvSpPr>
        <p:spPr>
          <a:xfrm>
            <a:off x="670560" y="2011680"/>
            <a:ext cx="5303520" cy="1121664"/>
          </a:xfrm>
          <a:prstGeom prst="roundRect">
            <a:avLst>
              <a:gd name="adj" fmla="val 7609"/>
            </a:avLst>
          </a:prstGeom>
          <a:solidFill>
            <a:srgbClr val="FFFFFF"/>
          </a:solidFill>
          <a:ln w="12700">
            <a:solidFill>
              <a:srgbClr val="E3E6EF"/>
            </a:solidFill>
            <a:prstDash val="solid"/>
          </a:ln>
          <a:effectLst>
            <a:outerShdw blurRad="88900" dist="38100" dir="5400000" algn="bl" rotWithShape="0">
              <a:srgbClr val="000000">
                <a:alpha val="18000"/>
              </a:srgbClr>
            </a:outerShdw>
          </a:effectLst>
        </p:spPr>
        <p:txBody>
          <a:bodyPr/>
          <a:lstStyle/>
          <a:p>
            <a:pPr defTabSz="1219170"/>
            <a:endParaRPr lang="fr-FR" sz="2400" noProof="1">
              <a:solidFill>
                <a:prstClr val="black"/>
              </a:solidFill>
              <a:latin typeface="Calibri" panose="020F0502020204030204"/>
            </a:endParaRPr>
          </a:p>
        </p:txBody>
      </p:sp>
      <p:sp>
        <p:nvSpPr>
          <p:cNvPr id="5" name="Shape 3"/>
          <p:cNvSpPr/>
          <p:nvPr/>
        </p:nvSpPr>
        <p:spPr>
          <a:xfrm>
            <a:off x="890016" y="2231136"/>
            <a:ext cx="682752" cy="682752"/>
          </a:xfrm>
          <a:prstGeom prst="ellipse">
            <a:avLst/>
          </a:prstGeom>
          <a:solidFill>
            <a:srgbClr val="1E2761"/>
          </a:solidFill>
          <a:ln/>
        </p:spPr>
        <p:txBody>
          <a:bodyPr/>
          <a:lstStyle/>
          <a:p>
            <a:pPr defTabSz="1219170"/>
            <a:endParaRPr lang="fr-FR" sz="2400" noProof="1">
              <a:solidFill>
                <a:prstClr val="black"/>
              </a:solidFill>
              <a:latin typeface="Calibri" panose="020F0502020204030204"/>
            </a:endParaRPr>
          </a:p>
        </p:txBody>
      </p:sp>
      <p:sp>
        <p:nvSpPr>
          <p:cNvPr id="6" name="Text 4"/>
          <p:cNvSpPr/>
          <p:nvPr/>
        </p:nvSpPr>
        <p:spPr>
          <a:xfrm>
            <a:off x="890016" y="2231136"/>
            <a:ext cx="682752" cy="682752"/>
          </a:xfrm>
          <a:prstGeom prst="rect">
            <a:avLst/>
          </a:prstGeom>
          <a:noFill/>
          <a:ln/>
        </p:spPr>
        <p:txBody>
          <a:bodyPr wrap="square" lIns="0" tIns="0" rIns="0" bIns="0" rtlCol="0" anchor="ctr"/>
          <a:lstStyle/>
          <a:p>
            <a:pPr algn="ctr" defTabSz="1219170"/>
            <a:r>
              <a:rPr lang="fr-FR" sz="2267" b="1" noProof="1">
                <a:solidFill>
                  <a:srgbClr val="FFFFFF"/>
                </a:solidFill>
                <a:latin typeface="Arial" pitchFamily="34" charset="0"/>
                <a:ea typeface="Arial" pitchFamily="34" charset="-122"/>
                <a:cs typeface="Arial" pitchFamily="34" charset="-120"/>
              </a:rPr>
              <a:t>I</a:t>
            </a:r>
            <a:endParaRPr lang="fr-FR" sz="2267" noProof="1">
              <a:solidFill>
                <a:prstClr val="black"/>
              </a:solidFill>
              <a:latin typeface="Calibri" panose="020F0502020204030204"/>
            </a:endParaRPr>
          </a:p>
        </p:txBody>
      </p:sp>
      <p:sp>
        <p:nvSpPr>
          <p:cNvPr id="7" name="Text 5"/>
          <p:cNvSpPr/>
          <p:nvPr/>
        </p:nvSpPr>
        <p:spPr>
          <a:xfrm>
            <a:off x="1767840" y="2011680"/>
            <a:ext cx="4023360" cy="1121664"/>
          </a:xfrm>
          <a:prstGeom prst="rect">
            <a:avLst/>
          </a:prstGeom>
          <a:noFill/>
          <a:ln/>
        </p:spPr>
        <p:txBody>
          <a:bodyPr wrap="square" lIns="0" tIns="0" rIns="0" bIns="0" rtlCol="0" anchor="ctr"/>
          <a:lstStyle/>
          <a:p>
            <a:pPr defTabSz="1219170"/>
            <a:r>
              <a:rPr lang="fr-FR" sz="1667" noProof="1">
                <a:solidFill>
                  <a:srgbClr val="1F2733"/>
                </a:solidFill>
                <a:latin typeface="Arial" pitchFamily="34" charset="0"/>
                <a:ea typeface="Arial" pitchFamily="34" charset="-122"/>
                <a:cs typeface="Arial" pitchFamily="34" charset="-120"/>
              </a:rPr>
              <a:t>La fabrique de la norme : où intervient le lobbying ?</a:t>
            </a:r>
            <a:endParaRPr lang="fr-FR" sz="1667" noProof="1">
              <a:solidFill>
                <a:prstClr val="black"/>
              </a:solidFill>
              <a:latin typeface="Calibri" panose="020F0502020204030204"/>
            </a:endParaRPr>
          </a:p>
        </p:txBody>
      </p:sp>
      <p:sp>
        <p:nvSpPr>
          <p:cNvPr id="8" name="Shape 6"/>
          <p:cNvSpPr/>
          <p:nvPr/>
        </p:nvSpPr>
        <p:spPr>
          <a:xfrm>
            <a:off x="670560" y="3279648"/>
            <a:ext cx="5303520" cy="1121664"/>
          </a:xfrm>
          <a:prstGeom prst="roundRect">
            <a:avLst>
              <a:gd name="adj" fmla="val 7609"/>
            </a:avLst>
          </a:prstGeom>
          <a:solidFill>
            <a:srgbClr val="FFFFFF"/>
          </a:solidFill>
          <a:ln w="12700">
            <a:solidFill>
              <a:srgbClr val="E3E6EF"/>
            </a:solidFill>
            <a:prstDash val="solid"/>
          </a:ln>
          <a:effectLst>
            <a:outerShdw blurRad="88900" dist="38100" dir="5400000" algn="bl" rotWithShape="0">
              <a:srgbClr val="000000">
                <a:alpha val="18000"/>
              </a:srgbClr>
            </a:outerShdw>
          </a:effectLst>
        </p:spPr>
        <p:txBody>
          <a:bodyPr/>
          <a:lstStyle/>
          <a:p>
            <a:pPr defTabSz="1219170"/>
            <a:endParaRPr lang="fr-FR" sz="2400" noProof="1">
              <a:solidFill>
                <a:prstClr val="black"/>
              </a:solidFill>
              <a:latin typeface="Calibri" panose="020F0502020204030204"/>
            </a:endParaRPr>
          </a:p>
        </p:txBody>
      </p:sp>
      <p:sp>
        <p:nvSpPr>
          <p:cNvPr id="9" name="Shape 7"/>
          <p:cNvSpPr/>
          <p:nvPr/>
        </p:nvSpPr>
        <p:spPr>
          <a:xfrm>
            <a:off x="890016" y="3499104"/>
            <a:ext cx="682752" cy="682752"/>
          </a:xfrm>
          <a:prstGeom prst="ellipse">
            <a:avLst/>
          </a:prstGeom>
          <a:solidFill>
            <a:srgbClr val="1E2761"/>
          </a:solidFill>
          <a:ln/>
        </p:spPr>
        <p:txBody>
          <a:bodyPr/>
          <a:lstStyle/>
          <a:p>
            <a:pPr defTabSz="1219170"/>
            <a:endParaRPr lang="fr-FR" sz="2400" noProof="1">
              <a:solidFill>
                <a:prstClr val="black"/>
              </a:solidFill>
              <a:latin typeface="Calibri" panose="020F0502020204030204"/>
            </a:endParaRPr>
          </a:p>
        </p:txBody>
      </p:sp>
      <p:sp>
        <p:nvSpPr>
          <p:cNvPr id="10" name="Text 8"/>
          <p:cNvSpPr/>
          <p:nvPr/>
        </p:nvSpPr>
        <p:spPr>
          <a:xfrm>
            <a:off x="890016" y="3499104"/>
            <a:ext cx="682752" cy="682752"/>
          </a:xfrm>
          <a:prstGeom prst="rect">
            <a:avLst/>
          </a:prstGeom>
          <a:noFill/>
          <a:ln/>
        </p:spPr>
        <p:txBody>
          <a:bodyPr wrap="square" lIns="0" tIns="0" rIns="0" bIns="0" rtlCol="0" anchor="ctr"/>
          <a:lstStyle/>
          <a:p>
            <a:pPr algn="ctr" defTabSz="1219170"/>
            <a:r>
              <a:rPr lang="fr-FR" sz="2267" b="1" noProof="1">
                <a:solidFill>
                  <a:srgbClr val="FFFFFF"/>
                </a:solidFill>
                <a:latin typeface="Arial" pitchFamily="34" charset="0"/>
                <a:ea typeface="Arial" pitchFamily="34" charset="-122"/>
                <a:cs typeface="Arial" pitchFamily="34" charset="-120"/>
              </a:rPr>
              <a:t>II</a:t>
            </a:r>
            <a:endParaRPr lang="fr-FR" sz="2267" noProof="1">
              <a:solidFill>
                <a:prstClr val="black"/>
              </a:solidFill>
              <a:latin typeface="Calibri" panose="020F0502020204030204"/>
            </a:endParaRPr>
          </a:p>
        </p:txBody>
      </p:sp>
      <p:sp>
        <p:nvSpPr>
          <p:cNvPr id="11" name="Text 9"/>
          <p:cNvSpPr/>
          <p:nvPr/>
        </p:nvSpPr>
        <p:spPr>
          <a:xfrm>
            <a:off x="1767840" y="3279648"/>
            <a:ext cx="4023360" cy="1121664"/>
          </a:xfrm>
          <a:prstGeom prst="rect">
            <a:avLst/>
          </a:prstGeom>
          <a:noFill/>
          <a:ln/>
        </p:spPr>
        <p:txBody>
          <a:bodyPr wrap="square" lIns="0" tIns="0" rIns="0" bIns="0" rtlCol="0" anchor="ctr"/>
          <a:lstStyle/>
          <a:p>
            <a:pPr defTabSz="1219170"/>
            <a:r>
              <a:rPr lang="fr-FR" sz="1667" noProof="1">
                <a:solidFill>
                  <a:srgbClr val="1F2733"/>
                </a:solidFill>
                <a:latin typeface="Arial" pitchFamily="34" charset="0"/>
                <a:ea typeface="Arial" pitchFamily="34" charset="-122"/>
                <a:cs typeface="Arial" pitchFamily="34" charset="-120"/>
              </a:rPr>
              <a:t>Les interlocuteurs : élus, Gouvernement, hauts fonctionnaires</a:t>
            </a:r>
            <a:endParaRPr lang="fr-FR" sz="1667" noProof="1">
              <a:solidFill>
                <a:prstClr val="black"/>
              </a:solidFill>
              <a:latin typeface="Calibri" panose="020F0502020204030204"/>
            </a:endParaRPr>
          </a:p>
        </p:txBody>
      </p:sp>
      <p:sp>
        <p:nvSpPr>
          <p:cNvPr id="12" name="Shape 10"/>
          <p:cNvSpPr/>
          <p:nvPr/>
        </p:nvSpPr>
        <p:spPr>
          <a:xfrm>
            <a:off x="670560" y="4547616"/>
            <a:ext cx="5303520" cy="1121664"/>
          </a:xfrm>
          <a:prstGeom prst="roundRect">
            <a:avLst>
              <a:gd name="adj" fmla="val 7609"/>
            </a:avLst>
          </a:prstGeom>
          <a:solidFill>
            <a:srgbClr val="FFFFFF"/>
          </a:solidFill>
          <a:ln w="12700">
            <a:solidFill>
              <a:srgbClr val="E3E6EF"/>
            </a:solidFill>
            <a:prstDash val="solid"/>
          </a:ln>
          <a:effectLst>
            <a:outerShdw blurRad="88900" dist="38100" dir="5400000" algn="bl" rotWithShape="0">
              <a:srgbClr val="000000">
                <a:alpha val="18000"/>
              </a:srgbClr>
            </a:outerShdw>
          </a:effectLst>
        </p:spPr>
        <p:txBody>
          <a:bodyPr/>
          <a:lstStyle/>
          <a:p>
            <a:pPr defTabSz="1219170"/>
            <a:endParaRPr lang="fr-FR" sz="2400" noProof="1">
              <a:solidFill>
                <a:prstClr val="black"/>
              </a:solidFill>
              <a:latin typeface="Calibri" panose="020F0502020204030204"/>
            </a:endParaRPr>
          </a:p>
        </p:txBody>
      </p:sp>
      <p:sp>
        <p:nvSpPr>
          <p:cNvPr id="13" name="Shape 11"/>
          <p:cNvSpPr/>
          <p:nvPr/>
        </p:nvSpPr>
        <p:spPr>
          <a:xfrm>
            <a:off x="890016" y="4767072"/>
            <a:ext cx="682752" cy="682752"/>
          </a:xfrm>
          <a:prstGeom prst="ellipse">
            <a:avLst/>
          </a:prstGeom>
          <a:solidFill>
            <a:srgbClr val="1E2761"/>
          </a:solidFill>
          <a:ln/>
        </p:spPr>
        <p:txBody>
          <a:bodyPr/>
          <a:lstStyle/>
          <a:p>
            <a:pPr defTabSz="1219170"/>
            <a:endParaRPr lang="fr-FR" sz="2400" noProof="1">
              <a:solidFill>
                <a:prstClr val="black"/>
              </a:solidFill>
              <a:latin typeface="Calibri" panose="020F0502020204030204"/>
            </a:endParaRPr>
          </a:p>
        </p:txBody>
      </p:sp>
      <p:sp>
        <p:nvSpPr>
          <p:cNvPr id="14" name="Text 12"/>
          <p:cNvSpPr/>
          <p:nvPr/>
        </p:nvSpPr>
        <p:spPr>
          <a:xfrm>
            <a:off x="890016" y="4767072"/>
            <a:ext cx="682752" cy="682752"/>
          </a:xfrm>
          <a:prstGeom prst="rect">
            <a:avLst/>
          </a:prstGeom>
          <a:noFill/>
          <a:ln/>
        </p:spPr>
        <p:txBody>
          <a:bodyPr wrap="square" lIns="0" tIns="0" rIns="0" bIns="0" rtlCol="0" anchor="ctr"/>
          <a:lstStyle/>
          <a:p>
            <a:pPr algn="ctr" defTabSz="1219170"/>
            <a:r>
              <a:rPr lang="fr-FR" sz="2267" b="1" noProof="1">
                <a:solidFill>
                  <a:srgbClr val="FFFFFF"/>
                </a:solidFill>
                <a:latin typeface="Arial" pitchFamily="34" charset="0"/>
                <a:ea typeface="Arial" pitchFamily="34" charset="-122"/>
                <a:cs typeface="Arial" pitchFamily="34" charset="-120"/>
              </a:rPr>
              <a:t>III</a:t>
            </a:r>
            <a:endParaRPr lang="fr-FR" sz="2267" noProof="1">
              <a:solidFill>
                <a:prstClr val="black"/>
              </a:solidFill>
              <a:latin typeface="Calibri" panose="020F0502020204030204"/>
            </a:endParaRPr>
          </a:p>
        </p:txBody>
      </p:sp>
      <p:sp>
        <p:nvSpPr>
          <p:cNvPr id="15" name="Text 13"/>
          <p:cNvSpPr/>
          <p:nvPr/>
        </p:nvSpPr>
        <p:spPr>
          <a:xfrm>
            <a:off x="1767840" y="4547616"/>
            <a:ext cx="4023360" cy="1121664"/>
          </a:xfrm>
          <a:prstGeom prst="rect">
            <a:avLst/>
          </a:prstGeom>
          <a:noFill/>
          <a:ln/>
        </p:spPr>
        <p:txBody>
          <a:bodyPr wrap="square" lIns="0" tIns="0" rIns="0" bIns="0" rtlCol="0" anchor="ctr"/>
          <a:lstStyle/>
          <a:p>
            <a:pPr defTabSz="1219170"/>
            <a:r>
              <a:rPr lang="fr-FR" sz="1667" noProof="1">
                <a:solidFill>
                  <a:srgbClr val="1F2733"/>
                </a:solidFill>
                <a:latin typeface="Arial" pitchFamily="34" charset="0"/>
                <a:ea typeface="Arial" pitchFamily="34" charset="-122"/>
                <a:cs typeface="Arial" pitchFamily="34" charset="-120"/>
              </a:rPr>
              <a:t>Les acteurs : lobbyistes d'entreprise, cabinets, avocats</a:t>
            </a:r>
            <a:endParaRPr lang="fr-FR" sz="1667" noProof="1">
              <a:solidFill>
                <a:prstClr val="black"/>
              </a:solidFill>
              <a:latin typeface="Calibri" panose="020F0502020204030204"/>
            </a:endParaRPr>
          </a:p>
        </p:txBody>
      </p:sp>
      <p:sp>
        <p:nvSpPr>
          <p:cNvPr id="16" name="Shape 14"/>
          <p:cNvSpPr/>
          <p:nvPr/>
        </p:nvSpPr>
        <p:spPr>
          <a:xfrm>
            <a:off x="6217920" y="2011680"/>
            <a:ext cx="5303520" cy="1121664"/>
          </a:xfrm>
          <a:prstGeom prst="roundRect">
            <a:avLst>
              <a:gd name="adj" fmla="val 7609"/>
            </a:avLst>
          </a:prstGeom>
          <a:solidFill>
            <a:srgbClr val="FFFFFF"/>
          </a:solidFill>
          <a:ln w="12700">
            <a:solidFill>
              <a:srgbClr val="E3E6EF"/>
            </a:solidFill>
            <a:prstDash val="solid"/>
          </a:ln>
          <a:effectLst>
            <a:outerShdw blurRad="88900" dist="38100" dir="5400000" algn="bl" rotWithShape="0">
              <a:srgbClr val="000000">
                <a:alpha val="18000"/>
              </a:srgbClr>
            </a:outerShdw>
          </a:effectLst>
        </p:spPr>
        <p:txBody>
          <a:bodyPr/>
          <a:lstStyle/>
          <a:p>
            <a:pPr defTabSz="1219170"/>
            <a:endParaRPr lang="fr-FR" sz="2400" noProof="1">
              <a:solidFill>
                <a:prstClr val="black"/>
              </a:solidFill>
              <a:latin typeface="Calibri" panose="020F0502020204030204"/>
            </a:endParaRPr>
          </a:p>
        </p:txBody>
      </p:sp>
      <p:sp>
        <p:nvSpPr>
          <p:cNvPr id="17" name="Shape 15"/>
          <p:cNvSpPr/>
          <p:nvPr/>
        </p:nvSpPr>
        <p:spPr>
          <a:xfrm>
            <a:off x="6437376" y="2231136"/>
            <a:ext cx="682752" cy="682752"/>
          </a:xfrm>
          <a:prstGeom prst="ellipse">
            <a:avLst/>
          </a:prstGeom>
          <a:solidFill>
            <a:srgbClr val="1E2761"/>
          </a:solidFill>
          <a:ln/>
        </p:spPr>
        <p:txBody>
          <a:bodyPr/>
          <a:lstStyle/>
          <a:p>
            <a:pPr defTabSz="1219170"/>
            <a:endParaRPr lang="fr-FR" sz="2400" noProof="1">
              <a:solidFill>
                <a:prstClr val="black"/>
              </a:solidFill>
              <a:latin typeface="Calibri" panose="020F0502020204030204"/>
            </a:endParaRPr>
          </a:p>
        </p:txBody>
      </p:sp>
      <p:sp>
        <p:nvSpPr>
          <p:cNvPr id="18" name="Text 16"/>
          <p:cNvSpPr/>
          <p:nvPr/>
        </p:nvSpPr>
        <p:spPr>
          <a:xfrm>
            <a:off x="6437376" y="2231136"/>
            <a:ext cx="682752" cy="682752"/>
          </a:xfrm>
          <a:prstGeom prst="rect">
            <a:avLst/>
          </a:prstGeom>
          <a:noFill/>
          <a:ln/>
        </p:spPr>
        <p:txBody>
          <a:bodyPr wrap="square" lIns="0" tIns="0" rIns="0" bIns="0" rtlCol="0" anchor="ctr"/>
          <a:lstStyle/>
          <a:p>
            <a:pPr algn="ctr" defTabSz="1219170"/>
            <a:r>
              <a:rPr lang="fr-FR" sz="2267" b="1" noProof="1">
                <a:solidFill>
                  <a:srgbClr val="FFFFFF"/>
                </a:solidFill>
                <a:latin typeface="Arial" pitchFamily="34" charset="0"/>
                <a:ea typeface="Arial" pitchFamily="34" charset="-122"/>
                <a:cs typeface="Arial" pitchFamily="34" charset="-120"/>
              </a:rPr>
              <a:t>IV</a:t>
            </a:r>
            <a:endParaRPr lang="fr-FR" sz="2267" noProof="1">
              <a:solidFill>
                <a:prstClr val="black"/>
              </a:solidFill>
              <a:latin typeface="Calibri" panose="020F0502020204030204"/>
            </a:endParaRPr>
          </a:p>
        </p:txBody>
      </p:sp>
      <p:sp>
        <p:nvSpPr>
          <p:cNvPr id="19" name="Text 17"/>
          <p:cNvSpPr/>
          <p:nvPr/>
        </p:nvSpPr>
        <p:spPr>
          <a:xfrm>
            <a:off x="7315200" y="2011680"/>
            <a:ext cx="4023360" cy="1121664"/>
          </a:xfrm>
          <a:prstGeom prst="rect">
            <a:avLst/>
          </a:prstGeom>
          <a:noFill/>
          <a:ln/>
        </p:spPr>
        <p:txBody>
          <a:bodyPr wrap="square" lIns="0" tIns="0" rIns="0" bIns="0" rtlCol="0" anchor="ctr"/>
          <a:lstStyle/>
          <a:p>
            <a:pPr defTabSz="1219170"/>
            <a:r>
              <a:rPr lang="fr-FR" sz="1667" noProof="1">
                <a:solidFill>
                  <a:srgbClr val="1F2733"/>
                </a:solidFill>
                <a:latin typeface="Arial" pitchFamily="34" charset="0"/>
                <a:ea typeface="Arial" pitchFamily="34" charset="-122"/>
                <a:cs typeface="Arial" pitchFamily="34" charset="-120"/>
              </a:rPr>
              <a:t>La réglementation : Sapin 2 et ses prolongements</a:t>
            </a:r>
            <a:endParaRPr lang="fr-FR" sz="1667" noProof="1">
              <a:solidFill>
                <a:prstClr val="black"/>
              </a:solidFill>
              <a:latin typeface="Calibri" panose="020F0502020204030204"/>
            </a:endParaRPr>
          </a:p>
        </p:txBody>
      </p:sp>
      <p:sp>
        <p:nvSpPr>
          <p:cNvPr id="20" name="Shape 18"/>
          <p:cNvSpPr/>
          <p:nvPr/>
        </p:nvSpPr>
        <p:spPr>
          <a:xfrm>
            <a:off x="6217920" y="3279648"/>
            <a:ext cx="5303520" cy="1121664"/>
          </a:xfrm>
          <a:prstGeom prst="roundRect">
            <a:avLst>
              <a:gd name="adj" fmla="val 7609"/>
            </a:avLst>
          </a:prstGeom>
          <a:solidFill>
            <a:srgbClr val="FFFFFF"/>
          </a:solidFill>
          <a:ln w="12700">
            <a:solidFill>
              <a:srgbClr val="E3E6EF"/>
            </a:solidFill>
            <a:prstDash val="solid"/>
          </a:ln>
          <a:effectLst>
            <a:outerShdw blurRad="88900" dist="38100" dir="5400000" algn="bl" rotWithShape="0">
              <a:srgbClr val="000000">
                <a:alpha val="18000"/>
              </a:srgbClr>
            </a:outerShdw>
          </a:effectLst>
        </p:spPr>
        <p:txBody>
          <a:bodyPr/>
          <a:lstStyle/>
          <a:p>
            <a:pPr defTabSz="1219170"/>
            <a:endParaRPr lang="fr-FR" sz="2400" noProof="1">
              <a:solidFill>
                <a:prstClr val="black"/>
              </a:solidFill>
              <a:latin typeface="Calibri" panose="020F0502020204030204"/>
            </a:endParaRPr>
          </a:p>
        </p:txBody>
      </p:sp>
      <p:sp>
        <p:nvSpPr>
          <p:cNvPr id="21" name="Shape 19"/>
          <p:cNvSpPr/>
          <p:nvPr/>
        </p:nvSpPr>
        <p:spPr>
          <a:xfrm>
            <a:off x="6437376" y="3499104"/>
            <a:ext cx="682752" cy="682752"/>
          </a:xfrm>
          <a:prstGeom prst="ellipse">
            <a:avLst/>
          </a:prstGeom>
          <a:solidFill>
            <a:srgbClr val="1E2761"/>
          </a:solidFill>
          <a:ln/>
        </p:spPr>
        <p:txBody>
          <a:bodyPr/>
          <a:lstStyle/>
          <a:p>
            <a:pPr defTabSz="1219170"/>
            <a:endParaRPr lang="fr-FR" sz="2400" noProof="1">
              <a:solidFill>
                <a:prstClr val="black"/>
              </a:solidFill>
              <a:latin typeface="Calibri" panose="020F0502020204030204"/>
            </a:endParaRPr>
          </a:p>
        </p:txBody>
      </p:sp>
      <p:sp>
        <p:nvSpPr>
          <p:cNvPr id="22" name="Text 20"/>
          <p:cNvSpPr/>
          <p:nvPr/>
        </p:nvSpPr>
        <p:spPr>
          <a:xfrm>
            <a:off x="6437376" y="3499104"/>
            <a:ext cx="682752" cy="682752"/>
          </a:xfrm>
          <a:prstGeom prst="rect">
            <a:avLst/>
          </a:prstGeom>
          <a:noFill/>
          <a:ln/>
        </p:spPr>
        <p:txBody>
          <a:bodyPr wrap="square" lIns="0" tIns="0" rIns="0" bIns="0" rtlCol="0" anchor="ctr"/>
          <a:lstStyle/>
          <a:p>
            <a:pPr algn="ctr" defTabSz="1219170"/>
            <a:r>
              <a:rPr lang="fr-FR" sz="2267" b="1" noProof="1">
                <a:solidFill>
                  <a:srgbClr val="FFFFFF"/>
                </a:solidFill>
                <a:latin typeface="Arial" pitchFamily="34" charset="0"/>
                <a:ea typeface="Arial" pitchFamily="34" charset="-122"/>
                <a:cs typeface="Arial" pitchFamily="34" charset="-120"/>
              </a:rPr>
              <a:t>V</a:t>
            </a:r>
            <a:endParaRPr lang="fr-FR" sz="2267" noProof="1">
              <a:solidFill>
                <a:prstClr val="black"/>
              </a:solidFill>
              <a:latin typeface="Calibri" panose="020F0502020204030204"/>
            </a:endParaRPr>
          </a:p>
        </p:txBody>
      </p:sp>
      <p:sp>
        <p:nvSpPr>
          <p:cNvPr id="23" name="Text 21"/>
          <p:cNvSpPr/>
          <p:nvPr/>
        </p:nvSpPr>
        <p:spPr>
          <a:xfrm>
            <a:off x="7315200" y="3279648"/>
            <a:ext cx="4023360" cy="1121664"/>
          </a:xfrm>
          <a:prstGeom prst="rect">
            <a:avLst/>
          </a:prstGeom>
          <a:noFill/>
          <a:ln/>
        </p:spPr>
        <p:txBody>
          <a:bodyPr wrap="square" lIns="0" tIns="0" rIns="0" bIns="0" rtlCol="0" anchor="ctr"/>
          <a:lstStyle/>
          <a:p>
            <a:pPr defTabSz="1219170"/>
            <a:r>
              <a:rPr lang="fr-FR" sz="1667" noProof="1">
                <a:solidFill>
                  <a:srgbClr val="1F2733"/>
                </a:solidFill>
                <a:latin typeface="Arial" pitchFamily="34" charset="0"/>
                <a:ea typeface="Arial" pitchFamily="34" charset="-122"/>
                <a:cs typeface="Arial" pitchFamily="34" charset="-120"/>
              </a:rPr>
              <a:t>Lobbying et société civile</a:t>
            </a:r>
            <a:endParaRPr lang="fr-FR" sz="1667" noProof="1">
              <a:solidFill>
                <a:prstClr val="black"/>
              </a:solidFill>
              <a:latin typeface="Calibri" panose="020F0502020204030204"/>
            </a:endParaRPr>
          </a:p>
        </p:txBody>
      </p:sp>
      <p:sp>
        <p:nvSpPr>
          <p:cNvPr id="24" name="Shape 22"/>
          <p:cNvSpPr/>
          <p:nvPr/>
        </p:nvSpPr>
        <p:spPr>
          <a:xfrm>
            <a:off x="6217920" y="4547616"/>
            <a:ext cx="5303520" cy="1121664"/>
          </a:xfrm>
          <a:prstGeom prst="roundRect">
            <a:avLst>
              <a:gd name="adj" fmla="val 7609"/>
            </a:avLst>
          </a:prstGeom>
          <a:solidFill>
            <a:srgbClr val="FFFFFF"/>
          </a:solidFill>
          <a:ln w="12700">
            <a:solidFill>
              <a:srgbClr val="E3E6EF"/>
            </a:solidFill>
            <a:prstDash val="solid"/>
          </a:ln>
          <a:effectLst>
            <a:outerShdw blurRad="88900" dist="38100" dir="5400000" algn="bl" rotWithShape="0">
              <a:srgbClr val="000000">
                <a:alpha val="18000"/>
              </a:srgbClr>
            </a:outerShdw>
          </a:effectLst>
        </p:spPr>
        <p:txBody>
          <a:bodyPr/>
          <a:lstStyle/>
          <a:p>
            <a:pPr defTabSz="1219170"/>
            <a:endParaRPr lang="fr-FR" sz="2400" noProof="1">
              <a:solidFill>
                <a:prstClr val="black"/>
              </a:solidFill>
              <a:latin typeface="Calibri" panose="020F0502020204030204"/>
            </a:endParaRPr>
          </a:p>
        </p:txBody>
      </p:sp>
      <p:sp>
        <p:nvSpPr>
          <p:cNvPr id="25" name="Shape 23"/>
          <p:cNvSpPr/>
          <p:nvPr/>
        </p:nvSpPr>
        <p:spPr>
          <a:xfrm>
            <a:off x="6437376" y="4767072"/>
            <a:ext cx="682752" cy="682752"/>
          </a:xfrm>
          <a:prstGeom prst="ellipse">
            <a:avLst/>
          </a:prstGeom>
          <a:solidFill>
            <a:srgbClr val="1E2761"/>
          </a:solidFill>
          <a:ln/>
        </p:spPr>
        <p:txBody>
          <a:bodyPr/>
          <a:lstStyle/>
          <a:p>
            <a:pPr defTabSz="1219170"/>
            <a:endParaRPr lang="fr-FR" sz="2400" noProof="1">
              <a:solidFill>
                <a:prstClr val="black"/>
              </a:solidFill>
              <a:latin typeface="Calibri" panose="020F0502020204030204"/>
            </a:endParaRPr>
          </a:p>
        </p:txBody>
      </p:sp>
      <p:sp>
        <p:nvSpPr>
          <p:cNvPr id="26" name="Text 24"/>
          <p:cNvSpPr/>
          <p:nvPr/>
        </p:nvSpPr>
        <p:spPr>
          <a:xfrm>
            <a:off x="6437376" y="4767072"/>
            <a:ext cx="682752" cy="682752"/>
          </a:xfrm>
          <a:prstGeom prst="rect">
            <a:avLst/>
          </a:prstGeom>
          <a:noFill/>
          <a:ln/>
        </p:spPr>
        <p:txBody>
          <a:bodyPr wrap="square" lIns="0" tIns="0" rIns="0" bIns="0" rtlCol="0" anchor="ctr"/>
          <a:lstStyle/>
          <a:p>
            <a:pPr algn="ctr" defTabSz="1219170"/>
            <a:r>
              <a:rPr lang="fr-FR" sz="2267" b="1" noProof="1">
                <a:solidFill>
                  <a:srgbClr val="FFFFFF"/>
                </a:solidFill>
                <a:latin typeface="Arial" pitchFamily="34" charset="0"/>
                <a:ea typeface="Arial" pitchFamily="34" charset="-122"/>
                <a:cs typeface="Arial" pitchFamily="34" charset="-120"/>
              </a:rPr>
              <a:t>VI</a:t>
            </a:r>
            <a:endParaRPr lang="fr-FR" sz="2267" noProof="1">
              <a:solidFill>
                <a:prstClr val="black"/>
              </a:solidFill>
              <a:latin typeface="Calibri" panose="020F0502020204030204"/>
            </a:endParaRPr>
          </a:p>
        </p:txBody>
      </p:sp>
      <p:sp>
        <p:nvSpPr>
          <p:cNvPr id="27" name="Text 25"/>
          <p:cNvSpPr/>
          <p:nvPr/>
        </p:nvSpPr>
        <p:spPr>
          <a:xfrm>
            <a:off x="7315200" y="4547616"/>
            <a:ext cx="4023360" cy="1121664"/>
          </a:xfrm>
          <a:prstGeom prst="rect">
            <a:avLst/>
          </a:prstGeom>
          <a:noFill/>
          <a:ln/>
        </p:spPr>
        <p:txBody>
          <a:bodyPr wrap="square" lIns="0" tIns="0" rIns="0" bIns="0" rtlCol="0" anchor="ctr"/>
          <a:lstStyle/>
          <a:p>
            <a:pPr defTabSz="1219170"/>
            <a:r>
              <a:rPr lang="fr-FR" sz="1667" noProof="1">
                <a:solidFill>
                  <a:srgbClr val="1F2733"/>
                </a:solidFill>
                <a:latin typeface="Arial" pitchFamily="34" charset="0"/>
                <a:ea typeface="Arial" pitchFamily="34" charset="-122"/>
                <a:cs typeface="Arial" pitchFamily="34" charset="-120"/>
              </a:rPr>
              <a:t>Lobbying et intérêt général — puis questions</a:t>
            </a:r>
            <a:endParaRPr lang="fr-FR" sz="1667" noProof="1">
              <a:solidFill>
                <a:prstClr val="black"/>
              </a:solidFill>
              <a:latin typeface="Calibri" panose="020F0502020204030204"/>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670560" y="365760"/>
            <a:ext cx="10972800" cy="365760"/>
          </a:xfrm>
          <a:prstGeom prst="rect">
            <a:avLst/>
          </a:prstGeom>
          <a:noFill/>
          <a:ln/>
        </p:spPr>
        <p:txBody>
          <a:bodyPr wrap="square" lIns="0" tIns="0" rIns="0" bIns="0" rtlCol="0" anchor="ctr"/>
          <a:lstStyle/>
          <a:p>
            <a:pPr defTabSz="1219170"/>
            <a:r>
              <a:rPr lang="fr-FR" sz="1467" b="1" kern="0" spc="267" noProof="1">
                <a:solidFill>
                  <a:srgbClr val="B08D2E"/>
                </a:solidFill>
                <a:latin typeface="Arial" pitchFamily="34" charset="0"/>
                <a:ea typeface="Arial" pitchFamily="34" charset="-122"/>
                <a:cs typeface="Arial" pitchFamily="34" charset="-120"/>
              </a:rPr>
              <a:t>INTRODUCTION</a:t>
            </a:r>
            <a:endParaRPr lang="fr-FR" sz="1467" noProof="1">
              <a:solidFill>
                <a:prstClr val="black"/>
              </a:solidFill>
              <a:latin typeface="Calibri" panose="020F0502020204030204"/>
            </a:endParaRPr>
          </a:p>
        </p:txBody>
      </p:sp>
      <p:sp>
        <p:nvSpPr>
          <p:cNvPr id="3" name="Text 1"/>
          <p:cNvSpPr/>
          <p:nvPr/>
        </p:nvSpPr>
        <p:spPr>
          <a:xfrm>
            <a:off x="670560" y="707136"/>
            <a:ext cx="11216640" cy="1097280"/>
          </a:xfrm>
          <a:prstGeom prst="rect">
            <a:avLst/>
          </a:prstGeom>
          <a:noFill/>
          <a:ln/>
        </p:spPr>
        <p:txBody>
          <a:bodyPr wrap="square" lIns="0" tIns="0" rIns="0" bIns="0" rtlCol="0" anchor="t"/>
          <a:lstStyle/>
          <a:p>
            <a:pPr defTabSz="1219170"/>
            <a:r>
              <a:rPr lang="fr-FR" sz="3333" b="1" noProof="1">
                <a:solidFill>
                  <a:srgbClr val="FFFFFF"/>
                </a:solidFill>
                <a:latin typeface="Arial" pitchFamily="34" charset="0"/>
                <a:ea typeface="Arial" pitchFamily="34" charset="-122"/>
                <a:cs typeface="Arial" pitchFamily="34" charset="-120"/>
              </a:rPr>
              <a:t>De quoi parle-t-on ?</a:t>
            </a:r>
            <a:endParaRPr lang="fr-FR" sz="3333" noProof="1">
              <a:solidFill>
                <a:prstClr val="black"/>
              </a:solidFill>
              <a:latin typeface="Calibri" panose="020F0502020204030204"/>
            </a:endParaRPr>
          </a:p>
        </p:txBody>
      </p:sp>
      <p:sp>
        <p:nvSpPr>
          <p:cNvPr id="4" name="Text 2"/>
          <p:cNvSpPr/>
          <p:nvPr/>
        </p:nvSpPr>
        <p:spPr>
          <a:xfrm>
            <a:off x="11399520" y="6315456"/>
            <a:ext cx="487680" cy="365760"/>
          </a:xfrm>
          <a:prstGeom prst="rect">
            <a:avLst/>
          </a:prstGeom>
          <a:noFill/>
          <a:ln/>
        </p:spPr>
        <p:txBody>
          <a:bodyPr wrap="square" lIns="0" tIns="0" rIns="0" bIns="0" rtlCol="0" anchor="ctr"/>
          <a:lstStyle/>
          <a:p>
            <a:pPr algn="r" defTabSz="1219170"/>
            <a:r>
              <a:rPr lang="fr-FR" sz="1333" noProof="1">
                <a:solidFill>
                  <a:srgbClr val="CADCFC"/>
                </a:solidFill>
                <a:latin typeface="Arial" pitchFamily="34" charset="0"/>
                <a:ea typeface="Arial" pitchFamily="34" charset="-122"/>
                <a:cs typeface="Arial" pitchFamily="34" charset="-120"/>
              </a:rPr>
              <a:t>3</a:t>
            </a:r>
            <a:endParaRPr lang="fr-FR" sz="1333" noProof="1">
              <a:solidFill>
                <a:prstClr val="black"/>
              </a:solidFill>
              <a:latin typeface="Calibri" panose="020F0502020204030204"/>
            </a:endParaRPr>
          </a:p>
        </p:txBody>
      </p:sp>
      <p:sp>
        <p:nvSpPr>
          <p:cNvPr id="5" name="Shape 3"/>
          <p:cNvSpPr/>
          <p:nvPr/>
        </p:nvSpPr>
        <p:spPr>
          <a:xfrm>
            <a:off x="670560" y="1975104"/>
            <a:ext cx="7010400" cy="4267200"/>
          </a:xfrm>
          <a:prstGeom prst="roundRect">
            <a:avLst>
              <a:gd name="adj" fmla="val 2000"/>
            </a:avLst>
          </a:prstGeom>
          <a:solidFill>
            <a:srgbClr val="FFFFFF"/>
          </a:solidFill>
          <a:ln w="12700">
            <a:solidFill>
              <a:srgbClr val="E3E6EF"/>
            </a:solidFill>
            <a:prstDash val="solid"/>
          </a:ln>
          <a:effectLst>
            <a:outerShdw blurRad="88900" dist="38100" dir="5400000" algn="bl" rotWithShape="0">
              <a:srgbClr val="000000">
                <a:alpha val="18000"/>
              </a:srgbClr>
            </a:outerShdw>
          </a:effectLst>
        </p:spPr>
        <p:txBody>
          <a:bodyPr/>
          <a:lstStyle/>
          <a:p>
            <a:pPr defTabSz="1219170"/>
            <a:endParaRPr lang="fr-FR" sz="2400" noProof="1">
              <a:solidFill>
                <a:prstClr val="black"/>
              </a:solidFill>
              <a:latin typeface="Calibri" panose="020F0502020204030204"/>
            </a:endParaRPr>
          </a:p>
        </p:txBody>
      </p:sp>
      <p:sp>
        <p:nvSpPr>
          <p:cNvPr id="6" name="Text 4"/>
          <p:cNvSpPr/>
          <p:nvPr/>
        </p:nvSpPr>
        <p:spPr>
          <a:xfrm>
            <a:off x="975360" y="2170176"/>
            <a:ext cx="6461760" cy="426720"/>
          </a:xfrm>
          <a:prstGeom prst="rect">
            <a:avLst/>
          </a:prstGeom>
          <a:noFill/>
          <a:ln/>
        </p:spPr>
        <p:txBody>
          <a:bodyPr wrap="square" lIns="0" tIns="0" rIns="0" bIns="0" rtlCol="0" anchor="ctr"/>
          <a:lstStyle/>
          <a:p>
            <a:pPr defTabSz="1219170"/>
            <a:r>
              <a:rPr lang="fr-FR" sz="2000" b="1" noProof="1">
                <a:solidFill>
                  <a:srgbClr val="1E2761"/>
                </a:solidFill>
                <a:latin typeface="Arial" pitchFamily="34" charset="0"/>
                <a:ea typeface="Arial" pitchFamily="34" charset="-122"/>
                <a:cs typeface="Arial" pitchFamily="34" charset="-120"/>
              </a:rPr>
              <a:t>La définition légale</a:t>
            </a:r>
            <a:endParaRPr lang="fr-FR" sz="2000" noProof="1">
              <a:solidFill>
                <a:prstClr val="black"/>
              </a:solidFill>
              <a:latin typeface="Calibri" panose="020F0502020204030204"/>
            </a:endParaRPr>
          </a:p>
        </p:txBody>
      </p:sp>
      <p:sp>
        <p:nvSpPr>
          <p:cNvPr id="7" name="Text 5"/>
          <p:cNvSpPr/>
          <p:nvPr/>
        </p:nvSpPr>
        <p:spPr>
          <a:xfrm>
            <a:off x="975360" y="2657856"/>
            <a:ext cx="6461760" cy="2072640"/>
          </a:xfrm>
          <a:prstGeom prst="rect">
            <a:avLst/>
          </a:prstGeom>
          <a:noFill/>
          <a:ln/>
        </p:spPr>
        <p:txBody>
          <a:bodyPr wrap="square" lIns="0" tIns="0" rIns="0" bIns="0" rtlCol="0" anchor="t"/>
          <a:lstStyle/>
          <a:p>
            <a:pPr defTabSz="1219170">
              <a:lnSpc>
                <a:spcPct val="105000"/>
              </a:lnSpc>
            </a:pPr>
            <a:r>
              <a:rPr lang="fr-FR" sz="1667" i="1" noProof="1">
                <a:solidFill>
                  <a:srgbClr val="1F2733"/>
                </a:solidFill>
                <a:latin typeface="Arial" pitchFamily="34" charset="0"/>
                <a:ea typeface="Arial" pitchFamily="34" charset="-122"/>
                <a:cs typeface="Arial" pitchFamily="34" charset="-120"/>
              </a:rPr>
              <a:t>« Sont des représentants d'intérêts les personnes morales de droit privé […] dont un dirigeant, un employé ou un membre a pour activité principale ou régulière d'influer sur la décision publique, notamment sur le contenu d'une loi ou d'un acte réglementaire. »</a:t>
            </a:r>
            <a:endParaRPr lang="fr-FR" sz="1667" noProof="1">
              <a:solidFill>
                <a:prstClr val="black"/>
              </a:solidFill>
              <a:latin typeface="Calibri" panose="020F0502020204030204"/>
            </a:endParaRPr>
          </a:p>
        </p:txBody>
      </p:sp>
      <p:sp>
        <p:nvSpPr>
          <p:cNvPr id="8" name="Text 6"/>
          <p:cNvSpPr/>
          <p:nvPr/>
        </p:nvSpPr>
        <p:spPr>
          <a:xfrm>
            <a:off x="975360" y="4779264"/>
            <a:ext cx="6461760" cy="365760"/>
          </a:xfrm>
          <a:prstGeom prst="rect">
            <a:avLst/>
          </a:prstGeom>
          <a:noFill/>
          <a:ln/>
        </p:spPr>
        <p:txBody>
          <a:bodyPr wrap="square" lIns="0" tIns="0" rIns="0" bIns="0" rtlCol="0" anchor="ctr"/>
          <a:lstStyle/>
          <a:p>
            <a:pPr defTabSz="1219170"/>
            <a:r>
              <a:rPr lang="fr-FR" sz="1400" b="1" noProof="1">
                <a:solidFill>
                  <a:srgbClr val="B08D2E"/>
                </a:solidFill>
                <a:latin typeface="Arial" pitchFamily="34" charset="0"/>
                <a:ea typeface="Arial" pitchFamily="34" charset="-122"/>
                <a:cs typeface="Arial" pitchFamily="34" charset="-120"/>
              </a:rPr>
              <a:t>Art. 18-2, loi n° 2013-907 du 11 oct. 2013, créé par la loi « Sapin 2 »</a:t>
            </a:r>
            <a:endParaRPr lang="fr-FR" sz="1400" noProof="1">
              <a:solidFill>
                <a:prstClr val="black"/>
              </a:solidFill>
              <a:latin typeface="Calibri" panose="020F0502020204030204"/>
            </a:endParaRPr>
          </a:p>
        </p:txBody>
      </p:sp>
      <p:sp>
        <p:nvSpPr>
          <p:cNvPr id="9" name="Shape 7"/>
          <p:cNvSpPr/>
          <p:nvPr/>
        </p:nvSpPr>
        <p:spPr>
          <a:xfrm>
            <a:off x="975360" y="5266944"/>
            <a:ext cx="6400800" cy="0"/>
          </a:xfrm>
          <a:prstGeom prst="line">
            <a:avLst/>
          </a:prstGeom>
          <a:noFill/>
          <a:ln w="12700">
            <a:solidFill>
              <a:srgbClr val="E3E6EF"/>
            </a:solidFill>
            <a:prstDash val="solid"/>
          </a:ln>
        </p:spPr>
        <p:txBody>
          <a:bodyPr/>
          <a:lstStyle/>
          <a:p>
            <a:pPr defTabSz="1219170"/>
            <a:endParaRPr lang="fr-FR" sz="2400" noProof="1">
              <a:solidFill>
                <a:prstClr val="black"/>
              </a:solidFill>
              <a:latin typeface="Calibri" panose="020F0502020204030204"/>
            </a:endParaRPr>
          </a:p>
        </p:txBody>
      </p:sp>
      <p:sp>
        <p:nvSpPr>
          <p:cNvPr id="10" name="Text 8"/>
          <p:cNvSpPr/>
          <p:nvPr/>
        </p:nvSpPr>
        <p:spPr>
          <a:xfrm>
            <a:off x="975360" y="5388864"/>
            <a:ext cx="6461760" cy="731520"/>
          </a:xfrm>
          <a:prstGeom prst="rect">
            <a:avLst/>
          </a:prstGeom>
          <a:noFill/>
          <a:ln/>
        </p:spPr>
        <p:txBody>
          <a:bodyPr wrap="square" lIns="0" tIns="0" rIns="0" bIns="0" rtlCol="0" anchor="t"/>
          <a:lstStyle/>
          <a:p>
            <a:pPr defTabSz="1219170"/>
            <a:r>
              <a:rPr lang="fr-FR" sz="1533" noProof="1">
                <a:solidFill>
                  <a:srgbClr val="5A6472"/>
                </a:solidFill>
                <a:latin typeface="Arial" pitchFamily="34" charset="0"/>
                <a:ea typeface="Arial" pitchFamily="34" charset="-122"/>
                <a:cs typeface="Arial" pitchFamily="34" charset="-120"/>
              </a:rPr>
              <a:t>Lobbying / affaires publiques : entrer en communication, à son initiative, avec un responsable public pour influer sur une décision publique.</a:t>
            </a:r>
            <a:endParaRPr lang="fr-FR" sz="1533" noProof="1">
              <a:solidFill>
                <a:prstClr val="black"/>
              </a:solidFill>
              <a:latin typeface="Calibri" panose="020F0502020204030204"/>
            </a:endParaRPr>
          </a:p>
        </p:txBody>
      </p:sp>
      <p:sp>
        <p:nvSpPr>
          <p:cNvPr id="11" name="Shape 9"/>
          <p:cNvSpPr/>
          <p:nvPr/>
        </p:nvSpPr>
        <p:spPr>
          <a:xfrm>
            <a:off x="7985760" y="1975104"/>
            <a:ext cx="3535680" cy="1292352"/>
          </a:xfrm>
          <a:prstGeom prst="roundRect">
            <a:avLst>
              <a:gd name="adj" fmla="val 6604"/>
            </a:avLst>
          </a:prstGeom>
          <a:solidFill>
            <a:srgbClr val="FFFFFF"/>
          </a:solidFill>
          <a:ln w="12700">
            <a:solidFill>
              <a:srgbClr val="E3E6EF"/>
            </a:solidFill>
            <a:prstDash val="solid"/>
          </a:ln>
          <a:effectLst>
            <a:outerShdw blurRad="88900" dist="38100" dir="5400000" algn="bl" rotWithShape="0">
              <a:srgbClr val="000000">
                <a:alpha val="18000"/>
              </a:srgbClr>
            </a:outerShdw>
          </a:effectLst>
        </p:spPr>
        <p:txBody>
          <a:bodyPr/>
          <a:lstStyle/>
          <a:p>
            <a:pPr defTabSz="1219170"/>
            <a:endParaRPr lang="fr-FR" sz="2400" noProof="1">
              <a:solidFill>
                <a:prstClr val="black"/>
              </a:solidFill>
              <a:latin typeface="Calibri" panose="020F0502020204030204"/>
            </a:endParaRPr>
          </a:p>
        </p:txBody>
      </p:sp>
      <p:sp>
        <p:nvSpPr>
          <p:cNvPr id="12" name="Text 10"/>
          <p:cNvSpPr/>
          <p:nvPr/>
        </p:nvSpPr>
        <p:spPr>
          <a:xfrm>
            <a:off x="8229600" y="2072640"/>
            <a:ext cx="3048000" cy="548640"/>
          </a:xfrm>
          <a:prstGeom prst="rect">
            <a:avLst/>
          </a:prstGeom>
          <a:noFill/>
          <a:ln/>
        </p:spPr>
        <p:txBody>
          <a:bodyPr wrap="square" lIns="0" tIns="0" rIns="0" bIns="0" rtlCol="0" anchor="ctr"/>
          <a:lstStyle/>
          <a:p>
            <a:pPr defTabSz="1219170"/>
            <a:r>
              <a:rPr lang="fr-FR" sz="3467" b="1" noProof="1">
                <a:solidFill>
                  <a:srgbClr val="1E2761"/>
                </a:solidFill>
                <a:latin typeface="Arial" pitchFamily="34" charset="0"/>
                <a:ea typeface="Arial" pitchFamily="34" charset="-122"/>
                <a:cs typeface="Arial" pitchFamily="34" charset="-120"/>
              </a:rPr>
              <a:t>3 500+</a:t>
            </a:r>
            <a:endParaRPr lang="fr-FR" sz="3467" noProof="1">
              <a:solidFill>
                <a:prstClr val="black"/>
              </a:solidFill>
              <a:latin typeface="Calibri" panose="020F0502020204030204"/>
            </a:endParaRPr>
          </a:p>
        </p:txBody>
      </p:sp>
      <p:sp>
        <p:nvSpPr>
          <p:cNvPr id="13" name="Text 11"/>
          <p:cNvSpPr/>
          <p:nvPr/>
        </p:nvSpPr>
        <p:spPr>
          <a:xfrm>
            <a:off x="8229600" y="2584704"/>
            <a:ext cx="3048000" cy="609600"/>
          </a:xfrm>
          <a:prstGeom prst="rect">
            <a:avLst/>
          </a:prstGeom>
          <a:noFill/>
          <a:ln/>
        </p:spPr>
        <p:txBody>
          <a:bodyPr wrap="square" lIns="0" tIns="0" rIns="0" bIns="0" rtlCol="0" anchor="t"/>
          <a:lstStyle/>
          <a:p>
            <a:pPr defTabSz="1219170"/>
            <a:r>
              <a:rPr lang="fr-FR" sz="1400" noProof="1">
                <a:solidFill>
                  <a:srgbClr val="5A6472"/>
                </a:solidFill>
                <a:latin typeface="Arial" pitchFamily="34" charset="0"/>
                <a:ea typeface="Arial" pitchFamily="34" charset="-122"/>
                <a:cs typeface="Arial" pitchFamily="34" charset="-120"/>
              </a:rPr>
              <a:t>représentants d'intérêts inscrits au répertoire HATVP (juill. 2025)</a:t>
            </a:r>
            <a:endParaRPr lang="fr-FR" sz="1400" noProof="1">
              <a:solidFill>
                <a:prstClr val="black"/>
              </a:solidFill>
              <a:latin typeface="Calibri" panose="020F0502020204030204"/>
            </a:endParaRPr>
          </a:p>
        </p:txBody>
      </p:sp>
      <p:sp>
        <p:nvSpPr>
          <p:cNvPr id="14" name="Shape 12"/>
          <p:cNvSpPr/>
          <p:nvPr/>
        </p:nvSpPr>
        <p:spPr>
          <a:xfrm>
            <a:off x="7985760" y="3462528"/>
            <a:ext cx="3535680" cy="1292352"/>
          </a:xfrm>
          <a:prstGeom prst="roundRect">
            <a:avLst>
              <a:gd name="adj" fmla="val 6604"/>
            </a:avLst>
          </a:prstGeom>
          <a:solidFill>
            <a:srgbClr val="FFFFFF"/>
          </a:solidFill>
          <a:ln w="12700">
            <a:solidFill>
              <a:srgbClr val="E3E6EF"/>
            </a:solidFill>
            <a:prstDash val="solid"/>
          </a:ln>
          <a:effectLst>
            <a:outerShdw blurRad="88900" dist="38100" dir="5400000" algn="bl" rotWithShape="0">
              <a:srgbClr val="000000">
                <a:alpha val="18000"/>
              </a:srgbClr>
            </a:outerShdw>
          </a:effectLst>
        </p:spPr>
        <p:txBody>
          <a:bodyPr/>
          <a:lstStyle/>
          <a:p>
            <a:pPr defTabSz="1219170"/>
            <a:endParaRPr lang="fr-FR" sz="2400" noProof="1">
              <a:solidFill>
                <a:prstClr val="black"/>
              </a:solidFill>
              <a:latin typeface="Calibri" panose="020F0502020204030204"/>
            </a:endParaRPr>
          </a:p>
        </p:txBody>
      </p:sp>
      <p:sp>
        <p:nvSpPr>
          <p:cNvPr id="15" name="Text 13"/>
          <p:cNvSpPr/>
          <p:nvPr/>
        </p:nvSpPr>
        <p:spPr>
          <a:xfrm>
            <a:off x="8229600" y="3560064"/>
            <a:ext cx="3048000" cy="548640"/>
          </a:xfrm>
          <a:prstGeom prst="rect">
            <a:avLst/>
          </a:prstGeom>
          <a:noFill/>
          <a:ln/>
        </p:spPr>
        <p:txBody>
          <a:bodyPr wrap="square" lIns="0" tIns="0" rIns="0" bIns="0" rtlCol="0" anchor="ctr"/>
          <a:lstStyle/>
          <a:p>
            <a:pPr defTabSz="1219170"/>
            <a:r>
              <a:rPr lang="fr-FR" sz="3467" b="1" noProof="1">
                <a:solidFill>
                  <a:srgbClr val="1E2761"/>
                </a:solidFill>
                <a:latin typeface="Arial" pitchFamily="34" charset="0"/>
                <a:ea typeface="Arial" pitchFamily="34" charset="-122"/>
                <a:cs typeface="Arial" pitchFamily="34" charset="-120"/>
              </a:rPr>
              <a:t>+9 %</a:t>
            </a:r>
            <a:endParaRPr lang="fr-FR" sz="3467" noProof="1">
              <a:solidFill>
                <a:prstClr val="black"/>
              </a:solidFill>
              <a:latin typeface="Calibri" panose="020F0502020204030204"/>
            </a:endParaRPr>
          </a:p>
        </p:txBody>
      </p:sp>
      <p:sp>
        <p:nvSpPr>
          <p:cNvPr id="16" name="Text 14"/>
          <p:cNvSpPr/>
          <p:nvPr/>
        </p:nvSpPr>
        <p:spPr>
          <a:xfrm>
            <a:off x="8229600" y="4072128"/>
            <a:ext cx="3048000" cy="609600"/>
          </a:xfrm>
          <a:prstGeom prst="rect">
            <a:avLst/>
          </a:prstGeom>
          <a:noFill/>
          <a:ln/>
        </p:spPr>
        <p:txBody>
          <a:bodyPr wrap="square" lIns="0" tIns="0" rIns="0" bIns="0" rtlCol="0" anchor="t"/>
          <a:lstStyle/>
          <a:p>
            <a:pPr defTabSz="1219170"/>
            <a:r>
              <a:rPr lang="fr-FR" sz="1400" noProof="1">
                <a:solidFill>
                  <a:srgbClr val="5A6472"/>
                </a:solidFill>
                <a:latin typeface="Arial" pitchFamily="34" charset="0"/>
                <a:ea typeface="Arial" pitchFamily="34" charset="-122"/>
                <a:cs typeface="Arial" pitchFamily="34" charset="-120"/>
              </a:rPr>
              <a:t>d'inscrits en un an : un champ en croissance continue</a:t>
            </a:r>
            <a:endParaRPr lang="fr-FR" sz="1400" noProof="1">
              <a:solidFill>
                <a:prstClr val="black"/>
              </a:solidFill>
              <a:latin typeface="Calibri" panose="020F0502020204030204"/>
            </a:endParaRPr>
          </a:p>
        </p:txBody>
      </p:sp>
      <p:sp>
        <p:nvSpPr>
          <p:cNvPr id="17" name="Shape 15"/>
          <p:cNvSpPr/>
          <p:nvPr/>
        </p:nvSpPr>
        <p:spPr>
          <a:xfrm>
            <a:off x="7985760" y="4949952"/>
            <a:ext cx="3535680" cy="1292352"/>
          </a:xfrm>
          <a:prstGeom prst="roundRect">
            <a:avLst>
              <a:gd name="adj" fmla="val 6604"/>
            </a:avLst>
          </a:prstGeom>
          <a:solidFill>
            <a:srgbClr val="FFFFFF"/>
          </a:solidFill>
          <a:ln w="12700">
            <a:solidFill>
              <a:srgbClr val="E3E6EF"/>
            </a:solidFill>
            <a:prstDash val="solid"/>
          </a:ln>
          <a:effectLst>
            <a:outerShdw blurRad="88900" dist="38100" dir="5400000" algn="bl" rotWithShape="0">
              <a:srgbClr val="000000">
                <a:alpha val="18000"/>
              </a:srgbClr>
            </a:outerShdw>
          </a:effectLst>
        </p:spPr>
        <p:txBody>
          <a:bodyPr/>
          <a:lstStyle/>
          <a:p>
            <a:pPr defTabSz="1219170"/>
            <a:endParaRPr lang="fr-FR" sz="2400" noProof="1">
              <a:solidFill>
                <a:prstClr val="black"/>
              </a:solidFill>
              <a:latin typeface="Calibri" panose="020F0502020204030204"/>
            </a:endParaRPr>
          </a:p>
        </p:txBody>
      </p:sp>
      <p:sp>
        <p:nvSpPr>
          <p:cNvPr id="18" name="Text 16"/>
          <p:cNvSpPr/>
          <p:nvPr/>
        </p:nvSpPr>
        <p:spPr>
          <a:xfrm>
            <a:off x="8229600" y="5047488"/>
            <a:ext cx="3048000" cy="548640"/>
          </a:xfrm>
          <a:prstGeom prst="rect">
            <a:avLst/>
          </a:prstGeom>
          <a:noFill/>
          <a:ln/>
        </p:spPr>
        <p:txBody>
          <a:bodyPr wrap="square" lIns="0" tIns="0" rIns="0" bIns="0" rtlCol="0" anchor="ctr"/>
          <a:lstStyle/>
          <a:p>
            <a:pPr defTabSz="1219170"/>
            <a:r>
              <a:rPr lang="fr-FR" sz="3467" b="1" noProof="1">
                <a:solidFill>
                  <a:srgbClr val="1E2761"/>
                </a:solidFill>
                <a:latin typeface="Arial" pitchFamily="34" charset="0"/>
                <a:ea typeface="Arial" pitchFamily="34" charset="-122"/>
                <a:cs typeface="Arial" pitchFamily="34" charset="-120"/>
              </a:rPr>
              <a:t>2017</a:t>
            </a:r>
            <a:endParaRPr lang="fr-FR" sz="3467" noProof="1">
              <a:solidFill>
                <a:prstClr val="black"/>
              </a:solidFill>
              <a:latin typeface="Calibri" panose="020F0502020204030204"/>
            </a:endParaRPr>
          </a:p>
        </p:txBody>
      </p:sp>
      <p:sp>
        <p:nvSpPr>
          <p:cNvPr id="19" name="Text 17"/>
          <p:cNvSpPr/>
          <p:nvPr/>
        </p:nvSpPr>
        <p:spPr>
          <a:xfrm>
            <a:off x="8229600" y="5559552"/>
            <a:ext cx="3048000" cy="609600"/>
          </a:xfrm>
          <a:prstGeom prst="rect">
            <a:avLst/>
          </a:prstGeom>
          <a:noFill/>
          <a:ln/>
        </p:spPr>
        <p:txBody>
          <a:bodyPr wrap="square" lIns="0" tIns="0" rIns="0" bIns="0" rtlCol="0" anchor="t"/>
          <a:lstStyle/>
          <a:p>
            <a:pPr defTabSz="1219170"/>
            <a:r>
              <a:rPr lang="fr-FR" sz="1400" noProof="1">
                <a:solidFill>
                  <a:srgbClr val="5A6472"/>
                </a:solidFill>
                <a:latin typeface="Arial" pitchFamily="34" charset="0"/>
                <a:ea typeface="Arial" pitchFamily="34" charset="-122"/>
                <a:cs typeface="Arial" pitchFamily="34" charset="-120"/>
              </a:rPr>
              <a:t>ouverture du répertoire numérique public (hatvp.fr)</a:t>
            </a:r>
            <a:endParaRPr lang="fr-FR" sz="1400" noProof="1">
              <a:solidFill>
                <a:prstClr val="black"/>
              </a:solidFill>
              <a:latin typeface="Calibri" panose="020F0502020204030204"/>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670560" y="365760"/>
            <a:ext cx="10972800" cy="365760"/>
          </a:xfrm>
          <a:prstGeom prst="rect">
            <a:avLst/>
          </a:prstGeom>
          <a:noFill/>
          <a:ln/>
        </p:spPr>
        <p:txBody>
          <a:bodyPr wrap="square" lIns="0" tIns="0" rIns="0" bIns="0" rtlCol="0" anchor="ctr"/>
          <a:lstStyle/>
          <a:p>
            <a:pPr defTabSz="1219170"/>
            <a:r>
              <a:rPr lang="fr-FR" sz="1467" b="1" kern="0" spc="267" noProof="1">
                <a:solidFill>
                  <a:srgbClr val="B08D2E"/>
                </a:solidFill>
                <a:latin typeface="Arial" pitchFamily="34" charset="0"/>
                <a:ea typeface="Arial" pitchFamily="34" charset="-122"/>
                <a:cs typeface="Arial" pitchFamily="34" charset="-120"/>
              </a:rPr>
              <a:t>PARTIE I — LA FABRIQUE DE LA NORME</a:t>
            </a:r>
            <a:endParaRPr lang="fr-FR" sz="1467" noProof="1">
              <a:solidFill>
                <a:prstClr val="black"/>
              </a:solidFill>
              <a:latin typeface="Calibri" panose="020F0502020204030204"/>
            </a:endParaRPr>
          </a:p>
        </p:txBody>
      </p:sp>
      <p:sp>
        <p:nvSpPr>
          <p:cNvPr id="3" name="Text 1"/>
          <p:cNvSpPr/>
          <p:nvPr/>
        </p:nvSpPr>
        <p:spPr>
          <a:xfrm>
            <a:off x="670560" y="707136"/>
            <a:ext cx="11216640" cy="1097280"/>
          </a:xfrm>
          <a:prstGeom prst="rect">
            <a:avLst/>
          </a:prstGeom>
          <a:noFill/>
          <a:ln/>
        </p:spPr>
        <p:txBody>
          <a:bodyPr wrap="square" lIns="0" tIns="0" rIns="0" bIns="0" rtlCol="0" anchor="t"/>
          <a:lstStyle/>
          <a:p>
            <a:pPr defTabSz="1219170"/>
            <a:r>
              <a:rPr lang="fr-FR" sz="3333" b="1" noProof="1">
                <a:solidFill>
                  <a:srgbClr val="FFFFFF"/>
                </a:solidFill>
                <a:latin typeface="Arial" pitchFamily="34" charset="0"/>
                <a:ea typeface="Arial" pitchFamily="34" charset="-122"/>
                <a:cs typeface="Arial" pitchFamily="34" charset="-120"/>
              </a:rPr>
              <a:t>Le cycle de vie de la norme : cinq fenêtres d'influence</a:t>
            </a:r>
            <a:endParaRPr lang="fr-FR" sz="3333" noProof="1">
              <a:solidFill>
                <a:prstClr val="black"/>
              </a:solidFill>
              <a:latin typeface="Calibri" panose="020F0502020204030204"/>
            </a:endParaRPr>
          </a:p>
        </p:txBody>
      </p:sp>
      <p:sp>
        <p:nvSpPr>
          <p:cNvPr id="4" name="Text 2"/>
          <p:cNvSpPr/>
          <p:nvPr/>
        </p:nvSpPr>
        <p:spPr>
          <a:xfrm>
            <a:off x="11399520" y="6315456"/>
            <a:ext cx="487680" cy="365760"/>
          </a:xfrm>
          <a:prstGeom prst="rect">
            <a:avLst/>
          </a:prstGeom>
          <a:noFill/>
          <a:ln/>
        </p:spPr>
        <p:txBody>
          <a:bodyPr wrap="square" lIns="0" tIns="0" rIns="0" bIns="0" rtlCol="0" anchor="ctr"/>
          <a:lstStyle/>
          <a:p>
            <a:pPr algn="r" defTabSz="1219170"/>
            <a:r>
              <a:rPr lang="fr-FR" sz="1333" noProof="1">
                <a:solidFill>
                  <a:srgbClr val="CADCFC"/>
                </a:solidFill>
                <a:latin typeface="Arial" pitchFamily="34" charset="0"/>
                <a:ea typeface="Arial" pitchFamily="34" charset="-122"/>
                <a:cs typeface="Arial" pitchFamily="34" charset="-120"/>
              </a:rPr>
              <a:t>4</a:t>
            </a:r>
            <a:endParaRPr lang="fr-FR" sz="1333" noProof="1">
              <a:solidFill>
                <a:prstClr val="black"/>
              </a:solidFill>
              <a:latin typeface="Calibri" panose="020F0502020204030204"/>
            </a:endParaRPr>
          </a:p>
        </p:txBody>
      </p:sp>
      <p:sp>
        <p:nvSpPr>
          <p:cNvPr id="5" name="Shape 3"/>
          <p:cNvSpPr/>
          <p:nvPr/>
        </p:nvSpPr>
        <p:spPr>
          <a:xfrm>
            <a:off x="536448" y="2133600"/>
            <a:ext cx="2097024" cy="2499360"/>
          </a:xfrm>
          <a:prstGeom prst="roundRect">
            <a:avLst>
              <a:gd name="adj" fmla="val 4070"/>
            </a:avLst>
          </a:prstGeom>
          <a:solidFill>
            <a:srgbClr val="FFFFFF"/>
          </a:solidFill>
          <a:ln w="12700">
            <a:solidFill>
              <a:srgbClr val="E3E6EF"/>
            </a:solidFill>
            <a:prstDash val="solid"/>
          </a:ln>
          <a:effectLst>
            <a:outerShdw blurRad="88900" dist="38100" dir="5400000" algn="bl" rotWithShape="0">
              <a:srgbClr val="000000">
                <a:alpha val="18000"/>
              </a:srgbClr>
            </a:outerShdw>
          </a:effectLst>
        </p:spPr>
        <p:txBody>
          <a:bodyPr/>
          <a:lstStyle/>
          <a:p>
            <a:pPr defTabSz="1219170"/>
            <a:endParaRPr lang="fr-FR" sz="2400" noProof="1">
              <a:solidFill>
                <a:prstClr val="black"/>
              </a:solidFill>
              <a:latin typeface="Calibri" panose="020F0502020204030204"/>
            </a:endParaRPr>
          </a:p>
        </p:txBody>
      </p:sp>
      <p:sp>
        <p:nvSpPr>
          <p:cNvPr id="6" name="Shape 4"/>
          <p:cNvSpPr/>
          <p:nvPr/>
        </p:nvSpPr>
        <p:spPr>
          <a:xfrm>
            <a:off x="1207008" y="2401824"/>
            <a:ext cx="755904" cy="755904"/>
          </a:xfrm>
          <a:prstGeom prst="ellipse">
            <a:avLst/>
          </a:prstGeom>
          <a:solidFill>
            <a:srgbClr val="1E2761"/>
          </a:solidFill>
          <a:ln/>
        </p:spPr>
        <p:txBody>
          <a:bodyPr/>
          <a:lstStyle/>
          <a:p>
            <a:pPr defTabSz="1219170"/>
            <a:endParaRPr lang="fr-FR" sz="2400" noProof="1">
              <a:solidFill>
                <a:prstClr val="black"/>
              </a:solidFill>
              <a:latin typeface="Calibri" panose="020F0502020204030204"/>
            </a:endParaRPr>
          </a:p>
        </p:txBody>
      </p:sp>
      <p:sp>
        <p:nvSpPr>
          <p:cNvPr id="7" name="Text 5"/>
          <p:cNvSpPr/>
          <p:nvPr/>
        </p:nvSpPr>
        <p:spPr>
          <a:xfrm>
            <a:off x="1207008" y="2401824"/>
            <a:ext cx="755904" cy="755904"/>
          </a:xfrm>
          <a:prstGeom prst="rect">
            <a:avLst/>
          </a:prstGeom>
          <a:noFill/>
          <a:ln/>
        </p:spPr>
        <p:txBody>
          <a:bodyPr wrap="square" lIns="0" tIns="0" rIns="0" bIns="0" rtlCol="0" anchor="ctr"/>
          <a:lstStyle/>
          <a:p>
            <a:pPr algn="ctr" defTabSz="1219170"/>
            <a:r>
              <a:rPr lang="fr-FR" sz="2933" b="1" noProof="1">
                <a:solidFill>
                  <a:srgbClr val="FFFFFF"/>
                </a:solidFill>
                <a:latin typeface="Arial" pitchFamily="34" charset="0"/>
                <a:ea typeface="Arial" pitchFamily="34" charset="-122"/>
                <a:cs typeface="Arial" pitchFamily="34" charset="-120"/>
              </a:rPr>
              <a:t>1</a:t>
            </a:r>
            <a:endParaRPr lang="fr-FR" sz="2933" noProof="1">
              <a:solidFill>
                <a:prstClr val="black"/>
              </a:solidFill>
              <a:latin typeface="Calibri" panose="020F0502020204030204"/>
            </a:endParaRPr>
          </a:p>
        </p:txBody>
      </p:sp>
      <p:sp>
        <p:nvSpPr>
          <p:cNvPr id="8" name="Text 6"/>
          <p:cNvSpPr/>
          <p:nvPr/>
        </p:nvSpPr>
        <p:spPr>
          <a:xfrm>
            <a:off x="658368" y="3291840"/>
            <a:ext cx="1853184" cy="755904"/>
          </a:xfrm>
          <a:prstGeom prst="rect">
            <a:avLst/>
          </a:prstGeom>
          <a:noFill/>
          <a:ln/>
        </p:spPr>
        <p:txBody>
          <a:bodyPr wrap="square" lIns="0" tIns="0" rIns="0" bIns="0" rtlCol="0" anchor="t"/>
          <a:lstStyle/>
          <a:p>
            <a:pPr algn="ctr" defTabSz="1219170"/>
            <a:r>
              <a:rPr lang="fr-FR" sz="1600" b="1" noProof="1">
                <a:solidFill>
                  <a:srgbClr val="1E2761"/>
                </a:solidFill>
                <a:latin typeface="Arial" pitchFamily="34" charset="0"/>
                <a:ea typeface="Arial" pitchFamily="34" charset="-122"/>
                <a:cs typeface="Arial" pitchFamily="34" charset="-120"/>
              </a:rPr>
              <a:t>Mise à l'agenda</a:t>
            </a:r>
            <a:endParaRPr lang="fr-FR" sz="1600" noProof="1">
              <a:solidFill>
                <a:prstClr val="black"/>
              </a:solidFill>
              <a:latin typeface="Calibri" panose="020F0502020204030204"/>
            </a:endParaRPr>
          </a:p>
        </p:txBody>
      </p:sp>
      <p:sp>
        <p:nvSpPr>
          <p:cNvPr id="9" name="Text 7"/>
          <p:cNvSpPr/>
          <p:nvPr/>
        </p:nvSpPr>
        <p:spPr>
          <a:xfrm>
            <a:off x="658368" y="3986784"/>
            <a:ext cx="1853184" cy="609600"/>
          </a:xfrm>
          <a:prstGeom prst="rect">
            <a:avLst/>
          </a:prstGeom>
          <a:noFill/>
          <a:ln/>
        </p:spPr>
        <p:txBody>
          <a:bodyPr wrap="square" lIns="0" tIns="0" rIns="0" bIns="0" rtlCol="0" anchor="t"/>
          <a:lstStyle/>
          <a:p>
            <a:pPr algn="ctr" defTabSz="1219170"/>
            <a:r>
              <a:rPr lang="fr-FR" sz="1267" noProof="1">
                <a:solidFill>
                  <a:srgbClr val="5A6472"/>
                </a:solidFill>
                <a:latin typeface="Arial" pitchFamily="34" charset="0"/>
                <a:ea typeface="Arial" pitchFamily="34" charset="-122"/>
                <a:cs typeface="Arial" pitchFamily="34" charset="-120"/>
              </a:rPr>
              <a:t>Idées, rapports, médias</a:t>
            </a:r>
            <a:endParaRPr lang="fr-FR" sz="1267" noProof="1">
              <a:solidFill>
                <a:prstClr val="black"/>
              </a:solidFill>
              <a:latin typeface="Calibri" panose="020F0502020204030204"/>
            </a:endParaRPr>
          </a:p>
        </p:txBody>
      </p:sp>
      <p:sp>
        <p:nvSpPr>
          <p:cNvPr id="10" name="Text 8"/>
          <p:cNvSpPr/>
          <p:nvPr/>
        </p:nvSpPr>
        <p:spPr>
          <a:xfrm>
            <a:off x="2609088" y="2499360"/>
            <a:ext cx="207264" cy="731520"/>
          </a:xfrm>
          <a:prstGeom prst="rect">
            <a:avLst/>
          </a:prstGeom>
          <a:noFill/>
          <a:ln/>
        </p:spPr>
        <p:txBody>
          <a:bodyPr wrap="square" lIns="0" tIns="0" rIns="0" bIns="0" rtlCol="0" anchor="ctr"/>
          <a:lstStyle/>
          <a:p>
            <a:pPr algn="ctr" defTabSz="1219170"/>
            <a:r>
              <a:rPr lang="fr-FR" sz="2667" b="1" noProof="1">
                <a:solidFill>
                  <a:srgbClr val="CADCFC"/>
                </a:solidFill>
                <a:latin typeface="Arial" pitchFamily="34" charset="0"/>
                <a:ea typeface="Arial" pitchFamily="34" charset="-122"/>
                <a:cs typeface="Arial" pitchFamily="34" charset="-120"/>
              </a:rPr>
              <a:t>›</a:t>
            </a:r>
            <a:endParaRPr lang="fr-FR" sz="2667" noProof="1">
              <a:solidFill>
                <a:prstClr val="black"/>
              </a:solidFill>
              <a:latin typeface="Calibri" panose="020F0502020204030204"/>
            </a:endParaRPr>
          </a:p>
        </p:txBody>
      </p:sp>
      <p:sp>
        <p:nvSpPr>
          <p:cNvPr id="11" name="Shape 9"/>
          <p:cNvSpPr/>
          <p:nvPr/>
        </p:nvSpPr>
        <p:spPr>
          <a:xfrm>
            <a:off x="2791968" y="2133600"/>
            <a:ext cx="2097024" cy="2499360"/>
          </a:xfrm>
          <a:prstGeom prst="roundRect">
            <a:avLst>
              <a:gd name="adj" fmla="val 4070"/>
            </a:avLst>
          </a:prstGeom>
          <a:solidFill>
            <a:srgbClr val="FFFFFF"/>
          </a:solidFill>
          <a:ln w="12700">
            <a:solidFill>
              <a:srgbClr val="E3E6EF"/>
            </a:solidFill>
            <a:prstDash val="solid"/>
          </a:ln>
          <a:effectLst>
            <a:outerShdw blurRad="88900" dist="38100" dir="5400000" algn="bl" rotWithShape="0">
              <a:srgbClr val="000000">
                <a:alpha val="18000"/>
              </a:srgbClr>
            </a:outerShdw>
          </a:effectLst>
        </p:spPr>
        <p:txBody>
          <a:bodyPr/>
          <a:lstStyle/>
          <a:p>
            <a:pPr defTabSz="1219170"/>
            <a:endParaRPr lang="fr-FR" sz="2400" noProof="1">
              <a:solidFill>
                <a:prstClr val="black"/>
              </a:solidFill>
              <a:latin typeface="Calibri" panose="020F0502020204030204"/>
            </a:endParaRPr>
          </a:p>
        </p:txBody>
      </p:sp>
      <p:sp>
        <p:nvSpPr>
          <p:cNvPr id="12" name="Shape 10"/>
          <p:cNvSpPr/>
          <p:nvPr/>
        </p:nvSpPr>
        <p:spPr>
          <a:xfrm>
            <a:off x="3462528" y="2401824"/>
            <a:ext cx="755904" cy="755904"/>
          </a:xfrm>
          <a:prstGeom prst="ellipse">
            <a:avLst/>
          </a:prstGeom>
          <a:solidFill>
            <a:srgbClr val="1E2761"/>
          </a:solidFill>
          <a:ln/>
        </p:spPr>
        <p:txBody>
          <a:bodyPr/>
          <a:lstStyle/>
          <a:p>
            <a:pPr defTabSz="1219170"/>
            <a:endParaRPr lang="fr-FR" sz="2400" noProof="1">
              <a:solidFill>
                <a:prstClr val="black"/>
              </a:solidFill>
              <a:latin typeface="Calibri" panose="020F0502020204030204"/>
            </a:endParaRPr>
          </a:p>
        </p:txBody>
      </p:sp>
      <p:sp>
        <p:nvSpPr>
          <p:cNvPr id="13" name="Text 11"/>
          <p:cNvSpPr/>
          <p:nvPr/>
        </p:nvSpPr>
        <p:spPr>
          <a:xfrm>
            <a:off x="3462528" y="2401824"/>
            <a:ext cx="755904" cy="755904"/>
          </a:xfrm>
          <a:prstGeom prst="rect">
            <a:avLst/>
          </a:prstGeom>
          <a:noFill/>
          <a:ln/>
        </p:spPr>
        <p:txBody>
          <a:bodyPr wrap="square" lIns="0" tIns="0" rIns="0" bIns="0" rtlCol="0" anchor="ctr"/>
          <a:lstStyle/>
          <a:p>
            <a:pPr algn="ctr" defTabSz="1219170"/>
            <a:r>
              <a:rPr lang="fr-FR" sz="2933" b="1" noProof="1">
                <a:solidFill>
                  <a:srgbClr val="FFFFFF"/>
                </a:solidFill>
                <a:latin typeface="Arial" pitchFamily="34" charset="0"/>
                <a:ea typeface="Arial" pitchFamily="34" charset="-122"/>
                <a:cs typeface="Arial" pitchFamily="34" charset="-120"/>
              </a:rPr>
              <a:t>2</a:t>
            </a:r>
            <a:endParaRPr lang="fr-FR" sz="2933" noProof="1">
              <a:solidFill>
                <a:prstClr val="black"/>
              </a:solidFill>
              <a:latin typeface="Calibri" panose="020F0502020204030204"/>
            </a:endParaRPr>
          </a:p>
        </p:txBody>
      </p:sp>
      <p:sp>
        <p:nvSpPr>
          <p:cNvPr id="14" name="Text 12"/>
          <p:cNvSpPr/>
          <p:nvPr/>
        </p:nvSpPr>
        <p:spPr>
          <a:xfrm>
            <a:off x="2913888" y="3291840"/>
            <a:ext cx="1853184" cy="755904"/>
          </a:xfrm>
          <a:prstGeom prst="rect">
            <a:avLst/>
          </a:prstGeom>
          <a:noFill/>
          <a:ln/>
        </p:spPr>
        <p:txBody>
          <a:bodyPr wrap="square" lIns="0" tIns="0" rIns="0" bIns="0" rtlCol="0" anchor="t"/>
          <a:lstStyle/>
          <a:p>
            <a:pPr algn="ctr" defTabSz="1219170"/>
            <a:r>
              <a:rPr lang="fr-FR" sz="1600" b="1" noProof="1">
                <a:solidFill>
                  <a:srgbClr val="1E2761"/>
                </a:solidFill>
                <a:latin typeface="Arial" pitchFamily="34" charset="0"/>
                <a:ea typeface="Arial" pitchFamily="34" charset="-122"/>
                <a:cs typeface="Arial" pitchFamily="34" charset="-120"/>
              </a:rPr>
              <a:t>Élaboration gouvernementale</a:t>
            </a:r>
            <a:endParaRPr lang="fr-FR" sz="1600" noProof="1">
              <a:solidFill>
                <a:prstClr val="black"/>
              </a:solidFill>
              <a:latin typeface="Calibri" panose="020F0502020204030204"/>
            </a:endParaRPr>
          </a:p>
        </p:txBody>
      </p:sp>
      <p:sp>
        <p:nvSpPr>
          <p:cNvPr id="15" name="Text 13"/>
          <p:cNvSpPr/>
          <p:nvPr/>
        </p:nvSpPr>
        <p:spPr>
          <a:xfrm>
            <a:off x="2913888" y="3986784"/>
            <a:ext cx="1853184" cy="609600"/>
          </a:xfrm>
          <a:prstGeom prst="rect">
            <a:avLst/>
          </a:prstGeom>
          <a:noFill/>
          <a:ln/>
        </p:spPr>
        <p:txBody>
          <a:bodyPr wrap="square" lIns="0" tIns="0" rIns="0" bIns="0" rtlCol="0" anchor="t"/>
          <a:lstStyle/>
          <a:p>
            <a:pPr algn="ctr" defTabSz="1219170"/>
            <a:r>
              <a:rPr lang="fr-FR" sz="1267" noProof="1">
                <a:solidFill>
                  <a:srgbClr val="5A6472"/>
                </a:solidFill>
                <a:latin typeface="Arial" pitchFamily="34" charset="0"/>
                <a:ea typeface="Arial" pitchFamily="34" charset="-122"/>
                <a:cs typeface="Arial" pitchFamily="34" charset="-120"/>
              </a:rPr>
              <a:t>Avant-projet, arbitrages, Conseil d'État</a:t>
            </a:r>
            <a:endParaRPr lang="fr-FR" sz="1267" noProof="1">
              <a:solidFill>
                <a:prstClr val="black"/>
              </a:solidFill>
              <a:latin typeface="Calibri" panose="020F0502020204030204"/>
            </a:endParaRPr>
          </a:p>
        </p:txBody>
      </p:sp>
      <p:sp>
        <p:nvSpPr>
          <p:cNvPr id="16" name="Text 14"/>
          <p:cNvSpPr/>
          <p:nvPr/>
        </p:nvSpPr>
        <p:spPr>
          <a:xfrm>
            <a:off x="4864608" y="2499360"/>
            <a:ext cx="207264" cy="731520"/>
          </a:xfrm>
          <a:prstGeom prst="rect">
            <a:avLst/>
          </a:prstGeom>
          <a:noFill/>
          <a:ln/>
        </p:spPr>
        <p:txBody>
          <a:bodyPr wrap="square" lIns="0" tIns="0" rIns="0" bIns="0" rtlCol="0" anchor="ctr"/>
          <a:lstStyle/>
          <a:p>
            <a:pPr algn="ctr" defTabSz="1219170"/>
            <a:r>
              <a:rPr lang="fr-FR" sz="2667" b="1" noProof="1">
                <a:solidFill>
                  <a:srgbClr val="CADCFC"/>
                </a:solidFill>
                <a:latin typeface="Arial" pitchFamily="34" charset="0"/>
                <a:ea typeface="Arial" pitchFamily="34" charset="-122"/>
                <a:cs typeface="Arial" pitchFamily="34" charset="-120"/>
              </a:rPr>
              <a:t>›</a:t>
            </a:r>
            <a:endParaRPr lang="fr-FR" sz="2667" noProof="1">
              <a:solidFill>
                <a:prstClr val="black"/>
              </a:solidFill>
              <a:latin typeface="Calibri" panose="020F0502020204030204"/>
            </a:endParaRPr>
          </a:p>
        </p:txBody>
      </p:sp>
      <p:sp>
        <p:nvSpPr>
          <p:cNvPr id="17" name="Shape 15"/>
          <p:cNvSpPr/>
          <p:nvPr/>
        </p:nvSpPr>
        <p:spPr>
          <a:xfrm>
            <a:off x="5047488" y="2133600"/>
            <a:ext cx="2097024" cy="2499360"/>
          </a:xfrm>
          <a:prstGeom prst="roundRect">
            <a:avLst>
              <a:gd name="adj" fmla="val 4070"/>
            </a:avLst>
          </a:prstGeom>
          <a:solidFill>
            <a:srgbClr val="FFFFFF"/>
          </a:solidFill>
          <a:ln w="12700">
            <a:solidFill>
              <a:srgbClr val="E3E6EF"/>
            </a:solidFill>
            <a:prstDash val="solid"/>
          </a:ln>
          <a:effectLst>
            <a:outerShdw blurRad="88900" dist="38100" dir="5400000" algn="bl" rotWithShape="0">
              <a:srgbClr val="000000">
                <a:alpha val="18000"/>
              </a:srgbClr>
            </a:outerShdw>
          </a:effectLst>
        </p:spPr>
        <p:txBody>
          <a:bodyPr/>
          <a:lstStyle/>
          <a:p>
            <a:pPr defTabSz="1219170"/>
            <a:endParaRPr lang="fr-FR" sz="2400" noProof="1">
              <a:solidFill>
                <a:prstClr val="black"/>
              </a:solidFill>
              <a:latin typeface="Calibri" panose="020F0502020204030204"/>
            </a:endParaRPr>
          </a:p>
        </p:txBody>
      </p:sp>
      <p:sp>
        <p:nvSpPr>
          <p:cNvPr id="18" name="Shape 16"/>
          <p:cNvSpPr/>
          <p:nvPr/>
        </p:nvSpPr>
        <p:spPr>
          <a:xfrm>
            <a:off x="5718048" y="2401824"/>
            <a:ext cx="755904" cy="755904"/>
          </a:xfrm>
          <a:prstGeom prst="ellipse">
            <a:avLst/>
          </a:prstGeom>
          <a:solidFill>
            <a:srgbClr val="1E2761"/>
          </a:solidFill>
          <a:ln/>
        </p:spPr>
        <p:txBody>
          <a:bodyPr/>
          <a:lstStyle/>
          <a:p>
            <a:pPr defTabSz="1219170"/>
            <a:endParaRPr lang="fr-FR" sz="2400" noProof="1">
              <a:solidFill>
                <a:prstClr val="black"/>
              </a:solidFill>
              <a:latin typeface="Calibri" panose="020F0502020204030204"/>
            </a:endParaRPr>
          </a:p>
        </p:txBody>
      </p:sp>
      <p:sp>
        <p:nvSpPr>
          <p:cNvPr id="19" name="Text 17"/>
          <p:cNvSpPr/>
          <p:nvPr/>
        </p:nvSpPr>
        <p:spPr>
          <a:xfrm>
            <a:off x="5718048" y="2401824"/>
            <a:ext cx="755904" cy="755904"/>
          </a:xfrm>
          <a:prstGeom prst="rect">
            <a:avLst/>
          </a:prstGeom>
          <a:noFill/>
          <a:ln/>
        </p:spPr>
        <p:txBody>
          <a:bodyPr wrap="square" lIns="0" tIns="0" rIns="0" bIns="0" rtlCol="0" anchor="ctr"/>
          <a:lstStyle/>
          <a:p>
            <a:pPr algn="ctr" defTabSz="1219170"/>
            <a:r>
              <a:rPr lang="fr-FR" sz="2933" b="1" noProof="1">
                <a:solidFill>
                  <a:srgbClr val="FFFFFF"/>
                </a:solidFill>
                <a:latin typeface="Arial" pitchFamily="34" charset="0"/>
                <a:ea typeface="Arial" pitchFamily="34" charset="-122"/>
                <a:cs typeface="Arial" pitchFamily="34" charset="-120"/>
              </a:rPr>
              <a:t>3</a:t>
            </a:r>
            <a:endParaRPr lang="fr-FR" sz="2933" noProof="1">
              <a:solidFill>
                <a:prstClr val="black"/>
              </a:solidFill>
              <a:latin typeface="Calibri" panose="020F0502020204030204"/>
            </a:endParaRPr>
          </a:p>
        </p:txBody>
      </p:sp>
      <p:sp>
        <p:nvSpPr>
          <p:cNvPr id="20" name="Text 18"/>
          <p:cNvSpPr/>
          <p:nvPr/>
        </p:nvSpPr>
        <p:spPr>
          <a:xfrm>
            <a:off x="5169408" y="3291840"/>
            <a:ext cx="1853184" cy="755904"/>
          </a:xfrm>
          <a:prstGeom prst="rect">
            <a:avLst/>
          </a:prstGeom>
          <a:noFill/>
          <a:ln/>
        </p:spPr>
        <p:txBody>
          <a:bodyPr wrap="square" lIns="0" tIns="0" rIns="0" bIns="0" rtlCol="0" anchor="t"/>
          <a:lstStyle/>
          <a:p>
            <a:pPr algn="ctr" defTabSz="1219170"/>
            <a:r>
              <a:rPr lang="fr-FR" sz="1600" b="1" noProof="1">
                <a:solidFill>
                  <a:srgbClr val="4472C4">
                    <a:lumMod val="60000"/>
                    <a:lumOff val="40000"/>
                  </a:srgbClr>
                </a:solidFill>
                <a:latin typeface="Arial" pitchFamily="34" charset="0"/>
                <a:ea typeface="Arial" pitchFamily="34" charset="-122"/>
                <a:cs typeface="Arial" pitchFamily="34" charset="-120"/>
              </a:rPr>
              <a:t>Discussion parlementaire</a:t>
            </a:r>
          </a:p>
          <a:p>
            <a:pPr algn="ctr" defTabSz="1219170"/>
            <a:r>
              <a:rPr lang="fr-FR" sz="1600" b="1" noProof="1">
                <a:solidFill>
                  <a:srgbClr val="4472C4">
                    <a:lumMod val="60000"/>
                    <a:lumOff val="40000"/>
                  </a:srgbClr>
                </a:solidFill>
                <a:latin typeface="Arial" pitchFamily="34" charset="0"/>
                <a:cs typeface="Arial" pitchFamily="34" charset="-120"/>
              </a:rPr>
              <a:t>(</a:t>
            </a:r>
            <a:r>
              <a:rPr lang="fr-FR" sz="1600" b="1" i="1" noProof="1">
                <a:solidFill>
                  <a:srgbClr val="4472C4">
                    <a:lumMod val="60000"/>
                    <a:lumOff val="40000"/>
                  </a:srgbClr>
                </a:solidFill>
                <a:latin typeface="Arial" pitchFamily="34" charset="0"/>
                <a:cs typeface="Arial" pitchFamily="34" charset="-120"/>
              </a:rPr>
              <a:t>Lois</a:t>
            </a:r>
            <a:r>
              <a:rPr lang="fr-FR" sz="1600" b="1" noProof="1">
                <a:solidFill>
                  <a:srgbClr val="4472C4">
                    <a:lumMod val="60000"/>
                    <a:lumOff val="40000"/>
                  </a:srgbClr>
                </a:solidFill>
                <a:latin typeface="Arial" pitchFamily="34" charset="0"/>
                <a:cs typeface="Arial" pitchFamily="34" charset="-120"/>
              </a:rPr>
              <a:t>)</a:t>
            </a:r>
            <a:endParaRPr lang="fr-FR" sz="1600" noProof="1">
              <a:solidFill>
                <a:srgbClr val="4472C4">
                  <a:lumMod val="60000"/>
                  <a:lumOff val="40000"/>
                </a:srgbClr>
              </a:solidFill>
              <a:latin typeface="Calibri" panose="020F0502020204030204"/>
            </a:endParaRPr>
          </a:p>
        </p:txBody>
      </p:sp>
      <p:sp>
        <p:nvSpPr>
          <p:cNvPr id="21" name="Text 19"/>
          <p:cNvSpPr/>
          <p:nvPr/>
        </p:nvSpPr>
        <p:spPr>
          <a:xfrm>
            <a:off x="5169408" y="3986784"/>
            <a:ext cx="1853184" cy="609600"/>
          </a:xfrm>
          <a:prstGeom prst="rect">
            <a:avLst/>
          </a:prstGeom>
          <a:noFill/>
          <a:ln/>
        </p:spPr>
        <p:txBody>
          <a:bodyPr wrap="square" lIns="0" tIns="0" rIns="0" bIns="0" rtlCol="0" anchor="t"/>
          <a:lstStyle/>
          <a:p>
            <a:pPr algn="ctr" defTabSz="1219170"/>
            <a:r>
              <a:rPr lang="fr-FR" sz="1267" noProof="1">
                <a:solidFill>
                  <a:srgbClr val="4472C4">
                    <a:lumMod val="60000"/>
                    <a:lumOff val="40000"/>
                  </a:srgbClr>
                </a:solidFill>
                <a:latin typeface="Arial" pitchFamily="34" charset="0"/>
                <a:ea typeface="Arial" pitchFamily="34" charset="-122"/>
                <a:cs typeface="Arial" pitchFamily="34" charset="-120"/>
              </a:rPr>
              <a:t>Commissions, amendements, navette</a:t>
            </a:r>
            <a:endParaRPr lang="fr-FR" sz="1267" noProof="1">
              <a:solidFill>
                <a:srgbClr val="4472C4">
                  <a:lumMod val="60000"/>
                  <a:lumOff val="40000"/>
                </a:srgbClr>
              </a:solidFill>
              <a:latin typeface="Calibri" panose="020F0502020204030204"/>
            </a:endParaRPr>
          </a:p>
        </p:txBody>
      </p:sp>
      <p:sp>
        <p:nvSpPr>
          <p:cNvPr id="22" name="Text 20"/>
          <p:cNvSpPr/>
          <p:nvPr/>
        </p:nvSpPr>
        <p:spPr>
          <a:xfrm>
            <a:off x="7120128" y="2499360"/>
            <a:ext cx="207264" cy="731520"/>
          </a:xfrm>
          <a:prstGeom prst="rect">
            <a:avLst/>
          </a:prstGeom>
          <a:noFill/>
          <a:ln/>
        </p:spPr>
        <p:txBody>
          <a:bodyPr wrap="square" lIns="0" tIns="0" rIns="0" bIns="0" rtlCol="0" anchor="ctr"/>
          <a:lstStyle/>
          <a:p>
            <a:pPr algn="ctr" defTabSz="1219170"/>
            <a:r>
              <a:rPr lang="fr-FR" sz="2667" b="1" noProof="1">
                <a:solidFill>
                  <a:srgbClr val="CADCFC"/>
                </a:solidFill>
                <a:latin typeface="Arial" pitchFamily="34" charset="0"/>
                <a:ea typeface="Arial" pitchFamily="34" charset="-122"/>
                <a:cs typeface="Arial" pitchFamily="34" charset="-120"/>
              </a:rPr>
              <a:t>›</a:t>
            </a:r>
            <a:endParaRPr lang="fr-FR" sz="2667" noProof="1">
              <a:solidFill>
                <a:prstClr val="black"/>
              </a:solidFill>
              <a:latin typeface="Calibri" panose="020F0502020204030204"/>
            </a:endParaRPr>
          </a:p>
        </p:txBody>
      </p:sp>
      <p:sp>
        <p:nvSpPr>
          <p:cNvPr id="23" name="Shape 21"/>
          <p:cNvSpPr/>
          <p:nvPr/>
        </p:nvSpPr>
        <p:spPr>
          <a:xfrm>
            <a:off x="7303008" y="2133600"/>
            <a:ext cx="2097024" cy="2499360"/>
          </a:xfrm>
          <a:prstGeom prst="roundRect">
            <a:avLst>
              <a:gd name="adj" fmla="val 4070"/>
            </a:avLst>
          </a:prstGeom>
          <a:solidFill>
            <a:srgbClr val="FFFFFF"/>
          </a:solidFill>
          <a:ln w="12700">
            <a:solidFill>
              <a:srgbClr val="E3E6EF"/>
            </a:solidFill>
            <a:prstDash val="solid"/>
          </a:ln>
          <a:effectLst>
            <a:outerShdw blurRad="88900" dist="38100" dir="5400000" algn="bl" rotWithShape="0">
              <a:srgbClr val="000000">
                <a:alpha val="18000"/>
              </a:srgbClr>
            </a:outerShdw>
          </a:effectLst>
        </p:spPr>
        <p:txBody>
          <a:bodyPr/>
          <a:lstStyle/>
          <a:p>
            <a:pPr defTabSz="1219170"/>
            <a:endParaRPr lang="fr-FR" sz="2400" noProof="1">
              <a:solidFill>
                <a:prstClr val="black"/>
              </a:solidFill>
              <a:latin typeface="Calibri" panose="020F0502020204030204"/>
            </a:endParaRPr>
          </a:p>
        </p:txBody>
      </p:sp>
      <p:sp>
        <p:nvSpPr>
          <p:cNvPr id="24" name="Shape 22"/>
          <p:cNvSpPr/>
          <p:nvPr/>
        </p:nvSpPr>
        <p:spPr>
          <a:xfrm>
            <a:off x="7973568" y="2401824"/>
            <a:ext cx="755904" cy="755904"/>
          </a:xfrm>
          <a:prstGeom prst="ellipse">
            <a:avLst/>
          </a:prstGeom>
          <a:solidFill>
            <a:srgbClr val="1E2761"/>
          </a:solidFill>
          <a:ln/>
        </p:spPr>
        <p:txBody>
          <a:bodyPr/>
          <a:lstStyle/>
          <a:p>
            <a:pPr defTabSz="1219170"/>
            <a:endParaRPr lang="fr-FR" sz="2400" noProof="1">
              <a:solidFill>
                <a:prstClr val="black"/>
              </a:solidFill>
              <a:latin typeface="Calibri" panose="020F0502020204030204"/>
            </a:endParaRPr>
          </a:p>
        </p:txBody>
      </p:sp>
      <p:sp>
        <p:nvSpPr>
          <p:cNvPr id="25" name="Text 23"/>
          <p:cNvSpPr/>
          <p:nvPr/>
        </p:nvSpPr>
        <p:spPr>
          <a:xfrm>
            <a:off x="7973568" y="2401824"/>
            <a:ext cx="755904" cy="755904"/>
          </a:xfrm>
          <a:prstGeom prst="rect">
            <a:avLst/>
          </a:prstGeom>
          <a:noFill/>
          <a:ln/>
        </p:spPr>
        <p:txBody>
          <a:bodyPr wrap="square" lIns="0" tIns="0" rIns="0" bIns="0" rtlCol="0" anchor="ctr"/>
          <a:lstStyle/>
          <a:p>
            <a:pPr algn="ctr" defTabSz="1219170"/>
            <a:r>
              <a:rPr lang="fr-FR" sz="2933" b="1" noProof="1">
                <a:solidFill>
                  <a:srgbClr val="FFFFFF"/>
                </a:solidFill>
                <a:latin typeface="Arial" pitchFamily="34" charset="0"/>
                <a:ea typeface="Arial" pitchFamily="34" charset="-122"/>
                <a:cs typeface="Arial" pitchFamily="34" charset="-120"/>
              </a:rPr>
              <a:t>4</a:t>
            </a:r>
            <a:endParaRPr lang="fr-FR" sz="2933" noProof="1">
              <a:solidFill>
                <a:prstClr val="black"/>
              </a:solidFill>
              <a:latin typeface="Calibri" panose="020F0502020204030204"/>
            </a:endParaRPr>
          </a:p>
        </p:txBody>
      </p:sp>
      <p:sp>
        <p:nvSpPr>
          <p:cNvPr id="26" name="Text 24"/>
          <p:cNvSpPr/>
          <p:nvPr/>
        </p:nvSpPr>
        <p:spPr>
          <a:xfrm>
            <a:off x="7424928" y="3291840"/>
            <a:ext cx="1853184" cy="755904"/>
          </a:xfrm>
          <a:prstGeom prst="rect">
            <a:avLst/>
          </a:prstGeom>
          <a:noFill/>
          <a:ln/>
        </p:spPr>
        <p:txBody>
          <a:bodyPr wrap="square" lIns="0" tIns="0" rIns="0" bIns="0" rtlCol="0" anchor="t"/>
          <a:lstStyle/>
          <a:p>
            <a:pPr algn="ctr" defTabSz="1219170"/>
            <a:r>
              <a:rPr lang="fr-FR" sz="1600" b="1" noProof="1">
                <a:solidFill>
                  <a:srgbClr val="1E2761"/>
                </a:solidFill>
                <a:latin typeface="Arial" pitchFamily="34" charset="0"/>
                <a:ea typeface="Arial" pitchFamily="34" charset="-122"/>
                <a:cs typeface="Arial" pitchFamily="34" charset="-120"/>
              </a:rPr>
              <a:t>Textes d'application</a:t>
            </a:r>
            <a:endParaRPr lang="fr-FR" sz="1600" noProof="1">
              <a:solidFill>
                <a:prstClr val="black"/>
              </a:solidFill>
              <a:latin typeface="Calibri" panose="020F0502020204030204"/>
            </a:endParaRPr>
          </a:p>
        </p:txBody>
      </p:sp>
      <p:sp>
        <p:nvSpPr>
          <p:cNvPr id="27" name="Text 25"/>
          <p:cNvSpPr/>
          <p:nvPr/>
        </p:nvSpPr>
        <p:spPr>
          <a:xfrm>
            <a:off x="7424928" y="3986784"/>
            <a:ext cx="1853184" cy="609600"/>
          </a:xfrm>
          <a:prstGeom prst="rect">
            <a:avLst/>
          </a:prstGeom>
          <a:noFill/>
          <a:ln/>
        </p:spPr>
        <p:txBody>
          <a:bodyPr wrap="square" lIns="0" tIns="0" rIns="0" bIns="0" rtlCol="0" anchor="t"/>
          <a:lstStyle/>
          <a:p>
            <a:pPr algn="ctr" defTabSz="1219170"/>
            <a:r>
              <a:rPr lang="fr-FR" sz="1267" noProof="1">
                <a:solidFill>
                  <a:srgbClr val="5A6472"/>
                </a:solidFill>
                <a:latin typeface="Arial" pitchFamily="34" charset="0"/>
                <a:ea typeface="Arial" pitchFamily="34" charset="-122"/>
                <a:cs typeface="Arial" pitchFamily="34" charset="-120"/>
              </a:rPr>
              <a:t>Décrets, arrêtés, doctrine des AAI</a:t>
            </a:r>
            <a:endParaRPr lang="fr-FR" sz="1267" noProof="1">
              <a:solidFill>
                <a:prstClr val="black"/>
              </a:solidFill>
              <a:latin typeface="Calibri" panose="020F0502020204030204"/>
            </a:endParaRPr>
          </a:p>
        </p:txBody>
      </p:sp>
      <p:sp>
        <p:nvSpPr>
          <p:cNvPr id="28" name="Text 26"/>
          <p:cNvSpPr/>
          <p:nvPr/>
        </p:nvSpPr>
        <p:spPr>
          <a:xfrm>
            <a:off x="9375648" y="2499360"/>
            <a:ext cx="207264" cy="731520"/>
          </a:xfrm>
          <a:prstGeom prst="rect">
            <a:avLst/>
          </a:prstGeom>
          <a:noFill/>
          <a:ln/>
        </p:spPr>
        <p:txBody>
          <a:bodyPr wrap="square" lIns="0" tIns="0" rIns="0" bIns="0" rtlCol="0" anchor="ctr"/>
          <a:lstStyle/>
          <a:p>
            <a:pPr algn="ctr" defTabSz="1219170"/>
            <a:r>
              <a:rPr lang="fr-FR" sz="2667" b="1" noProof="1">
                <a:solidFill>
                  <a:srgbClr val="CADCFC"/>
                </a:solidFill>
                <a:latin typeface="Arial" pitchFamily="34" charset="0"/>
                <a:ea typeface="Arial" pitchFamily="34" charset="-122"/>
                <a:cs typeface="Arial" pitchFamily="34" charset="-120"/>
              </a:rPr>
              <a:t>›</a:t>
            </a:r>
            <a:endParaRPr lang="fr-FR" sz="2667" noProof="1">
              <a:solidFill>
                <a:prstClr val="black"/>
              </a:solidFill>
              <a:latin typeface="Calibri" panose="020F0502020204030204"/>
            </a:endParaRPr>
          </a:p>
        </p:txBody>
      </p:sp>
      <p:sp>
        <p:nvSpPr>
          <p:cNvPr id="29" name="Shape 27"/>
          <p:cNvSpPr/>
          <p:nvPr/>
        </p:nvSpPr>
        <p:spPr>
          <a:xfrm>
            <a:off x="9558528" y="2133600"/>
            <a:ext cx="2097024" cy="2499360"/>
          </a:xfrm>
          <a:prstGeom prst="roundRect">
            <a:avLst>
              <a:gd name="adj" fmla="val 4070"/>
            </a:avLst>
          </a:prstGeom>
          <a:solidFill>
            <a:srgbClr val="FFFFFF"/>
          </a:solidFill>
          <a:ln w="12700">
            <a:solidFill>
              <a:srgbClr val="E3E6EF"/>
            </a:solidFill>
            <a:prstDash val="solid"/>
          </a:ln>
          <a:effectLst>
            <a:outerShdw blurRad="88900" dist="38100" dir="5400000" algn="bl" rotWithShape="0">
              <a:srgbClr val="000000">
                <a:alpha val="18000"/>
              </a:srgbClr>
            </a:outerShdw>
          </a:effectLst>
        </p:spPr>
        <p:txBody>
          <a:bodyPr/>
          <a:lstStyle/>
          <a:p>
            <a:pPr defTabSz="1219170"/>
            <a:endParaRPr lang="fr-FR" sz="2400" noProof="1">
              <a:solidFill>
                <a:prstClr val="black"/>
              </a:solidFill>
              <a:latin typeface="Calibri" panose="020F0502020204030204"/>
            </a:endParaRPr>
          </a:p>
        </p:txBody>
      </p:sp>
      <p:sp>
        <p:nvSpPr>
          <p:cNvPr id="30" name="Shape 28"/>
          <p:cNvSpPr/>
          <p:nvPr/>
        </p:nvSpPr>
        <p:spPr>
          <a:xfrm>
            <a:off x="10229088" y="2401824"/>
            <a:ext cx="755904" cy="755904"/>
          </a:xfrm>
          <a:prstGeom prst="ellipse">
            <a:avLst/>
          </a:prstGeom>
          <a:solidFill>
            <a:srgbClr val="1E2761"/>
          </a:solidFill>
          <a:ln/>
        </p:spPr>
        <p:txBody>
          <a:bodyPr/>
          <a:lstStyle/>
          <a:p>
            <a:pPr defTabSz="1219170"/>
            <a:endParaRPr lang="fr-FR" sz="2400" noProof="1">
              <a:solidFill>
                <a:prstClr val="black"/>
              </a:solidFill>
              <a:latin typeface="Calibri" panose="020F0502020204030204"/>
            </a:endParaRPr>
          </a:p>
        </p:txBody>
      </p:sp>
      <p:sp>
        <p:nvSpPr>
          <p:cNvPr id="31" name="Text 29"/>
          <p:cNvSpPr/>
          <p:nvPr/>
        </p:nvSpPr>
        <p:spPr>
          <a:xfrm>
            <a:off x="10229088" y="2401824"/>
            <a:ext cx="755904" cy="755904"/>
          </a:xfrm>
          <a:prstGeom prst="rect">
            <a:avLst/>
          </a:prstGeom>
          <a:noFill/>
          <a:ln/>
        </p:spPr>
        <p:txBody>
          <a:bodyPr wrap="square" lIns="0" tIns="0" rIns="0" bIns="0" rtlCol="0" anchor="ctr"/>
          <a:lstStyle/>
          <a:p>
            <a:pPr algn="ctr" defTabSz="1219170"/>
            <a:r>
              <a:rPr lang="fr-FR" sz="2933" b="1" noProof="1">
                <a:solidFill>
                  <a:srgbClr val="FFFFFF"/>
                </a:solidFill>
                <a:latin typeface="Arial" pitchFamily="34" charset="0"/>
                <a:ea typeface="Arial" pitchFamily="34" charset="-122"/>
                <a:cs typeface="Arial" pitchFamily="34" charset="-120"/>
              </a:rPr>
              <a:t>5</a:t>
            </a:r>
            <a:endParaRPr lang="fr-FR" sz="2933" noProof="1">
              <a:solidFill>
                <a:prstClr val="black"/>
              </a:solidFill>
              <a:latin typeface="Calibri" panose="020F0502020204030204"/>
            </a:endParaRPr>
          </a:p>
        </p:txBody>
      </p:sp>
      <p:sp>
        <p:nvSpPr>
          <p:cNvPr id="32" name="Text 30"/>
          <p:cNvSpPr/>
          <p:nvPr/>
        </p:nvSpPr>
        <p:spPr>
          <a:xfrm>
            <a:off x="9680448" y="3291840"/>
            <a:ext cx="1853184" cy="755904"/>
          </a:xfrm>
          <a:prstGeom prst="rect">
            <a:avLst/>
          </a:prstGeom>
          <a:noFill/>
          <a:ln/>
        </p:spPr>
        <p:txBody>
          <a:bodyPr wrap="square" lIns="0" tIns="0" rIns="0" bIns="0" rtlCol="0" anchor="t"/>
          <a:lstStyle/>
          <a:p>
            <a:pPr algn="ctr" defTabSz="1219170"/>
            <a:r>
              <a:rPr lang="fr-FR" sz="1600" b="1" noProof="1">
                <a:solidFill>
                  <a:srgbClr val="1E2761"/>
                </a:solidFill>
                <a:latin typeface="Arial" pitchFamily="34" charset="0"/>
                <a:ea typeface="Arial" pitchFamily="34" charset="-122"/>
                <a:cs typeface="Arial" pitchFamily="34" charset="-120"/>
              </a:rPr>
              <a:t>Évaluation et contrôle</a:t>
            </a:r>
            <a:endParaRPr lang="fr-FR" sz="1600" noProof="1">
              <a:solidFill>
                <a:prstClr val="black"/>
              </a:solidFill>
              <a:latin typeface="Calibri" panose="020F0502020204030204"/>
            </a:endParaRPr>
          </a:p>
        </p:txBody>
      </p:sp>
      <p:sp>
        <p:nvSpPr>
          <p:cNvPr id="33" name="Text 31"/>
          <p:cNvSpPr/>
          <p:nvPr/>
        </p:nvSpPr>
        <p:spPr>
          <a:xfrm>
            <a:off x="9680448" y="3986784"/>
            <a:ext cx="1853184" cy="609600"/>
          </a:xfrm>
          <a:prstGeom prst="rect">
            <a:avLst/>
          </a:prstGeom>
          <a:noFill/>
          <a:ln/>
        </p:spPr>
        <p:txBody>
          <a:bodyPr wrap="square" lIns="0" tIns="0" rIns="0" bIns="0" rtlCol="0" anchor="t"/>
          <a:lstStyle/>
          <a:p>
            <a:pPr algn="ctr" defTabSz="1219170"/>
            <a:r>
              <a:rPr lang="fr-FR" sz="1267" noProof="1">
                <a:solidFill>
                  <a:srgbClr val="5A6472"/>
                </a:solidFill>
                <a:latin typeface="Arial" pitchFamily="34" charset="0"/>
                <a:ea typeface="Arial" pitchFamily="34" charset="-122"/>
                <a:cs typeface="Arial" pitchFamily="34" charset="-120"/>
              </a:rPr>
              <a:t>Rapports, contentieux, révision</a:t>
            </a:r>
            <a:endParaRPr lang="fr-FR" sz="1267" noProof="1">
              <a:solidFill>
                <a:prstClr val="black"/>
              </a:solidFill>
              <a:latin typeface="Calibri" panose="020F0502020204030204"/>
            </a:endParaRPr>
          </a:p>
        </p:txBody>
      </p:sp>
      <p:sp>
        <p:nvSpPr>
          <p:cNvPr id="34" name="Shape 32"/>
          <p:cNvSpPr/>
          <p:nvPr/>
        </p:nvSpPr>
        <p:spPr>
          <a:xfrm>
            <a:off x="536448" y="5059680"/>
            <a:ext cx="11119104" cy="1121664"/>
          </a:xfrm>
          <a:prstGeom prst="roundRect">
            <a:avLst>
              <a:gd name="adj" fmla="val 7609"/>
            </a:avLst>
          </a:prstGeom>
          <a:solidFill>
            <a:srgbClr val="1E2761"/>
          </a:solidFill>
          <a:ln/>
          <a:effectLst>
            <a:outerShdw blurRad="88900" dist="38100" dir="5400000" algn="bl" rotWithShape="0">
              <a:srgbClr val="000000">
                <a:alpha val="18000"/>
              </a:srgbClr>
            </a:outerShdw>
          </a:effectLst>
        </p:spPr>
        <p:txBody>
          <a:bodyPr/>
          <a:lstStyle/>
          <a:p>
            <a:pPr defTabSz="1219170"/>
            <a:endParaRPr lang="fr-FR" sz="2400" noProof="1">
              <a:solidFill>
                <a:prstClr val="black"/>
              </a:solidFill>
              <a:latin typeface="Calibri" panose="020F0502020204030204"/>
            </a:endParaRPr>
          </a:p>
        </p:txBody>
      </p:sp>
      <p:sp>
        <p:nvSpPr>
          <p:cNvPr id="35" name="Shape 33"/>
          <p:cNvSpPr/>
          <p:nvPr/>
        </p:nvSpPr>
        <p:spPr>
          <a:xfrm>
            <a:off x="804672" y="5303520"/>
            <a:ext cx="633984" cy="633984"/>
          </a:xfrm>
          <a:prstGeom prst="ellipse">
            <a:avLst/>
          </a:prstGeom>
          <a:solidFill>
            <a:srgbClr val="1E2761"/>
          </a:solidFill>
          <a:ln/>
        </p:spPr>
        <p:txBody>
          <a:bodyPr/>
          <a:lstStyle/>
          <a:p>
            <a:pPr defTabSz="1219170"/>
            <a:endParaRPr lang="fr-FR" sz="2400" noProof="1">
              <a:solidFill>
                <a:prstClr val="black"/>
              </a:solidFill>
              <a:latin typeface="Calibri" panose="020F0502020204030204"/>
            </a:endParaRPr>
          </a:p>
        </p:txBody>
      </p:sp>
      <p:pic>
        <p:nvPicPr>
          <p:cNvPr id="36" name="Image 0" descr="preencoded.png"/>
          <p:cNvPicPr>
            <a:picLocks noChangeAspect="1"/>
          </p:cNvPicPr>
          <p:nvPr/>
        </p:nvPicPr>
        <p:blipFill>
          <a:blip r:embed="rId4"/>
          <a:stretch>
            <a:fillRect/>
          </a:stretch>
        </p:blipFill>
        <p:spPr>
          <a:xfrm>
            <a:off x="969508" y="5468356"/>
            <a:ext cx="304312" cy="304312"/>
          </a:xfrm>
          <a:prstGeom prst="rect">
            <a:avLst/>
          </a:prstGeom>
        </p:spPr>
      </p:pic>
      <p:sp>
        <p:nvSpPr>
          <p:cNvPr id="37" name="Text 34"/>
          <p:cNvSpPr/>
          <p:nvPr/>
        </p:nvSpPr>
        <p:spPr>
          <a:xfrm>
            <a:off x="1694688" y="5059680"/>
            <a:ext cx="9656064" cy="1121664"/>
          </a:xfrm>
          <a:prstGeom prst="rect">
            <a:avLst/>
          </a:prstGeom>
          <a:noFill/>
          <a:ln/>
        </p:spPr>
        <p:txBody>
          <a:bodyPr wrap="square" lIns="0" tIns="0" rIns="0" bIns="0" rtlCol="0" anchor="ctr"/>
          <a:lstStyle/>
          <a:p>
            <a:pPr defTabSz="1219170"/>
            <a:r>
              <a:rPr lang="fr-FR" sz="1733" b="1" noProof="1">
                <a:solidFill>
                  <a:srgbClr val="B08D2E"/>
                </a:solidFill>
                <a:latin typeface="Arial" pitchFamily="34" charset="0"/>
                <a:ea typeface="Arial" pitchFamily="34" charset="-122"/>
                <a:cs typeface="Arial" pitchFamily="34" charset="-120"/>
              </a:rPr>
              <a:t>Règle d'or : </a:t>
            </a:r>
            <a:r>
              <a:rPr lang="fr-FR" sz="1733" noProof="1">
                <a:solidFill>
                  <a:srgbClr val="FFFFFF"/>
                </a:solidFill>
                <a:latin typeface="Arial" pitchFamily="34" charset="0"/>
                <a:ea typeface="Arial" pitchFamily="34" charset="-122"/>
                <a:cs typeface="Arial" pitchFamily="34" charset="-120"/>
              </a:rPr>
              <a:t>plus l'intervention est précoce, plus la marge d'influence est grande. En aval du vote, on ne négocie plus que les modalités.</a:t>
            </a:r>
            <a:endParaRPr lang="fr-FR" sz="1733" noProof="1">
              <a:solidFill>
                <a:prstClr val="black"/>
              </a:solidFill>
              <a:latin typeface="Calibri" panose="020F0502020204030204"/>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670560" y="365760"/>
            <a:ext cx="10972800" cy="365760"/>
          </a:xfrm>
          <a:prstGeom prst="rect">
            <a:avLst/>
          </a:prstGeom>
          <a:noFill/>
          <a:ln/>
        </p:spPr>
        <p:txBody>
          <a:bodyPr wrap="square" lIns="0" tIns="0" rIns="0" bIns="0" rtlCol="0" anchor="ctr"/>
          <a:lstStyle/>
          <a:p>
            <a:pPr defTabSz="1219170"/>
            <a:r>
              <a:rPr lang="fr-FR" sz="1467" b="1" kern="0" spc="267" noProof="1">
                <a:solidFill>
                  <a:srgbClr val="B08D2E"/>
                </a:solidFill>
                <a:latin typeface="Arial" pitchFamily="34" charset="0"/>
                <a:ea typeface="Arial" pitchFamily="34" charset="-122"/>
                <a:cs typeface="Arial" pitchFamily="34" charset="-120"/>
              </a:rPr>
              <a:t>PARTIE I — LA FABRIQUE DE LA NORME</a:t>
            </a:r>
            <a:endParaRPr lang="fr-FR" sz="1467" noProof="1">
              <a:solidFill>
                <a:prstClr val="black"/>
              </a:solidFill>
              <a:latin typeface="Calibri" panose="020F0502020204030204"/>
            </a:endParaRPr>
          </a:p>
        </p:txBody>
      </p:sp>
      <p:sp>
        <p:nvSpPr>
          <p:cNvPr id="3" name="Text 1"/>
          <p:cNvSpPr/>
          <p:nvPr/>
        </p:nvSpPr>
        <p:spPr>
          <a:xfrm>
            <a:off x="670560" y="707136"/>
            <a:ext cx="11216640" cy="1097280"/>
          </a:xfrm>
          <a:prstGeom prst="rect">
            <a:avLst/>
          </a:prstGeom>
          <a:noFill/>
          <a:ln/>
        </p:spPr>
        <p:txBody>
          <a:bodyPr wrap="square" lIns="0" tIns="0" rIns="0" bIns="0" rtlCol="0" anchor="t"/>
          <a:lstStyle/>
          <a:p>
            <a:pPr defTabSz="1219170"/>
            <a:r>
              <a:rPr lang="fr-FR" sz="3333" b="1" noProof="1">
                <a:solidFill>
                  <a:srgbClr val="FFFFFF"/>
                </a:solidFill>
                <a:latin typeface="Arial" pitchFamily="34" charset="0"/>
                <a:ea typeface="Arial" pitchFamily="34" charset="-122"/>
                <a:cs typeface="Arial" pitchFamily="34" charset="-120"/>
              </a:rPr>
              <a:t>La phase amont : là où tout se joue</a:t>
            </a:r>
            <a:endParaRPr lang="fr-FR" sz="3333" noProof="1">
              <a:solidFill>
                <a:prstClr val="black"/>
              </a:solidFill>
              <a:latin typeface="Calibri" panose="020F0502020204030204"/>
            </a:endParaRPr>
          </a:p>
        </p:txBody>
      </p:sp>
      <p:sp>
        <p:nvSpPr>
          <p:cNvPr id="4" name="Text 2"/>
          <p:cNvSpPr/>
          <p:nvPr/>
        </p:nvSpPr>
        <p:spPr>
          <a:xfrm>
            <a:off x="11399520" y="6315456"/>
            <a:ext cx="487680" cy="365760"/>
          </a:xfrm>
          <a:prstGeom prst="rect">
            <a:avLst/>
          </a:prstGeom>
          <a:noFill/>
          <a:ln/>
        </p:spPr>
        <p:txBody>
          <a:bodyPr wrap="square" lIns="0" tIns="0" rIns="0" bIns="0" rtlCol="0" anchor="ctr"/>
          <a:lstStyle/>
          <a:p>
            <a:pPr algn="r" defTabSz="1219170"/>
            <a:r>
              <a:rPr lang="fr-FR" sz="1333" noProof="1">
                <a:solidFill>
                  <a:srgbClr val="CADCFC"/>
                </a:solidFill>
                <a:latin typeface="Arial" pitchFamily="34" charset="0"/>
                <a:ea typeface="Arial" pitchFamily="34" charset="-122"/>
                <a:cs typeface="Arial" pitchFamily="34" charset="-120"/>
              </a:rPr>
              <a:t>5</a:t>
            </a:r>
            <a:endParaRPr lang="fr-FR" sz="1333" noProof="1">
              <a:solidFill>
                <a:prstClr val="black"/>
              </a:solidFill>
              <a:latin typeface="Calibri" panose="020F0502020204030204"/>
            </a:endParaRPr>
          </a:p>
        </p:txBody>
      </p:sp>
      <p:sp>
        <p:nvSpPr>
          <p:cNvPr id="5" name="Shape 3"/>
          <p:cNvSpPr/>
          <p:nvPr/>
        </p:nvSpPr>
        <p:spPr>
          <a:xfrm>
            <a:off x="670560" y="1975104"/>
            <a:ext cx="6766560" cy="4267200"/>
          </a:xfrm>
          <a:prstGeom prst="roundRect">
            <a:avLst>
              <a:gd name="adj" fmla="val 2000"/>
            </a:avLst>
          </a:prstGeom>
          <a:solidFill>
            <a:srgbClr val="FFFFFF"/>
          </a:solidFill>
          <a:ln w="12700">
            <a:solidFill>
              <a:srgbClr val="E3E6EF"/>
            </a:solidFill>
            <a:prstDash val="solid"/>
          </a:ln>
          <a:effectLst>
            <a:outerShdw blurRad="88900" dist="38100" dir="5400000" algn="bl" rotWithShape="0">
              <a:srgbClr val="000000">
                <a:alpha val="18000"/>
              </a:srgbClr>
            </a:outerShdw>
          </a:effectLst>
        </p:spPr>
        <p:txBody>
          <a:bodyPr/>
          <a:lstStyle/>
          <a:p>
            <a:pPr defTabSz="1219170"/>
            <a:endParaRPr lang="fr-FR" sz="2400" noProof="1">
              <a:solidFill>
                <a:prstClr val="black"/>
              </a:solidFill>
              <a:latin typeface="Calibri" panose="020F0502020204030204"/>
            </a:endParaRPr>
          </a:p>
        </p:txBody>
      </p:sp>
      <p:sp>
        <p:nvSpPr>
          <p:cNvPr id="6" name="Shape 4"/>
          <p:cNvSpPr/>
          <p:nvPr/>
        </p:nvSpPr>
        <p:spPr>
          <a:xfrm>
            <a:off x="950976" y="2194560"/>
            <a:ext cx="609600" cy="609600"/>
          </a:xfrm>
          <a:prstGeom prst="ellipse">
            <a:avLst/>
          </a:prstGeom>
          <a:solidFill>
            <a:srgbClr val="1E2761"/>
          </a:solidFill>
          <a:ln/>
        </p:spPr>
        <p:txBody>
          <a:bodyPr/>
          <a:lstStyle/>
          <a:p>
            <a:pPr defTabSz="1219170"/>
            <a:endParaRPr lang="fr-FR" sz="2400" noProof="1">
              <a:solidFill>
                <a:prstClr val="black"/>
              </a:solidFill>
              <a:latin typeface="Calibri" panose="020F0502020204030204"/>
            </a:endParaRPr>
          </a:p>
        </p:txBody>
      </p:sp>
      <p:pic>
        <p:nvPicPr>
          <p:cNvPr id="7" name="Image 0" descr="preencoded.png"/>
          <p:cNvPicPr>
            <a:picLocks noChangeAspect="1"/>
          </p:cNvPicPr>
          <p:nvPr/>
        </p:nvPicPr>
        <p:blipFill>
          <a:blip r:embed="rId4"/>
          <a:stretch>
            <a:fillRect/>
          </a:stretch>
        </p:blipFill>
        <p:spPr>
          <a:xfrm>
            <a:off x="1109472" y="2353056"/>
            <a:ext cx="292608" cy="292608"/>
          </a:xfrm>
          <a:prstGeom prst="rect">
            <a:avLst/>
          </a:prstGeom>
        </p:spPr>
      </p:pic>
      <p:sp>
        <p:nvSpPr>
          <p:cNvPr id="8" name="Text 5"/>
          <p:cNvSpPr/>
          <p:nvPr/>
        </p:nvSpPr>
        <p:spPr>
          <a:xfrm>
            <a:off x="1731264" y="2243328"/>
            <a:ext cx="5608320" cy="487680"/>
          </a:xfrm>
          <a:prstGeom prst="rect">
            <a:avLst/>
          </a:prstGeom>
          <a:noFill/>
          <a:ln/>
        </p:spPr>
        <p:txBody>
          <a:bodyPr wrap="square" lIns="0" tIns="0" rIns="0" bIns="0" rtlCol="0" anchor="ctr"/>
          <a:lstStyle/>
          <a:p>
            <a:pPr defTabSz="1219170"/>
            <a:r>
              <a:rPr lang="fr-FR" sz="2000" b="1" noProof="1">
                <a:solidFill>
                  <a:srgbClr val="1E2761"/>
                </a:solidFill>
                <a:latin typeface="Arial" pitchFamily="34" charset="0"/>
                <a:ea typeface="Arial" pitchFamily="34" charset="-122"/>
                <a:cs typeface="Arial" pitchFamily="34" charset="-120"/>
              </a:rPr>
              <a:t>Les canaux d'intervention</a:t>
            </a:r>
            <a:endParaRPr lang="fr-FR" sz="2000" noProof="1">
              <a:solidFill>
                <a:prstClr val="black"/>
              </a:solidFill>
              <a:latin typeface="Calibri" panose="020F0502020204030204"/>
            </a:endParaRPr>
          </a:p>
        </p:txBody>
      </p:sp>
      <p:sp>
        <p:nvSpPr>
          <p:cNvPr id="9" name="Text 6"/>
          <p:cNvSpPr/>
          <p:nvPr/>
        </p:nvSpPr>
        <p:spPr>
          <a:xfrm>
            <a:off x="1036320" y="2926080"/>
            <a:ext cx="6096000" cy="3108960"/>
          </a:xfrm>
          <a:prstGeom prst="rect">
            <a:avLst/>
          </a:prstGeom>
          <a:noFill/>
          <a:ln/>
        </p:spPr>
        <p:txBody>
          <a:bodyPr wrap="square" lIns="0" tIns="0" rIns="0" bIns="0" rtlCol="0" anchor="t"/>
          <a:lstStyle/>
          <a:p>
            <a:pPr marL="457189" indent="-457189" defTabSz="1219170">
              <a:spcAft>
                <a:spcPts val="933"/>
              </a:spcAft>
              <a:buSzPct val="100000"/>
              <a:buFontTx/>
              <a:buChar char="•"/>
            </a:pPr>
            <a:r>
              <a:rPr lang="fr-FR" sz="1600" noProof="1">
                <a:solidFill>
                  <a:srgbClr val="1F2733"/>
                </a:solidFill>
                <a:latin typeface="Arial" pitchFamily="34" charset="0"/>
                <a:ea typeface="Arial" pitchFamily="34" charset="-122"/>
                <a:cs typeface="Arial" pitchFamily="34" charset="-120"/>
              </a:rPr>
              <a:t>Mise à l'agenda : rapports publics, livres blancs, études, presse, colloques</a:t>
            </a:r>
            <a:endParaRPr lang="fr-FR" sz="1600" noProof="1">
              <a:solidFill>
                <a:prstClr val="black"/>
              </a:solidFill>
              <a:latin typeface="Calibri" panose="020F0502020204030204"/>
            </a:endParaRPr>
          </a:p>
          <a:p>
            <a:pPr marL="457189" indent="-457189" defTabSz="1219170">
              <a:spcAft>
                <a:spcPts val="933"/>
              </a:spcAft>
              <a:buSzPct val="100000"/>
              <a:buFontTx/>
              <a:buChar char="•"/>
            </a:pPr>
            <a:r>
              <a:rPr lang="fr-FR" sz="1600" noProof="1">
                <a:solidFill>
                  <a:srgbClr val="1F2733"/>
                </a:solidFill>
                <a:latin typeface="Arial" pitchFamily="34" charset="0"/>
                <a:ea typeface="Arial" pitchFamily="34" charset="-122"/>
                <a:cs typeface="Arial" pitchFamily="34" charset="-120"/>
              </a:rPr>
              <a:t>Consultations publiques préalables, ouvertes ou ciblées (CRPA)</a:t>
            </a:r>
            <a:endParaRPr lang="fr-FR" sz="1600" noProof="1">
              <a:solidFill>
                <a:prstClr val="black"/>
              </a:solidFill>
              <a:latin typeface="Calibri" panose="020F0502020204030204"/>
            </a:endParaRPr>
          </a:p>
          <a:p>
            <a:pPr marL="457189" indent="-457189" defTabSz="1219170">
              <a:spcAft>
                <a:spcPts val="933"/>
              </a:spcAft>
              <a:buSzPct val="100000"/>
              <a:buFontTx/>
              <a:buChar char="•"/>
            </a:pPr>
            <a:r>
              <a:rPr lang="fr-FR" sz="1600" noProof="1">
                <a:solidFill>
                  <a:srgbClr val="1F2733"/>
                </a:solidFill>
                <a:latin typeface="Arial" pitchFamily="34" charset="0"/>
                <a:ea typeface="Arial" pitchFamily="34" charset="-122"/>
                <a:cs typeface="Arial" pitchFamily="34" charset="-120"/>
              </a:rPr>
              <a:t>Étude d'impact obligatoire des projets de loi (LO du 15 avr. 2009) : données et chiffrages</a:t>
            </a:r>
            <a:endParaRPr lang="fr-FR" sz="1600" noProof="1">
              <a:solidFill>
                <a:prstClr val="black"/>
              </a:solidFill>
              <a:latin typeface="Calibri" panose="020F0502020204030204"/>
            </a:endParaRPr>
          </a:p>
          <a:p>
            <a:pPr marL="457189" indent="-457189" defTabSz="1219170">
              <a:spcAft>
                <a:spcPts val="933"/>
              </a:spcAft>
              <a:buSzPct val="100000"/>
              <a:buFontTx/>
              <a:buChar char="•"/>
            </a:pPr>
            <a:r>
              <a:rPr lang="fr-FR" sz="1600" noProof="1">
                <a:solidFill>
                  <a:srgbClr val="1F2733"/>
                </a:solidFill>
                <a:latin typeface="Arial" pitchFamily="34" charset="0"/>
                <a:ea typeface="Arial" pitchFamily="34" charset="-122"/>
                <a:cs typeface="Arial" pitchFamily="34" charset="-120"/>
              </a:rPr>
              <a:t>Missions et rapports parlementaires, avis du CESE</a:t>
            </a:r>
            <a:endParaRPr lang="fr-FR" sz="1600" noProof="1">
              <a:solidFill>
                <a:prstClr val="black"/>
              </a:solidFill>
              <a:latin typeface="Calibri" panose="020F0502020204030204"/>
            </a:endParaRPr>
          </a:p>
          <a:p>
            <a:pPr marL="457189" indent="-457189" defTabSz="1219170">
              <a:spcAft>
                <a:spcPts val="933"/>
              </a:spcAft>
              <a:buSzPct val="100000"/>
              <a:buFontTx/>
              <a:buChar char="•"/>
            </a:pPr>
            <a:r>
              <a:rPr lang="fr-FR" sz="1600" noProof="1">
                <a:solidFill>
                  <a:srgbClr val="1F2733"/>
                </a:solidFill>
                <a:latin typeface="Arial" pitchFamily="34" charset="0"/>
                <a:ea typeface="Arial" pitchFamily="34" charset="-122"/>
                <a:cs typeface="Arial" pitchFamily="34" charset="-120"/>
              </a:rPr>
              <a:t>UE : feuilles de route et consultations de la Commission, très en amont</a:t>
            </a:r>
            <a:endParaRPr lang="fr-FR" sz="1600" noProof="1">
              <a:solidFill>
                <a:prstClr val="black"/>
              </a:solidFill>
              <a:latin typeface="Calibri" panose="020F0502020204030204"/>
            </a:endParaRPr>
          </a:p>
        </p:txBody>
      </p:sp>
      <p:sp>
        <p:nvSpPr>
          <p:cNvPr id="10" name="Shape 7"/>
          <p:cNvSpPr/>
          <p:nvPr/>
        </p:nvSpPr>
        <p:spPr>
          <a:xfrm>
            <a:off x="7741920" y="1975104"/>
            <a:ext cx="3779520" cy="2097024"/>
          </a:xfrm>
          <a:prstGeom prst="roundRect">
            <a:avLst>
              <a:gd name="adj" fmla="val 4070"/>
            </a:avLst>
          </a:prstGeom>
          <a:solidFill>
            <a:srgbClr val="FFFFFF"/>
          </a:solidFill>
          <a:ln w="12700">
            <a:solidFill>
              <a:srgbClr val="E3E6EF"/>
            </a:solidFill>
            <a:prstDash val="solid"/>
          </a:ln>
          <a:effectLst>
            <a:outerShdw blurRad="88900" dist="38100" dir="5400000" algn="bl" rotWithShape="0">
              <a:srgbClr val="000000">
                <a:alpha val="18000"/>
              </a:srgbClr>
            </a:outerShdw>
          </a:effectLst>
        </p:spPr>
        <p:txBody>
          <a:bodyPr/>
          <a:lstStyle/>
          <a:p>
            <a:pPr defTabSz="1219170"/>
            <a:endParaRPr lang="fr-FR" sz="2400" noProof="1">
              <a:solidFill>
                <a:prstClr val="black"/>
              </a:solidFill>
              <a:latin typeface="Calibri" panose="020F0502020204030204"/>
            </a:endParaRPr>
          </a:p>
        </p:txBody>
      </p:sp>
      <p:sp>
        <p:nvSpPr>
          <p:cNvPr id="11" name="Shape 8"/>
          <p:cNvSpPr/>
          <p:nvPr/>
        </p:nvSpPr>
        <p:spPr>
          <a:xfrm>
            <a:off x="7985760" y="2170176"/>
            <a:ext cx="560832" cy="560832"/>
          </a:xfrm>
          <a:prstGeom prst="ellipse">
            <a:avLst/>
          </a:prstGeom>
          <a:solidFill>
            <a:srgbClr val="1E2761"/>
          </a:solidFill>
          <a:ln/>
        </p:spPr>
        <p:txBody>
          <a:bodyPr/>
          <a:lstStyle/>
          <a:p>
            <a:pPr defTabSz="1219170"/>
            <a:endParaRPr lang="fr-FR" sz="2400" noProof="1">
              <a:solidFill>
                <a:prstClr val="black"/>
              </a:solidFill>
              <a:latin typeface="Calibri" panose="020F0502020204030204"/>
            </a:endParaRPr>
          </a:p>
        </p:txBody>
      </p:sp>
      <p:pic>
        <p:nvPicPr>
          <p:cNvPr id="12" name="Image 1" descr="preencoded.png"/>
          <p:cNvPicPr>
            <a:picLocks noChangeAspect="1"/>
          </p:cNvPicPr>
          <p:nvPr/>
        </p:nvPicPr>
        <p:blipFill>
          <a:blip r:embed="rId5"/>
          <a:stretch>
            <a:fillRect/>
          </a:stretch>
        </p:blipFill>
        <p:spPr>
          <a:xfrm>
            <a:off x="8131576" y="2315992"/>
            <a:ext cx="269200" cy="269200"/>
          </a:xfrm>
          <a:prstGeom prst="rect">
            <a:avLst/>
          </a:prstGeom>
        </p:spPr>
      </p:pic>
      <p:sp>
        <p:nvSpPr>
          <p:cNvPr id="13" name="Text 9"/>
          <p:cNvSpPr/>
          <p:nvPr/>
        </p:nvSpPr>
        <p:spPr>
          <a:xfrm>
            <a:off x="8680704" y="2194560"/>
            <a:ext cx="2682240" cy="487680"/>
          </a:xfrm>
          <a:prstGeom prst="rect">
            <a:avLst/>
          </a:prstGeom>
          <a:noFill/>
          <a:ln/>
        </p:spPr>
        <p:txBody>
          <a:bodyPr wrap="square" lIns="0" tIns="0" rIns="0" bIns="0" rtlCol="0" anchor="ctr"/>
          <a:lstStyle/>
          <a:p>
            <a:pPr defTabSz="1219170"/>
            <a:r>
              <a:rPr lang="fr-FR" sz="1733" b="1" noProof="1">
                <a:solidFill>
                  <a:srgbClr val="1E2761"/>
                </a:solidFill>
                <a:latin typeface="Arial" pitchFamily="34" charset="0"/>
                <a:ea typeface="Arial" pitchFamily="34" charset="-122"/>
                <a:cs typeface="Arial" pitchFamily="34" charset="-120"/>
              </a:rPr>
              <a:t>Pourquoi c'est décisif</a:t>
            </a:r>
            <a:endParaRPr lang="fr-FR" sz="1733" noProof="1">
              <a:solidFill>
                <a:prstClr val="black"/>
              </a:solidFill>
              <a:latin typeface="Calibri" panose="020F0502020204030204"/>
            </a:endParaRPr>
          </a:p>
        </p:txBody>
      </p:sp>
      <p:sp>
        <p:nvSpPr>
          <p:cNvPr id="14" name="Text 10"/>
          <p:cNvSpPr/>
          <p:nvPr/>
        </p:nvSpPr>
        <p:spPr>
          <a:xfrm>
            <a:off x="7985760" y="2804160"/>
            <a:ext cx="3352800" cy="1158240"/>
          </a:xfrm>
          <a:prstGeom prst="rect">
            <a:avLst/>
          </a:prstGeom>
          <a:noFill/>
          <a:ln/>
        </p:spPr>
        <p:txBody>
          <a:bodyPr wrap="square" lIns="0" tIns="0" rIns="0" bIns="0" rtlCol="0" anchor="ctr"/>
          <a:lstStyle/>
          <a:p>
            <a:pPr marL="457189" indent="-457189" defTabSz="1219170">
              <a:spcAft>
                <a:spcPts val="400"/>
              </a:spcAft>
              <a:buSzPct val="100000"/>
              <a:buFontTx/>
              <a:buChar char="•"/>
            </a:pPr>
            <a:r>
              <a:rPr lang="fr-FR" sz="1373" noProof="1">
                <a:solidFill>
                  <a:srgbClr val="1F2733"/>
                </a:solidFill>
                <a:latin typeface="Arial" pitchFamily="34" charset="0"/>
                <a:ea typeface="Arial" pitchFamily="34" charset="-122"/>
                <a:cs typeface="Arial" pitchFamily="34" charset="-120"/>
              </a:rPr>
              <a:t>Le texte n'existe pas encore : on pèse sur le principe même de la norme</a:t>
            </a:r>
            <a:endParaRPr lang="fr-FR" sz="1373" noProof="1">
              <a:solidFill>
                <a:prstClr val="black"/>
              </a:solidFill>
              <a:latin typeface="Calibri" panose="020F0502020204030204"/>
            </a:endParaRPr>
          </a:p>
          <a:p>
            <a:pPr marL="457189" indent="-457189" defTabSz="1219170">
              <a:spcAft>
                <a:spcPts val="400"/>
              </a:spcAft>
              <a:buSzPct val="100000"/>
              <a:buFontTx/>
              <a:buChar char="•"/>
            </a:pPr>
            <a:r>
              <a:rPr lang="fr-FR" sz="1373" noProof="1">
                <a:solidFill>
                  <a:srgbClr val="1F2733"/>
                </a:solidFill>
                <a:latin typeface="Arial" pitchFamily="34" charset="0"/>
                <a:ea typeface="Arial" pitchFamily="34" charset="-122"/>
                <a:cs typeface="Arial" pitchFamily="34" charset="-120"/>
              </a:rPr>
              <a:t>Phase la moins formalisée et la moins visible</a:t>
            </a:r>
            <a:endParaRPr lang="fr-FR" sz="1373" noProof="1">
              <a:solidFill>
                <a:prstClr val="black"/>
              </a:solidFill>
              <a:latin typeface="Calibri" panose="020F0502020204030204"/>
            </a:endParaRPr>
          </a:p>
          <a:p>
            <a:pPr marL="457189" indent="-457189" defTabSz="1219170">
              <a:spcAft>
                <a:spcPts val="400"/>
              </a:spcAft>
              <a:buSzPct val="100000"/>
              <a:buFontTx/>
              <a:buChar char="•"/>
            </a:pPr>
            <a:r>
              <a:rPr lang="fr-FR" sz="1373" noProof="1">
                <a:solidFill>
                  <a:srgbClr val="1F2733"/>
                </a:solidFill>
                <a:latin typeface="Arial" pitchFamily="34" charset="0"/>
                <a:ea typeface="Arial" pitchFamily="34" charset="-122"/>
                <a:cs typeface="Arial" pitchFamily="34" charset="-120"/>
              </a:rPr>
              <a:t>Ici se construit la crédibilité technique</a:t>
            </a:r>
            <a:endParaRPr lang="fr-FR" sz="1373" noProof="1">
              <a:solidFill>
                <a:prstClr val="black"/>
              </a:solidFill>
              <a:latin typeface="Calibri" panose="020F0502020204030204"/>
            </a:endParaRPr>
          </a:p>
        </p:txBody>
      </p:sp>
      <p:sp>
        <p:nvSpPr>
          <p:cNvPr id="15" name="Shape 11"/>
          <p:cNvSpPr/>
          <p:nvPr/>
        </p:nvSpPr>
        <p:spPr>
          <a:xfrm>
            <a:off x="7741920" y="4267200"/>
            <a:ext cx="3779520" cy="1975104"/>
          </a:xfrm>
          <a:prstGeom prst="roundRect">
            <a:avLst>
              <a:gd name="adj" fmla="val 4321"/>
            </a:avLst>
          </a:prstGeom>
          <a:solidFill>
            <a:srgbClr val="FFFFFF"/>
          </a:solidFill>
          <a:ln w="12700">
            <a:solidFill>
              <a:srgbClr val="E3E6EF"/>
            </a:solidFill>
            <a:prstDash val="solid"/>
          </a:ln>
          <a:effectLst>
            <a:outerShdw blurRad="88900" dist="38100" dir="5400000" algn="bl" rotWithShape="0">
              <a:srgbClr val="000000">
                <a:alpha val="18000"/>
              </a:srgbClr>
            </a:outerShdw>
          </a:effectLst>
        </p:spPr>
        <p:txBody>
          <a:bodyPr/>
          <a:lstStyle/>
          <a:p>
            <a:pPr defTabSz="1219170"/>
            <a:endParaRPr lang="fr-FR" sz="2400" noProof="1">
              <a:solidFill>
                <a:prstClr val="black"/>
              </a:solidFill>
              <a:latin typeface="Calibri" panose="020F0502020204030204"/>
            </a:endParaRPr>
          </a:p>
        </p:txBody>
      </p:sp>
      <p:sp>
        <p:nvSpPr>
          <p:cNvPr id="16" name="Shape 12"/>
          <p:cNvSpPr/>
          <p:nvPr/>
        </p:nvSpPr>
        <p:spPr>
          <a:xfrm>
            <a:off x="7985760" y="4462272"/>
            <a:ext cx="560832" cy="560832"/>
          </a:xfrm>
          <a:prstGeom prst="ellipse">
            <a:avLst/>
          </a:prstGeom>
          <a:solidFill>
            <a:srgbClr val="1E2761"/>
          </a:solidFill>
          <a:ln/>
        </p:spPr>
        <p:txBody>
          <a:bodyPr/>
          <a:lstStyle/>
          <a:p>
            <a:pPr defTabSz="1219170"/>
            <a:endParaRPr lang="fr-FR" sz="2400" noProof="1">
              <a:solidFill>
                <a:prstClr val="black"/>
              </a:solidFill>
              <a:latin typeface="Calibri" panose="020F0502020204030204"/>
            </a:endParaRPr>
          </a:p>
        </p:txBody>
      </p:sp>
      <p:pic>
        <p:nvPicPr>
          <p:cNvPr id="17" name="Image 2" descr="preencoded.png"/>
          <p:cNvPicPr>
            <a:picLocks noChangeAspect="1"/>
          </p:cNvPicPr>
          <p:nvPr/>
        </p:nvPicPr>
        <p:blipFill>
          <a:blip r:embed="rId6"/>
          <a:stretch>
            <a:fillRect/>
          </a:stretch>
        </p:blipFill>
        <p:spPr>
          <a:xfrm>
            <a:off x="8131576" y="4608088"/>
            <a:ext cx="269200" cy="269200"/>
          </a:xfrm>
          <a:prstGeom prst="rect">
            <a:avLst/>
          </a:prstGeom>
        </p:spPr>
      </p:pic>
      <p:sp>
        <p:nvSpPr>
          <p:cNvPr id="18" name="Text 13"/>
          <p:cNvSpPr/>
          <p:nvPr/>
        </p:nvSpPr>
        <p:spPr>
          <a:xfrm>
            <a:off x="8680704" y="4486656"/>
            <a:ext cx="2682240" cy="487680"/>
          </a:xfrm>
          <a:prstGeom prst="rect">
            <a:avLst/>
          </a:prstGeom>
          <a:noFill/>
          <a:ln/>
        </p:spPr>
        <p:txBody>
          <a:bodyPr wrap="square" lIns="0" tIns="0" rIns="0" bIns="0" rtlCol="0" anchor="ctr"/>
          <a:lstStyle/>
          <a:p>
            <a:pPr defTabSz="1219170"/>
            <a:r>
              <a:rPr lang="fr-FR" sz="1733" b="1" noProof="1">
                <a:solidFill>
                  <a:srgbClr val="1E2761"/>
                </a:solidFill>
                <a:latin typeface="Arial" pitchFamily="34" charset="0"/>
                <a:ea typeface="Arial" pitchFamily="34" charset="-122"/>
                <a:cs typeface="Arial" pitchFamily="34" charset="-120"/>
              </a:rPr>
              <a:t>Organiser une veille</a:t>
            </a:r>
            <a:endParaRPr lang="fr-FR" sz="1733" noProof="1">
              <a:solidFill>
                <a:prstClr val="black"/>
              </a:solidFill>
              <a:latin typeface="Calibri" panose="020F0502020204030204"/>
            </a:endParaRPr>
          </a:p>
        </p:txBody>
      </p:sp>
      <p:sp>
        <p:nvSpPr>
          <p:cNvPr id="19" name="Text 14"/>
          <p:cNvSpPr/>
          <p:nvPr/>
        </p:nvSpPr>
        <p:spPr>
          <a:xfrm>
            <a:off x="7985760" y="5096256"/>
            <a:ext cx="3352800" cy="1097280"/>
          </a:xfrm>
          <a:prstGeom prst="rect">
            <a:avLst/>
          </a:prstGeom>
          <a:noFill/>
          <a:ln/>
        </p:spPr>
        <p:txBody>
          <a:bodyPr wrap="square" lIns="0" tIns="0" rIns="0" bIns="0" rtlCol="0" anchor="ctr"/>
          <a:lstStyle/>
          <a:p>
            <a:pPr marL="457189" indent="-457189" defTabSz="1219170">
              <a:spcAft>
                <a:spcPts val="400"/>
              </a:spcAft>
              <a:buSzPct val="100000"/>
              <a:buFontTx/>
              <a:buChar char="•"/>
            </a:pPr>
            <a:r>
              <a:rPr lang="fr-FR" sz="1373" noProof="1">
                <a:solidFill>
                  <a:srgbClr val="1F2733"/>
                </a:solidFill>
                <a:latin typeface="Arial" pitchFamily="34" charset="0"/>
                <a:ea typeface="Arial" pitchFamily="34" charset="-122"/>
                <a:cs typeface="Arial" pitchFamily="34" charset="-120"/>
              </a:rPr>
              <a:t>Sites gouvernementaux, Assemblée et Sénat</a:t>
            </a:r>
            <a:endParaRPr lang="fr-FR" sz="1373" noProof="1">
              <a:solidFill>
                <a:prstClr val="black"/>
              </a:solidFill>
              <a:latin typeface="Calibri" panose="020F0502020204030204"/>
            </a:endParaRPr>
          </a:p>
          <a:p>
            <a:pPr marL="457189" indent="-457189" defTabSz="1219170">
              <a:spcAft>
                <a:spcPts val="400"/>
              </a:spcAft>
              <a:buSzPct val="100000"/>
              <a:buFontTx/>
              <a:buChar char="•"/>
            </a:pPr>
            <a:r>
              <a:rPr lang="fr-FR" sz="1373" noProof="1">
                <a:solidFill>
                  <a:srgbClr val="1F2733"/>
                </a:solidFill>
                <a:latin typeface="Arial" pitchFamily="34" charset="0"/>
                <a:ea typeface="Arial" pitchFamily="34" charset="-122"/>
                <a:cs typeface="Arial" pitchFamily="34" charset="-120"/>
              </a:rPr>
              <a:t>Alertes et mots-clés ciblés</a:t>
            </a:r>
            <a:endParaRPr lang="fr-FR" sz="1373" noProof="1">
              <a:solidFill>
                <a:prstClr val="black"/>
              </a:solidFill>
              <a:latin typeface="Calibri" panose="020F0502020204030204"/>
            </a:endParaRPr>
          </a:p>
          <a:p>
            <a:pPr marL="457189" indent="-457189" defTabSz="1219170">
              <a:spcAft>
                <a:spcPts val="400"/>
              </a:spcAft>
              <a:buSzPct val="100000"/>
              <a:buFontTx/>
              <a:buChar char="•"/>
            </a:pPr>
            <a:r>
              <a:rPr lang="fr-FR" sz="1373" noProof="1">
                <a:solidFill>
                  <a:srgbClr val="1F2733"/>
                </a:solidFill>
                <a:latin typeface="Arial" pitchFamily="34" charset="0"/>
                <a:ea typeface="Arial" pitchFamily="34" charset="-122"/>
                <a:cs typeface="Arial" pitchFamily="34" charset="-120"/>
              </a:rPr>
              <a:t>Agir en amont de la rédaction d'un texte = action plus efficace</a:t>
            </a:r>
            <a:endParaRPr lang="fr-FR" sz="1373" noProof="1">
              <a:solidFill>
                <a:prstClr val="black"/>
              </a:solidFill>
              <a:latin typeface="Calibri" panose="020F0502020204030204"/>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670560" y="365760"/>
            <a:ext cx="10972800" cy="365760"/>
          </a:xfrm>
          <a:prstGeom prst="rect">
            <a:avLst/>
          </a:prstGeom>
          <a:noFill/>
          <a:ln/>
        </p:spPr>
        <p:txBody>
          <a:bodyPr wrap="square" lIns="0" tIns="0" rIns="0" bIns="0" rtlCol="0" anchor="ctr"/>
          <a:lstStyle/>
          <a:p>
            <a:pPr defTabSz="1219170"/>
            <a:r>
              <a:rPr lang="fr-FR" sz="1467" b="1" kern="0" spc="267" noProof="1">
                <a:solidFill>
                  <a:srgbClr val="B08D2E"/>
                </a:solidFill>
                <a:latin typeface="Arial" pitchFamily="34" charset="0"/>
                <a:ea typeface="Arial" pitchFamily="34" charset="-122"/>
                <a:cs typeface="Arial" pitchFamily="34" charset="-120"/>
              </a:rPr>
              <a:t>PARTIE I — LA FABRIQUE DE LA NORME</a:t>
            </a:r>
            <a:endParaRPr lang="fr-FR" sz="1467" noProof="1">
              <a:solidFill>
                <a:prstClr val="black"/>
              </a:solidFill>
              <a:latin typeface="Calibri" panose="020F0502020204030204"/>
            </a:endParaRPr>
          </a:p>
        </p:txBody>
      </p:sp>
      <p:sp>
        <p:nvSpPr>
          <p:cNvPr id="3" name="Text 1"/>
          <p:cNvSpPr/>
          <p:nvPr/>
        </p:nvSpPr>
        <p:spPr>
          <a:xfrm>
            <a:off x="670560" y="707136"/>
            <a:ext cx="11216640" cy="1097280"/>
          </a:xfrm>
          <a:prstGeom prst="rect">
            <a:avLst/>
          </a:prstGeom>
          <a:noFill/>
          <a:ln/>
        </p:spPr>
        <p:txBody>
          <a:bodyPr wrap="square" lIns="0" tIns="0" rIns="0" bIns="0" rtlCol="0" anchor="t"/>
          <a:lstStyle/>
          <a:p>
            <a:pPr defTabSz="1219170"/>
            <a:r>
              <a:rPr lang="fr-FR" sz="3333" b="1" noProof="1">
                <a:solidFill>
                  <a:srgbClr val="FFFFFF"/>
                </a:solidFill>
                <a:latin typeface="Arial" pitchFamily="34" charset="0"/>
                <a:ea typeface="Arial" pitchFamily="34" charset="-122"/>
                <a:cs typeface="Arial" pitchFamily="34" charset="-120"/>
              </a:rPr>
              <a:t>Les phases (Gouvernement et Parlement)</a:t>
            </a:r>
            <a:endParaRPr lang="fr-FR" sz="3333" noProof="1">
              <a:solidFill>
                <a:prstClr val="black"/>
              </a:solidFill>
              <a:latin typeface="Calibri" panose="020F0502020204030204"/>
            </a:endParaRPr>
          </a:p>
        </p:txBody>
      </p:sp>
      <p:sp>
        <p:nvSpPr>
          <p:cNvPr id="4" name="Text 2"/>
          <p:cNvSpPr/>
          <p:nvPr/>
        </p:nvSpPr>
        <p:spPr>
          <a:xfrm>
            <a:off x="11399520" y="6315456"/>
            <a:ext cx="487680" cy="365760"/>
          </a:xfrm>
          <a:prstGeom prst="rect">
            <a:avLst/>
          </a:prstGeom>
          <a:noFill/>
          <a:ln/>
        </p:spPr>
        <p:txBody>
          <a:bodyPr wrap="square" lIns="0" tIns="0" rIns="0" bIns="0" rtlCol="0" anchor="ctr"/>
          <a:lstStyle/>
          <a:p>
            <a:pPr algn="r" defTabSz="1219170"/>
            <a:r>
              <a:rPr lang="fr-FR" sz="1333" noProof="1">
                <a:solidFill>
                  <a:srgbClr val="CADCFC"/>
                </a:solidFill>
                <a:latin typeface="Arial" pitchFamily="34" charset="0"/>
                <a:ea typeface="Arial" pitchFamily="34" charset="-122"/>
                <a:cs typeface="Arial" pitchFamily="34" charset="-120"/>
              </a:rPr>
              <a:t>6</a:t>
            </a:r>
            <a:endParaRPr lang="fr-FR" sz="1333" noProof="1">
              <a:solidFill>
                <a:prstClr val="black"/>
              </a:solidFill>
              <a:latin typeface="Calibri" panose="020F0502020204030204"/>
            </a:endParaRPr>
          </a:p>
        </p:txBody>
      </p:sp>
      <p:sp>
        <p:nvSpPr>
          <p:cNvPr id="5" name="Shape 3"/>
          <p:cNvSpPr/>
          <p:nvPr/>
        </p:nvSpPr>
        <p:spPr>
          <a:xfrm>
            <a:off x="670560" y="1828800"/>
            <a:ext cx="5364480" cy="3560064"/>
          </a:xfrm>
          <a:prstGeom prst="roundRect">
            <a:avLst>
              <a:gd name="adj" fmla="val 2397"/>
            </a:avLst>
          </a:prstGeom>
          <a:solidFill>
            <a:srgbClr val="FFFFFF"/>
          </a:solidFill>
          <a:ln w="12700">
            <a:solidFill>
              <a:srgbClr val="E3E6EF"/>
            </a:solidFill>
            <a:prstDash val="solid"/>
          </a:ln>
          <a:effectLst>
            <a:outerShdw blurRad="88900" dist="38100" dir="5400000" algn="bl" rotWithShape="0">
              <a:srgbClr val="000000">
                <a:alpha val="18000"/>
              </a:srgbClr>
            </a:outerShdw>
          </a:effectLst>
        </p:spPr>
        <p:txBody>
          <a:bodyPr/>
          <a:lstStyle/>
          <a:p>
            <a:pPr defTabSz="1219170"/>
            <a:endParaRPr lang="fr-FR" sz="2400" noProof="1">
              <a:solidFill>
                <a:prstClr val="black"/>
              </a:solidFill>
              <a:latin typeface="Calibri" panose="020F0502020204030204"/>
            </a:endParaRPr>
          </a:p>
        </p:txBody>
      </p:sp>
      <p:sp>
        <p:nvSpPr>
          <p:cNvPr id="6" name="Shape 4"/>
          <p:cNvSpPr/>
          <p:nvPr/>
        </p:nvSpPr>
        <p:spPr>
          <a:xfrm>
            <a:off x="914400" y="2036064"/>
            <a:ext cx="585216" cy="585216"/>
          </a:xfrm>
          <a:prstGeom prst="ellipse">
            <a:avLst/>
          </a:prstGeom>
          <a:solidFill>
            <a:srgbClr val="1E2761"/>
          </a:solidFill>
          <a:ln/>
        </p:spPr>
        <p:txBody>
          <a:bodyPr/>
          <a:lstStyle/>
          <a:p>
            <a:pPr defTabSz="1219170"/>
            <a:endParaRPr lang="fr-FR" sz="2400" noProof="1">
              <a:solidFill>
                <a:prstClr val="black"/>
              </a:solidFill>
              <a:latin typeface="Calibri" panose="020F0502020204030204"/>
            </a:endParaRPr>
          </a:p>
        </p:txBody>
      </p:sp>
      <p:pic>
        <p:nvPicPr>
          <p:cNvPr id="7" name="Image 0" descr="preencoded.png"/>
          <p:cNvPicPr>
            <a:picLocks noChangeAspect="1"/>
          </p:cNvPicPr>
          <p:nvPr/>
        </p:nvPicPr>
        <p:blipFill>
          <a:blip r:embed="rId4"/>
          <a:stretch>
            <a:fillRect/>
          </a:stretch>
        </p:blipFill>
        <p:spPr>
          <a:xfrm>
            <a:off x="1066556" y="2188220"/>
            <a:ext cx="280904" cy="280904"/>
          </a:xfrm>
          <a:prstGeom prst="rect">
            <a:avLst/>
          </a:prstGeom>
        </p:spPr>
      </p:pic>
      <p:sp>
        <p:nvSpPr>
          <p:cNvPr id="8" name="Text 5"/>
          <p:cNvSpPr/>
          <p:nvPr/>
        </p:nvSpPr>
        <p:spPr>
          <a:xfrm>
            <a:off x="1658112" y="2060448"/>
            <a:ext cx="4145280" cy="536448"/>
          </a:xfrm>
          <a:prstGeom prst="rect">
            <a:avLst/>
          </a:prstGeom>
          <a:noFill/>
          <a:ln/>
        </p:spPr>
        <p:txBody>
          <a:bodyPr wrap="square" lIns="0" tIns="0" rIns="0" bIns="0" rtlCol="0" anchor="ctr"/>
          <a:lstStyle/>
          <a:p>
            <a:pPr defTabSz="1219170"/>
            <a:r>
              <a:rPr lang="fr-FR" b="1" noProof="1">
                <a:solidFill>
                  <a:srgbClr val="1E2761"/>
                </a:solidFill>
                <a:latin typeface="Arial" pitchFamily="34" charset="0"/>
                <a:ea typeface="Arial" pitchFamily="34" charset="-122"/>
                <a:cs typeface="Arial" pitchFamily="34" charset="-120"/>
              </a:rPr>
              <a:t>Phase gouvernementale : l'arbitrage</a:t>
            </a:r>
            <a:endParaRPr lang="fr-FR" noProof="1">
              <a:solidFill>
                <a:prstClr val="black"/>
              </a:solidFill>
              <a:latin typeface="Calibri" panose="020F0502020204030204"/>
            </a:endParaRPr>
          </a:p>
        </p:txBody>
      </p:sp>
      <p:sp>
        <p:nvSpPr>
          <p:cNvPr id="9" name="Text 6"/>
          <p:cNvSpPr/>
          <p:nvPr/>
        </p:nvSpPr>
        <p:spPr>
          <a:xfrm>
            <a:off x="999744" y="2493509"/>
            <a:ext cx="4815840" cy="2797820"/>
          </a:xfrm>
          <a:prstGeom prst="rect">
            <a:avLst/>
          </a:prstGeom>
          <a:noFill/>
          <a:ln/>
        </p:spPr>
        <p:txBody>
          <a:bodyPr wrap="square" lIns="0" tIns="0" rIns="0" bIns="0" rtlCol="0" anchor="t"/>
          <a:lstStyle/>
          <a:p>
            <a:pPr marL="457189" indent="-457189" defTabSz="1219170">
              <a:spcAft>
                <a:spcPts val="667"/>
              </a:spcAft>
              <a:buSzPct val="100000"/>
              <a:buFontTx/>
              <a:buChar char="•"/>
            </a:pPr>
            <a:r>
              <a:rPr lang="fr-FR" sz="1467" noProof="1">
                <a:solidFill>
                  <a:srgbClr val="1F2733"/>
                </a:solidFill>
                <a:latin typeface="Arial" pitchFamily="34" charset="0"/>
                <a:ea typeface="Arial" pitchFamily="34" charset="-122"/>
                <a:cs typeface="Arial" pitchFamily="34" charset="-120"/>
              </a:rPr>
              <a:t>Rédaction de l'avant-projet par la direction d'administration centrale</a:t>
            </a:r>
            <a:endParaRPr lang="fr-FR" sz="1467" noProof="1">
              <a:solidFill>
                <a:prstClr val="black"/>
              </a:solidFill>
              <a:latin typeface="Calibri" panose="020F0502020204030204"/>
            </a:endParaRPr>
          </a:p>
          <a:p>
            <a:pPr marL="457189" indent="-457189" defTabSz="1219170">
              <a:spcAft>
                <a:spcPts val="667"/>
              </a:spcAft>
              <a:buSzPct val="100000"/>
              <a:buFontTx/>
              <a:buChar char="•"/>
            </a:pPr>
            <a:r>
              <a:rPr lang="fr-FR" sz="1467" noProof="1">
                <a:solidFill>
                  <a:srgbClr val="1F2733"/>
                </a:solidFill>
                <a:latin typeface="Arial" pitchFamily="34" charset="0"/>
                <a:ea typeface="Arial" pitchFamily="34" charset="-122"/>
                <a:cs typeface="Arial" pitchFamily="34" charset="-120"/>
              </a:rPr>
              <a:t>Réunions interministérielles arbitrées par Matignon ; coordination du SGG</a:t>
            </a:r>
            <a:endParaRPr lang="fr-FR" sz="1467" noProof="1">
              <a:solidFill>
                <a:prstClr val="black"/>
              </a:solidFill>
              <a:latin typeface="Calibri" panose="020F0502020204030204"/>
            </a:endParaRPr>
          </a:p>
          <a:p>
            <a:pPr marL="457189" indent="-457189" defTabSz="1219170">
              <a:spcAft>
                <a:spcPts val="667"/>
              </a:spcAft>
              <a:buSzPct val="100000"/>
              <a:buFontTx/>
              <a:buChar char="•"/>
            </a:pPr>
            <a:r>
              <a:rPr lang="fr-FR" sz="1467" noProof="1">
                <a:solidFill>
                  <a:srgbClr val="1F2733"/>
                </a:solidFill>
                <a:latin typeface="Arial" pitchFamily="34" charset="0"/>
                <a:ea typeface="Arial" pitchFamily="34" charset="-122"/>
                <a:cs typeface="Arial" pitchFamily="34" charset="-120"/>
              </a:rPr>
              <a:t>Avis obligatoire du Conseil d'État (souvent public depuis 2015)</a:t>
            </a:r>
            <a:endParaRPr lang="fr-FR" sz="1467" noProof="1">
              <a:solidFill>
                <a:prstClr val="black"/>
              </a:solidFill>
              <a:latin typeface="Calibri" panose="020F0502020204030204"/>
            </a:endParaRPr>
          </a:p>
          <a:p>
            <a:pPr marL="457189" indent="-457189" defTabSz="1219170">
              <a:spcAft>
                <a:spcPts val="667"/>
              </a:spcAft>
              <a:buSzPct val="100000"/>
              <a:buFontTx/>
              <a:buChar char="•"/>
            </a:pPr>
            <a:r>
              <a:rPr lang="fr-FR" sz="1467" noProof="1">
                <a:solidFill>
                  <a:srgbClr val="1F2733"/>
                </a:solidFill>
                <a:latin typeface="Arial" pitchFamily="34" charset="0"/>
                <a:ea typeface="Arial" pitchFamily="34" charset="-122"/>
                <a:cs typeface="Arial" pitchFamily="34" charset="-120"/>
              </a:rPr>
              <a:t>Adoption en Conseil des ministres, (</a:t>
            </a:r>
            <a:r>
              <a:rPr lang="fr-FR" sz="1467" i="1" noProof="1">
                <a:solidFill>
                  <a:srgbClr val="1F2733"/>
                </a:solidFill>
                <a:latin typeface="Arial" pitchFamily="34" charset="0"/>
                <a:ea typeface="Arial" pitchFamily="34" charset="-122"/>
                <a:cs typeface="Arial" pitchFamily="34" charset="-120"/>
              </a:rPr>
              <a:t>dépôt au Parlement pour les projets de loi, publication pour les décrets</a:t>
            </a:r>
            <a:r>
              <a:rPr lang="fr-FR" sz="1467" noProof="1">
                <a:solidFill>
                  <a:srgbClr val="1F2733"/>
                </a:solidFill>
                <a:latin typeface="Arial" pitchFamily="34" charset="0"/>
                <a:ea typeface="Arial" pitchFamily="34" charset="-122"/>
                <a:cs typeface="Arial" pitchFamily="34" charset="-120"/>
              </a:rPr>
              <a:t>)</a:t>
            </a:r>
            <a:endParaRPr lang="fr-FR" sz="1467" noProof="1">
              <a:solidFill>
                <a:prstClr val="black"/>
              </a:solidFill>
              <a:latin typeface="Calibri" panose="020F0502020204030204"/>
            </a:endParaRPr>
          </a:p>
          <a:p>
            <a:pPr marL="457189" indent="-457189" defTabSz="1219170">
              <a:spcAft>
                <a:spcPts val="667"/>
              </a:spcAft>
              <a:buSzPct val="100000"/>
              <a:buFontTx/>
              <a:buChar char="•"/>
            </a:pPr>
            <a:r>
              <a:rPr lang="fr-FR" sz="1467" b="1" noProof="1">
                <a:solidFill>
                  <a:srgbClr val="1E2761"/>
                </a:solidFill>
                <a:latin typeface="Arial" pitchFamily="34" charset="0"/>
                <a:ea typeface="Arial" pitchFamily="34" charset="-122"/>
                <a:cs typeface="Arial" pitchFamily="34" charset="-120"/>
              </a:rPr>
              <a:t>Points d'accès : cabinets, bureaux des directions ; notes courtes et chiffrées</a:t>
            </a:r>
            <a:endParaRPr lang="fr-FR" sz="1467" noProof="1">
              <a:solidFill>
                <a:prstClr val="black"/>
              </a:solidFill>
              <a:latin typeface="Calibri" panose="020F0502020204030204"/>
            </a:endParaRPr>
          </a:p>
        </p:txBody>
      </p:sp>
      <p:sp>
        <p:nvSpPr>
          <p:cNvPr id="10" name="Shape 7"/>
          <p:cNvSpPr/>
          <p:nvPr/>
        </p:nvSpPr>
        <p:spPr>
          <a:xfrm>
            <a:off x="6156960" y="1828800"/>
            <a:ext cx="5364480" cy="3560064"/>
          </a:xfrm>
          <a:prstGeom prst="roundRect">
            <a:avLst>
              <a:gd name="adj" fmla="val 2397"/>
            </a:avLst>
          </a:prstGeom>
          <a:solidFill>
            <a:srgbClr val="FFFFFF"/>
          </a:solidFill>
          <a:ln w="12700">
            <a:solidFill>
              <a:srgbClr val="E3E6EF"/>
            </a:solidFill>
            <a:prstDash val="solid"/>
          </a:ln>
          <a:effectLst>
            <a:outerShdw blurRad="88900" dist="38100" dir="5400000" algn="bl" rotWithShape="0">
              <a:srgbClr val="000000">
                <a:alpha val="18000"/>
              </a:srgbClr>
            </a:outerShdw>
          </a:effectLst>
        </p:spPr>
        <p:txBody>
          <a:bodyPr/>
          <a:lstStyle/>
          <a:p>
            <a:pPr defTabSz="1219170"/>
            <a:endParaRPr lang="fr-FR" sz="2400" noProof="1">
              <a:solidFill>
                <a:prstClr val="black"/>
              </a:solidFill>
              <a:latin typeface="Calibri" panose="020F0502020204030204"/>
            </a:endParaRPr>
          </a:p>
        </p:txBody>
      </p:sp>
      <p:sp>
        <p:nvSpPr>
          <p:cNvPr id="11" name="Shape 8"/>
          <p:cNvSpPr/>
          <p:nvPr/>
        </p:nvSpPr>
        <p:spPr>
          <a:xfrm>
            <a:off x="6400800" y="2036064"/>
            <a:ext cx="585216" cy="585216"/>
          </a:xfrm>
          <a:prstGeom prst="ellipse">
            <a:avLst/>
          </a:prstGeom>
          <a:solidFill>
            <a:srgbClr val="1E2761"/>
          </a:solidFill>
          <a:ln/>
        </p:spPr>
        <p:txBody>
          <a:bodyPr/>
          <a:lstStyle/>
          <a:p>
            <a:pPr defTabSz="1219170"/>
            <a:endParaRPr lang="fr-FR" sz="2400" noProof="1">
              <a:solidFill>
                <a:prstClr val="black"/>
              </a:solidFill>
              <a:latin typeface="Calibri" panose="020F0502020204030204"/>
            </a:endParaRPr>
          </a:p>
        </p:txBody>
      </p:sp>
      <p:pic>
        <p:nvPicPr>
          <p:cNvPr id="12" name="Image 1" descr="preencoded.png"/>
          <p:cNvPicPr>
            <a:picLocks noChangeAspect="1"/>
          </p:cNvPicPr>
          <p:nvPr/>
        </p:nvPicPr>
        <p:blipFill>
          <a:blip r:embed="rId5"/>
          <a:stretch>
            <a:fillRect/>
          </a:stretch>
        </p:blipFill>
        <p:spPr>
          <a:xfrm>
            <a:off x="6552956" y="2188220"/>
            <a:ext cx="280904" cy="280904"/>
          </a:xfrm>
          <a:prstGeom prst="rect">
            <a:avLst/>
          </a:prstGeom>
        </p:spPr>
      </p:pic>
      <p:sp>
        <p:nvSpPr>
          <p:cNvPr id="13" name="Text 9"/>
          <p:cNvSpPr/>
          <p:nvPr/>
        </p:nvSpPr>
        <p:spPr>
          <a:xfrm>
            <a:off x="7144512" y="2060448"/>
            <a:ext cx="4145280" cy="536448"/>
          </a:xfrm>
          <a:prstGeom prst="rect">
            <a:avLst/>
          </a:prstGeom>
          <a:noFill/>
          <a:ln/>
        </p:spPr>
        <p:txBody>
          <a:bodyPr wrap="square" lIns="0" tIns="0" rIns="0" bIns="0" rtlCol="0" anchor="ctr"/>
          <a:lstStyle/>
          <a:p>
            <a:pPr defTabSz="1219170"/>
            <a:r>
              <a:rPr lang="fr-FR" b="1" noProof="1">
                <a:solidFill>
                  <a:srgbClr val="1E2761"/>
                </a:solidFill>
                <a:latin typeface="Arial" pitchFamily="34" charset="0"/>
                <a:ea typeface="Arial" pitchFamily="34" charset="-122"/>
                <a:cs typeface="Arial" pitchFamily="34" charset="-120"/>
              </a:rPr>
              <a:t>Phase parlementaire : les amendements</a:t>
            </a:r>
            <a:endParaRPr lang="fr-FR" noProof="1">
              <a:solidFill>
                <a:prstClr val="black"/>
              </a:solidFill>
              <a:latin typeface="Calibri" panose="020F0502020204030204"/>
            </a:endParaRPr>
          </a:p>
        </p:txBody>
      </p:sp>
      <p:sp>
        <p:nvSpPr>
          <p:cNvPr id="14" name="Text 10"/>
          <p:cNvSpPr/>
          <p:nvPr/>
        </p:nvSpPr>
        <p:spPr>
          <a:xfrm>
            <a:off x="6486144" y="2706624"/>
            <a:ext cx="4815840" cy="2584704"/>
          </a:xfrm>
          <a:prstGeom prst="rect">
            <a:avLst/>
          </a:prstGeom>
          <a:noFill/>
          <a:ln/>
        </p:spPr>
        <p:txBody>
          <a:bodyPr wrap="square" lIns="0" tIns="0" rIns="0" bIns="0" rtlCol="0" anchor="t"/>
          <a:lstStyle/>
          <a:p>
            <a:pPr marL="457189" indent="-457189" defTabSz="1219170">
              <a:spcAft>
                <a:spcPts val="667"/>
              </a:spcAft>
              <a:buSzPct val="100000"/>
              <a:buFontTx/>
              <a:buChar char="•"/>
            </a:pPr>
            <a:r>
              <a:rPr lang="fr-FR" sz="1467" noProof="1">
                <a:solidFill>
                  <a:srgbClr val="1F2733"/>
                </a:solidFill>
                <a:latin typeface="Arial" pitchFamily="34" charset="0"/>
                <a:ea typeface="Arial" pitchFamily="34" charset="-122"/>
                <a:cs typeface="Arial" pitchFamily="34" charset="-120"/>
              </a:rPr>
              <a:t>Le rapporteur : interlocuteur principal : il auditionne, propose, réécrit</a:t>
            </a:r>
            <a:endParaRPr lang="fr-FR" sz="1467" noProof="1">
              <a:solidFill>
                <a:prstClr val="black"/>
              </a:solidFill>
              <a:latin typeface="Calibri" panose="020F0502020204030204"/>
            </a:endParaRPr>
          </a:p>
          <a:p>
            <a:pPr marL="457189" indent="-457189" defTabSz="1219170">
              <a:spcAft>
                <a:spcPts val="667"/>
              </a:spcAft>
              <a:buSzPct val="100000"/>
              <a:buFontTx/>
              <a:buChar char="•"/>
            </a:pPr>
            <a:r>
              <a:rPr lang="fr-FR" sz="1467" noProof="1">
                <a:solidFill>
                  <a:srgbClr val="1F2733"/>
                </a:solidFill>
                <a:latin typeface="Arial" pitchFamily="34" charset="0"/>
                <a:ea typeface="Arial" pitchFamily="34" charset="-122"/>
                <a:cs typeface="Arial" pitchFamily="34" charset="-120"/>
              </a:rPr>
              <a:t>C'est le texte de la commission qui vient en séance (révision 2008)</a:t>
            </a:r>
            <a:endParaRPr lang="fr-FR" sz="1467" noProof="1">
              <a:solidFill>
                <a:prstClr val="black"/>
              </a:solidFill>
              <a:latin typeface="Calibri" panose="020F0502020204030204"/>
            </a:endParaRPr>
          </a:p>
          <a:p>
            <a:pPr marL="457189" indent="-457189" defTabSz="1219170">
              <a:spcAft>
                <a:spcPts val="667"/>
              </a:spcAft>
              <a:buSzPct val="100000"/>
              <a:buFontTx/>
              <a:buChar char="•"/>
            </a:pPr>
            <a:r>
              <a:rPr lang="fr-FR" sz="1467" noProof="1">
                <a:solidFill>
                  <a:srgbClr val="1F2733"/>
                </a:solidFill>
                <a:latin typeface="Arial" pitchFamily="34" charset="0"/>
                <a:ea typeface="Arial" pitchFamily="34" charset="-122"/>
                <a:cs typeface="Arial" pitchFamily="34" charset="-120"/>
              </a:rPr>
              <a:t>Navette entre les Chambres, commission mixte paritaire (CMP)</a:t>
            </a:r>
            <a:endParaRPr lang="fr-FR" sz="1467" noProof="1">
              <a:solidFill>
                <a:prstClr val="black"/>
              </a:solidFill>
              <a:latin typeface="Calibri" panose="020F0502020204030204"/>
            </a:endParaRPr>
          </a:p>
          <a:p>
            <a:pPr marL="457189" indent="-457189" defTabSz="1219170">
              <a:spcAft>
                <a:spcPts val="667"/>
              </a:spcAft>
              <a:buSzPct val="100000"/>
              <a:buFontTx/>
              <a:buChar char="•"/>
            </a:pPr>
            <a:r>
              <a:rPr lang="fr-FR" sz="1467" noProof="1">
                <a:solidFill>
                  <a:srgbClr val="1F2733"/>
                </a:solidFill>
                <a:latin typeface="Arial" pitchFamily="34" charset="0"/>
                <a:ea typeface="Arial" pitchFamily="34" charset="-122"/>
                <a:cs typeface="Arial" pitchFamily="34" charset="-120"/>
              </a:rPr>
              <a:t>Procédure accélérée fréquente : être prêt avant le dépôt</a:t>
            </a:r>
            <a:endParaRPr lang="fr-FR" sz="1467" noProof="1">
              <a:solidFill>
                <a:prstClr val="black"/>
              </a:solidFill>
              <a:latin typeface="Calibri" panose="020F0502020204030204"/>
            </a:endParaRPr>
          </a:p>
          <a:p>
            <a:pPr marL="457189" indent="-457189" defTabSz="1219170">
              <a:spcAft>
                <a:spcPts val="667"/>
              </a:spcAft>
              <a:buSzPct val="100000"/>
              <a:buFontTx/>
              <a:buChar char="•"/>
            </a:pPr>
            <a:r>
              <a:rPr lang="fr-FR" sz="1467" b="1" noProof="1">
                <a:solidFill>
                  <a:srgbClr val="1E2761"/>
                </a:solidFill>
                <a:latin typeface="Arial" pitchFamily="34" charset="0"/>
                <a:ea typeface="Arial" pitchFamily="34" charset="-122"/>
                <a:cs typeface="Arial" pitchFamily="34" charset="-120"/>
              </a:rPr>
              <a:t>L'amendement, véhicule roi : propositions « clé en main », sourcing ; </a:t>
            </a:r>
            <a:r>
              <a:rPr lang="fr-FR" sz="1200" b="1" noProof="1">
                <a:solidFill>
                  <a:srgbClr val="1E2761"/>
                </a:solidFill>
                <a:latin typeface="Arial" pitchFamily="34" charset="0"/>
                <a:ea typeface="Arial" pitchFamily="34" charset="-122"/>
                <a:cs typeface="Arial" pitchFamily="34" charset="-120"/>
              </a:rPr>
              <a:t>art. 40 et 45 de la Constitution</a:t>
            </a:r>
            <a:endParaRPr lang="fr-FR" sz="1200" noProof="1">
              <a:solidFill>
                <a:prstClr val="black"/>
              </a:solidFill>
              <a:latin typeface="Calibri" panose="020F0502020204030204"/>
            </a:endParaRPr>
          </a:p>
        </p:txBody>
      </p:sp>
      <p:sp>
        <p:nvSpPr>
          <p:cNvPr id="15" name="Shape 11"/>
          <p:cNvSpPr/>
          <p:nvPr/>
        </p:nvSpPr>
        <p:spPr>
          <a:xfrm>
            <a:off x="670560" y="5547360"/>
            <a:ext cx="10850880" cy="877824"/>
          </a:xfrm>
          <a:prstGeom prst="roundRect">
            <a:avLst>
              <a:gd name="adj" fmla="val 9722"/>
            </a:avLst>
          </a:prstGeom>
          <a:solidFill>
            <a:srgbClr val="1E2761"/>
          </a:solidFill>
          <a:ln/>
          <a:effectLst>
            <a:outerShdw blurRad="88900" dist="38100" dir="5400000" algn="bl" rotWithShape="0">
              <a:srgbClr val="000000">
                <a:alpha val="18000"/>
              </a:srgbClr>
            </a:outerShdw>
          </a:effectLst>
        </p:spPr>
        <p:txBody>
          <a:bodyPr/>
          <a:lstStyle/>
          <a:p>
            <a:pPr defTabSz="1219170"/>
            <a:endParaRPr lang="fr-FR" sz="2400" noProof="1">
              <a:solidFill>
                <a:prstClr val="black"/>
              </a:solidFill>
              <a:latin typeface="Calibri" panose="020F0502020204030204"/>
            </a:endParaRPr>
          </a:p>
        </p:txBody>
      </p:sp>
      <p:sp>
        <p:nvSpPr>
          <p:cNvPr id="16" name="Shape 12"/>
          <p:cNvSpPr/>
          <p:nvPr/>
        </p:nvSpPr>
        <p:spPr>
          <a:xfrm>
            <a:off x="902208" y="5669280"/>
            <a:ext cx="609600" cy="609600"/>
          </a:xfrm>
          <a:prstGeom prst="ellipse">
            <a:avLst/>
          </a:prstGeom>
          <a:solidFill>
            <a:srgbClr val="1E2761"/>
          </a:solidFill>
          <a:ln/>
        </p:spPr>
        <p:txBody>
          <a:bodyPr/>
          <a:lstStyle/>
          <a:p>
            <a:pPr defTabSz="1219170"/>
            <a:endParaRPr lang="fr-FR" sz="2400" noProof="1">
              <a:solidFill>
                <a:prstClr val="black"/>
              </a:solidFill>
              <a:latin typeface="Calibri" panose="020F0502020204030204"/>
            </a:endParaRPr>
          </a:p>
        </p:txBody>
      </p:sp>
      <p:pic>
        <p:nvPicPr>
          <p:cNvPr id="17" name="Image 2" descr="preencoded.png"/>
          <p:cNvPicPr>
            <a:picLocks noChangeAspect="1"/>
          </p:cNvPicPr>
          <p:nvPr/>
        </p:nvPicPr>
        <p:blipFill>
          <a:blip r:embed="rId6"/>
          <a:stretch>
            <a:fillRect/>
          </a:stretch>
        </p:blipFill>
        <p:spPr>
          <a:xfrm>
            <a:off x="1060704" y="5827776"/>
            <a:ext cx="292608" cy="292608"/>
          </a:xfrm>
          <a:prstGeom prst="rect">
            <a:avLst/>
          </a:prstGeom>
        </p:spPr>
      </p:pic>
      <p:sp>
        <p:nvSpPr>
          <p:cNvPr id="18" name="Text 13"/>
          <p:cNvSpPr/>
          <p:nvPr/>
        </p:nvSpPr>
        <p:spPr>
          <a:xfrm>
            <a:off x="1731264" y="5547360"/>
            <a:ext cx="9631680" cy="877824"/>
          </a:xfrm>
          <a:prstGeom prst="rect">
            <a:avLst/>
          </a:prstGeom>
          <a:noFill/>
          <a:ln/>
        </p:spPr>
        <p:txBody>
          <a:bodyPr wrap="square" lIns="0" tIns="0" rIns="0" bIns="0" rtlCol="0" anchor="ctr"/>
          <a:lstStyle/>
          <a:p>
            <a:pPr defTabSz="1219170"/>
            <a:r>
              <a:rPr lang="fr-FR" sz="1467" b="1" noProof="1">
                <a:solidFill>
                  <a:srgbClr val="B08D2E"/>
                </a:solidFill>
                <a:latin typeface="Arial" pitchFamily="34" charset="0"/>
                <a:ea typeface="Arial" pitchFamily="34" charset="-122"/>
                <a:cs typeface="Arial" pitchFamily="34" charset="-120"/>
              </a:rPr>
              <a:t>Après le vote — </a:t>
            </a:r>
            <a:r>
              <a:rPr lang="fr-FR" sz="1467" noProof="1">
                <a:solidFill>
                  <a:srgbClr val="FFFFFF"/>
                </a:solidFill>
                <a:latin typeface="Arial" pitchFamily="34" charset="0"/>
                <a:ea typeface="Arial" pitchFamily="34" charset="-122"/>
                <a:cs typeface="Arial" pitchFamily="34" charset="-120"/>
              </a:rPr>
              <a:t>80 % du droit applicable est réglementaire (décrets, arrêtés) ; régulateurs (AMF, Arcom, CNIL, CRE…) ; niveau UE (actes délégués, registre commun) ; exécutifs locaux (HATVP depuis juill. 2022).</a:t>
            </a:r>
            <a:endParaRPr lang="fr-FR" sz="1467" noProof="1">
              <a:solidFill>
                <a:prstClr val="black"/>
              </a:solidFill>
              <a:latin typeface="Calibri" panose="020F0502020204030204"/>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4388</Words>
  <Application>Microsoft Office PowerPoint</Application>
  <PresentationFormat>Grand écran</PresentationFormat>
  <Paragraphs>557</Paragraphs>
  <Slides>40</Slides>
  <Notes>38</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40</vt:i4>
      </vt:variant>
    </vt:vector>
  </HeadingPairs>
  <TitlesOfParts>
    <vt:vector size="47" baseType="lpstr">
      <vt:lpstr>Aptos</vt:lpstr>
      <vt:lpstr>Arial</vt:lpstr>
      <vt:lpstr>Calibri</vt:lpstr>
      <vt:lpstr>Nunito Sans</vt:lpstr>
      <vt:lpstr>Open Sans Bold</vt:lpstr>
      <vt:lpstr>Segoe UI</vt:lpstr>
      <vt:lpstr>Office Theme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Benjamin de Vanssay</dc:creator>
  <cp:lastModifiedBy>severine audoubert</cp:lastModifiedBy>
  <cp:revision>4</cp:revision>
  <dcterms:created xsi:type="dcterms:W3CDTF">2026-06-22T14:41:30Z</dcterms:created>
  <dcterms:modified xsi:type="dcterms:W3CDTF">2026-06-22T22:58:12Z</dcterms:modified>
</cp:coreProperties>
</file>