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147472472" r:id="rId3"/>
    <p:sldId id="278" r:id="rId4"/>
    <p:sldId id="293" r:id="rId5"/>
    <p:sldId id="2147472473" r:id="rId6"/>
    <p:sldId id="295" r:id="rId7"/>
    <p:sldId id="298" r:id="rId8"/>
    <p:sldId id="308" r:id="rId9"/>
    <p:sldId id="300" r:id="rId10"/>
    <p:sldId id="309" r:id="rId11"/>
    <p:sldId id="303" r:id="rId12"/>
    <p:sldId id="307" r:id="rId13"/>
  </p:sldIdLst>
  <p:sldSz cx="18288000" cy="10287000"/>
  <p:notesSz cx="6858000" cy="9144000"/>
  <p:embeddedFontLst>
    <p:embeddedFont>
      <p:font typeface="Canva Sans Bold" panose="020B0604020202020204" charset="0"/>
      <p:regular r:id="rId16"/>
    </p:embeddedFont>
    <p:embeddedFont>
      <p:font typeface="Fira sans" panose="020B0503050000020004" pitchFamily="34" charset="0"/>
      <p:regular r:id="rId17"/>
      <p:bold r:id="rId18"/>
      <p:italic r:id="rId19"/>
      <p:boldItalic r:id="rId20"/>
    </p:embeddedFont>
    <p:embeddedFont>
      <p:font typeface="Fira Sans Medium" panose="020B0603050000020004" pitchFamily="34" charset="0"/>
      <p:regular r:id="rId21"/>
      <p:italic r:id="rId22"/>
    </p:embeddedFont>
    <p:embeddedFont>
      <p:font typeface="Marianne" panose="02000000000000000000" pitchFamily="2" charset="0"/>
      <p:regular r:id="rId23"/>
      <p:bold r:id="rId24"/>
      <p:italic r:id="rId25"/>
      <p:boldItalic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Bold" panose="00000800000000000000" charset="0"/>
      <p:regular r:id="rId31"/>
      <p:bold r:id="rId32"/>
    </p:embeddedFont>
    <p:embeddedFont>
      <p:font typeface="Montserrat Light" panose="00000400000000000000" pitchFamily="2" charset="0"/>
      <p:regular r:id="rId33"/>
      <p:italic r:id="rId34"/>
    </p:embeddedFont>
    <p:embeddedFont>
      <p:font typeface="Montserrat Semi-Bold" panose="020B0604020202020204" charset="0"/>
      <p:regular r:id="rId35"/>
    </p:embeddedFont>
    <p:embeddedFont>
      <p:font typeface="Montserrat Ultra-Bold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85302" autoAdjust="0"/>
  </p:normalViewPr>
  <p:slideViewPr>
    <p:cSldViewPr>
      <p:cViewPr varScale="1">
        <p:scale>
          <a:sx n="36" d="100"/>
          <a:sy n="36" d="100"/>
        </p:scale>
        <p:origin x="10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1945B51-B6D5-93A0-3E54-B9036BF5E4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F63E4D-EBF2-7FB4-DDB6-251ECC8DE9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53272-6A9D-4CB9-8C50-83D1D595972B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2F7AC9-C5F3-D153-A63B-C2355B8479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DBF1CF-6900-AA3E-79B5-DB6C7691E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0303B-431D-43F6-87FF-A9D4BB67B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909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B5A0-E6C0-4FFA-BC94-C731E73EDC67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3A87B-3A6D-4B28-93E6-DF69F1AB35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638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93A87B-3A6D-4B28-93E6-DF69F1AB35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7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TC : Tribunal de commerce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TAE : Tribunal des activités économiques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A87B-3A6D-4B28-93E6-DF69F1AB359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92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CIRI : </a:t>
            </a:r>
            <a:r>
              <a:rPr lang="fr-FR" b="0" i="0" dirty="0">
                <a:solidFill>
                  <a:srgbClr val="FFFFFF"/>
                </a:solidFill>
                <a:effectLst/>
                <a:latin typeface="Marianne" panose="02000000000000000000" pitchFamily="2" charset="0"/>
              </a:rPr>
              <a:t>Comité Interministériel de Restructuration Industrielle</a:t>
            </a:r>
            <a:endParaRPr lang="fr-FR" b="0" dirty="0"/>
          </a:p>
          <a:p>
            <a:r>
              <a:rPr lang="fr-FR" dirty="0"/>
              <a:t>CRP : Commissaire aux restructurations et à la prévention des entreprises en difficulté</a:t>
            </a:r>
          </a:p>
          <a:p>
            <a:r>
              <a:rPr lang="fr-FR" dirty="0"/>
              <a:t>CDED : conseiller départemental aux entreprises en difficulté</a:t>
            </a:r>
          </a:p>
          <a:p>
            <a:r>
              <a:rPr lang="fr-FR" dirty="0"/>
              <a:t>DGT : Direction générale du Trésor</a:t>
            </a:r>
          </a:p>
          <a:p>
            <a:r>
              <a:rPr lang="fr-FR" dirty="0"/>
              <a:t>DRIEETS : </a:t>
            </a:r>
            <a:r>
              <a:rPr lang="fr-FR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Direction régionale et interdépartementale de l’économie, de l’emploi, du travail et des solidarités</a:t>
            </a:r>
            <a:endParaRPr lang="fr-FR" dirty="0"/>
          </a:p>
          <a:p>
            <a:r>
              <a:rPr lang="fr-FR" dirty="0"/>
              <a:t>DDFIP : direction départementale des finances publiques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A87B-3A6D-4B28-93E6-DF69F1AB359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97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A87B-3A6D-4B28-93E6-DF69F1AB359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A87B-3A6D-4B28-93E6-DF69F1AB359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15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A87B-3A6D-4B28-93E6-DF69F1AB359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53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Préfets</a:t>
            </a:r>
            <a:r>
              <a:rPr lang="fr-FR" dirty="0"/>
              <a:t> / Sous-Préfets : </a:t>
            </a:r>
            <a:r>
              <a:rPr lang="fr-FR" sz="1200" dirty="0">
                <a:solidFill>
                  <a:schemeClr val="bg1"/>
                </a:solidFill>
              </a:rPr>
              <a:t>Animation et développement du tissu économique local. Préservation des emplois locaux. Soutien du plan de redressement de la soci</a:t>
            </a:r>
            <a:r>
              <a:rPr lang="fr-FR" dirty="0">
                <a:solidFill>
                  <a:schemeClr val="bg1"/>
                </a:solidFill>
              </a:rPr>
              <a:t>été.</a:t>
            </a:r>
            <a:endParaRPr lang="fr-FR" dirty="0"/>
          </a:p>
          <a:p>
            <a:r>
              <a:rPr lang="fr-FR" dirty="0" err="1"/>
              <a:t>DDFiP</a:t>
            </a:r>
            <a:r>
              <a:rPr lang="fr-FR" dirty="0"/>
              <a:t> : </a:t>
            </a:r>
            <a:r>
              <a:rPr lang="fr-F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Direction départementale des finances publiques</a:t>
            </a:r>
          </a:p>
          <a:p>
            <a:r>
              <a:rPr lang="fr-FR" dirty="0"/>
              <a:t>URSSAF : </a:t>
            </a:r>
            <a:r>
              <a:rPr lang="fr-F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Union de recouvrement des cotisations de sécurité sociale et d'allocations familiales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BPI : Banque publique d’investissement </a:t>
            </a:r>
          </a:p>
          <a:p>
            <a:pPr algn="l"/>
            <a:r>
              <a:rPr lang="fr-FR" dirty="0"/>
              <a:t>DRIEETS : Direction régionale interdépartementale de l’économie, de l’emploi, du travail et des solidarités</a:t>
            </a:r>
          </a:p>
          <a:p>
            <a:pPr algn="l"/>
            <a:r>
              <a:rPr lang="fr-FR" dirty="0"/>
              <a:t>UD : Unité départementale </a:t>
            </a:r>
          </a:p>
          <a:p>
            <a:r>
              <a:rPr lang="fr-FR" dirty="0"/>
              <a:t>DDETS : </a:t>
            </a:r>
            <a:r>
              <a:rPr lang="fr-F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Direction départementale de l'emploi, du travail et des solidarités</a:t>
            </a:r>
          </a:p>
          <a:p>
            <a:pPr algn="l"/>
            <a:r>
              <a:rPr lang="fr-FR" b="0" i="0" dirty="0">
                <a:solidFill>
                  <a:srgbClr val="474747"/>
                </a:solidFill>
                <a:effectLst/>
                <a:latin typeface="Google Sans"/>
              </a:rPr>
              <a:t>CCI / CMA : Chambre de commerce et d’industrie / Chambre des Métiers et de l’Artisanat. </a:t>
            </a:r>
            <a:r>
              <a:rPr lang="en-US" sz="1200" u="none" dirty="0" err="1">
                <a:solidFill>
                  <a:srgbClr val="000000"/>
                </a:solidFill>
                <a:latin typeface="Montserrat"/>
              </a:rPr>
              <a:t>Représenter</a:t>
            </a:r>
            <a:r>
              <a:rPr lang="en-US" sz="1200" u="none" dirty="0">
                <a:solidFill>
                  <a:srgbClr val="000000"/>
                </a:solidFill>
                <a:latin typeface="Montserrat"/>
              </a:rPr>
              <a:t> les </a:t>
            </a:r>
            <a:r>
              <a:rPr lang="en-US" sz="1200" u="none" dirty="0" err="1">
                <a:solidFill>
                  <a:srgbClr val="000000"/>
                </a:solidFill>
                <a:latin typeface="Montserrat"/>
              </a:rPr>
              <a:t>entreprises</a:t>
            </a:r>
            <a:r>
              <a:rPr lang="en-US" sz="1200" u="none" dirty="0">
                <a:solidFill>
                  <a:srgbClr val="000000"/>
                </a:solidFill>
                <a:latin typeface="Montserrat"/>
              </a:rPr>
              <a:t> du commerce, des services et de </a:t>
            </a:r>
            <a:r>
              <a:rPr lang="en-US" sz="1200" u="none" dirty="0" err="1">
                <a:solidFill>
                  <a:srgbClr val="000000"/>
                </a:solidFill>
                <a:latin typeface="Montserrat"/>
              </a:rPr>
              <a:t>l'industrie</a:t>
            </a:r>
            <a:r>
              <a:rPr lang="en-US" sz="1200" u="none" dirty="0">
                <a:solidFill>
                  <a:srgbClr val="000000"/>
                </a:solidFill>
                <a:latin typeface="Montserrat"/>
              </a:rPr>
              <a:t>. Informer, </a:t>
            </a:r>
            <a:r>
              <a:rPr lang="en-US" sz="1200" u="none" dirty="0" err="1">
                <a:solidFill>
                  <a:srgbClr val="000000"/>
                </a:solidFill>
                <a:latin typeface="Montserrat"/>
              </a:rPr>
              <a:t>conseiller</a:t>
            </a:r>
            <a:r>
              <a:rPr lang="en-US" sz="1200" u="none" dirty="0">
                <a:solidFill>
                  <a:srgbClr val="000000"/>
                </a:solidFill>
                <a:latin typeface="Montserrat"/>
              </a:rPr>
              <a:t> et </a:t>
            </a:r>
            <a:r>
              <a:rPr lang="en-US" sz="1200" u="none" dirty="0" err="1">
                <a:solidFill>
                  <a:srgbClr val="000000"/>
                </a:solidFill>
                <a:latin typeface="Montserrat"/>
              </a:rPr>
              <a:t>accompagner</a:t>
            </a:r>
            <a:r>
              <a:rPr lang="en-US" sz="1200" u="none" dirty="0">
                <a:solidFill>
                  <a:srgbClr val="000000"/>
                </a:solidFill>
                <a:latin typeface="Montserrat"/>
              </a:rPr>
              <a:t> les chefs </a:t>
            </a:r>
            <a:r>
              <a:rPr lang="en-US" sz="1200" u="none" dirty="0" err="1">
                <a:solidFill>
                  <a:srgbClr val="000000"/>
                </a:solidFill>
                <a:latin typeface="Montserrat"/>
              </a:rPr>
              <a:t>d'entreprise</a:t>
            </a:r>
            <a:r>
              <a:rPr lang="en-US" sz="1200" u="none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1200" u="none" dirty="0" err="1">
                <a:solidFill>
                  <a:srgbClr val="000000"/>
                </a:solidFill>
                <a:latin typeface="Montserrat"/>
              </a:rPr>
              <a:t>chaque</a:t>
            </a:r>
            <a:r>
              <a:rPr lang="en-US" sz="1200" u="none" dirty="0">
                <a:solidFill>
                  <a:srgbClr val="000000"/>
                </a:solidFill>
                <a:latin typeface="Montserrat"/>
              </a:rPr>
              <a:t> étape de la vie de </a:t>
            </a:r>
            <a:r>
              <a:rPr lang="en-US" sz="1200" u="none" dirty="0" err="1">
                <a:solidFill>
                  <a:srgbClr val="000000"/>
                </a:solidFill>
                <a:latin typeface="Montserrat"/>
              </a:rPr>
              <a:t>leur</a:t>
            </a:r>
            <a:r>
              <a:rPr lang="en-US" sz="1200" u="none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200" u="none" dirty="0" err="1">
                <a:solidFill>
                  <a:srgbClr val="000000"/>
                </a:solidFill>
                <a:latin typeface="Montserrat"/>
              </a:rPr>
              <a:t>entreprise</a:t>
            </a:r>
            <a:r>
              <a:rPr lang="en-US" sz="1200" u="none" dirty="0">
                <a:solidFill>
                  <a:srgbClr val="000000"/>
                </a:solidFill>
                <a:latin typeface="Montserrat"/>
              </a:rPr>
              <a:t>. </a:t>
            </a:r>
            <a:r>
              <a:rPr lang="fr-FR" sz="1200" dirty="0">
                <a:solidFill>
                  <a:schemeClr val="bg1"/>
                </a:solidFill>
              </a:rPr>
              <a:t>Communication d’informations sur les filières en difficulté. Diffusion de bonnes pratiques pour prévenir les difficultés.</a:t>
            </a:r>
          </a:p>
          <a:p>
            <a:pPr algn="l"/>
            <a:r>
              <a:rPr lang="fr-FR" sz="1200" dirty="0">
                <a:solidFill>
                  <a:schemeClr val="bg1"/>
                </a:solidFill>
              </a:rPr>
              <a:t>DGE : Direction générale des entreprises </a:t>
            </a:r>
          </a:p>
          <a:p>
            <a:pPr algn="l"/>
            <a:r>
              <a:rPr lang="fr-FR" sz="1200" dirty="0">
                <a:solidFill>
                  <a:schemeClr val="bg1"/>
                </a:solidFill>
              </a:rPr>
              <a:t>DGA : Direction générale de l’armement  </a:t>
            </a:r>
            <a:endParaRPr lang="en-US" sz="1200" u="none" dirty="0">
              <a:solidFill>
                <a:srgbClr val="000000"/>
              </a:solidFill>
              <a:latin typeface="Montserrat"/>
            </a:endParaRPr>
          </a:p>
          <a:p>
            <a:endParaRPr lang="fr-FR" b="0" i="0" dirty="0">
              <a:solidFill>
                <a:srgbClr val="474747"/>
              </a:solidFill>
              <a:effectLst/>
              <a:latin typeface="Google San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A87B-3A6D-4B28-93E6-DF69F1AB359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66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CCSF : </a:t>
            </a:r>
            <a:r>
              <a:rPr lang="fr-FR" b="0" i="0" dirty="0">
                <a:solidFill>
                  <a:srgbClr val="FFFFFF"/>
                </a:solidFill>
                <a:effectLst/>
                <a:latin typeface="Fira sans" panose="020B0503050000020004" pitchFamily="34" charset="0"/>
              </a:rPr>
              <a:t>Commission des Chefs de Services Financiers pour les entreprises en difficulté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DDFiP</a:t>
            </a:r>
            <a:r>
              <a:rPr lang="fr-FR" dirty="0"/>
              <a:t> : </a:t>
            </a:r>
            <a:r>
              <a:rPr lang="fr-F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Direction départementale des finances publiques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URSSAF : </a:t>
            </a:r>
            <a:r>
              <a:rPr lang="fr-FR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Union de recouvrement des cotisations de sécurité sociale et d'allocations familiales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A87B-3A6D-4B28-93E6-DF69F1AB359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79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A87B-3A6D-4B28-93E6-DF69F1AB359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03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i="0" dirty="0">
              <a:solidFill>
                <a:srgbClr val="4747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3A87B-3A6D-4B28-93E6-DF69F1AB359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47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space réservé du numéro de diapositive 1">
            <a:extLst>
              <a:ext uri="{FF2B5EF4-FFF2-40B4-BE49-F238E27FC236}">
                <a16:creationId xmlns:a16="http://schemas.microsoft.com/office/drawing/2014/main" id="{AE7500BD-1337-BE76-F590-4BCD0D22ECAB}"/>
              </a:ext>
            </a:extLst>
          </p:cNvPr>
          <p:cNvSpPr txBox="1">
            <a:spLocks/>
          </p:cNvSpPr>
          <p:nvPr userDrawn="1"/>
        </p:nvSpPr>
        <p:spPr>
          <a:xfrm>
            <a:off x="17214745" y="9701913"/>
            <a:ext cx="85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B6F15528-21DE-4FAA-801E-634DDDAF4B2B}" type="slidenum">
              <a:rPr lang="en-US" smtClean="0">
                <a:solidFill>
                  <a:schemeClr val="tx1"/>
                </a:solidFill>
              </a:rPr>
              <a:pPr lvl="0"/>
              <a:t>‹N°›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érie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97400" y="9791700"/>
            <a:ext cx="685800" cy="311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BCEBE2D-C215-FFA9-E243-19481A6FE8EF}"/>
              </a:ext>
            </a:extLst>
          </p:cNvPr>
          <p:cNvCxnSpPr>
            <a:cxnSpLocks/>
          </p:cNvCxnSpPr>
          <p:nvPr userDrawn="1"/>
        </p:nvCxnSpPr>
        <p:spPr>
          <a:xfrm>
            <a:off x="2215405" y="2019300"/>
            <a:ext cx="138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81D528D-12C9-E6A7-0B9E-4609E06E3BF0}"/>
              </a:ext>
            </a:extLst>
          </p:cNvPr>
          <p:cNvSpPr/>
          <p:nvPr userDrawn="1"/>
        </p:nvSpPr>
        <p:spPr>
          <a:xfrm>
            <a:off x="222145" y="9716992"/>
            <a:ext cx="17843710" cy="384411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Image 65" descr="Une image contenant capture d’écran, orange, Graphique, conception&#10;&#10;Description générée automatiquement">
            <a:extLst>
              <a:ext uri="{FF2B5EF4-FFF2-40B4-BE49-F238E27FC236}">
                <a16:creationId xmlns:a16="http://schemas.microsoft.com/office/drawing/2014/main" id="{48115FB7-A8E8-BABC-F7EF-6E6713B7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3" y="185597"/>
            <a:ext cx="1740054" cy="1682344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9E38CDDE-311E-547E-ED88-E24FD9E5A575}"/>
              </a:ext>
            </a:extLst>
          </p:cNvPr>
          <p:cNvSpPr txBox="1"/>
          <p:nvPr userDrawn="1"/>
        </p:nvSpPr>
        <p:spPr>
          <a:xfrm>
            <a:off x="4320523" y="9732795"/>
            <a:ext cx="996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Service Protection du Tissu Economique – CRP IDF</a:t>
            </a:r>
          </a:p>
        </p:txBody>
      </p:sp>
      <p:sp>
        <p:nvSpPr>
          <p:cNvPr id="69" name="Espace réservé du numéro de diapositive 1">
            <a:extLst>
              <a:ext uri="{FF2B5EF4-FFF2-40B4-BE49-F238E27FC236}">
                <a16:creationId xmlns:a16="http://schemas.microsoft.com/office/drawing/2014/main" id="{8DC610A7-DFFE-1811-174D-389D150882D4}"/>
              </a:ext>
            </a:extLst>
          </p:cNvPr>
          <p:cNvSpPr txBox="1">
            <a:spLocks/>
          </p:cNvSpPr>
          <p:nvPr userDrawn="1"/>
        </p:nvSpPr>
        <p:spPr>
          <a:xfrm>
            <a:off x="17214745" y="9701913"/>
            <a:ext cx="851110" cy="384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B6F15528-21DE-4FAA-801E-634DDDAF4B2B}" type="slidenum">
              <a:rPr lang="en-US" smtClean="0"/>
              <a:pPr lvl="0"/>
              <a:t>‹N°›</a:t>
            </a:fld>
            <a:endParaRPr lang="en-US" dirty="0"/>
          </a:p>
        </p:txBody>
      </p:sp>
      <p:pic>
        <p:nvPicPr>
          <p:cNvPr id="70" name="Image 69" descr="Une image contenant capture d’écran, orange, Graphique, conception&#10;&#10;Description générée automatiquement">
            <a:extLst>
              <a:ext uri="{FF2B5EF4-FFF2-40B4-BE49-F238E27FC236}">
                <a16:creationId xmlns:a16="http://schemas.microsoft.com/office/drawing/2014/main" id="{E7632A50-41E1-2449-57C0-C2AAF940C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27893" y="184150"/>
            <a:ext cx="1740054" cy="16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sdemarches.iledefrance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sdemarches.iledefrance.f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62106" y="-737012"/>
            <a:ext cx="10192926" cy="8828025"/>
            <a:chOff x="0" y="0"/>
            <a:chExt cx="620268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862106" y="2398927"/>
            <a:ext cx="9885941" cy="8560779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FF914D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5665672" y="5827235"/>
            <a:ext cx="7046513" cy="9312442"/>
            <a:chOff x="0" y="0"/>
            <a:chExt cx="4064946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64946" cy="5372100"/>
            </a:xfrm>
            <a:custGeom>
              <a:avLst/>
              <a:gdLst/>
              <a:ahLst/>
              <a:cxnLst/>
              <a:rect l="l" t="t" r="r" b="b"/>
              <a:pathLst>
                <a:path w="4064946" h="5372100">
                  <a:moveTo>
                    <a:pt x="2514276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514276" y="5372100"/>
                  </a:lnTo>
                  <a:lnTo>
                    <a:pt x="4064946" y="2686050"/>
                  </a:lnTo>
                  <a:lnTo>
                    <a:pt x="2514276" y="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3848100"/>
            <a:ext cx="8617177" cy="4236188"/>
            <a:chOff x="0" y="47625"/>
            <a:chExt cx="11489570" cy="438442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47625"/>
              <a:ext cx="11489570" cy="16989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2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933" b="1" i="0" u="none" strike="noStrike" kern="1200" cap="none" spc="87" normalizeH="0" baseline="0" noProof="0" dirty="0" err="1">
                  <a:ln>
                    <a:noFill/>
                  </a:ln>
                  <a:solidFill>
                    <a:srgbClr val="FF914D"/>
                  </a:solidFill>
                  <a:effectLst/>
                  <a:uLnTx/>
                  <a:uFillTx/>
                  <a:latin typeface="Montserrat Ultra-Bold"/>
                  <a:ea typeface="+mn-ea"/>
                  <a:cs typeface="+mn-cs"/>
                </a:rPr>
                <a:t>L’accompagnement</a:t>
              </a:r>
              <a:r>
                <a:rPr kumimoji="0" lang="en-US" sz="2933" b="1" i="0" u="none" strike="noStrike" kern="1200" cap="none" spc="87" normalizeH="0" baseline="0" noProof="0" dirty="0">
                  <a:ln>
                    <a:noFill/>
                  </a:ln>
                  <a:solidFill>
                    <a:srgbClr val="FF914D"/>
                  </a:solidFill>
                  <a:effectLst/>
                  <a:uLnTx/>
                  <a:uFillTx/>
                  <a:latin typeface="Montserrat Ultra-Bold"/>
                  <a:ea typeface="+mn-ea"/>
                  <a:cs typeface="+mn-cs"/>
                </a:rPr>
                <a:t> des entreprises en difficulté par le CRP</a:t>
              </a:r>
            </a:p>
            <a:p>
              <a:pPr marL="0" marR="0" lvl="0" indent="0" algn="l" defTabSz="914400" rtl="0" eaLnBrk="1" fontAlgn="auto" latinLnBrk="0" hangingPunct="1">
                <a:lnSpc>
                  <a:spcPts val="32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33" b="1" i="0" u="none" strike="noStrike" kern="1200" cap="none" spc="87" normalizeH="0" baseline="0" noProof="0" dirty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322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33" b="1" i="0" u="none" strike="noStrike" kern="1200" cap="none" spc="87" normalizeH="0" baseline="0" noProof="0" dirty="0">
                <a:ln>
                  <a:noFill/>
                </a:ln>
                <a:solidFill>
                  <a:srgbClr val="FF914D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675925"/>
              <a:ext cx="11489570" cy="1756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00"/>
                </a:lnSpc>
                <a:spcBef>
                  <a:spcPct val="0"/>
                </a:spcBef>
              </a:pPr>
              <a:r>
                <a:rPr lang="en-US" sz="2500" spc="75" dirty="0">
                  <a:solidFill>
                    <a:srgbClr val="004AAD"/>
                  </a:solidFill>
                  <a:latin typeface="Canva Sans Bold"/>
                </a:rPr>
                <a:t>COMMISSAIRE AUX RESTRUCTURATIONS ET A LA PRÉVENTION DES DIFFICULTÉS DES ENTREPRISES (CRP) D’ÎLE-DE-FRANCE</a:t>
              </a:r>
            </a:p>
          </p:txBody>
        </p:sp>
      </p:grpSp>
      <p:pic>
        <p:nvPicPr>
          <p:cNvPr id="12" name="Picture 4" descr="DRIEETS d'Île-de-France | LinkedIn">
            <a:extLst>
              <a:ext uri="{FF2B5EF4-FFF2-40B4-BE49-F238E27FC236}">
                <a16:creationId xmlns:a16="http://schemas.microsoft.com/office/drawing/2014/main" id="{42B2A106-09C6-A4D5-CE4C-AFBA31BE5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t="14451" r="19218" b="15833"/>
          <a:stretch/>
        </p:blipFill>
        <p:spPr bwMode="auto">
          <a:xfrm>
            <a:off x="1028700" y="723900"/>
            <a:ext cx="7772400" cy="21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B27FD12-3013-204E-1C99-FF6C5686699C}"/>
              </a:ext>
            </a:extLst>
          </p:cNvPr>
          <p:cNvSpPr/>
          <p:nvPr/>
        </p:nvSpPr>
        <p:spPr>
          <a:xfrm>
            <a:off x="687412" y="2247900"/>
            <a:ext cx="16913177" cy="73152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79B95675-F234-5170-2745-7184F1305DA8}"/>
              </a:ext>
            </a:extLst>
          </p:cNvPr>
          <p:cNvSpPr txBox="1"/>
          <p:nvPr/>
        </p:nvSpPr>
        <p:spPr>
          <a:xfrm>
            <a:off x="10668892" y="3794834"/>
            <a:ext cx="426127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C48AA49-638B-04CD-B05D-64882872740B}"/>
              </a:ext>
            </a:extLst>
          </p:cNvPr>
          <p:cNvSpPr/>
          <p:nvPr/>
        </p:nvSpPr>
        <p:spPr>
          <a:xfrm>
            <a:off x="1676400" y="2400300"/>
            <a:ext cx="7235777" cy="6858242"/>
          </a:xfrm>
          <a:prstGeom prst="roundRect">
            <a:avLst/>
          </a:prstGeom>
          <a:solidFill>
            <a:schemeClr val="bg1"/>
          </a:solidFill>
          <a:ln w="762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rgbClr val="003399"/>
                </a:solidFill>
                <a:latin typeface="Montserrat" panose="00000500000000000000" pitchFamily="2" charset="0"/>
              </a:rPr>
              <a:t>AIDES DE LA REGION IDF</a:t>
            </a:r>
          </a:p>
          <a:p>
            <a:pPr algn="ctr"/>
            <a:endParaRPr lang="fr-FR" sz="2000" b="1" i="1" spc="8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2520"/>
              </a:lnSpc>
            </a:pPr>
            <a:r>
              <a:rPr lang="fr-FR" sz="1700" spc="9" dirty="0">
                <a:solidFill>
                  <a:srgbClr val="FF914D"/>
                </a:solidFill>
                <a:latin typeface="Montserrat Bold"/>
              </a:rPr>
              <a:t>Pour qui ?</a:t>
            </a:r>
            <a:r>
              <a:rPr lang="fr-FR" sz="1800" spc="9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fr-FR" sz="1600" spc="9" dirty="0">
                <a:solidFill>
                  <a:srgbClr val="000000"/>
                </a:solidFill>
                <a:latin typeface="Montserrat"/>
              </a:rPr>
              <a:t>Mise en place de </a:t>
            </a:r>
            <a:r>
              <a:rPr lang="fr-FR" sz="1600" b="1" spc="9" dirty="0">
                <a:solidFill>
                  <a:srgbClr val="000000"/>
                </a:solidFill>
                <a:latin typeface="Montserrat"/>
              </a:rPr>
              <a:t>dispositifs d’aide au bénéfice d’entreprises franciliennes</a:t>
            </a:r>
            <a:r>
              <a:rPr lang="fr-FR" sz="1600" spc="9" dirty="0">
                <a:solidFill>
                  <a:srgbClr val="000000"/>
                </a:solidFill>
                <a:latin typeface="Montserrat"/>
              </a:rPr>
              <a:t>. </a:t>
            </a:r>
          </a:p>
          <a:p>
            <a:pPr algn="just">
              <a:lnSpc>
                <a:spcPts val="2380"/>
              </a:lnSpc>
            </a:pPr>
            <a:endParaRPr lang="fr-FR" sz="1800" spc="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2520"/>
              </a:lnSpc>
            </a:pPr>
            <a:r>
              <a:rPr lang="fr-FR" sz="1700" spc="9" dirty="0">
                <a:solidFill>
                  <a:srgbClr val="FF914D"/>
                </a:solidFill>
                <a:latin typeface="Montserrat Bold"/>
              </a:rPr>
              <a:t>Dispositifs existants pour les entreprises en difficulté :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"/>
              </a:rPr>
              <a:t>Chèque prévention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"/>
              </a:rPr>
              <a:t>Prêt prévention</a:t>
            </a:r>
          </a:p>
          <a:p>
            <a:pPr algn="just">
              <a:lnSpc>
                <a:spcPts val="2380"/>
              </a:lnSpc>
            </a:pPr>
            <a:endParaRPr lang="fr-FR" sz="1700" spc="8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2520"/>
              </a:lnSpc>
            </a:pPr>
            <a:r>
              <a:rPr lang="fr-FR" sz="1700" spc="9" dirty="0">
                <a:solidFill>
                  <a:srgbClr val="FF914D"/>
                </a:solidFill>
                <a:latin typeface="Montserrat Bold"/>
              </a:rPr>
              <a:t>Modalités de saisine : </a:t>
            </a:r>
            <a:r>
              <a:rPr lang="fr-FR" sz="1600" spc="8" dirty="0">
                <a:solidFill>
                  <a:srgbClr val="000000"/>
                </a:solidFill>
                <a:latin typeface="Montserrat"/>
              </a:rPr>
              <a:t>sur la plateforme dédiée </a:t>
            </a:r>
            <a:r>
              <a:rPr lang="fr-FR" sz="1600" u="sng" spc="8" dirty="0">
                <a:solidFill>
                  <a:srgbClr val="000000"/>
                </a:solidFill>
                <a:latin typeface="Montserrat"/>
                <a:hlinkClick r:id="rId3" tooltip="http://mesdemarches.iledefrance.fr"/>
              </a:rPr>
              <a:t>mesdemarches.iledefrance.fr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67B5CDA0-717F-8F07-65CB-B11F8C087231}"/>
              </a:ext>
            </a:extLst>
          </p:cNvPr>
          <p:cNvSpPr txBox="1"/>
          <p:nvPr/>
        </p:nvSpPr>
        <p:spPr>
          <a:xfrm>
            <a:off x="2057400" y="876300"/>
            <a:ext cx="14173200" cy="57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9"/>
              </a:lnSpc>
            </a:pPr>
            <a:r>
              <a:rPr lang="fr-FR" sz="3600" b="1" spc="131" dirty="0">
                <a:solidFill>
                  <a:srgbClr val="003399"/>
                </a:solidFill>
                <a:latin typeface="Montserrat" panose="00000500000000000000" pitchFamily="2" charset="0"/>
              </a:rPr>
              <a:t>Exemples de leviers mobilisables (5/6)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9461730-E2C3-9D7F-8611-EC97ADDDB5E6}"/>
              </a:ext>
            </a:extLst>
          </p:cNvPr>
          <p:cNvSpPr/>
          <p:nvPr/>
        </p:nvSpPr>
        <p:spPr>
          <a:xfrm>
            <a:off x="9296400" y="2476379"/>
            <a:ext cx="7235777" cy="6858242"/>
          </a:xfrm>
          <a:prstGeom prst="roundRect">
            <a:avLst/>
          </a:prstGeom>
          <a:solidFill>
            <a:schemeClr val="bg1"/>
          </a:solidFill>
          <a:ln w="762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spc="78" dirty="0" err="1">
                <a:solidFill>
                  <a:srgbClr val="004AAD"/>
                </a:solidFill>
                <a:latin typeface="Montserrat Bold"/>
              </a:rPr>
              <a:t>Unité</a:t>
            </a:r>
            <a:r>
              <a:rPr lang="en-US" sz="2400" b="1" spc="78" dirty="0">
                <a:solidFill>
                  <a:srgbClr val="004AAD"/>
                </a:solidFill>
                <a:latin typeface="Montserrat Bold"/>
              </a:rPr>
              <a:t> </a:t>
            </a:r>
            <a:r>
              <a:rPr lang="en-US" sz="2400" b="1" spc="78" dirty="0" err="1">
                <a:solidFill>
                  <a:srgbClr val="004AAD"/>
                </a:solidFill>
                <a:latin typeface="Montserrat Bold"/>
              </a:rPr>
              <a:t>départementale</a:t>
            </a:r>
            <a:r>
              <a:rPr lang="en-US" sz="2400" b="1" spc="78" dirty="0">
                <a:solidFill>
                  <a:srgbClr val="004AAD"/>
                </a:solidFill>
                <a:latin typeface="Montserrat Bold"/>
              </a:rPr>
              <a:t> </a:t>
            </a:r>
            <a:r>
              <a:rPr lang="en-US" sz="2400" b="1" spc="78" dirty="0" err="1">
                <a:solidFill>
                  <a:srgbClr val="004AAD"/>
                </a:solidFill>
                <a:latin typeface="Montserrat Bold"/>
              </a:rPr>
              <a:t>en</a:t>
            </a:r>
            <a:r>
              <a:rPr lang="en-US" sz="2400" b="1" spc="78" dirty="0">
                <a:solidFill>
                  <a:srgbClr val="004AAD"/>
                </a:solidFill>
                <a:latin typeface="Montserrat Bold"/>
              </a:rPr>
              <a:t> charge des </a:t>
            </a:r>
            <a:r>
              <a:rPr lang="en-US" sz="2400" b="1" spc="78" dirty="0" err="1">
                <a:solidFill>
                  <a:srgbClr val="004AAD"/>
                </a:solidFill>
                <a:latin typeface="Montserrat Bold"/>
              </a:rPr>
              <a:t>restructurations</a:t>
            </a:r>
            <a:r>
              <a:rPr lang="en-US" sz="2400" b="1" spc="78" dirty="0">
                <a:solidFill>
                  <a:srgbClr val="004AAD"/>
                </a:solidFill>
                <a:latin typeface="Montserrat Bold"/>
              </a:rPr>
              <a:t> </a:t>
            </a:r>
            <a:r>
              <a:rPr lang="en-US" sz="2400" b="1" spc="78" dirty="0" err="1">
                <a:solidFill>
                  <a:srgbClr val="004AAD"/>
                </a:solidFill>
                <a:latin typeface="Montserrat Bold"/>
              </a:rPr>
              <a:t>sociales</a:t>
            </a:r>
            <a:endParaRPr lang="en-US" sz="2400" b="1" spc="78" dirty="0">
              <a:solidFill>
                <a:srgbClr val="004AAD"/>
              </a:solidFill>
              <a:latin typeface="Montserrat Bold"/>
            </a:endParaRPr>
          </a:p>
          <a:p>
            <a:pPr algn="ctr"/>
            <a:endParaRPr lang="en-US" sz="2400" b="1" spc="78" dirty="0">
              <a:solidFill>
                <a:srgbClr val="004AAD"/>
              </a:solidFill>
              <a:latin typeface="Montserrat Bold"/>
            </a:endParaRPr>
          </a:p>
          <a:p>
            <a:pPr algn="just">
              <a:lnSpc>
                <a:spcPts val="2939"/>
              </a:lnSpc>
            </a:pPr>
            <a:r>
              <a:rPr lang="fr-FR" sz="1600" b="1" u="none" spc="10" dirty="0">
                <a:solidFill>
                  <a:srgbClr val="FF914D"/>
                </a:solidFill>
                <a:latin typeface="Montserrat "/>
              </a:rPr>
              <a:t>Missions</a:t>
            </a:r>
            <a:r>
              <a:rPr lang="fr-FR" sz="1600" b="1" spc="10" dirty="0">
                <a:solidFill>
                  <a:srgbClr val="FF914D"/>
                </a:solidFill>
                <a:latin typeface="Montserrat "/>
              </a:rPr>
              <a:t> </a:t>
            </a:r>
            <a:r>
              <a:rPr lang="fr-FR" sz="1600" b="1" u="none" spc="10" dirty="0">
                <a:solidFill>
                  <a:srgbClr val="FF914D"/>
                </a:solidFill>
                <a:latin typeface="Montserrat "/>
              </a:rPr>
              <a:t>principales en lien avec les entreprises en difficulté </a:t>
            </a:r>
            <a:r>
              <a:rPr lang="fr-FR" sz="1600" u="none" spc="10" dirty="0">
                <a:solidFill>
                  <a:srgbClr val="FF914D"/>
                </a:solidFill>
                <a:latin typeface="Montserrat "/>
              </a:rPr>
              <a:t>: </a:t>
            </a:r>
          </a:p>
          <a:p>
            <a:pPr algn="just">
              <a:lnSpc>
                <a:spcPts val="2939"/>
              </a:lnSpc>
            </a:pPr>
            <a:endParaRPr lang="fr-FR" sz="1600" u="none" spc="10" dirty="0">
              <a:solidFill>
                <a:srgbClr val="FF914D"/>
              </a:solidFill>
              <a:latin typeface="Montserrat "/>
            </a:endParaRPr>
          </a:p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fr-FR" sz="1600" b="1" u="none" spc="9" dirty="0">
                <a:solidFill>
                  <a:srgbClr val="000000"/>
                </a:solidFill>
                <a:latin typeface="Montserrat "/>
              </a:rPr>
              <a:t>Suivi de l’instruction </a:t>
            </a:r>
            <a:r>
              <a:rPr lang="fr-FR" sz="1600" u="none" spc="9" dirty="0">
                <a:solidFill>
                  <a:srgbClr val="000000"/>
                </a:solidFill>
                <a:latin typeface="Montserrat "/>
              </a:rPr>
              <a:t>des demandes de recours au dispositif </a:t>
            </a:r>
            <a:r>
              <a:rPr lang="fr-FR" sz="1600" b="1" u="none" spc="9" dirty="0">
                <a:solidFill>
                  <a:srgbClr val="000000"/>
                </a:solidFill>
                <a:latin typeface="Montserrat "/>
              </a:rPr>
              <a:t>d’activité partielle</a:t>
            </a:r>
            <a:r>
              <a:rPr lang="fr-FR" sz="1600" spc="9" dirty="0">
                <a:solidFill>
                  <a:srgbClr val="000000"/>
                </a:solidFill>
                <a:latin typeface="Montserrat "/>
              </a:rPr>
              <a:t>, </a:t>
            </a:r>
          </a:p>
          <a:p>
            <a:pPr marL="194310" lvl="1" algn="just">
              <a:lnSpc>
                <a:spcPts val="2520"/>
              </a:lnSpc>
            </a:pPr>
            <a:endParaRPr lang="fr-FR" sz="1600" u="none" spc="9" dirty="0">
              <a:solidFill>
                <a:srgbClr val="000000"/>
              </a:solidFill>
              <a:latin typeface="Montserrat "/>
            </a:endParaRPr>
          </a:p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fr-FR" sz="1600" b="1" u="none" spc="9" dirty="0">
                <a:solidFill>
                  <a:srgbClr val="000000"/>
                </a:solidFill>
                <a:latin typeface="Montserrat "/>
              </a:rPr>
              <a:t>Suivi de l’instruction des Plans de Sauvegarde de l’Emploi (PSE) </a:t>
            </a:r>
            <a:r>
              <a:rPr lang="fr-FR" sz="1600" u="none" spc="9" dirty="0">
                <a:solidFill>
                  <a:srgbClr val="000000"/>
                </a:solidFill>
                <a:latin typeface="Montserrat "/>
              </a:rPr>
              <a:t>/ </a:t>
            </a:r>
            <a:r>
              <a:rPr lang="fr-FR" sz="1600" b="1" u="none" spc="9" dirty="0">
                <a:solidFill>
                  <a:srgbClr val="000000"/>
                </a:solidFill>
                <a:latin typeface="Montserrat "/>
              </a:rPr>
              <a:t>Ruptures conventionnelles collectives</a:t>
            </a:r>
            <a:r>
              <a:rPr lang="fr-FR" sz="1600" u="none" spc="9" dirty="0">
                <a:solidFill>
                  <a:srgbClr val="000000"/>
                </a:solidFill>
                <a:latin typeface="Montserrat "/>
              </a:rPr>
              <a:t> au niveau local</a:t>
            </a:r>
          </a:p>
          <a:p>
            <a:pPr marL="194310" lvl="1" algn="just">
              <a:lnSpc>
                <a:spcPts val="2520"/>
              </a:lnSpc>
            </a:pPr>
            <a:endParaRPr lang="fr-FR" sz="1600" u="none" spc="9" dirty="0">
              <a:solidFill>
                <a:srgbClr val="000000"/>
              </a:solidFill>
              <a:latin typeface="Montserrat "/>
            </a:endParaRPr>
          </a:p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 "/>
              </a:rPr>
              <a:t>Mise en lien avec le DARP pour des </a:t>
            </a:r>
            <a:r>
              <a:rPr lang="fr-FR" sz="1600" b="1" spc="8" dirty="0">
                <a:solidFill>
                  <a:srgbClr val="000000"/>
                </a:solidFill>
                <a:latin typeface="Montserrat "/>
              </a:rPr>
              <a:t>sujets de recrutements/formation</a:t>
            </a:r>
            <a:endParaRPr lang="fr-FR" sz="1600" spc="8" dirty="0">
              <a:solidFill>
                <a:srgbClr val="000000"/>
              </a:solidFill>
              <a:latin typeface="Montserrat "/>
            </a:endParaRPr>
          </a:p>
          <a:p>
            <a:pPr marL="388620" lvl="1" indent="-194310" algn="just">
              <a:lnSpc>
                <a:spcPts val="2520"/>
              </a:lnSpc>
              <a:buFont typeface="Arial"/>
              <a:buChar char="•"/>
            </a:pPr>
            <a:endParaRPr lang="en-US" sz="1600" u="none" spc="9" dirty="0">
              <a:solidFill>
                <a:srgbClr val="000000"/>
              </a:solidFill>
              <a:latin typeface="Montserrat "/>
            </a:endParaRPr>
          </a:p>
          <a:p>
            <a:pPr algn="ctr"/>
            <a:endParaRPr lang="en-US" sz="2400" b="1" spc="78" dirty="0">
              <a:solidFill>
                <a:srgbClr val="004AAD"/>
              </a:solidFill>
              <a:latin typeface="Montserrat Bold"/>
            </a:endParaRPr>
          </a:p>
          <a:p>
            <a:pPr algn="ctr"/>
            <a:endParaRPr lang="en-US" sz="1600" i="1" spc="8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07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B27FD12-3013-204E-1C99-FF6C5686699C}"/>
              </a:ext>
            </a:extLst>
          </p:cNvPr>
          <p:cNvSpPr/>
          <p:nvPr/>
        </p:nvSpPr>
        <p:spPr>
          <a:xfrm>
            <a:off x="687412" y="2247900"/>
            <a:ext cx="16913177" cy="73152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79B95675-F234-5170-2745-7184F1305DA8}"/>
              </a:ext>
            </a:extLst>
          </p:cNvPr>
          <p:cNvSpPr txBox="1"/>
          <p:nvPr/>
        </p:nvSpPr>
        <p:spPr>
          <a:xfrm>
            <a:off x="10668892" y="3794834"/>
            <a:ext cx="426127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2F8A10C-65CB-4E34-722E-F9769306C6FE}"/>
              </a:ext>
            </a:extLst>
          </p:cNvPr>
          <p:cNvSpPr/>
          <p:nvPr/>
        </p:nvSpPr>
        <p:spPr>
          <a:xfrm>
            <a:off x="1406475" y="2476500"/>
            <a:ext cx="7235777" cy="6858242"/>
          </a:xfrm>
          <a:prstGeom prst="roundRect">
            <a:avLst/>
          </a:prstGeom>
          <a:solidFill>
            <a:schemeClr val="bg1"/>
          </a:solidFill>
          <a:ln w="762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rgbClr val="003399"/>
                </a:solidFill>
                <a:latin typeface="Montserrat" panose="00000500000000000000" pitchFamily="2" charset="0"/>
              </a:rPr>
              <a:t>SAISINE DU TRIBUNAL</a:t>
            </a:r>
          </a:p>
          <a:p>
            <a:pPr algn="ctr"/>
            <a:endParaRPr lang="fr-FR" sz="2000" b="1" i="1" spc="8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2520"/>
              </a:lnSpc>
            </a:pPr>
            <a:r>
              <a:rPr lang="en-US" sz="1700" spc="9" dirty="0">
                <a:solidFill>
                  <a:srgbClr val="FF914D"/>
                </a:solidFill>
                <a:latin typeface="Montserrat Bold"/>
              </a:rPr>
              <a:t>Pour qui ?</a:t>
            </a:r>
            <a:r>
              <a:rPr lang="en-US" sz="1700" spc="9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fr-FR" sz="1600" spc="9" dirty="0">
                <a:solidFill>
                  <a:srgbClr val="000000"/>
                </a:solidFill>
                <a:latin typeface="Montserrat "/>
              </a:rPr>
              <a:t>Tout dirigeant d’entreprise confronté à des difficultés de nature à compromettre la continuité de son exploitation peut solliciter l’ouverture d’une procédure devant le tribunal ou saisir la </a:t>
            </a:r>
            <a:r>
              <a:rPr lang="fr-FR" sz="1600" b="1" spc="9" dirty="0">
                <a:solidFill>
                  <a:srgbClr val="000000"/>
                </a:solidFill>
                <a:latin typeface="Montserrat "/>
              </a:rPr>
              <a:t>cellule préventive du TC/TAE. </a:t>
            </a:r>
          </a:p>
          <a:p>
            <a:pPr algn="just">
              <a:lnSpc>
                <a:spcPts val="2520"/>
              </a:lnSpc>
            </a:pPr>
            <a:endParaRPr lang="fr-FR" sz="1800" spc="9" dirty="0">
              <a:solidFill>
                <a:srgbClr val="000000"/>
              </a:solidFill>
              <a:latin typeface="Montserrat Light"/>
            </a:endParaRPr>
          </a:p>
          <a:p>
            <a:pPr algn="just">
              <a:lnSpc>
                <a:spcPts val="2520"/>
              </a:lnSpc>
            </a:pPr>
            <a:r>
              <a:rPr lang="fr-FR" sz="1700" u="none" spc="9" dirty="0">
                <a:solidFill>
                  <a:srgbClr val="FF914D"/>
                </a:solidFill>
                <a:latin typeface="Montserrat Bold"/>
              </a:rPr>
              <a:t>Modalités de collaboration avec le CRP :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 "/>
              </a:rPr>
              <a:t>Coordination des actions mises en place par la cellule préventive et par l’Etat pour venir en aide aux entreprises en difficulté.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 "/>
              </a:rPr>
              <a:t>Suivi des étapes de la procédure judiciaire.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 "/>
              </a:rPr>
              <a:t>Eclairage de la juridiction, le cas échéant, sur le positionnement de l’Etat.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 "/>
              </a:rPr>
              <a:t>Suivi des décisions prises par le tribunal.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A840C8B-75A1-EDE0-2685-FC203B166D70}"/>
              </a:ext>
            </a:extLst>
          </p:cNvPr>
          <p:cNvSpPr/>
          <p:nvPr/>
        </p:nvSpPr>
        <p:spPr>
          <a:xfrm>
            <a:off x="9645748" y="2476500"/>
            <a:ext cx="7235777" cy="6858242"/>
          </a:xfrm>
          <a:prstGeom prst="roundRect">
            <a:avLst/>
          </a:prstGeom>
          <a:solidFill>
            <a:schemeClr val="bg1"/>
          </a:solidFill>
          <a:ln w="762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spc="8" dirty="0">
                <a:solidFill>
                  <a:srgbClr val="003399"/>
                </a:solidFill>
                <a:latin typeface="Montserrat" panose="00000500000000000000" pitchFamily="2" charset="0"/>
              </a:rPr>
              <a:t>LIEN AVEC LES ACTEURS DE LA PROCEDURES COLLECTIVES</a:t>
            </a:r>
          </a:p>
          <a:p>
            <a:pPr algn="ctr"/>
            <a:endParaRPr lang="fr-FR" sz="2000" b="1" i="1" spc="8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fr-FR" sz="2000" b="1" i="1" spc="8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9A08C7FA-1D0A-D870-509C-A53EB9128AE6}"/>
              </a:ext>
            </a:extLst>
          </p:cNvPr>
          <p:cNvSpPr txBox="1"/>
          <p:nvPr/>
        </p:nvSpPr>
        <p:spPr>
          <a:xfrm>
            <a:off x="2057400" y="876300"/>
            <a:ext cx="14173200" cy="57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9"/>
              </a:lnSpc>
            </a:pPr>
            <a:r>
              <a:rPr lang="fr-FR" sz="3600" b="1" spc="131" dirty="0">
                <a:solidFill>
                  <a:srgbClr val="003399"/>
                </a:solidFill>
                <a:latin typeface="Montserrat" panose="00000500000000000000" pitchFamily="2" charset="0"/>
              </a:rPr>
              <a:t>Exemples de leviers mobilisables (6/6)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BC4280E-6B2B-AE62-F13F-8212704E135A}"/>
              </a:ext>
            </a:extLst>
          </p:cNvPr>
          <p:cNvSpPr txBox="1"/>
          <p:nvPr/>
        </p:nvSpPr>
        <p:spPr>
          <a:xfrm>
            <a:off x="10134600" y="4213198"/>
            <a:ext cx="6322377" cy="3170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fr-FR" sz="1600" b="1" spc="9" dirty="0">
                <a:solidFill>
                  <a:srgbClr val="000000"/>
                </a:solidFill>
                <a:latin typeface="Montserrat "/>
              </a:rPr>
              <a:t>Suivi et appui </a:t>
            </a:r>
            <a:r>
              <a:rPr lang="fr-FR" sz="1600" spc="9" dirty="0">
                <a:solidFill>
                  <a:srgbClr val="000000"/>
                </a:solidFill>
                <a:latin typeface="Montserrat "/>
              </a:rPr>
              <a:t>dans les opérations réalisées dans le cadre judiciaire permettant de pérenniser l’activité et les emplois ; </a:t>
            </a:r>
          </a:p>
          <a:p>
            <a:pPr algn="just">
              <a:lnSpc>
                <a:spcPts val="2520"/>
              </a:lnSpc>
            </a:pPr>
            <a:endParaRPr lang="fr-FR" sz="1600" spc="9" dirty="0">
              <a:solidFill>
                <a:srgbClr val="000000"/>
              </a:solidFill>
              <a:latin typeface="Montserrat "/>
            </a:endParaRPr>
          </a:p>
          <a:p>
            <a:pPr marL="285750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fr-FR" sz="1600" b="1" spc="9" dirty="0">
                <a:solidFill>
                  <a:srgbClr val="000000"/>
                </a:solidFill>
                <a:latin typeface="Montserrat "/>
              </a:rPr>
              <a:t>Anticipation des points de blocage </a:t>
            </a:r>
            <a:r>
              <a:rPr lang="fr-FR" sz="1600" spc="9" dirty="0">
                <a:solidFill>
                  <a:srgbClr val="000000"/>
                </a:solidFill>
                <a:latin typeface="Montserrat "/>
              </a:rPr>
              <a:t>auxquels peuvent être confrontés les entreprises avec les services de l’Etat ;</a:t>
            </a:r>
          </a:p>
          <a:p>
            <a:pPr algn="just">
              <a:lnSpc>
                <a:spcPts val="2520"/>
              </a:lnSpc>
            </a:pPr>
            <a:endParaRPr lang="fr-FR" sz="1600" spc="9" dirty="0">
              <a:solidFill>
                <a:srgbClr val="000000"/>
              </a:solidFill>
              <a:latin typeface="Montserrat "/>
            </a:endParaRPr>
          </a:p>
          <a:p>
            <a:pPr marL="285750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fr-FR" sz="1600" b="1" spc="9" dirty="0">
                <a:solidFill>
                  <a:srgbClr val="000000"/>
                </a:solidFill>
                <a:latin typeface="Montserrat "/>
              </a:rPr>
              <a:t>Suivi des plans de cession </a:t>
            </a:r>
            <a:r>
              <a:rPr lang="fr-FR" sz="1600" spc="9" dirty="0">
                <a:solidFill>
                  <a:srgbClr val="000000"/>
                </a:solidFill>
                <a:latin typeface="Montserrat "/>
              </a:rPr>
              <a:t>(RJ ou LJ) dans le cadre de la recherche de repreneurs supplémentaires</a:t>
            </a:r>
            <a:endParaRPr lang="fr-FR" sz="1600" spc="8" dirty="0">
              <a:solidFill>
                <a:srgbClr val="000000"/>
              </a:solidFill>
              <a:latin typeface="Montserrat "/>
            </a:endParaRPr>
          </a:p>
          <a:p>
            <a:pPr algn="just">
              <a:lnSpc>
                <a:spcPts val="2380"/>
              </a:lnSpc>
            </a:pPr>
            <a:endParaRPr lang="en-US" sz="1700" u="sng" spc="8" dirty="0">
              <a:solidFill>
                <a:srgbClr val="000000"/>
              </a:solidFill>
              <a:latin typeface="Montserrat"/>
              <a:hlinkClick r:id="rId3" tooltip="http://mesdemarches.iledefrance.fr"/>
            </a:endParaRPr>
          </a:p>
        </p:txBody>
      </p:sp>
    </p:spTree>
    <p:extLst>
      <p:ext uri="{BB962C8B-B14F-4D97-AF65-F5344CB8AC3E}">
        <p14:creationId xmlns:p14="http://schemas.microsoft.com/office/powerpoint/2010/main" val="148597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46B1D5-3BF3-EDB4-B9A5-8624F72912F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07495-8B95-5FA9-C72E-5CB7421E6072}"/>
              </a:ext>
            </a:extLst>
          </p:cNvPr>
          <p:cNvGrpSpPr/>
          <p:nvPr/>
        </p:nvGrpSpPr>
        <p:grpSpPr>
          <a:xfrm>
            <a:off x="3729073" y="4153102"/>
            <a:ext cx="10829854" cy="2967976"/>
            <a:chOff x="0" y="71543"/>
            <a:chExt cx="14439805" cy="39573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8D087C-06DB-E5FF-D89A-8A5FE7C9F884}"/>
                </a:ext>
              </a:extLst>
            </p:cNvPr>
            <p:cNvSpPr txBox="1"/>
            <p:nvPr/>
          </p:nvSpPr>
          <p:spPr>
            <a:xfrm>
              <a:off x="0" y="71543"/>
              <a:ext cx="14439805" cy="1540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8717"/>
                </a:lnSpc>
                <a:spcBef>
                  <a:spcPct val="0"/>
                </a:spcBef>
              </a:pPr>
              <a:r>
                <a:rPr lang="en-US" sz="7925" u="none">
                  <a:solidFill>
                    <a:srgbClr val="FFFFFF"/>
                  </a:solidFill>
                  <a:latin typeface="Montserrat Semi-Bold"/>
                </a:rPr>
                <a:t>Merci !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5E9468-DFDD-46A8-D654-D4768C2D0EE7}"/>
                </a:ext>
              </a:extLst>
            </p:cNvPr>
            <p:cNvSpPr txBox="1"/>
            <p:nvPr/>
          </p:nvSpPr>
          <p:spPr>
            <a:xfrm>
              <a:off x="1010171" y="2159871"/>
              <a:ext cx="12419465" cy="1868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05"/>
                </a:lnSpc>
                <a:spcBef>
                  <a:spcPct val="0"/>
                </a:spcBef>
              </a:pPr>
              <a:r>
                <a:rPr lang="en-US" sz="2850" u="none" spc="-57" dirty="0" err="1">
                  <a:solidFill>
                    <a:srgbClr val="FFFFFF"/>
                  </a:solidFill>
                  <a:latin typeface="Fira Sans Medium"/>
                </a:rPr>
                <a:t>N'hésitez</a:t>
              </a:r>
              <a:r>
                <a:rPr lang="en-US" sz="2850" u="none" spc="-57" dirty="0">
                  <a:solidFill>
                    <a:srgbClr val="FFFFFF"/>
                  </a:solidFill>
                  <a:latin typeface="Fira Sans Medium"/>
                </a:rPr>
                <a:t> pas à nous </a:t>
              </a:r>
              <a:r>
                <a:rPr lang="en-US" sz="2850" u="none" spc="-57" dirty="0" err="1">
                  <a:solidFill>
                    <a:srgbClr val="FFFFFF"/>
                  </a:solidFill>
                  <a:latin typeface="Fira Sans Medium"/>
                </a:rPr>
                <a:t>contacter</a:t>
              </a:r>
              <a:r>
                <a:rPr lang="en-US" sz="2850" u="none" spc="-57" dirty="0">
                  <a:solidFill>
                    <a:srgbClr val="FFFFFF"/>
                  </a:solidFill>
                  <a:latin typeface="Fira Sans Medium"/>
                </a:rPr>
                <a:t> </a:t>
              </a:r>
              <a:r>
                <a:rPr lang="en-US" sz="2850" u="none" spc="-57" dirty="0" err="1">
                  <a:solidFill>
                    <a:srgbClr val="FFFFFF"/>
                  </a:solidFill>
                  <a:latin typeface="Fira Sans Medium"/>
                </a:rPr>
                <a:t>si</a:t>
              </a:r>
              <a:r>
                <a:rPr lang="en-US" sz="2850" u="none" spc="-57" dirty="0">
                  <a:solidFill>
                    <a:srgbClr val="FFFFFF"/>
                  </a:solidFill>
                  <a:latin typeface="Fira Sans Medium"/>
                </a:rPr>
                <a:t> </a:t>
              </a:r>
              <a:r>
                <a:rPr lang="en-US" sz="2850" u="none" spc="-57" dirty="0" err="1">
                  <a:solidFill>
                    <a:srgbClr val="FFFFFF"/>
                  </a:solidFill>
                  <a:latin typeface="Fira Sans Medium"/>
                </a:rPr>
                <a:t>vous</a:t>
              </a:r>
              <a:r>
                <a:rPr lang="en-US" sz="2850" u="none" spc="-57" dirty="0">
                  <a:solidFill>
                    <a:srgbClr val="FFFFFF"/>
                  </a:solidFill>
                  <a:latin typeface="Fira Sans Medium"/>
                </a:rPr>
                <a:t> </a:t>
              </a:r>
              <a:r>
                <a:rPr lang="en-US" sz="2850" u="none" spc="-57" dirty="0" err="1">
                  <a:solidFill>
                    <a:srgbClr val="FFFFFF"/>
                  </a:solidFill>
                  <a:latin typeface="Fira Sans Medium"/>
                </a:rPr>
                <a:t>avez</a:t>
              </a:r>
              <a:r>
                <a:rPr lang="en-US" sz="2850" u="none" spc="-57" dirty="0">
                  <a:solidFill>
                    <a:srgbClr val="FFFFFF"/>
                  </a:solidFill>
                  <a:latin typeface="Fira Sans Medium"/>
                </a:rPr>
                <a:t> des questions</a:t>
              </a:r>
              <a:r>
                <a:rPr lang="en-US" sz="2850" spc="-57" dirty="0">
                  <a:solidFill>
                    <a:srgbClr val="FFFFFF"/>
                  </a:solidFill>
                  <a:latin typeface="Fira Sans Medium"/>
                </a:rPr>
                <a:t> :</a:t>
              </a:r>
            </a:p>
            <a:p>
              <a:pPr marL="0" lvl="0" indent="0" algn="ctr">
                <a:lnSpc>
                  <a:spcPts val="3705"/>
                </a:lnSpc>
                <a:spcBef>
                  <a:spcPct val="0"/>
                </a:spcBef>
              </a:pPr>
              <a:r>
                <a:rPr lang="en-US" sz="2850" u="none" spc="-57" dirty="0">
                  <a:solidFill>
                    <a:srgbClr val="FFFFFF"/>
                  </a:solidFill>
                  <a:latin typeface="Fira Sans Medium"/>
                </a:rPr>
                <a:t>drieets-idf.prevention-economique@drieets.gouv.fr</a:t>
              </a:r>
            </a:p>
            <a:p>
              <a:pPr marL="0" lvl="0" indent="0" algn="ctr">
                <a:lnSpc>
                  <a:spcPts val="3705"/>
                </a:lnSpc>
                <a:spcBef>
                  <a:spcPct val="0"/>
                </a:spcBef>
              </a:pPr>
              <a:endParaRPr lang="en-US" sz="2850" u="none" spc="-57" dirty="0">
                <a:solidFill>
                  <a:srgbClr val="FFFFFF"/>
                </a:solidFill>
                <a:latin typeface="Fira Sans Medium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92CF0F-9BE0-7FB8-84E6-30F36E8B2538}"/>
              </a:ext>
            </a:extLst>
          </p:cNvPr>
          <p:cNvGrpSpPr/>
          <p:nvPr/>
        </p:nvGrpSpPr>
        <p:grpSpPr>
          <a:xfrm>
            <a:off x="11620599" y="8775184"/>
            <a:ext cx="8523290" cy="4392438"/>
            <a:chOff x="0" y="0"/>
            <a:chExt cx="10424273" cy="537210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2E0249-B9F0-FC06-0595-6C7B2EBB3FB4}"/>
                </a:ext>
              </a:extLst>
            </p:cNvPr>
            <p:cNvSpPr/>
            <p:nvPr/>
          </p:nvSpPr>
          <p:spPr>
            <a:xfrm>
              <a:off x="0" y="0"/>
              <a:ext cx="10424273" cy="5372100"/>
            </a:xfrm>
            <a:custGeom>
              <a:avLst/>
              <a:gdLst/>
              <a:ahLst/>
              <a:cxnLst/>
              <a:rect l="l" t="t" r="r" b="b"/>
              <a:pathLst>
                <a:path w="10424273" h="5372100">
                  <a:moveTo>
                    <a:pt x="8873603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8873603" y="5372100"/>
                  </a:lnTo>
                  <a:lnTo>
                    <a:pt x="10424273" y="2686050"/>
                  </a:lnTo>
                  <a:lnTo>
                    <a:pt x="8873603" y="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F65DC7-167F-BE7B-B1D0-AFFBDF9E8ABF}"/>
              </a:ext>
            </a:extLst>
          </p:cNvPr>
          <p:cNvGrpSpPr/>
          <p:nvPr/>
        </p:nvGrpSpPr>
        <p:grpSpPr>
          <a:xfrm>
            <a:off x="9916665" y="9258300"/>
            <a:ext cx="3407869" cy="4392438"/>
            <a:chOff x="0" y="0"/>
            <a:chExt cx="4167939" cy="53721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6C3812C-31FD-506E-0B98-BE138E4D4725}"/>
                </a:ext>
              </a:extLst>
            </p:cNvPr>
            <p:cNvSpPr/>
            <p:nvPr/>
          </p:nvSpPr>
          <p:spPr>
            <a:xfrm>
              <a:off x="0" y="0"/>
              <a:ext cx="4167939" cy="5372100"/>
            </a:xfrm>
            <a:custGeom>
              <a:avLst/>
              <a:gdLst/>
              <a:ahLst/>
              <a:cxnLst/>
              <a:rect l="l" t="t" r="r" b="b"/>
              <a:pathLst>
                <a:path w="4167939" h="5372100">
                  <a:moveTo>
                    <a:pt x="261726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617269" y="5372100"/>
                  </a:lnTo>
                  <a:lnTo>
                    <a:pt x="4167939" y="2686050"/>
                  </a:lnTo>
                  <a:lnTo>
                    <a:pt x="2617269" y="0"/>
                  </a:ln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97618F-E8DF-8E7A-D816-722EFB7D31C7}"/>
              </a:ext>
            </a:extLst>
          </p:cNvPr>
          <p:cNvGrpSpPr/>
          <p:nvPr/>
        </p:nvGrpSpPr>
        <p:grpSpPr>
          <a:xfrm rot="-10800000">
            <a:off x="-3602768" y="-3778685"/>
            <a:ext cx="13737367" cy="6255184"/>
            <a:chOff x="0" y="0"/>
            <a:chExt cx="10270904" cy="53721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DD5DB46-2422-EA50-04CB-1599BAE7E8DD}"/>
                </a:ext>
              </a:extLst>
            </p:cNvPr>
            <p:cNvSpPr/>
            <p:nvPr/>
          </p:nvSpPr>
          <p:spPr>
            <a:xfrm>
              <a:off x="0" y="0"/>
              <a:ext cx="10270904" cy="5372100"/>
            </a:xfrm>
            <a:custGeom>
              <a:avLst/>
              <a:gdLst/>
              <a:ahLst/>
              <a:cxnLst/>
              <a:rect l="l" t="t" r="r" b="b"/>
              <a:pathLst>
                <a:path w="10270904" h="5372100">
                  <a:moveTo>
                    <a:pt x="8720234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8720234" y="5372100"/>
                  </a:lnTo>
                  <a:lnTo>
                    <a:pt x="10270904" y="2686050"/>
                  </a:lnTo>
                  <a:lnTo>
                    <a:pt x="8720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2" name="Picture 4" descr="DRIEETS d'Île-de-France | LinkedIn">
            <a:extLst>
              <a:ext uri="{FF2B5EF4-FFF2-40B4-BE49-F238E27FC236}">
                <a16:creationId xmlns:a16="http://schemas.microsoft.com/office/drawing/2014/main" id="{F9ABF7E2-86D0-EE92-CD42-B566A488D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4" t="14451" r="19218" b="15833"/>
          <a:stretch/>
        </p:blipFill>
        <p:spPr bwMode="auto">
          <a:xfrm>
            <a:off x="381000" y="186629"/>
            <a:ext cx="7772400" cy="21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7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9800" y="756034"/>
            <a:ext cx="14173200" cy="57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371600">
              <a:lnSpc>
                <a:spcPts val="4839"/>
              </a:lnSpc>
            </a:pPr>
            <a:r>
              <a:rPr lang="fr-FR" sz="3600" b="1" spc="131" dirty="0">
                <a:solidFill>
                  <a:srgbClr val="003399"/>
                </a:solidFill>
                <a:latin typeface="Montserrat Ultra-Bold"/>
              </a:rPr>
              <a:t>Réseau national des CRP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20AE2F-4451-372A-729D-D53CB3053ECB}"/>
              </a:ext>
            </a:extLst>
          </p:cNvPr>
          <p:cNvSpPr txBox="1"/>
          <p:nvPr/>
        </p:nvSpPr>
        <p:spPr>
          <a:xfrm>
            <a:off x="467590" y="2695076"/>
            <a:ext cx="17134609" cy="7330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76" indent="-514376" defTabSz="1371600">
              <a:lnSpc>
                <a:spcPts val="3750"/>
              </a:lnSpc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prstClr val="black"/>
                </a:solidFill>
                <a:latin typeface="Montserrat" panose="00000500000000000000" pitchFamily="2" charset="0"/>
              </a:rPr>
              <a:t>Le CRP a été créé en 2012 par Arnaud Montebourg avec pour objectif de créer un interlocuteur dédié aux entreprises en difficulté</a:t>
            </a:r>
          </a:p>
          <a:p>
            <a:pPr defTabSz="1371600">
              <a:lnSpc>
                <a:spcPts val="3750"/>
              </a:lnSpc>
            </a:pPr>
            <a:endParaRPr lang="fr-FR" sz="27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514376" indent="-514376" defTabSz="1371600">
              <a:lnSpc>
                <a:spcPts val="3750"/>
              </a:lnSpc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prstClr val="black"/>
                </a:solidFill>
                <a:latin typeface="Montserrat" panose="00000500000000000000" pitchFamily="2" charset="0"/>
              </a:rPr>
              <a:t>La fonction de CRP a été pérennisée en 2018 et change de nom pour devenir Commissaire aux Restructurations et à la Prévention des difficultés des entreprises</a:t>
            </a:r>
          </a:p>
          <a:p>
            <a:pPr defTabSz="1371600">
              <a:lnSpc>
                <a:spcPts val="3750"/>
              </a:lnSpc>
            </a:pPr>
            <a:endParaRPr lang="fr-FR" sz="27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514376" indent="-514376" defTabSz="1371600">
              <a:lnSpc>
                <a:spcPts val="3750"/>
              </a:lnSpc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prstClr val="black"/>
                </a:solidFill>
                <a:latin typeface="Montserrat" panose="00000500000000000000" pitchFamily="2" charset="0"/>
              </a:rPr>
              <a:t>Le CRP a un triple rattachement : Ministère de l’Economique, Préfet de région et DRIEETS – Compétence régionale avec une forte implantation au niveau départemental.</a:t>
            </a:r>
          </a:p>
          <a:p>
            <a:pPr defTabSz="1371600">
              <a:lnSpc>
                <a:spcPts val="3750"/>
              </a:lnSpc>
            </a:pPr>
            <a:endParaRPr lang="fr-FR" sz="2700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marL="514376" indent="-514376" defTabSz="1371600">
              <a:lnSpc>
                <a:spcPts val="3750"/>
              </a:lnSpc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prstClr val="black"/>
                </a:solidFill>
                <a:latin typeface="Montserrat" panose="00000500000000000000" pitchFamily="2" charset="0"/>
              </a:rPr>
              <a:t>Le CRP est l’interlocuteur de proximité dédié à l’accompagnement des entreprises en difficulté, dont l’efficacité repose sur l’expertise du retournement et le travail en réseau.</a:t>
            </a:r>
          </a:p>
          <a:p>
            <a:pPr marL="514376" indent="-514376" defTabSz="1371600">
              <a:lnSpc>
                <a:spcPts val="3750"/>
              </a:lnSpc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prstClr val="black"/>
                </a:solidFill>
                <a:latin typeface="Montserrat" panose="00000500000000000000" pitchFamily="2" charset="0"/>
              </a:rPr>
              <a:t>Il est le garant de la cohérence des actions des autorités publiques concernant les entreprises en difficulté. Son objectif est de trouver des solutions pérennes pour préserver l’emploi et l’outil industriel</a:t>
            </a:r>
          </a:p>
          <a:p>
            <a:pPr marL="1200176" lvl="1" indent="-514376" defTabSz="1371600">
              <a:buFont typeface="Arial" panose="020B0604020202020204" pitchFamily="34" charset="0"/>
              <a:buChar char="•"/>
            </a:pPr>
            <a:endParaRPr lang="fr-FR" sz="2700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8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057400" y="459741"/>
            <a:ext cx="14173200" cy="1191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9"/>
              </a:lnSpc>
            </a:pPr>
            <a:r>
              <a:rPr lang="fr-FR" sz="3600" b="1" spc="131" dirty="0">
                <a:solidFill>
                  <a:srgbClr val="003399"/>
                </a:solidFill>
                <a:latin typeface="Montserrat Ultra-Bold"/>
              </a:rPr>
              <a:t>Principaux acteurs publics en charge des entreprises en difficulté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4114A08A-054B-C80D-D366-7F666FA10B50}"/>
              </a:ext>
            </a:extLst>
          </p:cNvPr>
          <p:cNvSpPr/>
          <p:nvPr/>
        </p:nvSpPr>
        <p:spPr>
          <a:xfrm>
            <a:off x="8990233" y="2539016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1008140" h="322595">
                <a:moveTo>
                  <a:pt x="11985" y="0"/>
                </a:moveTo>
                <a:lnTo>
                  <a:pt x="996156" y="0"/>
                </a:lnTo>
                <a:cubicBezTo>
                  <a:pt x="999334" y="0"/>
                  <a:pt x="1002382" y="1263"/>
                  <a:pt x="1004630" y="3510"/>
                </a:cubicBezTo>
                <a:cubicBezTo>
                  <a:pt x="1006877" y="5758"/>
                  <a:pt x="1008140" y="8806"/>
                  <a:pt x="1008140" y="11985"/>
                </a:cubicBezTo>
                <a:lnTo>
                  <a:pt x="1008140" y="310611"/>
                </a:lnTo>
                <a:cubicBezTo>
                  <a:pt x="1008140" y="313789"/>
                  <a:pt x="1006877" y="316837"/>
                  <a:pt x="1004630" y="319085"/>
                </a:cubicBezTo>
                <a:cubicBezTo>
                  <a:pt x="1002382" y="321333"/>
                  <a:pt x="999334" y="322595"/>
                  <a:pt x="996156" y="322595"/>
                </a:cubicBezTo>
                <a:lnTo>
                  <a:pt x="11985" y="322595"/>
                </a:lnTo>
                <a:cubicBezTo>
                  <a:pt x="8806" y="322595"/>
                  <a:pt x="5758" y="321333"/>
                  <a:pt x="3510" y="319085"/>
                </a:cubicBezTo>
                <a:cubicBezTo>
                  <a:pt x="1263" y="316837"/>
                  <a:pt x="0" y="313789"/>
                  <a:pt x="0" y="310611"/>
                </a:cubicBezTo>
                <a:lnTo>
                  <a:pt x="0" y="11985"/>
                </a:lnTo>
                <a:cubicBezTo>
                  <a:pt x="0" y="8806"/>
                  <a:pt x="1263" y="5758"/>
                  <a:pt x="3510" y="3510"/>
                </a:cubicBezTo>
                <a:cubicBezTo>
                  <a:pt x="5758" y="1263"/>
                  <a:pt x="8806" y="0"/>
                  <a:pt x="11985" y="0"/>
                </a:cubicBezTo>
                <a:close/>
              </a:path>
            </a:pathLst>
          </a:custGeom>
          <a:solidFill>
            <a:srgbClr val="004AAD"/>
          </a:solidFill>
          <a:ln cap="sq">
            <a:noFill/>
            <a:prstDash val="solid"/>
            <a:miter/>
          </a:ln>
        </p:spPr>
        <p:txBody>
          <a:bodyPr anchor="ctr"/>
          <a:lstStyle/>
          <a:p>
            <a:pPr algn="ctr"/>
            <a:r>
              <a:rPr lang="fr-FR" sz="3200" spc="27" dirty="0">
                <a:solidFill>
                  <a:srgbClr val="FFFFFF"/>
                </a:solidFill>
                <a:latin typeface="Montserrat Bold"/>
              </a:rPr>
              <a:t>CRP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F12470FE-ED76-7FC5-7BEE-14540D4278F1}"/>
              </a:ext>
            </a:extLst>
          </p:cNvPr>
          <p:cNvSpPr/>
          <p:nvPr/>
        </p:nvSpPr>
        <p:spPr>
          <a:xfrm>
            <a:off x="1829053" y="3762090"/>
            <a:ext cx="3016336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 dirty="0">
                <a:solidFill>
                  <a:srgbClr val="F37221"/>
                </a:solidFill>
                <a:latin typeface="Montserrat Bold"/>
              </a:rPr>
              <a:t>ECHELON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44" name="Freeform 33">
            <a:extLst>
              <a:ext uri="{FF2B5EF4-FFF2-40B4-BE49-F238E27FC236}">
                <a16:creationId xmlns:a16="http://schemas.microsoft.com/office/drawing/2014/main" id="{5E490562-FAE6-1545-4011-CF4E45999757}"/>
              </a:ext>
            </a:extLst>
          </p:cNvPr>
          <p:cNvSpPr/>
          <p:nvPr/>
        </p:nvSpPr>
        <p:spPr>
          <a:xfrm>
            <a:off x="5302830" y="2539016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1008140" h="322595">
                <a:moveTo>
                  <a:pt x="11985" y="0"/>
                </a:moveTo>
                <a:lnTo>
                  <a:pt x="996156" y="0"/>
                </a:lnTo>
                <a:cubicBezTo>
                  <a:pt x="999334" y="0"/>
                  <a:pt x="1002382" y="1263"/>
                  <a:pt x="1004630" y="3510"/>
                </a:cubicBezTo>
                <a:cubicBezTo>
                  <a:pt x="1006877" y="5758"/>
                  <a:pt x="1008140" y="8806"/>
                  <a:pt x="1008140" y="11985"/>
                </a:cubicBezTo>
                <a:lnTo>
                  <a:pt x="1008140" y="310611"/>
                </a:lnTo>
                <a:cubicBezTo>
                  <a:pt x="1008140" y="313789"/>
                  <a:pt x="1006877" y="316837"/>
                  <a:pt x="1004630" y="319085"/>
                </a:cubicBezTo>
                <a:cubicBezTo>
                  <a:pt x="1002382" y="321333"/>
                  <a:pt x="999334" y="322595"/>
                  <a:pt x="996156" y="322595"/>
                </a:cubicBezTo>
                <a:lnTo>
                  <a:pt x="11985" y="322595"/>
                </a:lnTo>
                <a:cubicBezTo>
                  <a:pt x="8806" y="322595"/>
                  <a:pt x="5758" y="321333"/>
                  <a:pt x="3510" y="319085"/>
                </a:cubicBezTo>
                <a:cubicBezTo>
                  <a:pt x="1263" y="316837"/>
                  <a:pt x="0" y="313789"/>
                  <a:pt x="0" y="310611"/>
                </a:cubicBezTo>
                <a:lnTo>
                  <a:pt x="0" y="11985"/>
                </a:lnTo>
                <a:cubicBezTo>
                  <a:pt x="0" y="8806"/>
                  <a:pt x="1263" y="5758"/>
                  <a:pt x="3510" y="3510"/>
                </a:cubicBezTo>
                <a:cubicBezTo>
                  <a:pt x="5758" y="1263"/>
                  <a:pt x="8806" y="0"/>
                  <a:pt x="11985" y="0"/>
                </a:cubicBezTo>
                <a:close/>
              </a:path>
            </a:pathLst>
          </a:custGeom>
          <a:solidFill>
            <a:srgbClr val="004AAD"/>
          </a:solidFill>
          <a:ln cap="sq">
            <a:noFill/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3200" spc="27" dirty="0">
                <a:solidFill>
                  <a:srgbClr val="FFFFFF"/>
                </a:solidFill>
                <a:latin typeface="Montserrat Bold"/>
              </a:rPr>
              <a:t>CIRI</a:t>
            </a:r>
            <a:endParaRPr lang="en-US" sz="1800" spc="27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2C83F975-B529-C35C-92E2-16C7E4CFFBF2}"/>
              </a:ext>
            </a:extLst>
          </p:cNvPr>
          <p:cNvSpPr/>
          <p:nvPr/>
        </p:nvSpPr>
        <p:spPr>
          <a:xfrm>
            <a:off x="12677635" y="2539016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1008140" h="322595">
                <a:moveTo>
                  <a:pt x="11985" y="0"/>
                </a:moveTo>
                <a:lnTo>
                  <a:pt x="996156" y="0"/>
                </a:lnTo>
                <a:cubicBezTo>
                  <a:pt x="999334" y="0"/>
                  <a:pt x="1002382" y="1263"/>
                  <a:pt x="1004630" y="3510"/>
                </a:cubicBezTo>
                <a:cubicBezTo>
                  <a:pt x="1006877" y="5758"/>
                  <a:pt x="1008140" y="8806"/>
                  <a:pt x="1008140" y="11985"/>
                </a:cubicBezTo>
                <a:lnTo>
                  <a:pt x="1008140" y="310611"/>
                </a:lnTo>
                <a:cubicBezTo>
                  <a:pt x="1008140" y="313789"/>
                  <a:pt x="1006877" y="316837"/>
                  <a:pt x="1004630" y="319085"/>
                </a:cubicBezTo>
                <a:cubicBezTo>
                  <a:pt x="1002382" y="321333"/>
                  <a:pt x="999334" y="322595"/>
                  <a:pt x="996156" y="322595"/>
                </a:cubicBezTo>
                <a:lnTo>
                  <a:pt x="11985" y="322595"/>
                </a:lnTo>
                <a:cubicBezTo>
                  <a:pt x="8806" y="322595"/>
                  <a:pt x="5758" y="321333"/>
                  <a:pt x="3510" y="319085"/>
                </a:cubicBezTo>
                <a:cubicBezTo>
                  <a:pt x="1263" y="316837"/>
                  <a:pt x="0" y="313789"/>
                  <a:pt x="0" y="310611"/>
                </a:cubicBezTo>
                <a:lnTo>
                  <a:pt x="0" y="11985"/>
                </a:lnTo>
                <a:cubicBezTo>
                  <a:pt x="0" y="8806"/>
                  <a:pt x="1263" y="5758"/>
                  <a:pt x="3510" y="3510"/>
                </a:cubicBezTo>
                <a:cubicBezTo>
                  <a:pt x="5758" y="1263"/>
                  <a:pt x="8806" y="0"/>
                  <a:pt x="11985" y="0"/>
                </a:cubicBezTo>
                <a:close/>
              </a:path>
            </a:pathLst>
          </a:custGeom>
          <a:solidFill>
            <a:srgbClr val="004AAD"/>
          </a:solidFill>
          <a:ln cap="sq">
            <a:noFill/>
            <a:prstDash val="solid"/>
            <a:miter/>
          </a:ln>
        </p:spPr>
        <p:txBody>
          <a:bodyPr anchor="ctr"/>
          <a:lstStyle/>
          <a:p>
            <a:pPr algn="ctr"/>
            <a:r>
              <a:rPr lang="fr-FR" sz="3200" spc="27" dirty="0">
                <a:solidFill>
                  <a:srgbClr val="FFFFFF"/>
                </a:solidFill>
                <a:latin typeface="Montserrat Bold"/>
              </a:rPr>
              <a:t>CDED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F97B545C-7F40-7ED3-2781-714A2433B8ED}"/>
              </a:ext>
            </a:extLst>
          </p:cNvPr>
          <p:cNvSpPr/>
          <p:nvPr/>
        </p:nvSpPr>
        <p:spPr>
          <a:xfrm>
            <a:off x="5302830" y="3762090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 dirty="0">
                <a:solidFill>
                  <a:srgbClr val="F37221"/>
                </a:solidFill>
                <a:latin typeface="Montserrat" panose="00000500000000000000" pitchFamily="2" charset="0"/>
              </a:rPr>
              <a:t>National</a:t>
            </a:r>
            <a:endParaRPr lang="fr-FR" sz="2000" b="1" dirty="0">
              <a:solidFill>
                <a:schemeClr val="accent6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17E8DCE3-FD56-F091-13BF-3B82BF46A8F1}"/>
              </a:ext>
            </a:extLst>
          </p:cNvPr>
          <p:cNvSpPr/>
          <p:nvPr/>
        </p:nvSpPr>
        <p:spPr>
          <a:xfrm>
            <a:off x="8990233" y="3768022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>
                <a:solidFill>
                  <a:srgbClr val="F37221"/>
                </a:solidFill>
                <a:latin typeface="Montserrat" panose="00000500000000000000" pitchFamily="2" charset="0"/>
              </a:rPr>
              <a:t>Régional</a:t>
            </a:r>
            <a:endParaRPr lang="fr-FR" sz="2000" b="1" dirty="0">
              <a:solidFill>
                <a:schemeClr val="accent6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082B8532-5614-3C88-D867-0A35C35891B9}"/>
              </a:ext>
            </a:extLst>
          </p:cNvPr>
          <p:cNvSpPr/>
          <p:nvPr/>
        </p:nvSpPr>
        <p:spPr>
          <a:xfrm>
            <a:off x="12677636" y="3773954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 dirty="0">
                <a:solidFill>
                  <a:srgbClr val="F37221"/>
                </a:solidFill>
                <a:latin typeface="Montserrat" panose="00000500000000000000" pitchFamily="2" charset="0"/>
              </a:rPr>
              <a:t>Départemental</a:t>
            </a:r>
            <a:endParaRPr lang="fr-FR" sz="2000" b="1" dirty="0">
              <a:solidFill>
                <a:schemeClr val="accent6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EE7D5C4-49F3-2CAF-99F9-6D44E4393E9C}"/>
              </a:ext>
            </a:extLst>
          </p:cNvPr>
          <p:cNvSpPr/>
          <p:nvPr/>
        </p:nvSpPr>
        <p:spPr>
          <a:xfrm>
            <a:off x="1829053" y="5048102"/>
            <a:ext cx="3016336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 dirty="0">
                <a:solidFill>
                  <a:srgbClr val="F37221"/>
                </a:solidFill>
                <a:latin typeface="Montserrat Bold"/>
              </a:rPr>
              <a:t>SEUIL D’INTERVENTION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2873388-CDC6-DDC4-CD80-8598245047E4}"/>
              </a:ext>
            </a:extLst>
          </p:cNvPr>
          <p:cNvSpPr/>
          <p:nvPr/>
        </p:nvSpPr>
        <p:spPr>
          <a:xfrm>
            <a:off x="5302830" y="5042071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 dirty="0">
                <a:solidFill>
                  <a:srgbClr val="F37221"/>
                </a:solidFill>
                <a:latin typeface="Montserrat" panose="00000500000000000000" pitchFamily="2" charset="0"/>
              </a:rPr>
              <a:t>&gt; 400 salariés</a:t>
            </a:r>
            <a:endParaRPr lang="fr-FR" sz="2000" b="1" dirty="0">
              <a:solidFill>
                <a:schemeClr val="accent6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28DD551-F289-9779-6C97-65BA85C4254A}"/>
              </a:ext>
            </a:extLst>
          </p:cNvPr>
          <p:cNvSpPr/>
          <p:nvPr/>
        </p:nvSpPr>
        <p:spPr>
          <a:xfrm>
            <a:off x="8990233" y="5048003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 dirty="0">
                <a:solidFill>
                  <a:srgbClr val="F37221"/>
                </a:solidFill>
                <a:latin typeface="Montserrat" panose="00000500000000000000" pitchFamily="2" charset="0"/>
              </a:rPr>
              <a:t>50 &lt; … &lt; 400 salariés</a:t>
            </a:r>
            <a:endParaRPr lang="fr-FR" sz="2000" b="1" dirty="0">
              <a:solidFill>
                <a:schemeClr val="accent6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3472E273-3678-174B-F7BA-34374B645F89}"/>
              </a:ext>
            </a:extLst>
          </p:cNvPr>
          <p:cNvSpPr/>
          <p:nvPr/>
        </p:nvSpPr>
        <p:spPr>
          <a:xfrm>
            <a:off x="12677636" y="5053935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 dirty="0">
                <a:solidFill>
                  <a:srgbClr val="F37221"/>
                </a:solidFill>
                <a:latin typeface="Montserrat" panose="00000500000000000000" pitchFamily="2" charset="0"/>
              </a:rPr>
              <a:t>&lt; 50 salariés</a:t>
            </a:r>
            <a:endParaRPr lang="fr-FR" sz="2000" spc="18" dirty="0">
              <a:solidFill>
                <a:srgbClr val="F3722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663EB115-D875-35C2-0D8A-A69F5C4AC644}"/>
              </a:ext>
            </a:extLst>
          </p:cNvPr>
          <p:cNvSpPr/>
          <p:nvPr/>
        </p:nvSpPr>
        <p:spPr>
          <a:xfrm>
            <a:off x="1829053" y="6333916"/>
            <a:ext cx="3016336" cy="1408235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b="1" spc="18" dirty="0">
                <a:solidFill>
                  <a:srgbClr val="F37221"/>
                </a:solidFill>
                <a:latin typeface="Montserrat Bold"/>
              </a:rPr>
              <a:t>MISSION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EDD685BC-9D7F-28D9-22B1-400CBD47FDF1}"/>
              </a:ext>
            </a:extLst>
          </p:cNvPr>
          <p:cNvSpPr/>
          <p:nvPr/>
        </p:nvSpPr>
        <p:spPr>
          <a:xfrm>
            <a:off x="5302830" y="6327885"/>
            <a:ext cx="3229962" cy="1408235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marL="0" lvl="0" indent="0" algn="ctr">
              <a:spcBef>
                <a:spcPct val="0"/>
              </a:spcBef>
            </a:pPr>
            <a:r>
              <a:rPr lang="fr-FR" sz="2000" spc="18" dirty="0">
                <a:solidFill>
                  <a:srgbClr val="F37221"/>
                </a:solidFill>
                <a:latin typeface="Montserrat"/>
              </a:rPr>
              <a:t>Accompagnement des entreprises en difficulté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4A313E37-717C-D25A-7270-257227E5C225}"/>
              </a:ext>
            </a:extLst>
          </p:cNvPr>
          <p:cNvSpPr/>
          <p:nvPr/>
        </p:nvSpPr>
        <p:spPr>
          <a:xfrm>
            <a:off x="8990233" y="6333817"/>
            <a:ext cx="3229962" cy="1408235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marL="0" lvl="0" indent="0" algn="ctr">
              <a:spcBef>
                <a:spcPct val="0"/>
              </a:spcBef>
            </a:pPr>
            <a:r>
              <a:rPr lang="fr-FR" sz="2000" spc="18" dirty="0">
                <a:solidFill>
                  <a:srgbClr val="F37221"/>
                </a:solidFill>
                <a:latin typeface="Montserrat"/>
              </a:rPr>
              <a:t>Accompagnement des entreprises en difficulté</a:t>
            </a:r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6B256143-F47F-EF91-055F-10142778E622}"/>
              </a:ext>
            </a:extLst>
          </p:cNvPr>
          <p:cNvSpPr/>
          <p:nvPr/>
        </p:nvSpPr>
        <p:spPr>
          <a:xfrm>
            <a:off x="12677636" y="6339749"/>
            <a:ext cx="3229962" cy="1408235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marL="0" lvl="0" indent="0" algn="ctr">
              <a:spcBef>
                <a:spcPct val="0"/>
              </a:spcBef>
            </a:pPr>
            <a:r>
              <a:rPr lang="fr-FR" sz="2000" spc="18" dirty="0">
                <a:solidFill>
                  <a:srgbClr val="F37221"/>
                </a:solidFill>
                <a:latin typeface="Montserrat"/>
              </a:rPr>
              <a:t>Accompagnement des entreprises en difficulté (focus dettes fiscales et sociales)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298EC071-DB6D-381B-C2CE-E982A0F25E3F}"/>
              </a:ext>
            </a:extLst>
          </p:cNvPr>
          <p:cNvSpPr/>
          <p:nvPr/>
        </p:nvSpPr>
        <p:spPr>
          <a:xfrm>
            <a:off x="1818166" y="8001853"/>
            <a:ext cx="3016336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 dirty="0">
                <a:solidFill>
                  <a:srgbClr val="F37221"/>
                </a:solidFill>
                <a:latin typeface="Montserrat Bold"/>
              </a:rPr>
              <a:t>DIRECTION</a:t>
            </a:r>
            <a:endParaRPr lang="fr-FR" sz="2000" b="1" dirty="0">
              <a:solidFill>
                <a:schemeClr val="accent6"/>
              </a:solidFill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F5770F21-A14E-68EB-E7DC-E40C9D0CC421}"/>
              </a:ext>
            </a:extLst>
          </p:cNvPr>
          <p:cNvSpPr/>
          <p:nvPr/>
        </p:nvSpPr>
        <p:spPr>
          <a:xfrm>
            <a:off x="5291943" y="7995822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 dirty="0">
                <a:solidFill>
                  <a:srgbClr val="F37221"/>
                </a:solidFill>
                <a:latin typeface="Montserrat" panose="00000500000000000000" pitchFamily="2" charset="0"/>
              </a:rPr>
              <a:t>DG Trésor</a:t>
            </a:r>
            <a:endParaRPr lang="fr-FR" sz="2000" b="1" dirty="0">
              <a:solidFill>
                <a:schemeClr val="accent6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82448191-BFA3-00AC-FA33-C87D8FF58067}"/>
              </a:ext>
            </a:extLst>
          </p:cNvPr>
          <p:cNvSpPr/>
          <p:nvPr/>
        </p:nvSpPr>
        <p:spPr>
          <a:xfrm>
            <a:off x="8979346" y="8001754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 dirty="0">
                <a:solidFill>
                  <a:srgbClr val="F37221"/>
                </a:solidFill>
                <a:latin typeface="Montserrat" panose="00000500000000000000" pitchFamily="2" charset="0"/>
              </a:rPr>
              <a:t>DRIEETS</a:t>
            </a:r>
            <a:endParaRPr lang="fr-FR" sz="2000" spc="18" dirty="0">
              <a:solidFill>
                <a:srgbClr val="F37221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B408FC10-9759-6397-66DA-27F22A3CEB45}"/>
              </a:ext>
            </a:extLst>
          </p:cNvPr>
          <p:cNvSpPr/>
          <p:nvPr/>
        </p:nvSpPr>
        <p:spPr>
          <a:xfrm>
            <a:off x="12666749" y="8007686"/>
            <a:ext cx="3229962" cy="1033557"/>
          </a:xfrm>
          <a:custGeom>
            <a:avLst/>
            <a:gdLst/>
            <a:ahLst/>
            <a:cxnLst/>
            <a:rect l="l" t="t" r="r" b="b"/>
            <a:pathLst>
              <a:path w="941463" h="322595">
                <a:moveTo>
                  <a:pt x="12833" y="0"/>
                </a:moveTo>
                <a:lnTo>
                  <a:pt x="928629" y="0"/>
                </a:lnTo>
                <a:cubicBezTo>
                  <a:pt x="935717" y="0"/>
                  <a:pt x="941463" y="5746"/>
                  <a:pt x="941463" y="12833"/>
                </a:cubicBezTo>
                <a:lnTo>
                  <a:pt x="941463" y="309762"/>
                </a:lnTo>
                <a:cubicBezTo>
                  <a:pt x="941463" y="316850"/>
                  <a:pt x="935717" y="322595"/>
                  <a:pt x="928629" y="322595"/>
                </a:cubicBezTo>
                <a:lnTo>
                  <a:pt x="12833" y="322595"/>
                </a:lnTo>
                <a:cubicBezTo>
                  <a:pt x="5746" y="322595"/>
                  <a:pt x="0" y="316850"/>
                  <a:pt x="0" y="309762"/>
                </a:cubicBezTo>
                <a:lnTo>
                  <a:pt x="0" y="12833"/>
                </a:lnTo>
                <a:cubicBezTo>
                  <a:pt x="0" y="5746"/>
                  <a:pt x="5746" y="0"/>
                  <a:pt x="12833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FF914D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en-US" sz="2000" spc="18" dirty="0">
                <a:solidFill>
                  <a:srgbClr val="F37221"/>
                </a:solidFill>
                <a:latin typeface="Montserrat" panose="00000500000000000000" pitchFamily="2" charset="0"/>
              </a:rPr>
              <a:t>DDFIP</a:t>
            </a:r>
            <a:endParaRPr lang="fr-FR" sz="2000" spc="18" dirty="0">
              <a:solidFill>
                <a:srgbClr val="F3722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2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CE3F81B-91D3-1E7E-B594-0573DD4786E4}"/>
              </a:ext>
            </a:extLst>
          </p:cNvPr>
          <p:cNvSpPr/>
          <p:nvPr/>
        </p:nvSpPr>
        <p:spPr>
          <a:xfrm>
            <a:off x="1097358" y="5230891"/>
            <a:ext cx="10704741" cy="3919142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  <a:prstDash val="dash"/>
          </a:ln>
        </p:spPr>
        <p:txBody>
          <a:bodyPr anchor="ctr"/>
          <a:lstStyle/>
          <a:p>
            <a:pPr algn="ctr"/>
            <a:endParaRPr lang="fr-FR" sz="3600" dirty="0">
              <a:solidFill>
                <a:schemeClr val="bg1"/>
              </a:solidFill>
              <a:latin typeface="Montserrat Bold" panose="00000800000000000000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4883D2-595E-C8B1-5A1F-18E344393C08}"/>
              </a:ext>
            </a:extLst>
          </p:cNvPr>
          <p:cNvSpPr/>
          <p:nvPr/>
        </p:nvSpPr>
        <p:spPr>
          <a:xfrm>
            <a:off x="8519317" y="7409680"/>
            <a:ext cx="1403764" cy="1050242"/>
          </a:xfrm>
          <a:custGeom>
            <a:avLst/>
            <a:gdLst/>
            <a:ahLst/>
            <a:cxnLst/>
            <a:rect l="l" t="t" r="r" b="b"/>
            <a:pathLst>
              <a:path w="2758363" h="1579790">
                <a:moveTo>
                  <a:pt x="0" y="0"/>
                </a:moveTo>
                <a:lnTo>
                  <a:pt x="2758363" y="0"/>
                </a:lnTo>
                <a:lnTo>
                  <a:pt x="2758363" y="1579790"/>
                </a:lnTo>
                <a:lnTo>
                  <a:pt x="0" y="15797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 dirty="0"/>
          </a:p>
        </p:txBody>
      </p:sp>
      <p:sp>
        <p:nvSpPr>
          <p:cNvPr id="10" name="TextBox 10"/>
          <p:cNvSpPr txBox="1"/>
          <p:nvPr/>
        </p:nvSpPr>
        <p:spPr>
          <a:xfrm>
            <a:off x="2057400" y="459741"/>
            <a:ext cx="14173200" cy="1191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9"/>
              </a:lnSpc>
            </a:pPr>
            <a:r>
              <a:rPr lang="fr-FR" sz="3600" b="1" spc="131" dirty="0">
                <a:solidFill>
                  <a:srgbClr val="003399"/>
                </a:solidFill>
                <a:latin typeface="Montserrat Ultra-Bold"/>
              </a:rPr>
              <a:t>Une double mission de prévention des difficultés des entreprises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0CA1F9-83BE-2C34-0F86-1094C8A1C066}"/>
              </a:ext>
            </a:extLst>
          </p:cNvPr>
          <p:cNvSpPr/>
          <p:nvPr/>
        </p:nvSpPr>
        <p:spPr>
          <a:xfrm>
            <a:off x="990600" y="2247900"/>
            <a:ext cx="165354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fr-FR" sz="2800" b="1" dirty="0">
                <a:latin typeface="Montserrat" panose="00000500000000000000" pitchFamily="2" charset="0"/>
              </a:rPr>
              <a:t>Détection</a:t>
            </a:r>
            <a:r>
              <a:rPr lang="fr-FR" sz="2800" dirty="0">
                <a:latin typeface="Montserrat" panose="00000500000000000000" pitchFamily="2" charset="0"/>
              </a:rPr>
              <a:t> </a:t>
            </a:r>
            <a:r>
              <a:rPr lang="fr-FR" sz="2800" b="1" dirty="0">
                <a:latin typeface="Montserrat" panose="00000500000000000000" pitchFamily="2" charset="0"/>
              </a:rPr>
              <a:t>précoce</a:t>
            </a:r>
            <a:r>
              <a:rPr lang="fr-FR" sz="2800" dirty="0">
                <a:latin typeface="Montserrat" panose="00000500000000000000" pitchFamily="2" charset="0"/>
              </a:rPr>
              <a:t> des difficultés des entreprises ou des filières sur le territoire </a:t>
            </a:r>
          </a:p>
          <a:p>
            <a:pPr marL="514350" indent="-514350">
              <a:buFont typeface="+mj-lt"/>
              <a:buAutoNum type="arabicPeriod"/>
            </a:pPr>
            <a:endParaRPr lang="fr-FR" sz="2800" dirty="0">
              <a:latin typeface="Montserrat" panose="000005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b="1" dirty="0">
                <a:latin typeface="Montserrat" panose="00000500000000000000" pitchFamily="2" charset="0"/>
              </a:rPr>
              <a:t>Accompagnement </a:t>
            </a:r>
            <a:r>
              <a:rPr lang="fr-FR" sz="2800" dirty="0">
                <a:latin typeface="Montserrat" panose="00000500000000000000" pitchFamily="2" charset="0"/>
              </a:rPr>
              <a:t>des entreprises dans leur restructuration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427E131E-79AA-3802-2C0D-EC4C27AFFC72}"/>
              </a:ext>
            </a:extLst>
          </p:cNvPr>
          <p:cNvSpPr txBox="1"/>
          <p:nvPr/>
        </p:nvSpPr>
        <p:spPr>
          <a:xfrm>
            <a:off x="7620000" y="8459922"/>
            <a:ext cx="3792587" cy="537711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4759"/>
              </a:lnSpc>
            </a:pPr>
            <a:r>
              <a:rPr lang="fr-FR" sz="2400" dirty="0">
                <a:latin typeface="Montserrat Bold"/>
              </a:rPr>
              <a:t>Entre 50 et 400 salariés 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CE4E94EE-4CED-A1C6-17FA-AC5B67937AD3}"/>
              </a:ext>
            </a:extLst>
          </p:cNvPr>
          <p:cNvSpPr/>
          <p:nvPr/>
        </p:nvSpPr>
        <p:spPr>
          <a:xfrm>
            <a:off x="2895600" y="7122451"/>
            <a:ext cx="1403763" cy="1337471"/>
          </a:xfrm>
          <a:custGeom>
            <a:avLst/>
            <a:gdLst/>
            <a:ahLst/>
            <a:cxnLst/>
            <a:rect l="l" t="t" r="r" b="b"/>
            <a:pathLst>
              <a:path w="2382104" h="2212379">
                <a:moveTo>
                  <a:pt x="0" y="0"/>
                </a:moveTo>
                <a:lnTo>
                  <a:pt x="2382104" y="0"/>
                </a:lnTo>
                <a:lnTo>
                  <a:pt x="2382104" y="2212379"/>
                </a:lnTo>
                <a:lnTo>
                  <a:pt x="0" y="22123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10CFEA88-D700-31E3-BF64-E86CD4F04A2F}"/>
              </a:ext>
            </a:extLst>
          </p:cNvPr>
          <p:cNvSpPr txBox="1"/>
          <p:nvPr/>
        </p:nvSpPr>
        <p:spPr>
          <a:xfrm>
            <a:off x="1600200" y="8459922"/>
            <a:ext cx="3962401" cy="5377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4759"/>
              </a:lnSpc>
            </a:pPr>
            <a:r>
              <a:rPr lang="fr-FR" sz="2400" dirty="0">
                <a:latin typeface="Montserrat Bold"/>
              </a:rPr>
              <a:t>Entreprises industrielles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AE0C53-DE60-180A-9CEB-2259D5E4817A}"/>
              </a:ext>
            </a:extLst>
          </p:cNvPr>
          <p:cNvSpPr/>
          <p:nvPr/>
        </p:nvSpPr>
        <p:spPr>
          <a:xfrm>
            <a:off x="1168160" y="5406669"/>
            <a:ext cx="4309339" cy="777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r>
              <a:rPr lang="fr-FR" sz="2800" b="1" dirty="0">
                <a:solidFill>
                  <a:srgbClr val="003399"/>
                </a:solidFill>
                <a:latin typeface="Montserrat" panose="00000500000000000000" pitchFamily="2" charset="0"/>
              </a:rPr>
              <a:t>Notre cœur de cible :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763023B0-70B6-FABD-CFF6-0FBB5AFA6DAB}"/>
              </a:ext>
            </a:extLst>
          </p:cNvPr>
          <p:cNvSpPr/>
          <p:nvPr/>
        </p:nvSpPr>
        <p:spPr>
          <a:xfrm>
            <a:off x="5796370" y="6184860"/>
            <a:ext cx="1225941" cy="1337471"/>
          </a:xfrm>
          <a:custGeom>
            <a:avLst/>
            <a:gdLst/>
            <a:ahLst/>
            <a:cxnLst/>
            <a:rect l="l" t="t" r="r" b="b"/>
            <a:pathLst>
              <a:path w="1424939" h="1424939">
                <a:moveTo>
                  <a:pt x="0" y="0"/>
                </a:moveTo>
                <a:lnTo>
                  <a:pt x="1424938" y="0"/>
                </a:lnTo>
                <a:lnTo>
                  <a:pt x="1424938" y="1424939"/>
                </a:lnTo>
                <a:lnTo>
                  <a:pt x="0" y="14249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2400"/>
          </a:p>
        </p:txBody>
      </p:sp>
      <p:sp>
        <p:nvSpPr>
          <p:cNvPr id="24" name="TextBox 13">
            <a:extLst>
              <a:ext uri="{FF2B5EF4-FFF2-40B4-BE49-F238E27FC236}">
                <a16:creationId xmlns:a16="http://schemas.microsoft.com/office/drawing/2014/main" id="{A1DA5B5C-0968-5DEF-49A4-9C7F88FEE642}"/>
              </a:ext>
            </a:extLst>
          </p:cNvPr>
          <p:cNvSpPr txBox="1"/>
          <p:nvPr/>
        </p:nvSpPr>
        <p:spPr>
          <a:xfrm>
            <a:off x="5506912" y="7501389"/>
            <a:ext cx="1885632" cy="537711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latin typeface="Montserrat Bold"/>
              </a:rPr>
              <a:t>PME/ETI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F62EA3B-C474-7169-FA47-080FD75C4E84}"/>
              </a:ext>
            </a:extLst>
          </p:cNvPr>
          <p:cNvSpPr txBox="1"/>
          <p:nvPr/>
        </p:nvSpPr>
        <p:spPr>
          <a:xfrm>
            <a:off x="13459449" y="5962582"/>
            <a:ext cx="2895600" cy="2319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000" dirty="0">
                <a:solidFill>
                  <a:schemeClr val="accent6"/>
                </a:solidFill>
                <a:latin typeface="Montserrat Bold"/>
              </a:rPr>
              <a:t>+ </a:t>
            </a:r>
            <a:r>
              <a:rPr lang="fr-FR" sz="4000" dirty="0">
                <a:solidFill>
                  <a:schemeClr val="accent6"/>
                </a:solidFill>
                <a:latin typeface="Montserrat Bold"/>
              </a:rPr>
              <a:t>de 400 </a:t>
            </a:r>
            <a:r>
              <a:rPr lang="fr-FR" sz="2400" dirty="0">
                <a:solidFill>
                  <a:schemeClr val="accent6"/>
                </a:solidFill>
                <a:latin typeface="Montserrat Bold"/>
              </a:rPr>
              <a:t>entreprises accompagnées en IDF en 2024</a:t>
            </a:r>
          </a:p>
        </p:txBody>
      </p:sp>
    </p:spTree>
    <p:extLst>
      <p:ext uri="{BB962C8B-B14F-4D97-AF65-F5344CB8AC3E}">
        <p14:creationId xmlns:p14="http://schemas.microsoft.com/office/powerpoint/2010/main" val="53261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057399" y="619199"/>
            <a:ext cx="14173200" cy="57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39"/>
              </a:lnSpc>
            </a:pPr>
            <a:r>
              <a:rPr lang="fr-FR" sz="3600" b="1" spc="131" dirty="0">
                <a:solidFill>
                  <a:srgbClr val="003399"/>
                </a:solidFill>
                <a:latin typeface="Montserrat Ultra-Bold"/>
              </a:rPr>
              <a:t>Les canaux de saisine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E57A6CC0-4F59-8159-B148-33F1EFAE54DA}"/>
              </a:ext>
            </a:extLst>
          </p:cNvPr>
          <p:cNvSpPr/>
          <p:nvPr/>
        </p:nvSpPr>
        <p:spPr>
          <a:xfrm>
            <a:off x="4228156" y="2857500"/>
            <a:ext cx="788891" cy="681405"/>
          </a:xfrm>
          <a:custGeom>
            <a:avLst/>
            <a:gdLst/>
            <a:ahLst/>
            <a:cxnLst/>
            <a:rect l="l" t="t" r="r" b="b"/>
            <a:pathLst>
              <a:path w="1051855" h="908540">
                <a:moveTo>
                  <a:pt x="0" y="0"/>
                </a:moveTo>
                <a:lnTo>
                  <a:pt x="1051855" y="0"/>
                </a:lnTo>
                <a:lnTo>
                  <a:pt x="1051855" y="908540"/>
                </a:lnTo>
                <a:lnTo>
                  <a:pt x="0" y="9085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>
              <a:solidFill>
                <a:srgbClr val="003399"/>
              </a:solidFill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45F9776-4CDF-386D-9019-E60624B1058A}"/>
              </a:ext>
            </a:extLst>
          </p:cNvPr>
          <p:cNvSpPr txBox="1"/>
          <p:nvPr/>
        </p:nvSpPr>
        <p:spPr>
          <a:xfrm>
            <a:off x="2463399" y="4162763"/>
            <a:ext cx="4318401" cy="84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fr-FR" sz="2599" spc="-53" dirty="0">
                <a:solidFill>
                  <a:srgbClr val="003399"/>
                </a:solidFill>
                <a:latin typeface="Montserrat Bold"/>
              </a:rPr>
              <a:t>DEMANDE DE L’ENTREPRISE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E626E19-8849-7860-A53A-8AA36220F627}"/>
              </a:ext>
            </a:extLst>
          </p:cNvPr>
          <p:cNvSpPr/>
          <p:nvPr/>
        </p:nvSpPr>
        <p:spPr>
          <a:xfrm>
            <a:off x="13410560" y="2781301"/>
            <a:ext cx="1133412" cy="649136"/>
          </a:xfrm>
          <a:custGeom>
            <a:avLst/>
            <a:gdLst/>
            <a:ahLst/>
            <a:cxnLst/>
            <a:rect l="l" t="t" r="r" b="b"/>
            <a:pathLst>
              <a:path w="1511216" h="865514">
                <a:moveTo>
                  <a:pt x="0" y="0"/>
                </a:moveTo>
                <a:lnTo>
                  <a:pt x="1511216" y="0"/>
                </a:lnTo>
                <a:lnTo>
                  <a:pt x="1511216" y="865514"/>
                </a:lnTo>
                <a:lnTo>
                  <a:pt x="0" y="8655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fr-FR" dirty="0">
              <a:solidFill>
                <a:srgbClr val="003399"/>
              </a:solidFill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4829AB5-B356-EE12-47F0-6BB02B629565}"/>
              </a:ext>
            </a:extLst>
          </p:cNvPr>
          <p:cNvSpPr txBox="1"/>
          <p:nvPr/>
        </p:nvSpPr>
        <p:spPr>
          <a:xfrm>
            <a:off x="11506201" y="4062362"/>
            <a:ext cx="4942130" cy="84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fr-FR" sz="2599" spc="-53" dirty="0">
                <a:solidFill>
                  <a:srgbClr val="003399"/>
                </a:solidFill>
                <a:latin typeface="Montserrat Bold"/>
              </a:rPr>
              <a:t>SAISINE PAR NOS PARTENAIRES</a:t>
            </a:r>
          </a:p>
        </p:txBody>
      </p:sp>
      <p:sp>
        <p:nvSpPr>
          <p:cNvPr id="31" name="AutoShape 12">
            <a:extLst>
              <a:ext uri="{FF2B5EF4-FFF2-40B4-BE49-F238E27FC236}">
                <a16:creationId xmlns:a16="http://schemas.microsoft.com/office/drawing/2014/main" id="{254BC80C-1CF8-95C6-A8D9-8755982670D6}"/>
              </a:ext>
            </a:extLst>
          </p:cNvPr>
          <p:cNvSpPr/>
          <p:nvPr/>
        </p:nvSpPr>
        <p:spPr>
          <a:xfrm flipH="1">
            <a:off x="9144000" y="2628900"/>
            <a:ext cx="0" cy="6172200"/>
          </a:xfrm>
          <a:prstGeom prst="line">
            <a:avLst/>
          </a:prstGeom>
          <a:ln w="38100" cap="flat">
            <a:solidFill>
              <a:srgbClr val="000000"/>
            </a:solidFill>
            <a:prstDash val="dash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F250559B-D597-0E36-C186-224A66E27636}"/>
              </a:ext>
            </a:extLst>
          </p:cNvPr>
          <p:cNvSpPr txBox="1"/>
          <p:nvPr/>
        </p:nvSpPr>
        <p:spPr>
          <a:xfrm>
            <a:off x="10738766" y="5937658"/>
            <a:ext cx="6476999" cy="2221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 marL="0" lvl="1" algn="just">
              <a:lnSpc>
                <a:spcPts val="2520"/>
              </a:lnSpc>
              <a:defRPr u="none" spc="9">
                <a:solidFill>
                  <a:srgbClr val="000000"/>
                </a:solidFill>
                <a:latin typeface="Montserrat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r>
              <a:rPr lang="fr-FR" dirty="0"/>
              <a:t>L’identification du CRP comme interlocuteur public privilégié des entreprises en difficulté auprès de ses partenaires lui permet également de se voir transmettre des dossiers sur lesquels il peut agir.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EC70AB-6A61-64F2-429D-E69D96176271}"/>
              </a:ext>
            </a:extLst>
          </p:cNvPr>
          <p:cNvSpPr/>
          <p:nvPr/>
        </p:nvSpPr>
        <p:spPr>
          <a:xfrm>
            <a:off x="1727003" y="5937658"/>
            <a:ext cx="5791194" cy="2221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lvl="1" algn="just">
              <a:lnSpc>
                <a:spcPts val="2520"/>
              </a:lnSpc>
            </a:pPr>
            <a:r>
              <a:rPr lang="fr-FR" spc="9" dirty="0">
                <a:solidFill>
                  <a:srgbClr val="000000"/>
                </a:solidFill>
                <a:latin typeface="Montserrat"/>
              </a:rPr>
              <a:t>L’entreprise qui fait face à des difficultés a la possibilité de contacter directement le CRP afin d’avoir un premier échange et notamment de vérifier qu’elle correspond à son périmètre d’action.</a:t>
            </a:r>
          </a:p>
        </p:txBody>
      </p:sp>
    </p:spTree>
    <p:extLst>
      <p:ext uri="{BB962C8B-B14F-4D97-AF65-F5344CB8AC3E}">
        <p14:creationId xmlns:p14="http://schemas.microsoft.com/office/powerpoint/2010/main" val="196939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209800" y="833965"/>
            <a:ext cx="14173200" cy="57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9"/>
              </a:lnSpc>
            </a:pPr>
            <a:r>
              <a:rPr lang="fr-FR" sz="3600" b="1" spc="131" dirty="0">
                <a:solidFill>
                  <a:srgbClr val="003399"/>
                </a:solidFill>
                <a:latin typeface="Montserrat Ultra-Bold"/>
              </a:rPr>
              <a:t>Une intervention du CRP en 3 grandes phases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56AF966C-814B-2C18-0D97-86212810A8B8}"/>
              </a:ext>
            </a:extLst>
          </p:cNvPr>
          <p:cNvSpPr txBox="1"/>
          <p:nvPr/>
        </p:nvSpPr>
        <p:spPr>
          <a:xfrm>
            <a:off x="6568965" y="4610100"/>
            <a:ext cx="4927702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 marL="0" lvl="1" algn="just">
              <a:lnSpc>
                <a:spcPts val="2520"/>
              </a:lnSpc>
              <a:defRPr u="none" spc="9">
                <a:solidFill>
                  <a:srgbClr val="000000"/>
                </a:solidFill>
                <a:latin typeface="Montserrat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b="1" dirty="0"/>
              <a:t>Analyse</a:t>
            </a:r>
            <a:r>
              <a:rPr lang="fr-FR" dirty="0"/>
              <a:t> de la </a:t>
            </a:r>
            <a:r>
              <a:rPr lang="fr-FR" b="1" dirty="0"/>
              <a:t>situation</a:t>
            </a:r>
            <a:r>
              <a:rPr lang="fr-FR" dirty="0"/>
              <a:t> générale de l’entreprise et de ses </a:t>
            </a:r>
            <a:r>
              <a:rPr lang="fr-FR" b="1" dirty="0"/>
              <a:t>besoins</a:t>
            </a:r>
            <a:r>
              <a:rPr lang="fr-FR" dirty="0"/>
              <a:t> en lien avec le dirigeant et les organismes publics et privés.</a:t>
            </a:r>
          </a:p>
          <a:p>
            <a:pPr lvl="1"/>
            <a:endParaRPr lang="fr-FR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b="1" dirty="0"/>
              <a:t>Analyse</a:t>
            </a:r>
            <a:r>
              <a:rPr lang="fr-FR" dirty="0"/>
              <a:t> </a:t>
            </a:r>
            <a:r>
              <a:rPr lang="fr-FR" b="1" dirty="0"/>
              <a:t>économique</a:t>
            </a:r>
            <a:r>
              <a:rPr lang="fr-FR" dirty="0"/>
              <a:t>, </a:t>
            </a:r>
            <a:r>
              <a:rPr lang="fr-FR" b="1" dirty="0"/>
              <a:t>financière</a:t>
            </a:r>
            <a:r>
              <a:rPr lang="fr-FR" dirty="0"/>
              <a:t> et </a:t>
            </a:r>
            <a:r>
              <a:rPr lang="fr-FR" b="1" dirty="0"/>
              <a:t>juridique</a:t>
            </a:r>
            <a:r>
              <a:rPr lang="fr-FR" dirty="0"/>
              <a:t> de la situation de l’entreprise.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b="1" dirty="0"/>
              <a:t>Recherches complémentaires</a:t>
            </a:r>
            <a:r>
              <a:rPr lang="fr-FR" dirty="0"/>
              <a:t> sur l’entreprise, son activité et son écosystème.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A1DBD05-DCE8-4DDF-7DE7-5105759EB50D}"/>
              </a:ext>
            </a:extLst>
          </p:cNvPr>
          <p:cNvSpPr txBox="1"/>
          <p:nvPr/>
        </p:nvSpPr>
        <p:spPr>
          <a:xfrm>
            <a:off x="12369698" y="4610100"/>
            <a:ext cx="4927702" cy="4027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>
              <a:defRPr>
                <a:solidFill>
                  <a:schemeClr val="lt1"/>
                </a:solidFill>
              </a:defRPr>
            </a:lvl1pPr>
            <a:lvl2pPr marL="285750" lvl="1" indent="-285750" algn="just">
              <a:lnSpc>
                <a:spcPts val="2520"/>
              </a:lnSpc>
              <a:buFont typeface="Arial" panose="020B0604020202020204" pitchFamily="34" charset="0"/>
              <a:buChar char="•"/>
              <a:defRPr b="1" u="none" spc="9">
                <a:solidFill>
                  <a:srgbClr val="000000"/>
                </a:solidFill>
                <a:latin typeface="Montserrat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r>
              <a:rPr lang="fr-FR" dirty="0"/>
              <a:t>Identification des leviers publics et privés</a:t>
            </a:r>
            <a:r>
              <a:rPr lang="fr-FR" b="0" dirty="0"/>
              <a:t> </a:t>
            </a:r>
            <a:r>
              <a:rPr lang="fr-FR" dirty="0"/>
              <a:t>adaptés</a:t>
            </a:r>
            <a:r>
              <a:rPr lang="fr-FR" b="0" dirty="0"/>
              <a:t> à la situation de l’entreprise et mise en place d’un plan d’action.</a:t>
            </a:r>
          </a:p>
          <a:p>
            <a:pPr lvl="1"/>
            <a:endParaRPr lang="fr-FR" b="0" dirty="0"/>
          </a:p>
          <a:p>
            <a:pPr lvl="1"/>
            <a:r>
              <a:rPr lang="fr-FR" b="0" dirty="0"/>
              <a:t>Orientation vers les </a:t>
            </a:r>
            <a:r>
              <a:rPr lang="fr-FR" dirty="0"/>
              <a:t>procédures</a:t>
            </a:r>
            <a:r>
              <a:rPr lang="fr-FR" b="0" dirty="0"/>
              <a:t> adéquates.</a:t>
            </a:r>
          </a:p>
          <a:p>
            <a:pPr marL="0" lvl="1" indent="0">
              <a:buNone/>
            </a:pPr>
            <a:endParaRPr lang="fr-FR" b="0" dirty="0"/>
          </a:p>
          <a:p>
            <a:pPr lvl="1"/>
            <a:r>
              <a:rPr lang="fr-FR" b="0" dirty="0"/>
              <a:t>Orienter les entreprises vers les</a:t>
            </a:r>
            <a:r>
              <a:rPr lang="fr-FR" dirty="0"/>
              <a:t> acteurs compétents </a:t>
            </a:r>
            <a:r>
              <a:rPr lang="fr-FR" b="0" dirty="0"/>
              <a:t>et saisine des acteurs du réseau selon les besoins.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DB977-CD43-C7F2-9444-8A2392303EFB}"/>
              </a:ext>
            </a:extLst>
          </p:cNvPr>
          <p:cNvSpPr/>
          <p:nvPr/>
        </p:nvSpPr>
        <p:spPr>
          <a:xfrm>
            <a:off x="838200" y="4610100"/>
            <a:ext cx="4927702" cy="44309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/>
          <a:p>
            <a:pPr marL="285750" lvl="1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fr-FR" b="1" u="none" spc="9" dirty="0">
                <a:solidFill>
                  <a:srgbClr val="000000"/>
                </a:solidFill>
                <a:latin typeface="Montserrat"/>
              </a:rPr>
              <a:t>Anticipation </a:t>
            </a:r>
            <a:r>
              <a:rPr lang="fr-FR" b="1" spc="9" dirty="0">
                <a:solidFill>
                  <a:srgbClr val="000000"/>
                </a:solidFill>
                <a:latin typeface="Montserrat"/>
              </a:rPr>
              <a:t>des</a:t>
            </a:r>
            <a:r>
              <a:rPr lang="fr-FR" b="1" u="none" spc="9" dirty="0">
                <a:solidFill>
                  <a:srgbClr val="000000"/>
                </a:solidFill>
                <a:latin typeface="Montserrat"/>
              </a:rPr>
              <a:t> difficultés </a:t>
            </a:r>
            <a:r>
              <a:rPr lang="fr-FR" u="none" spc="9" dirty="0">
                <a:solidFill>
                  <a:srgbClr val="000000"/>
                </a:solidFill>
                <a:latin typeface="Montserrat"/>
              </a:rPr>
              <a:t>des entreprises et de certaines filières économiques.</a:t>
            </a:r>
          </a:p>
          <a:p>
            <a:pPr marL="0" lvl="1" algn="just">
              <a:lnSpc>
                <a:spcPts val="2520"/>
              </a:lnSpc>
            </a:pPr>
            <a:endParaRPr lang="fr-FR" u="none" spc="9" dirty="0">
              <a:solidFill>
                <a:srgbClr val="000000"/>
              </a:solidFill>
              <a:latin typeface="Montserrat"/>
            </a:endParaRPr>
          </a:p>
          <a:p>
            <a:pPr marL="285750" lvl="1" indent="-285750" algn="just">
              <a:lnSpc>
                <a:spcPts val="2520"/>
              </a:lnSpc>
              <a:buFont typeface="Arial" panose="020B0604020202020204" pitchFamily="34" charset="0"/>
              <a:buChar char="•"/>
            </a:pPr>
            <a:r>
              <a:rPr lang="fr-FR" b="1" u="none" spc="9" dirty="0">
                <a:solidFill>
                  <a:srgbClr val="000000"/>
                </a:solidFill>
                <a:latin typeface="Montserrat"/>
              </a:rPr>
              <a:t>Prévention </a:t>
            </a:r>
            <a:r>
              <a:rPr lang="fr-FR" b="1" spc="9" dirty="0">
                <a:solidFill>
                  <a:srgbClr val="000000"/>
                </a:solidFill>
                <a:latin typeface="Montserrat"/>
              </a:rPr>
              <a:t>relative aux r</a:t>
            </a:r>
            <a:r>
              <a:rPr lang="fr-FR" b="1" u="none" spc="9" dirty="0">
                <a:solidFill>
                  <a:srgbClr val="000000"/>
                </a:solidFill>
                <a:latin typeface="Montserrat"/>
              </a:rPr>
              <a:t>isques </a:t>
            </a:r>
            <a:r>
              <a:rPr lang="fr-FR" u="none" spc="9" dirty="0">
                <a:solidFill>
                  <a:srgbClr val="000000"/>
                </a:solidFill>
                <a:latin typeface="Montserrat"/>
              </a:rPr>
              <a:t>de défaillances d’entreprises.</a:t>
            </a:r>
          </a:p>
        </p:txBody>
      </p:sp>
      <p:sp>
        <p:nvSpPr>
          <p:cNvPr id="6" name="Flèche : chevron 5">
            <a:extLst>
              <a:ext uri="{FF2B5EF4-FFF2-40B4-BE49-F238E27FC236}">
                <a16:creationId xmlns:a16="http://schemas.microsoft.com/office/drawing/2014/main" id="{C730463D-7BC4-928C-8ABE-07084342152B}"/>
              </a:ext>
            </a:extLst>
          </p:cNvPr>
          <p:cNvSpPr/>
          <p:nvPr/>
        </p:nvSpPr>
        <p:spPr>
          <a:xfrm>
            <a:off x="902576" y="3379581"/>
            <a:ext cx="4927702" cy="734395"/>
          </a:xfrm>
          <a:prstGeom prst="chevron">
            <a:avLst/>
          </a:prstGeom>
          <a:solidFill>
            <a:srgbClr val="004AAD"/>
          </a:solidFill>
          <a:ln cap="sq">
            <a:noFill/>
            <a:prstDash val="solid"/>
            <a:miter/>
          </a:ln>
        </p:spPr>
        <p:txBody>
          <a:bodyPr anchor="ctr"/>
          <a:lstStyle/>
          <a:p>
            <a:pPr algn="ctr"/>
            <a:r>
              <a:rPr lang="fr-FR" sz="2800" spc="27" dirty="0">
                <a:solidFill>
                  <a:srgbClr val="FFFFFF"/>
                </a:solidFill>
                <a:latin typeface="Montserrat Bold"/>
              </a:rPr>
              <a:t>Détection</a:t>
            </a:r>
          </a:p>
        </p:txBody>
      </p:sp>
      <p:sp>
        <p:nvSpPr>
          <p:cNvPr id="7" name="Flèche : chevron 6">
            <a:extLst>
              <a:ext uri="{FF2B5EF4-FFF2-40B4-BE49-F238E27FC236}">
                <a16:creationId xmlns:a16="http://schemas.microsoft.com/office/drawing/2014/main" id="{FF2312F5-A031-5CA6-700A-94A64894C95C}"/>
              </a:ext>
            </a:extLst>
          </p:cNvPr>
          <p:cNvSpPr/>
          <p:nvPr/>
        </p:nvSpPr>
        <p:spPr>
          <a:xfrm>
            <a:off x="6697717" y="3379581"/>
            <a:ext cx="4927702" cy="734395"/>
          </a:xfrm>
          <a:prstGeom prst="chevron">
            <a:avLst/>
          </a:prstGeom>
          <a:solidFill>
            <a:srgbClr val="004AAD"/>
          </a:solidFill>
          <a:ln cap="sq">
            <a:noFill/>
            <a:prstDash val="solid"/>
            <a:miter/>
          </a:ln>
        </p:spPr>
        <p:txBody>
          <a:bodyPr anchor="ctr"/>
          <a:lstStyle/>
          <a:p>
            <a:pPr algn="ctr"/>
            <a:r>
              <a:rPr lang="fr-FR" sz="2800" spc="27" dirty="0">
                <a:solidFill>
                  <a:srgbClr val="FFFFFF"/>
                </a:solidFill>
                <a:latin typeface="Montserrat Bold"/>
              </a:rPr>
              <a:t>Diagnostic</a:t>
            </a:r>
          </a:p>
        </p:txBody>
      </p:sp>
      <p:sp>
        <p:nvSpPr>
          <p:cNvPr id="9" name="Flèche : chevron 8">
            <a:extLst>
              <a:ext uri="{FF2B5EF4-FFF2-40B4-BE49-F238E27FC236}">
                <a16:creationId xmlns:a16="http://schemas.microsoft.com/office/drawing/2014/main" id="{03C606FE-6D14-3CC7-E300-943E772CDAEA}"/>
              </a:ext>
            </a:extLst>
          </p:cNvPr>
          <p:cNvSpPr/>
          <p:nvPr/>
        </p:nvSpPr>
        <p:spPr>
          <a:xfrm>
            <a:off x="12492858" y="3379581"/>
            <a:ext cx="4927702" cy="734395"/>
          </a:xfrm>
          <a:prstGeom prst="chevron">
            <a:avLst/>
          </a:prstGeom>
          <a:solidFill>
            <a:srgbClr val="004AAD"/>
          </a:solidFill>
          <a:ln cap="sq">
            <a:noFill/>
            <a:prstDash val="solid"/>
            <a:miter/>
          </a:ln>
        </p:spPr>
        <p:txBody>
          <a:bodyPr anchor="ctr"/>
          <a:lstStyle/>
          <a:p>
            <a:pPr algn="ctr"/>
            <a:r>
              <a:rPr lang="fr-FR" sz="2800" spc="27" dirty="0">
                <a:solidFill>
                  <a:srgbClr val="FFFFFF"/>
                </a:solidFill>
                <a:latin typeface="Montserrat Bold"/>
              </a:rPr>
              <a:t>Accompagnement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48D29A9-A750-FFCC-BBD7-C4BD28F01672}"/>
              </a:ext>
            </a:extLst>
          </p:cNvPr>
          <p:cNvSpPr/>
          <p:nvPr/>
        </p:nvSpPr>
        <p:spPr>
          <a:xfrm>
            <a:off x="8758616" y="2400300"/>
            <a:ext cx="805905" cy="769273"/>
          </a:xfrm>
          <a:custGeom>
            <a:avLst/>
            <a:gdLst/>
            <a:ahLst/>
            <a:cxnLst/>
            <a:rect l="l" t="t" r="r" b="b"/>
            <a:pathLst>
              <a:path w="805905" h="769273">
                <a:moveTo>
                  <a:pt x="0" y="0"/>
                </a:moveTo>
                <a:lnTo>
                  <a:pt x="805905" y="0"/>
                </a:lnTo>
                <a:lnTo>
                  <a:pt x="805905" y="769273"/>
                </a:lnTo>
                <a:lnTo>
                  <a:pt x="0" y="7692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3E63D04D-297F-D219-C181-31AA8ECC7DF3}"/>
              </a:ext>
            </a:extLst>
          </p:cNvPr>
          <p:cNvSpPr/>
          <p:nvPr/>
        </p:nvSpPr>
        <p:spPr>
          <a:xfrm>
            <a:off x="3024707" y="2446323"/>
            <a:ext cx="683440" cy="677227"/>
          </a:xfrm>
          <a:custGeom>
            <a:avLst/>
            <a:gdLst/>
            <a:ahLst/>
            <a:cxnLst/>
            <a:rect l="l" t="t" r="r" b="b"/>
            <a:pathLst>
              <a:path w="683440" h="677227">
                <a:moveTo>
                  <a:pt x="0" y="0"/>
                </a:moveTo>
                <a:lnTo>
                  <a:pt x="683441" y="0"/>
                </a:lnTo>
                <a:lnTo>
                  <a:pt x="683441" y="677228"/>
                </a:lnTo>
                <a:lnTo>
                  <a:pt x="0" y="6772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9">
            <a:extLst>
              <a:ext uri="{FF2B5EF4-FFF2-40B4-BE49-F238E27FC236}">
                <a16:creationId xmlns:a16="http://schemas.microsoft.com/office/drawing/2014/main" id="{E72F8F22-4B4C-8550-34FE-6FD454CB7708}"/>
              </a:ext>
            </a:extLst>
          </p:cNvPr>
          <p:cNvSpPr/>
          <p:nvPr/>
        </p:nvSpPr>
        <p:spPr>
          <a:xfrm>
            <a:off x="14614990" y="2400300"/>
            <a:ext cx="734395" cy="734395"/>
          </a:xfrm>
          <a:custGeom>
            <a:avLst/>
            <a:gdLst/>
            <a:ahLst/>
            <a:cxnLst/>
            <a:rect l="l" t="t" r="r" b="b"/>
            <a:pathLst>
              <a:path w="734395" h="734395">
                <a:moveTo>
                  <a:pt x="0" y="0"/>
                </a:moveTo>
                <a:lnTo>
                  <a:pt x="734396" y="0"/>
                </a:lnTo>
                <a:lnTo>
                  <a:pt x="734396" y="734395"/>
                </a:lnTo>
                <a:lnTo>
                  <a:pt x="0" y="7343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92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F7D6C798-3026-CD0C-69FA-80A647197644}"/>
              </a:ext>
            </a:extLst>
          </p:cNvPr>
          <p:cNvSpPr/>
          <p:nvPr/>
        </p:nvSpPr>
        <p:spPr>
          <a:xfrm>
            <a:off x="569016" y="2365707"/>
            <a:ext cx="8117784" cy="36159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33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Le CODEFI</a:t>
            </a:r>
          </a:p>
          <a:p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Les </a:t>
            </a:r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préfets/sous-préfets</a:t>
            </a: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 de département</a:t>
            </a:r>
          </a:p>
          <a:p>
            <a:endParaRPr lang="fr-F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La </a:t>
            </a:r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DDFIP</a:t>
            </a:r>
          </a:p>
          <a:p>
            <a:endParaRPr lang="fr-F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L’</a:t>
            </a:r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URSSAF</a:t>
            </a:r>
          </a:p>
          <a:p>
            <a:endParaRPr lang="fr-F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La </a:t>
            </a:r>
            <a:r>
              <a:rPr lang="fr-FR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Banque de 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57400" y="686630"/>
            <a:ext cx="14173200" cy="57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9"/>
              </a:lnSpc>
            </a:pPr>
            <a:r>
              <a:rPr lang="fr-FR" sz="3600" b="1" spc="131" dirty="0">
                <a:solidFill>
                  <a:srgbClr val="003399"/>
                </a:solidFill>
                <a:latin typeface="Montserrat Ultra-Bold"/>
              </a:rPr>
              <a:t> Principaux partenaires publics et privés</a:t>
            </a: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D7938A08-69DA-2257-38C9-6E2AABFB7D06}"/>
              </a:ext>
            </a:extLst>
          </p:cNvPr>
          <p:cNvSpPr/>
          <p:nvPr/>
        </p:nvSpPr>
        <p:spPr>
          <a:xfrm>
            <a:off x="6172200" y="3390900"/>
            <a:ext cx="2263628" cy="2049424"/>
          </a:xfrm>
          <a:prstGeom prst="ellipse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b="1" dirty="0">
                <a:solidFill>
                  <a:schemeClr val="bg1"/>
                </a:solidFill>
              </a:rPr>
              <a:t>CRP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C273BA66-1F03-08EA-4F95-7F9D6CDD0B4E}"/>
              </a:ext>
            </a:extLst>
          </p:cNvPr>
          <p:cNvSpPr/>
          <p:nvPr/>
        </p:nvSpPr>
        <p:spPr>
          <a:xfrm>
            <a:off x="569015" y="7029857"/>
            <a:ext cx="6592177" cy="2145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33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Les acteurs privés institutionnels 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Les tribunaux de commerce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Les pôles de compétitivité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1CE94464-DCDE-3131-F85E-7CFFFE67388E}"/>
              </a:ext>
            </a:extLst>
          </p:cNvPr>
          <p:cNvSpPr/>
          <p:nvPr/>
        </p:nvSpPr>
        <p:spPr>
          <a:xfrm>
            <a:off x="11126810" y="7029856"/>
            <a:ext cx="6592176" cy="24570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33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Les professionnels du </a:t>
            </a:r>
            <a:r>
              <a:rPr lang="fr-FR" sz="2400" b="1" i="1" dirty="0" err="1">
                <a:solidFill>
                  <a:schemeClr val="tx1"/>
                </a:solidFill>
                <a:latin typeface="Montserrat" panose="00000500000000000000" pitchFamily="2" charset="0"/>
              </a:rPr>
              <a:t>restructuring</a:t>
            </a:r>
            <a:endParaRPr lang="fr-FR" sz="2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Avocats et conseils financiers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Mandataires judiciaires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Administrateurs judiciaires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Investisseurs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4E3ECCD6-DF80-6726-21F8-9C93179C7984}"/>
              </a:ext>
            </a:extLst>
          </p:cNvPr>
          <p:cNvSpPr/>
          <p:nvPr/>
        </p:nvSpPr>
        <p:spPr>
          <a:xfrm>
            <a:off x="11126810" y="2365707"/>
            <a:ext cx="6592177" cy="34356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3399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Montserrat" panose="00000500000000000000" pitchFamily="2" charset="0"/>
              </a:rPr>
              <a:t>Autres partenaires publics privilégiés</a:t>
            </a:r>
            <a:endParaRPr lang="fr-F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Les services de la DRIEETS - UD/DDETS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La Direction générale des entreprises (DGE)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La Direction générale de l’armement (DGA)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La région Ile de France et les collectivités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Les chambres consulaires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Montserrat" panose="00000500000000000000" pitchFamily="2" charset="0"/>
              </a:rPr>
              <a:t>Les opérateurs Bpifrance et Business France</a:t>
            </a:r>
          </a:p>
          <a:p>
            <a:pPr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cxnSp>
        <p:nvCxnSpPr>
          <p:cNvPr id="88" name="Connecteur : en arc 87">
            <a:extLst>
              <a:ext uri="{FF2B5EF4-FFF2-40B4-BE49-F238E27FC236}">
                <a16:creationId xmlns:a16="http://schemas.microsoft.com/office/drawing/2014/main" id="{90C19BAB-441A-E9C6-974E-5D63D23B177C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7161192" y="5440324"/>
            <a:ext cx="381804" cy="2662370"/>
          </a:xfrm>
          <a:prstGeom prst="curvedConnector2">
            <a:avLst/>
          </a:prstGeom>
          <a:ln w="28575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 : en arc 90">
            <a:extLst>
              <a:ext uri="{FF2B5EF4-FFF2-40B4-BE49-F238E27FC236}">
                <a16:creationId xmlns:a16="http://schemas.microsoft.com/office/drawing/2014/main" id="{9582A950-9A4E-C7C7-325E-DED435B6ABF0}"/>
              </a:ext>
            </a:extLst>
          </p:cNvPr>
          <p:cNvCxnSpPr>
            <a:cxnSpLocks/>
            <a:stCxn id="73" idx="1"/>
            <a:endCxn id="67" idx="5"/>
          </p:cNvCxnSpPr>
          <p:nvPr/>
        </p:nvCxnSpPr>
        <p:spPr>
          <a:xfrm rot="10800000">
            <a:off x="8104328" y="5140194"/>
            <a:ext cx="3022483" cy="3118185"/>
          </a:xfrm>
          <a:prstGeom prst="curvedConnector2">
            <a:avLst/>
          </a:prstGeom>
          <a:ln w="28575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 : en arc 55">
            <a:extLst>
              <a:ext uri="{FF2B5EF4-FFF2-40B4-BE49-F238E27FC236}">
                <a16:creationId xmlns:a16="http://schemas.microsoft.com/office/drawing/2014/main" id="{C85AC54E-73B5-9B7C-DF47-299F1B982C1D}"/>
              </a:ext>
            </a:extLst>
          </p:cNvPr>
          <p:cNvCxnSpPr>
            <a:cxnSpLocks/>
            <a:endCxn id="67" idx="6"/>
          </p:cNvCxnSpPr>
          <p:nvPr/>
        </p:nvCxnSpPr>
        <p:spPr>
          <a:xfrm rot="10800000" flipV="1">
            <a:off x="8435828" y="4186396"/>
            <a:ext cx="2690982" cy="229215"/>
          </a:xfrm>
          <a:prstGeom prst="curvedConnector3">
            <a:avLst>
              <a:gd name="adj1" fmla="val 1274"/>
            </a:avLst>
          </a:prstGeom>
          <a:ln w="28575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92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B27FD12-3013-204E-1C99-FF6C5686699C}"/>
              </a:ext>
            </a:extLst>
          </p:cNvPr>
          <p:cNvSpPr/>
          <p:nvPr/>
        </p:nvSpPr>
        <p:spPr>
          <a:xfrm>
            <a:off x="687412" y="2247900"/>
            <a:ext cx="16913177" cy="73152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2057400" y="876300"/>
            <a:ext cx="14173200" cy="57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9"/>
              </a:lnSpc>
            </a:pPr>
            <a:r>
              <a:rPr lang="fr-FR" sz="3600" b="1" spc="131" dirty="0">
                <a:solidFill>
                  <a:srgbClr val="003399"/>
                </a:solidFill>
                <a:latin typeface="Montserrat" panose="00000500000000000000" pitchFamily="2" charset="0"/>
              </a:rPr>
              <a:t>Exemples de leviers mobilisables (2/6)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79B95675-F234-5170-2745-7184F1305DA8}"/>
              </a:ext>
            </a:extLst>
          </p:cNvPr>
          <p:cNvSpPr txBox="1"/>
          <p:nvPr/>
        </p:nvSpPr>
        <p:spPr>
          <a:xfrm>
            <a:off x="10668892" y="3794834"/>
            <a:ext cx="426127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027D5D6-C5D2-FA2A-4470-1D13B3C93A88}"/>
              </a:ext>
            </a:extLst>
          </p:cNvPr>
          <p:cNvSpPr/>
          <p:nvPr/>
        </p:nvSpPr>
        <p:spPr>
          <a:xfrm>
            <a:off x="9372600" y="2527058"/>
            <a:ext cx="7235777" cy="6858242"/>
          </a:xfrm>
          <a:prstGeom prst="roundRect">
            <a:avLst/>
          </a:prstGeom>
          <a:solidFill>
            <a:schemeClr val="bg1"/>
          </a:solidFill>
          <a:ln w="762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spc="9" dirty="0">
                <a:solidFill>
                  <a:srgbClr val="003399"/>
                </a:solidFill>
                <a:latin typeface="Montserrat" panose="00000500000000000000" pitchFamily="2" charset="0"/>
              </a:rPr>
              <a:t>BPI France </a:t>
            </a:r>
            <a:endParaRPr lang="fr-FR" sz="2400" spc="9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2520"/>
              </a:lnSpc>
            </a:pPr>
            <a:endParaRPr lang="fr-FR" sz="1600" spc="9" dirty="0">
              <a:solidFill>
                <a:srgbClr val="FF914D"/>
              </a:solidFill>
              <a:latin typeface="Montserrat Bold"/>
            </a:endParaRPr>
          </a:p>
          <a:p>
            <a:pPr algn="just">
              <a:lnSpc>
                <a:spcPts val="2520"/>
              </a:lnSpc>
            </a:pPr>
            <a:r>
              <a:rPr lang="fr-FR" sz="1600" b="1" spc="9" dirty="0">
                <a:solidFill>
                  <a:srgbClr val="FF914D"/>
                </a:solidFill>
                <a:latin typeface="Montserrat" panose="00000500000000000000" pitchFamily="2" charset="0"/>
              </a:rPr>
              <a:t>Lien avec les services financiers BPI France pour :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" panose="00000500000000000000" pitchFamily="2" charset="0"/>
              </a:rPr>
              <a:t>Faire le lien avec BPI pour </a:t>
            </a:r>
            <a:r>
              <a:rPr lang="fr-FR" sz="1600" b="1" spc="8" dirty="0">
                <a:solidFill>
                  <a:srgbClr val="000000"/>
                </a:solidFill>
                <a:latin typeface="Montserrat" panose="00000500000000000000" pitchFamily="2" charset="0"/>
              </a:rPr>
              <a:t>rediscuter des termes d’un prêt </a:t>
            </a:r>
            <a:r>
              <a:rPr lang="fr-FR" sz="1600" spc="8" dirty="0">
                <a:solidFill>
                  <a:srgbClr val="000000"/>
                </a:solidFill>
                <a:latin typeface="Montserrat" panose="00000500000000000000" pitchFamily="2" charset="0"/>
              </a:rPr>
              <a:t>en fonction de la criticité de la société pour l’Etat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endParaRPr lang="fr-FR" sz="1600" spc="8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" panose="00000500000000000000" pitchFamily="2" charset="0"/>
              </a:rPr>
              <a:t>Etudier la nécessité de débloquer des tranches de subventions/AR</a:t>
            </a:r>
          </a:p>
          <a:p>
            <a:pPr marL="183516" lvl="1" algn="just">
              <a:lnSpc>
                <a:spcPts val="2380"/>
              </a:lnSpc>
            </a:pPr>
            <a:endParaRPr lang="fr-FR" sz="1600" spc="8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" panose="00000500000000000000" pitchFamily="2" charset="0"/>
              </a:rPr>
              <a:t>Financements disponibles BPI sous conditions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endParaRPr lang="fr-FR" sz="1600" spc="8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" panose="00000500000000000000" pitchFamily="2" charset="0"/>
              </a:rPr>
              <a:t>Cession de </a:t>
            </a:r>
            <a:r>
              <a:rPr lang="fr-FR" sz="1600" spc="8">
                <a:solidFill>
                  <a:srgbClr val="000000"/>
                </a:solidFill>
                <a:latin typeface="Montserrat" panose="00000500000000000000" pitchFamily="2" charset="0"/>
              </a:rPr>
              <a:t>créance Dailly </a:t>
            </a:r>
            <a:r>
              <a:rPr lang="fr-FR" sz="1600" spc="8" dirty="0">
                <a:solidFill>
                  <a:srgbClr val="000000"/>
                </a:solidFill>
                <a:latin typeface="Montserrat" panose="00000500000000000000" pitchFamily="2" charset="0"/>
              </a:rPr>
              <a:t>via BPI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endParaRPr lang="fr-FR" sz="1600" spc="8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endParaRPr lang="fr-FR" sz="1600" spc="8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183516" lvl="1" algn="just">
              <a:lnSpc>
                <a:spcPts val="2380"/>
              </a:lnSpc>
            </a:pPr>
            <a:r>
              <a:rPr lang="fr-FR" sz="1600" b="1" u="none" spc="9" dirty="0">
                <a:solidFill>
                  <a:srgbClr val="FF914D"/>
                </a:solidFill>
                <a:latin typeface="Montserrat" panose="00000500000000000000" pitchFamily="2" charset="0"/>
              </a:rPr>
              <a:t>Rôle du CRP </a:t>
            </a:r>
            <a:r>
              <a:rPr lang="fr-FR" sz="1600" b="1" spc="9" dirty="0">
                <a:solidFill>
                  <a:srgbClr val="FF914D"/>
                </a:solidFill>
                <a:latin typeface="Montserrat" panose="00000500000000000000" pitchFamily="2" charset="0"/>
              </a:rPr>
              <a:t>:</a:t>
            </a:r>
            <a:r>
              <a:rPr lang="fr-FR" sz="1600" b="1" u="none" spc="9" dirty="0">
                <a:solidFill>
                  <a:srgbClr val="000000"/>
                </a:solidFill>
                <a:latin typeface="Montserrat" panose="00000500000000000000" pitchFamily="2" charset="0"/>
              </a:rPr>
              <a:t> sensibiliser</a:t>
            </a:r>
            <a:r>
              <a:rPr lang="fr-FR" sz="1600" u="none" spc="9" dirty="0">
                <a:solidFill>
                  <a:srgbClr val="000000"/>
                </a:solidFill>
                <a:latin typeface="Montserrat" panose="00000500000000000000" pitchFamily="2" charset="0"/>
              </a:rPr>
              <a:t> les services de BPI à la sensibilité de l’entreprise par les différents ministères concernés.</a:t>
            </a:r>
            <a:endParaRPr lang="fr-FR" sz="1600" b="1" i="1" spc="8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C7EB91F-2D70-CBB4-9030-44729A6855EC}"/>
              </a:ext>
            </a:extLst>
          </p:cNvPr>
          <p:cNvSpPr/>
          <p:nvPr/>
        </p:nvSpPr>
        <p:spPr>
          <a:xfrm>
            <a:off x="1524000" y="2476379"/>
            <a:ext cx="7235777" cy="6858242"/>
          </a:xfrm>
          <a:prstGeom prst="roundRect">
            <a:avLst/>
          </a:prstGeom>
          <a:solidFill>
            <a:schemeClr val="bg1"/>
          </a:solidFill>
          <a:ln w="762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rgbClr val="003399"/>
                </a:solidFill>
                <a:latin typeface="Montserrat" panose="00000500000000000000" pitchFamily="2" charset="0"/>
              </a:rPr>
              <a:t>SAISINE DE LA CCSF</a:t>
            </a:r>
          </a:p>
          <a:p>
            <a:pPr algn="ctr"/>
            <a:endParaRPr lang="en-US" sz="1600" i="1" spc="8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ctr"/>
            <a:r>
              <a:rPr lang="en-US" sz="1600" i="1" spc="8" dirty="0">
                <a:solidFill>
                  <a:srgbClr val="000000"/>
                </a:solidFill>
                <a:latin typeface="Montserrat" panose="00000500000000000000" pitchFamily="2" charset="0"/>
              </a:rPr>
              <a:t>Niveau départemental (DDFiP, URSSAF) </a:t>
            </a:r>
            <a:endParaRPr lang="fr-FR" sz="1600" b="1" i="1" spc="8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/>
            <a:endParaRPr lang="fr-FR" sz="2000" b="1" i="1" spc="8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2520"/>
              </a:lnSpc>
            </a:pPr>
            <a:r>
              <a:rPr lang="fr-FR" sz="1700" b="1" spc="9" dirty="0">
                <a:solidFill>
                  <a:srgbClr val="FF914D"/>
                </a:solidFill>
                <a:latin typeface="Montserrat" panose="00000500000000000000" pitchFamily="2" charset="0"/>
              </a:rPr>
              <a:t>Pour qui ?</a:t>
            </a:r>
            <a:r>
              <a:rPr lang="fr-FR" sz="1700" b="1" spc="9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fr-FR" sz="1600" spc="9" dirty="0">
                <a:solidFill>
                  <a:srgbClr val="000000"/>
                </a:solidFill>
                <a:latin typeface="Montserrat" panose="00000500000000000000" pitchFamily="2" charset="0"/>
              </a:rPr>
              <a:t>Toute entreprise rencontrant des </a:t>
            </a:r>
            <a:r>
              <a:rPr lang="fr-FR" sz="1600" b="1" spc="9" dirty="0">
                <a:solidFill>
                  <a:srgbClr val="000000"/>
                </a:solidFill>
                <a:latin typeface="Montserrat" panose="00000500000000000000" pitchFamily="2" charset="0"/>
              </a:rPr>
              <a:t>difficultés pour régler les impôts et cotisations sociales</a:t>
            </a:r>
            <a:r>
              <a:rPr lang="fr-FR" sz="1600" spc="9" dirty="0">
                <a:solidFill>
                  <a:srgbClr val="000000"/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ts val="2100"/>
              </a:lnSpc>
            </a:pPr>
            <a:endParaRPr lang="fr-FR" sz="1400" spc="9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2520"/>
              </a:lnSpc>
            </a:pPr>
            <a:r>
              <a:rPr lang="fr-FR" sz="1700" b="1" spc="9" dirty="0">
                <a:solidFill>
                  <a:srgbClr val="FF914D"/>
                </a:solidFill>
                <a:latin typeface="Montserrat" panose="00000500000000000000" pitchFamily="2" charset="0"/>
              </a:rPr>
              <a:t>Entreprises éligibles</a:t>
            </a:r>
            <a:r>
              <a:rPr lang="fr-FR" sz="1700" b="1" spc="9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fr-FR" sz="1700" b="1" spc="9" dirty="0">
                <a:solidFill>
                  <a:schemeClr val="accent6"/>
                </a:solidFill>
                <a:latin typeface="Montserrat" panose="00000500000000000000" pitchFamily="2" charset="0"/>
              </a:rPr>
              <a:t>:</a:t>
            </a:r>
            <a:r>
              <a:rPr lang="fr-FR" sz="1600" b="1" spc="9" dirty="0">
                <a:solidFill>
                  <a:srgbClr val="191919"/>
                </a:solidFill>
                <a:latin typeface="Montserrat" panose="00000500000000000000" pitchFamily="2" charset="0"/>
              </a:rPr>
              <a:t> </a:t>
            </a:r>
            <a:r>
              <a:rPr lang="fr-FR" sz="1600" spc="9" dirty="0">
                <a:solidFill>
                  <a:srgbClr val="000000"/>
                </a:solidFill>
                <a:latin typeface="Montserrat" panose="00000500000000000000" pitchFamily="2" charset="0"/>
              </a:rPr>
              <a:t>Pour être éligible au dispositif, l’entreprise doit </a:t>
            </a:r>
            <a:r>
              <a:rPr lang="fr-FR" sz="1600" spc="8" dirty="0">
                <a:solidFill>
                  <a:srgbClr val="000000"/>
                </a:solidFill>
                <a:latin typeface="Montserrat" panose="00000500000000000000" pitchFamily="2" charset="0"/>
              </a:rPr>
              <a:t>être à jour dans le dépôt de ses déclarations et dans le paiement à la fois de la part salariale de ses cotisations sociales et du prélèvement à la source de l’impôt sur le revenu de ses salariés.</a:t>
            </a:r>
          </a:p>
          <a:p>
            <a:pPr algn="just">
              <a:lnSpc>
                <a:spcPts val="2380"/>
              </a:lnSpc>
            </a:pPr>
            <a:endParaRPr lang="fr-FR" sz="1700" spc="8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2520"/>
              </a:lnSpc>
            </a:pPr>
            <a:r>
              <a:rPr lang="fr-FR" sz="1700" b="1" spc="9" dirty="0">
                <a:solidFill>
                  <a:srgbClr val="FF914D"/>
                </a:solidFill>
                <a:latin typeface="Montserrat" panose="00000500000000000000" pitchFamily="2" charset="0"/>
              </a:rPr>
              <a:t>Modalités de saisine :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" panose="00000500000000000000" pitchFamily="2" charset="0"/>
              </a:rPr>
              <a:t>par téléphone ou courrier électronique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" panose="00000500000000000000" pitchFamily="2" charset="0"/>
              </a:rPr>
              <a:t>confidentielle et gratuite</a:t>
            </a:r>
          </a:p>
          <a:p>
            <a:pPr algn="just">
              <a:lnSpc>
                <a:spcPts val="2380"/>
              </a:lnSpc>
            </a:pPr>
            <a:endParaRPr lang="fr-FR" sz="1700" spc="8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2520"/>
              </a:lnSpc>
            </a:pPr>
            <a:r>
              <a:rPr lang="fr-FR" sz="1700" b="1" u="none" spc="9" dirty="0">
                <a:solidFill>
                  <a:srgbClr val="FF914D"/>
                </a:solidFill>
                <a:latin typeface="Montserrat" panose="00000500000000000000" pitchFamily="2" charset="0"/>
              </a:rPr>
              <a:t>Pouvoirs de la CCSF </a:t>
            </a:r>
            <a:r>
              <a:rPr lang="fr-FR" sz="1800" b="1" u="none" spc="9" dirty="0">
                <a:solidFill>
                  <a:schemeClr val="accent6"/>
                </a:solidFill>
                <a:latin typeface="Montserrat" panose="00000500000000000000" pitchFamily="2" charset="0"/>
              </a:rPr>
              <a:t>:</a:t>
            </a:r>
            <a:r>
              <a:rPr lang="fr-FR" sz="1800" b="1" u="none" spc="9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fr-FR" sz="1600" u="none" spc="9" dirty="0">
                <a:solidFill>
                  <a:srgbClr val="000000"/>
                </a:solidFill>
                <a:latin typeface="Montserrat" panose="00000500000000000000" pitchFamily="2" charset="0"/>
              </a:rPr>
              <a:t>possibilité d’octroyer des </a:t>
            </a:r>
            <a:r>
              <a:rPr lang="fr-FR" sz="1600" b="1" u="none" spc="9" dirty="0">
                <a:solidFill>
                  <a:srgbClr val="000000"/>
                </a:solidFill>
                <a:latin typeface="Montserrat" panose="00000500000000000000" pitchFamily="2" charset="0"/>
              </a:rPr>
              <a:t>délais de paiement des dettes fiscales et sociales</a:t>
            </a:r>
            <a:r>
              <a:rPr lang="fr-FR" sz="1600" u="none" spc="9" dirty="0">
                <a:solidFill>
                  <a:srgbClr val="000000"/>
                </a:solidFill>
                <a:latin typeface="Montserrat" panose="00000500000000000000" pitchFamily="2" charset="0"/>
              </a:rPr>
              <a:t>.</a:t>
            </a:r>
            <a:endParaRPr lang="fr-FR" sz="2000" b="1" i="1" spc="8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3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B27FD12-3013-204E-1C99-FF6C5686699C}"/>
              </a:ext>
            </a:extLst>
          </p:cNvPr>
          <p:cNvSpPr/>
          <p:nvPr/>
        </p:nvSpPr>
        <p:spPr>
          <a:xfrm>
            <a:off x="687412" y="2247900"/>
            <a:ext cx="16913177" cy="7315200"/>
          </a:xfrm>
          <a:prstGeom prst="roundRect">
            <a:avLst/>
          </a:prstGeom>
          <a:solidFill>
            <a:srgbClr val="00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79B95675-F234-5170-2745-7184F1305DA8}"/>
              </a:ext>
            </a:extLst>
          </p:cNvPr>
          <p:cNvSpPr txBox="1"/>
          <p:nvPr/>
        </p:nvSpPr>
        <p:spPr>
          <a:xfrm>
            <a:off x="10668892" y="3794834"/>
            <a:ext cx="426127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endParaRPr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FBFACEFA-5B5D-08FE-9DA1-EE886319D9AE}"/>
              </a:ext>
            </a:extLst>
          </p:cNvPr>
          <p:cNvSpPr/>
          <p:nvPr/>
        </p:nvSpPr>
        <p:spPr>
          <a:xfrm>
            <a:off x="1406475" y="2476500"/>
            <a:ext cx="7235777" cy="6858242"/>
          </a:xfrm>
          <a:prstGeom prst="roundRect">
            <a:avLst/>
          </a:prstGeom>
          <a:solidFill>
            <a:schemeClr val="bg1"/>
          </a:solidFill>
          <a:ln w="762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rgbClr val="003399"/>
                </a:solidFill>
                <a:latin typeface="Montserrat" panose="00000500000000000000" pitchFamily="2" charset="0"/>
              </a:rPr>
              <a:t>MÉDIATION DES ENTREPRISES</a:t>
            </a:r>
          </a:p>
          <a:p>
            <a:pPr algn="ctr"/>
            <a:endParaRPr lang="fr-FR" sz="2000" b="1" i="1" spc="8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2520"/>
              </a:lnSpc>
            </a:pPr>
            <a:r>
              <a:rPr lang="en-US" sz="1700" spc="9" dirty="0">
                <a:solidFill>
                  <a:srgbClr val="FF914D"/>
                </a:solidFill>
                <a:latin typeface="Montserrat Bold"/>
              </a:rPr>
              <a:t>Pour qui ?</a:t>
            </a:r>
            <a:r>
              <a:rPr lang="en-US" sz="1700" spc="9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fr-FR" sz="1600" spc="9" dirty="0">
                <a:solidFill>
                  <a:srgbClr val="000000"/>
                </a:solidFill>
                <a:latin typeface="Montserrat "/>
              </a:rPr>
              <a:t>Toute entreprise confrontée à un </a:t>
            </a:r>
            <a:r>
              <a:rPr lang="fr-FR" sz="1600" b="1" spc="9" dirty="0">
                <a:solidFill>
                  <a:srgbClr val="000000"/>
                </a:solidFill>
                <a:latin typeface="Montserrat "/>
              </a:rPr>
              <a:t>différend avec un client ou un fournisseur</a:t>
            </a:r>
            <a:r>
              <a:rPr lang="fr-FR" sz="1600" spc="9" dirty="0">
                <a:solidFill>
                  <a:srgbClr val="000000"/>
                </a:solidFill>
                <a:latin typeface="Montserrat "/>
              </a:rPr>
              <a:t>, qu’il soit privé ou public. </a:t>
            </a:r>
          </a:p>
          <a:p>
            <a:pPr algn="just">
              <a:lnSpc>
                <a:spcPts val="2520"/>
              </a:lnSpc>
            </a:pPr>
            <a:endParaRPr lang="fr-FR" sz="1800" spc="9" dirty="0">
              <a:solidFill>
                <a:srgbClr val="000000"/>
              </a:solidFill>
              <a:latin typeface="Montserrat Light"/>
            </a:endParaRPr>
          </a:p>
          <a:p>
            <a:pPr algn="just">
              <a:lnSpc>
                <a:spcPts val="2520"/>
              </a:lnSpc>
            </a:pPr>
            <a:r>
              <a:rPr lang="fr-FR" sz="1700" u="none" spc="9" dirty="0">
                <a:solidFill>
                  <a:srgbClr val="FF914D"/>
                </a:solidFill>
                <a:latin typeface="Montserrat Bold"/>
              </a:rPr>
              <a:t>Modalités de saisine :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 "/>
              </a:rPr>
              <a:t>s</a:t>
            </a:r>
            <a:r>
              <a:rPr lang="fr-FR" sz="1600" u="none" spc="8" dirty="0">
                <a:solidFill>
                  <a:srgbClr val="000000"/>
                </a:solidFill>
                <a:latin typeface="Montserrat "/>
              </a:rPr>
              <a:t>ite internet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u="none" spc="8" dirty="0">
                <a:solidFill>
                  <a:srgbClr val="000000"/>
                </a:solidFill>
                <a:latin typeface="Montserrat "/>
              </a:rPr>
              <a:t>confidentielle et gratuite</a:t>
            </a:r>
          </a:p>
          <a:p>
            <a:pPr algn="just">
              <a:lnSpc>
                <a:spcPts val="2380"/>
              </a:lnSpc>
            </a:pPr>
            <a:endParaRPr lang="fr-FR" sz="1700" u="none" spc="8" dirty="0">
              <a:solidFill>
                <a:srgbClr val="000000"/>
              </a:solidFill>
              <a:latin typeface="Montserrat Light"/>
            </a:endParaRPr>
          </a:p>
          <a:p>
            <a:pPr algn="just">
              <a:lnSpc>
                <a:spcPts val="2520"/>
              </a:lnSpc>
            </a:pPr>
            <a:r>
              <a:rPr lang="fr-FR" sz="1700" u="none" spc="9" dirty="0">
                <a:solidFill>
                  <a:srgbClr val="FF914D"/>
                </a:solidFill>
                <a:latin typeface="Montserrat Bold"/>
              </a:rPr>
              <a:t>Mission : </a:t>
            </a:r>
            <a:r>
              <a:rPr lang="fr-FR" sz="1600" u="none" spc="8" dirty="0">
                <a:solidFill>
                  <a:srgbClr val="000000"/>
                </a:solidFill>
                <a:latin typeface="Montserrat"/>
              </a:rPr>
              <a:t>Aider les entreprises à trouver ensemble une </a:t>
            </a:r>
            <a:r>
              <a:rPr lang="fr-FR" sz="1600" b="1" u="none" spc="8" dirty="0">
                <a:solidFill>
                  <a:srgbClr val="000000"/>
                </a:solidFill>
                <a:latin typeface="Montserrat"/>
              </a:rPr>
              <a:t>solution amiable de résolution du conflit opposant les parties</a:t>
            </a:r>
            <a:r>
              <a:rPr lang="fr-FR" sz="1600" u="none" spc="8" dirty="0">
                <a:solidFill>
                  <a:srgbClr val="000000"/>
                </a:solidFill>
                <a:latin typeface="Montserrat"/>
              </a:rPr>
              <a:t>.</a:t>
            </a:r>
            <a:endParaRPr lang="fr-FR" sz="2000" b="1" i="1" spc="8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A840C8B-75A1-EDE0-2685-FC203B166D70}"/>
              </a:ext>
            </a:extLst>
          </p:cNvPr>
          <p:cNvSpPr/>
          <p:nvPr/>
        </p:nvSpPr>
        <p:spPr>
          <a:xfrm>
            <a:off x="9645748" y="2476500"/>
            <a:ext cx="7235777" cy="6858242"/>
          </a:xfrm>
          <a:prstGeom prst="roundRect">
            <a:avLst/>
          </a:prstGeom>
          <a:solidFill>
            <a:schemeClr val="bg1"/>
          </a:solidFill>
          <a:ln w="7620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b="1" dirty="0">
                <a:solidFill>
                  <a:srgbClr val="003399"/>
                </a:solidFill>
                <a:latin typeface="Montserrat" panose="00000500000000000000" pitchFamily="2" charset="0"/>
              </a:rPr>
              <a:t>MÉDIATION DU CREDIT</a:t>
            </a:r>
          </a:p>
          <a:p>
            <a:pPr algn="ctr"/>
            <a:endParaRPr lang="fr-FR" sz="2000" b="1" i="1" spc="8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lnSpc>
                <a:spcPts val="2520"/>
              </a:lnSpc>
            </a:pPr>
            <a:r>
              <a:rPr lang="fr-FR" sz="1700" spc="9" dirty="0">
                <a:solidFill>
                  <a:srgbClr val="FF914D"/>
                </a:solidFill>
                <a:latin typeface="Montserrat Bold"/>
              </a:rPr>
              <a:t>Pour qui ?</a:t>
            </a:r>
            <a:r>
              <a:rPr lang="fr-FR" sz="1800" spc="9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fr-FR" sz="1600" spc="9" dirty="0">
                <a:solidFill>
                  <a:srgbClr val="000000"/>
                </a:solidFill>
                <a:latin typeface="Montserrat "/>
              </a:rPr>
              <a:t>Toute entreprise confrontée à un </a:t>
            </a:r>
            <a:r>
              <a:rPr lang="fr-FR" sz="1600" b="1" spc="9" dirty="0">
                <a:solidFill>
                  <a:srgbClr val="000000"/>
                </a:solidFill>
                <a:latin typeface="Montserrat "/>
              </a:rPr>
              <a:t>refus ou réduction de financement bancaire ou d’assurance-crédit</a:t>
            </a:r>
            <a:r>
              <a:rPr lang="fr-FR" sz="1600" spc="9" dirty="0">
                <a:solidFill>
                  <a:srgbClr val="000000"/>
                </a:solidFill>
                <a:latin typeface="Montserrat "/>
              </a:rPr>
              <a:t>.</a:t>
            </a:r>
          </a:p>
          <a:p>
            <a:pPr algn="just">
              <a:lnSpc>
                <a:spcPts val="2520"/>
              </a:lnSpc>
            </a:pPr>
            <a:endParaRPr lang="fr-FR" sz="1800" spc="9" dirty="0">
              <a:solidFill>
                <a:srgbClr val="000000"/>
              </a:solidFill>
              <a:latin typeface="Montserrat Light"/>
            </a:endParaRPr>
          </a:p>
          <a:p>
            <a:pPr algn="just">
              <a:lnSpc>
                <a:spcPts val="2520"/>
              </a:lnSpc>
            </a:pPr>
            <a:r>
              <a:rPr lang="fr-FR" sz="1700" u="none" spc="9" dirty="0">
                <a:solidFill>
                  <a:srgbClr val="FF914D"/>
                </a:solidFill>
                <a:latin typeface="Montserrat Bold"/>
              </a:rPr>
              <a:t>Modalités de saisine : 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spc="8" dirty="0">
                <a:solidFill>
                  <a:srgbClr val="000000"/>
                </a:solidFill>
                <a:latin typeface="Montserrat "/>
              </a:rPr>
              <a:t>s</a:t>
            </a:r>
            <a:r>
              <a:rPr lang="fr-FR" sz="1600" u="none" spc="8" dirty="0">
                <a:solidFill>
                  <a:srgbClr val="000000"/>
                </a:solidFill>
                <a:latin typeface="Montserrat "/>
              </a:rPr>
              <a:t>ite internet</a:t>
            </a:r>
          </a:p>
          <a:p>
            <a:pPr marL="367031" lvl="1" indent="-183515" algn="just">
              <a:lnSpc>
                <a:spcPts val="2380"/>
              </a:lnSpc>
              <a:buFont typeface="Arial"/>
              <a:buChar char="•"/>
            </a:pPr>
            <a:r>
              <a:rPr lang="fr-FR" sz="1600" u="none" spc="8" dirty="0">
                <a:solidFill>
                  <a:srgbClr val="000000"/>
                </a:solidFill>
                <a:latin typeface="Montserrat "/>
              </a:rPr>
              <a:t>confidentielle et gratuite</a:t>
            </a:r>
          </a:p>
          <a:p>
            <a:pPr algn="just">
              <a:lnSpc>
                <a:spcPts val="2380"/>
              </a:lnSpc>
            </a:pPr>
            <a:endParaRPr lang="fr-FR" sz="1700" u="none" spc="8" dirty="0">
              <a:solidFill>
                <a:srgbClr val="000000"/>
              </a:solidFill>
              <a:latin typeface="Montserrat Light"/>
            </a:endParaRPr>
          </a:p>
          <a:p>
            <a:pPr algn="just">
              <a:lnSpc>
                <a:spcPts val="2520"/>
              </a:lnSpc>
            </a:pPr>
            <a:r>
              <a:rPr lang="fr-FR" sz="1700" u="none" spc="9" dirty="0">
                <a:solidFill>
                  <a:srgbClr val="FF914D"/>
                </a:solidFill>
                <a:latin typeface="Montserrat Bold"/>
              </a:rPr>
              <a:t>Mission : </a:t>
            </a:r>
            <a:r>
              <a:rPr lang="fr-FR" sz="1600" u="none" spc="8" dirty="0">
                <a:solidFill>
                  <a:srgbClr val="000000"/>
                </a:solidFill>
                <a:latin typeface="Montserrat"/>
              </a:rPr>
              <a:t>Aider les entreprises à trouver ensemble une </a:t>
            </a:r>
            <a:r>
              <a:rPr lang="fr-FR" sz="1600" b="1" u="none" spc="8" dirty="0">
                <a:solidFill>
                  <a:srgbClr val="000000"/>
                </a:solidFill>
                <a:latin typeface="Montserrat"/>
              </a:rPr>
              <a:t>solution amiable de résolution du conflit les opposant à des établissements bancaires</a:t>
            </a:r>
            <a:r>
              <a:rPr lang="fr-FR" sz="1600" u="none" spc="8" dirty="0">
                <a:solidFill>
                  <a:srgbClr val="000000"/>
                </a:solidFill>
                <a:latin typeface="Montserrat"/>
              </a:rPr>
              <a:t>. 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4E4FF094-C38F-084A-A4FC-51B878695BE8}"/>
              </a:ext>
            </a:extLst>
          </p:cNvPr>
          <p:cNvSpPr txBox="1"/>
          <p:nvPr/>
        </p:nvSpPr>
        <p:spPr>
          <a:xfrm>
            <a:off x="2057400" y="876300"/>
            <a:ext cx="14173200" cy="57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839"/>
              </a:lnSpc>
            </a:pPr>
            <a:r>
              <a:rPr lang="fr-FR" sz="3600" b="1" spc="131" dirty="0">
                <a:solidFill>
                  <a:srgbClr val="003399"/>
                </a:solidFill>
                <a:latin typeface="Montserrat" panose="00000500000000000000" pitchFamily="2" charset="0"/>
              </a:rPr>
              <a:t>Exemples de leviers mobilisables (4/6)</a:t>
            </a:r>
          </a:p>
        </p:txBody>
      </p:sp>
    </p:spTree>
    <p:extLst>
      <p:ext uri="{BB962C8B-B14F-4D97-AF65-F5344CB8AC3E}">
        <p14:creationId xmlns:p14="http://schemas.microsoft.com/office/powerpoint/2010/main" val="172194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1427</Words>
  <Application>Microsoft Office PowerPoint</Application>
  <PresentationFormat>Personnalisé</PresentationFormat>
  <Paragraphs>206</Paragraphs>
  <Slides>12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8" baseType="lpstr">
      <vt:lpstr>Marianne</vt:lpstr>
      <vt:lpstr>Arial</vt:lpstr>
      <vt:lpstr>Montserrat</vt:lpstr>
      <vt:lpstr>Montserrat </vt:lpstr>
      <vt:lpstr>Montserrat Ultra-Bold</vt:lpstr>
      <vt:lpstr>Wingdings</vt:lpstr>
      <vt:lpstr>Montserrat Light</vt:lpstr>
      <vt:lpstr>Calibri</vt:lpstr>
      <vt:lpstr>Canva Sans Bold</vt:lpstr>
      <vt:lpstr>Montserrat Semi-Bold</vt:lpstr>
      <vt:lpstr>Montserrat Bold</vt:lpstr>
      <vt:lpstr>Fira sans</vt:lpstr>
      <vt:lpstr>Google Sans</vt:lpstr>
      <vt:lpstr>Fira Sans Medium</vt:lpstr>
      <vt:lpstr>Aptos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 PROTECTION DU TISSU ECONOMIQUE</dc:title>
  <dc:creator>SEEUWS, Margaux (DRIEETS-IDF)</dc:creator>
  <cp:lastModifiedBy>BEN-CHEIKH, Lea (DRIEETS-IDF)</cp:lastModifiedBy>
  <cp:revision>68</cp:revision>
  <dcterms:created xsi:type="dcterms:W3CDTF">2006-08-16T00:00:00Z</dcterms:created>
  <dcterms:modified xsi:type="dcterms:W3CDTF">2025-10-07T08:44:56Z</dcterms:modified>
  <dc:identifier>DAF60BVp_C8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2025-09-04T09:30:44Z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9ff6203a-12da-4ab2-a0e3-e2678ad230e0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